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5" r:id="rId10"/>
    <p:sldId id="264" r:id="rId11"/>
    <p:sldId id="26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6" autoAdjust="0"/>
    <p:restoredTop sz="92192" autoAdjust="0"/>
  </p:normalViewPr>
  <p:slideViewPr>
    <p:cSldViewPr>
      <p:cViewPr varScale="1">
        <p:scale>
          <a:sx n="75" d="100"/>
          <a:sy n="75" d="100"/>
        </p:scale>
        <p:origin x="-480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261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B16F1A3-1F3D-49C1-B615-A677A1FAC738}" type="datetimeFigureOut">
              <a:rPr lang="en-US"/>
              <a:pPr>
                <a:defRPr/>
              </a:pPr>
              <a:t>4/30/2014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: </a:t>
            </a:r>
          </a:p>
          <a:p>
            <a:pPr lvl="0"/>
            <a:r>
              <a:rPr lang="en-US" noProof="0" dirty="0" smtClean="0"/>
              <a:t> Mailing 1: </a:t>
            </a:r>
            <a:r>
              <a:rPr lang="en-US" noProof="0" dirty="0" err="1" smtClean="0"/>
              <a:t>preletter</a:t>
            </a:r>
            <a:r>
              <a:rPr lang="en-US" noProof="0" dirty="0" smtClean="0"/>
              <a:t> to all respondents to introduce the study and inform them a questionnaire would be arriving in the mail </a:t>
            </a:r>
          </a:p>
          <a:p>
            <a:pPr lvl="0"/>
            <a:r>
              <a:rPr lang="en-US" noProof="0" dirty="0" smtClean="0"/>
              <a:t>Mailing 2: questionnaire, cover letter, and a pre-addressed, postage-paid return envelope </a:t>
            </a:r>
          </a:p>
          <a:p>
            <a:pPr lvl="0"/>
            <a:r>
              <a:rPr lang="en-US" noProof="0" dirty="0" smtClean="0"/>
              <a:t>Mailing 3: follow-up reminder postcard to non-respondents </a:t>
            </a:r>
          </a:p>
          <a:p>
            <a:pPr lvl="0"/>
            <a:r>
              <a:rPr lang="en-US" noProof="0" dirty="0" smtClean="0"/>
              <a:t>Mailing 4: second copy of the questionnaire, cover letter, and a pre-addressed, postage-paid return envelope to non-respondents </a:t>
            </a:r>
          </a:p>
          <a:p>
            <a:pPr lvl="0"/>
            <a:r>
              <a:rPr lang="en-US" noProof="0" dirty="0" smtClean="0"/>
              <a:t>Telephone follow-up: reminder calls to all non-respondents </a:t>
            </a:r>
          </a:p>
          <a:p>
            <a:pPr lvl="0"/>
            <a:r>
              <a:rPr lang="en-US" noProof="0" dirty="0" smtClean="0"/>
              <a:t>	</a:t>
            </a:r>
          </a:p>
          <a:p>
            <a:pPr lvl="0"/>
            <a:endParaRPr lang="en-US" noProof="0" dirty="0" smtClean="0"/>
          </a:p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E346CB8-8E85-4E2D-9E2B-4139DC493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2893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lang="en-US" sz="9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dirty="0"/>
              <a:t>	</a:t>
            </a:r>
          </a:p>
          <a:p>
            <a:pPr>
              <a:defRPr/>
            </a:pPr>
            <a:endParaRPr dirty="0"/>
          </a:p>
          <a:p>
            <a:pPr>
              <a:defRPr/>
            </a:pPr>
            <a:r>
              <a:rPr dirty="0"/>
              <a:t>	</a:t>
            </a:r>
          </a:p>
          <a:p>
            <a:pPr>
              <a:defRPr/>
            </a:pPr>
            <a:endParaRPr dirty="0"/>
          </a:p>
          <a:p>
            <a:pPr>
              <a:defRPr/>
            </a:pPr>
            <a:endParaRPr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748E8B6-03C3-49BC-821C-118020BB1A4B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BOG</a:t>
            </a:r>
            <a:r>
              <a:rPr lang="en-US" baseline="0" dirty="0" smtClean="0"/>
              <a:t> e</a:t>
            </a:r>
            <a:r>
              <a:rPr lang="en-US" dirty="0" smtClean="0"/>
              <a:t>stablished in 1982 as a grassroots member</a:t>
            </a:r>
            <a:r>
              <a:rPr lang="en-US" baseline="0" dirty="0" smtClean="0"/>
              <a:t> </a:t>
            </a:r>
            <a:r>
              <a:rPr lang="en-US" dirty="0" smtClean="0"/>
              <a:t>network within the AAO-HNS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346CB8-8E85-4E2D-9E2B-4139DC4935F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1" algn="l">
              <a:buFont typeface="Arial" charset="0"/>
              <a:buChar char="•"/>
            </a:pPr>
            <a:r>
              <a:rPr lang="en-US" sz="2100" dirty="0" smtClean="0"/>
              <a:t> Acts as an avenue of communication between the BOD and the local, state, regional, and national otolaryngology—head and neck surgery organizations and residents;</a:t>
            </a:r>
          </a:p>
          <a:p>
            <a:pPr lvl="1" algn="l">
              <a:buFont typeface="Arial" charset="0"/>
              <a:buChar char="•"/>
            </a:pPr>
            <a:r>
              <a:rPr lang="en-US" sz="2100" dirty="0" smtClean="0"/>
              <a:t> Makes recommendations regarding the programs and policies of the AAO-HNS;</a:t>
            </a:r>
          </a:p>
          <a:p>
            <a:pPr lvl="1" algn="l">
              <a:buFont typeface="Arial" charset="0"/>
              <a:buChar char="•"/>
            </a:pPr>
            <a:r>
              <a:rPr lang="en-US" sz="2100" dirty="0" smtClean="0"/>
              <a:t> Seeks out and involve practitioners of otolaryngology—head and neck surgery in academic, social, economic, and political issues relative to otolaryngology—head and neck surgery in the U.S.; </a:t>
            </a:r>
          </a:p>
          <a:p>
            <a:pPr lvl="1" algn="l">
              <a:buFont typeface="Arial" charset="0"/>
              <a:buChar char="•"/>
            </a:pPr>
            <a:r>
              <a:rPr lang="en-US" sz="2100" dirty="0" smtClean="0"/>
              <a:t> Strengthen the AAO-HNS and otolaryngology societies; and</a:t>
            </a:r>
          </a:p>
          <a:p>
            <a:pPr lvl="1" algn="l">
              <a:buFont typeface="Arial" charset="0"/>
              <a:buChar char="•"/>
            </a:pPr>
            <a:r>
              <a:rPr lang="en-US" sz="2100" dirty="0" smtClean="0"/>
              <a:t> Support the general good of patients, the specialty, and the medical profession.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346CB8-8E85-4E2D-9E2B-4139DC4935F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3 BOG officers appointed/elected by the individual society:</a:t>
            </a:r>
          </a:p>
          <a:p>
            <a:pPr lvl="1">
              <a:buFont typeface="Arial" charset="0"/>
              <a:buChar char="•"/>
            </a:pPr>
            <a:r>
              <a:rPr lang="en-US" sz="2400" b="1" dirty="0" smtClean="0"/>
              <a:t>Governor</a:t>
            </a:r>
          </a:p>
          <a:p>
            <a:pPr lvl="1">
              <a:buFont typeface="Arial" charset="0"/>
              <a:buChar char="•"/>
            </a:pPr>
            <a:r>
              <a:rPr lang="en-US" sz="2400" b="1" dirty="0" smtClean="0"/>
              <a:t>Legislative Representative</a:t>
            </a:r>
          </a:p>
          <a:p>
            <a:pPr lvl="1">
              <a:buFont typeface="Arial" charset="0"/>
              <a:buChar char="•"/>
            </a:pPr>
            <a:r>
              <a:rPr lang="en-US" sz="2400" b="1" dirty="0" smtClean="0"/>
              <a:t>SEGR Representative</a:t>
            </a:r>
          </a:p>
          <a:p>
            <a:r>
              <a:rPr lang="en-US" dirty="0" smtClean="0"/>
              <a:t>Other leadership positions are created at the discretion of the society.</a:t>
            </a:r>
          </a:p>
          <a:p>
            <a:r>
              <a:rPr lang="en-US" dirty="0" smtClean="0"/>
              <a:t>BOG officers must be members in good standing of the AAO-HNS. </a:t>
            </a:r>
          </a:p>
          <a:p>
            <a:r>
              <a:rPr lang="en-US" dirty="0" smtClean="0"/>
              <a:t>Each of these officers serves a three year term and can be re-elected or re-appointed indefinitely.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346CB8-8E85-4E2D-9E2B-4139DC4935F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sz="900" dirty="0" smtClean="0"/>
              <a:t>Communicates Academy and Foundation programs and issues </a:t>
            </a:r>
          </a:p>
          <a:p>
            <a:pPr>
              <a:buFontTx/>
              <a:buChar char="•"/>
            </a:pPr>
            <a:r>
              <a:rPr lang="en-US" sz="900" dirty="0" smtClean="0"/>
              <a:t>Mobilizes the society's grassroots members to act on legislative and public education alerts from the BOG and Academy </a:t>
            </a:r>
          </a:p>
          <a:p>
            <a:pPr>
              <a:buFontTx/>
              <a:buChar char="•"/>
            </a:pPr>
            <a:r>
              <a:rPr lang="en-US" sz="900" dirty="0" smtClean="0"/>
              <a:t>Takes responsibility for reporting socioeconomic and legislative trends in your state or region to Academy staff or at BOG meetings </a:t>
            </a:r>
          </a:p>
          <a:p>
            <a:pPr>
              <a:buFontTx/>
              <a:buChar char="•"/>
            </a:pPr>
            <a:r>
              <a:rPr lang="en-US" sz="900" dirty="0" smtClean="0"/>
              <a:t>Monitors overall trends in ENT environment </a:t>
            </a:r>
          </a:p>
          <a:p>
            <a:pPr>
              <a:buFontTx/>
              <a:buChar char="•"/>
            </a:pPr>
            <a:r>
              <a:rPr lang="en-US" sz="900" dirty="0" smtClean="0"/>
              <a:t>Shares the society's concerns via the resolution process </a:t>
            </a:r>
          </a:p>
          <a:p>
            <a:pPr>
              <a:buFontTx/>
              <a:buChar char="•"/>
            </a:pPr>
            <a:r>
              <a:rPr lang="en-US" sz="900" dirty="0" smtClean="0"/>
              <a:t>Works with and involves others in Academy and BOG programs </a:t>
            </a:r>
          </a:p>
          <a:p>
            <a:pPr>
              <a:buFontTx/>
              <a:buChar char="•"/>
            </a:pPr>
            <a:r>
              <a:rPr lang="en-US" sz="900" dirty="0" smtClean="0"/>
              <a:t>Attends all BOG meetings </a:t>
            </a:r>
          </a:p>
          <a:p>
            <a:pPr>
              <a:buFontTx/>
              <a:buChar char="•"/>
            </a:pPr>
            <a:r>
              <a:rPr lang="en-US" sz="900" dirty="0" smtClean="0"/>
              <a:t>Becomes familiar with issues concerning their peers </a:t>
            </a:r>
          </a:p>
          <a:p>
            <a:pPr>
              <a:buFontTx/>
              <a:buChar char="•"/>
            </a:pPr>
            <a:r>
              <a:rPr lang="en-US" sz="900" dirty="0" smtClean="0"/>
              <a:t>Networks with their fellow Governors </a:t>
            </a:r>
          </a:p>
          <a:p>
            <a:pPr>
              <a:buFontTx/>
              <a:buChar char="•"/>
            </a:pPr>
            <a:r>
              <a:rPr lang="en-US" sz="900" dirty="0" smtClean="0"/>
              <a:t>Learns the structure and responsibilities of the various BOG, Academy and Foundation committees </a:t>
            </a:r>
          </a:p>
          <a:p>
            <a:pPr>
              <a:buFontTx/>
              <a:buChar char="•"/>
            </a:pPr>
            <a:r>
              <a:rPr lang="en-US" sz="900" dirty="0" smtClean="0"/>
              <a:t>Builds on their leadership qualities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346CB8-8E85-4E2D-9E2B-4139DC4935F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sz="900" dirty="0" smtClean="0"/>
              <a:t>Focuses on state and federal issues </a:t>
            </a:r>
          </a:p>
          <a:p>
            <a:pPr>
              <a:buFontTx/>
              <a:buChar char="•"/>
            </a:pPr>
            <a:r>
              <a:rPr lang="en-US" sz="900" dirty="0" smtClean="0"/>
              <a:t>Participates as part of the State Legislative Network, monitors legislation locally and shares this information with the BOG society, other BOG members, and Academy staff </a:t>
            </a:r>
          </a:p>
          <a:p>
            <a:pPr>
              <a:buFontTx/>
              <a:buChar char="•"/>
            </a:pPr>
            <a:r>
              <a:rPr lang="en-US" sz="900" dirty="0" smtClean="0"/>
              <a:t>Works with and involves others in Academy and BOG programs </a:t>
            </a:r>
          </a:p>
          <a:p>
            <a:pPr>
              <a:buFontTx/>
              <a:buChar char="•"/>
            </a:pPr>
            <a:r>
              <a:rPr lang="en-US" sz="900" dirty="0" smtClean="0"/>
              <a:t>Attends all BOG meetings</a:t>
            </a:r>
          </a:p>
          <a:p>
            <a:pPr>
              <a:buFontTx/>
              <a:buChar char="•"/>
            </a:pPr>
            <a:r>
              <a:rPr lang="en-US" sz="900" dirty="0" smtClean="0"/>
              <a:t>Becomes familiar with issues concerning their peers</a:t>
            </a:r>
          </a:p>
          <a:p>
            <a:pPr>
              <a:buFontTx/>
              <a:buChar char="•"/>
            </a:pPr>
            <a:r>
              <a:rPr lang="en-US" sz="900" dirty="0" smtClean="0"/>
              <a:t>Networks with their fellow Legislative Representatives</a:t>
            </a:r>
          </a:p>
          <a:p>
            <a:pPr>
              <a:buFontTx/>
              <a:buChar char="•"/>
            </a:pPr>
            <a:r>
              <a:rPr lang="en-US" sz="900" dirty="0" smtClean="0"/>
              <a:t>Learns the structure and responsibilities of the various BOG, Academy and Foundation committees </a:t>
            </a:r>
          </a:p>
          <a:p>
            <a:pPr>
              <a:buFontTx/>
              <a:buChar char="•"/>
            </a:pPr>
            <a:r>
              <a:rPr lang="en-US" sz="900" dirty="0" smtClean="0"/>
              <a:t>Builds on their leadership qualities</a:t>
            </a:r>
          </a:p>
          <a:p>
            <a:pPr>
              <a:buFontTx/>
              <a:buChar char="•"/>
            </a:pPr>
            <a:r>
              <a:rPr lang="en-US" sz="900" dirty="0" smtClean="0"/>
              <a:t>Works closely with the BOG Legislative Affairs Committee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346CB8-8E85-4E2D-9E2B-4139DC4935F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Assists the society and the BOG to represent the concerns of the practice of otolaryngology—head and neck surgery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Identify and assess problems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Advise the Board of Governors regarding government regulations and other third party actions that have an impact on practice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Coordinates BOG activities from each BOG society within their geographic region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Review proposed resolutions for the Board of Governors</a:t>
            </a:r>
          </a:p>
          <a:p>
            <a:pPr>
              <a:buFontTx/>
              <a:buNone/>
            </a:pPr>
            <a:endParaRPr lang="en-US" sz="9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346CB8-8E85-4E2D-9E2B-4139DC4935F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9" descr="powerpoint Academy  footer 11-2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961063"/>
            <a:ext cx="9144000" cy="89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0" descr="powerpoint header11-2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LT Std ExtraBol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LT Std ExtraBol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LT Std ExtraBol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LT Std ExtraBol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LT Std ExtraBol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LT Std ExtraBol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LT Std ExtraBol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LT Std ExtraBol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bclifton@entnet.org" TargetMode="External"/><Relationship Id="rId2" Type="http://schemas.openxmlformats.org/officeDocument/2006/relationships/hyperlink" Target="mailto:rcarson@entnet.or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ntnet.org/community/governors.cfm" TargetMode="External"/><Relationship Id="rId4" Type="http://schemas.openxmlformats.org/officeDocument/2006/relationships/hyperlink" Target="mailto:BOG@entne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/>
          </p:nvPr>
        </p:nvSpPr>
        <p:spPr bwMode="auto">
          <a:xfrm>
            <a:off x="304800" y="838200"/>
            <a:ext cx="8229600" cy="28194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American Academy of Otolaryngology—Head and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Neck Surgery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Board of Governors (BOG)</a:t>
            </a:r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4114800"/>
            <a:ext cx="32480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algn="ctr"/>
            <a:r>
              <a:rPr lang="en-US" dirty="0" smtClean="0"/>
              <a:t>2014 BOG-related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/>
          <a:lstStyle/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AAO-HNSF Leadership Forum—Sunday, March 2 &amp; Monday, March 3, Alexandria, VA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BOG Meetings held in conjunction with the AAO-HNS/F Annual Meeting &amp; OTO EXPO</a:t>
            </a:r>
            <a:r>
              <a:rPr lang="en-US" b="1" baseline="30000" dirty="0"/>
              <a:t>SM</a:t>
            </a:r>
            <a:r>
              <a:rPr lang="en-US" dirty="0" smtClean="0"/>
              <a:t>, Orlando, FL—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BOG committee meetings/sessions, Saturday, September 20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BOG General Assembly, Monday, September 22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BOG Executive Committee-sponsored </a:t>
            </a:r>
            <a:r>
              <a:rPr lang="en-US" dirty="0" err="1" smtClean="0"/>
              <a:t>miniseminar</a:t>
            </a:r>
            <a:r>
              <a:rPr lang="en-US" dirty="0"/>
              <a:t>, Tuesday, September 23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 bwMode="auto">
          <a:xfrm>
            <a:off x="152400" y="533400"/>
            <a:ext cx="88392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000" smtClean="0"/>
              <a:t>Keep Your AAO-HNS BOG Staff Informed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 bwMode="auto">
          <a:xfrm>
            <a:off x="152400" y="1066800"/>
            <a:ext cx="8839200" cy="5334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/>
              <a:t>Send us updates about leadership changes, meetings, and your society’s activities!</a:t>
            </a:r>
            <a:br>
              <a:rPr lang="en-US" sz="2000" dirty="0" smtClean="0"/>
            </a:br>
            <a:endParaRPr lang="en-US" sz="1200" dirty="0" smtClean="0"/>
          </a:p>
          <a:p>
            <a:pPr algn="ctr"/>
            <a:r>
              <a:rPr lang="en-US" sz="2000" b="1" dirty="0" smtClean="0"/>
              <a:t>Richard Carson</a:t>
            </a:r>
          </a:p>
          <a:p>
            <a:pPr algn="ctr"/>
            <a:r>
              <a:rPr lang="en-US" sz="2000" dirty="0" smtClean="0"/>
              <a:t>Director, Component Relations</a:t>
            </a:r>
          </a:p>
          <a:p>
            <a:pPr algn="ctr"/>
            <a:r>
              <a:rPr lang="en-US" sz="2000" dirty="0" smtClean="0">
                <a:hlinkClick r:id="rId2"/>
              </a:rPr>
              <a:t>rcarson@entnet.org</a:t>
            </a:r>
            <a:r>
              <a:rPr lang="en-US" sz="2000" dirty="0" smtClean="0"/>
              <a:t>; 1-703-535-3726</a:t>
            </a:r>
          </a:p>
          <a:p>
            <a:pPr algn="ctr"/>
            <a:r>
              <a:rPr lang="en-US" sz="2000" b="1" dirty="0" smtClean="0"/>
              <a:t>Bethany Clifton</a:t>
            </a:r>
          </a:p>
          <a:p>
            <a:pPr algn="ctr"/>
            <a:r>
              <a:rPr lang="en-US" sz="2000" dirty="0" smtClean="0"/>
              <a:t>Program Manager, Component Relations</a:t>
            </a:r>
          </a:p>
          <a:p>
            <a:pPr algn="ctr"/>
            <a:r>
              <a:rPr lang="en-US" sz="2000" dirty="0" smtClean="0">
                <a:hlinkClick r:id="rId3"/>
              </a:rPr>
              <a:t>bclifton@entnet.org</a:t>
            </a:r>
            <a:r>
              <a:rPr lang="en-US" sz="2000" dirty="0" smtClean="0"/>
              <a:t>; 1-703-535-3736 </a:t>
            </a:r>
          </a:p>
          <a:p>
            <a:pPr algn="ctr"/>
            <a:endParaRPr lang="en-US" sz="1400" dirty="0" smtClean="0"/>
          </a:p>
          <a:p>
            <a:pPr algn="ctr"/>
            <a:r>
              <a:rPr lang="en-US" sz="2000" dirty="0" smtClean="0"/>
              <a:t>Add </a:t>
            </a:r>
            <a:r>
              <a:rPr lang="en-US" sz="2000" dirty="0" smtClean="0">
                <a:hlinkClick r:id="rId4"/>
              </a:rPr>
              <a:t>BOG@entnet.org</a:t>
            </a:r>
            <a:r>
              <a:rPr lang="en-US" sz="2000" dirty="0" smtClean="0"/>
              <a:t> to your email blast distribution list to ensure AAO-HNS staff are receiving the same communications sent to your members.</a:t>
            </a:r>
          </a:p>
          <a:p>
            <a:pPr algn="ctr"/>
            <a:endParaRPr lang="en-US" sz="1400" dirty="0" smtClean="0"/>
          </a:p>
          <a:p>
            <a:pPr algn="ctr"/>
            <a:r>
              <a:rPr lang="en-US" sz="2000" dirty="0" smtClean="0"/>
              <a:t>Visit the website for additional resources: </a:t>
            </a:r>
            <a:r>
              <a:rPr lang="en-US" sz="2000" dirty="0" smtClean="0">
                <a:hlinkClick r:id="rId5"/>
              </a:rPr>
              <a:t>http://www.entnet.org/community/governors.cfm</a:t>
            </a:r>
            <a:r>
              <a:rPr lang="en-US" sz="2000" dirty="0" smtClean="0"/>
              <a:t>.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 bwMode="auto">
          <a:xfrm>
            <a:off x="685800" y="838200"/>
            <a:ext cx="7772400" cy="841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mtClean="0"/>
              <a:t>What is the BOG?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 bwMode="auto">
          <a:xfrm>
            <a:off x="304800" y="1676400"/>
            <a:ext cx="8610600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>
              <a:buFontTx/>
              <a:buChar char="•"/>
            </a:pPr>
            <a:r>
              <a:rPr lang="en-US" dirty="0" smtClean="0"/>
              <a:t> Grassroots vehicle</a:t>
            </a:r>
            <a:br>
              <a:rPr lang="en-US" dirty="0" smtClean="0"/>
            </a:br>
            <a:endParaRPr lang="en-US" dirty="0" smtClean="0"/>
          </a:p>
          <a:p>
            <a:pPr algn="l">
              <a:buFontTx/>
              <a:buChar char="•"/>
            </a:pPr>
            <a:r>
              <a:rPr lang="en-US" dirty="0" smtClean="0"/>
              <a:t> The BOG is made up of local, state, regional, and national specialty otolaryngology—head and neck surgery societies from around the United States</a:t>
            </a:r>
            <a:br>
              <a:rPr lang="en-US" dirty="0" smtClean="0"/>
            </a:br>
            <a:endParaRPr lang="en-US" dirty="0" smtClean="0"/>
          </a:p>
          <a:p>
            <a:pPr algn="l">
              <a:buFontTx/>
              <a:buChar char="•"/>
            </a:pPr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dirty="0" smtClean="0"/>
              <a:t>his grassroots network represents all otolaryngologists:   community-based, academic, generalists, specialists, self-employed, hospital or group employed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 bwMode="auto">
          <a:xfrm>
            <a:off x="304800" y="685800"/>
            <a:ext cx="8458200" cy="6889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mtClean="0"/>
              <a:t>What Purpose Does the BOG Serve?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 bwMode="auto">
          <a:xfrm>
            <a:off x="304800" y="1371600"/>
            <a:ext cx="8610600" cy="457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endParaRPr lang="en-US" sz="2100" dirty="0" smtClean="0"/>
          </a:p>
          <a:p>
            <a:pPr algn="l"/>
            <a:r>
              <a:rPr lang="en-US" sz="2100" dirty="0" smtClean="0"/>
              <a:t>Functions as a two-way conduit between the AAO-HNS Board of Directors (BOD) and BOD Executive Committee and the membership to:</a:t>
            </a:r>
          </a:p>
          <a:p>
            <a:pPr algn="l"/>
            <a:endParaRPr lang="en-US" sz="2100" dirty="0" smtClean="0"/>
          </a:p>
          <a:p>
            <a:pPr lvl="1" algn="l">
              <a:buFont typeface="Arial" charset="0"/>
              <a:buChar char="•"/>
            </a:pPr>
            <a:r>
              <a:rPr lang="en-US" sz="2100" dirty="0" smtClean="0"/>
              <a:t> Identify issues impacting the practice of otolaryngology; </a:t>
            </a:r>
          </a:p>
          <a:p>
            <a:pPr lvl="1" algn="l">
              <a:buFont typeface="Arial" charset="0"/>
              <a:buChar char="•"/>
            </a:pPr>
            <a:r>
              <a:rPr lang="en-US" sz="2100" dirty="0" smtClean="0"/>
              <a:t> Make recommendations regarding the programs and policies of the AAO-HNS;</a:t>
            </a:r>
          </a:p>
          <a:p>
            <a:pPr lvl="1" algn="l">
              <a:buFont typeface="Arial" charset="0"/>
              <a:buChar char="•"/>
            </a:pPr>
            <a:r>
              <a:rPr lang="en-US" sz="2100" dirty="0" smtClean="0"/>
              <a:t> Seek out and involve practitioners; </a:t>
            </a:r>
          </a:p>
          <a:p>
            <a:pPr lvl="1" algn="l">
              <a:buFont typeface="Arial" charset="0"/>
              <a:buChar char="•"/>
            </a:pPr>
            <a:r>
              <a:rPr lang="en-US" sz="2100" dirty="0" smtClean="0"/>
              <a:t> Strengthen the AAO-HNS and otolaryngology societies; and</a:t>
            </a:r>
          </a:p>
          <a:p>
            <a:pPr lvl="1" algn="l">
              <a:buFont typeface="Arial" charset="0"/>
              <a:buChar char="•"/>
            </a:pPr>
            <a:r>
              <a:rPr lang="en-US" sz="2100" dirty="0" smtClean="0"/>
              <a:t> Support the general good of patients, the specialty, and the medical profession.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609600"/>
            <a:ext cx="8229600" cy="8080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mtClean="0"/>
              <a:t>How is the BOG Organized?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533400" y="1676400"/>
            <a:ext cx="8229600" cy="2514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Each BOG member society </a:t>
            </a:r>
            <a:r>
              <a:rPr lang="en-US" i="1" dirty="0" smtClean="0"/>
              <a:t>must </a:t>
            </a:r>
            <a:r>
              <a:rPr lang="en-US" dirty="0" smtClean="0"/>
              <a:t>appoint 3 BOG officer representatives to represent their members on the BOG:</a:t>
            </a:r>
            <a:br>
              <a:rPr lang="en-US" dirty="0" smtClean="0"/>
            </a:b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sz="2400" b="1" dirty="0" smtClean="0"/>
              <a:t>Governor </a:t>
            </a:r>
            <a:r>
              <a:rPr lang="en-US" sz="2400" b="1" i="1" dirty="0" smtClean="0"/>
              <a:t>(voting member) </a:t>
            </a:r>
            <a:endParaRPr lang="en-US" sz="2400" b="1" i="1" dirty="0"/>
          </a:p>
          <a:p>
            <a:pPr lvl="1">
              <a:buFont typeface="Arial" charset="0"/>
              <a:buChar char="•"/>
            </a:pPr>
            <a:r>
              <a:rPr lang="en-US" sz="2400" b="1" dirty="0" smtClean="0"/>
              <a:t>Legislative Representative</a:t>
            </a:r>
            <a:endParaRPr lang="en-US" sz="2400" b="1" i="1" dirty="0" smtClean="0"/>
          </a:p>
          <a:p>
            <a:pPr lvl="1">
              <a:buFont typeface="Arial" charset="0"/>
              <a:buChar char="•"/>
            </a:pPr>
            <a:r>
              <a:rPr lang="en-US" sz="2400" b="1" dirty="0" smtClean="0"/>
              <a:t>Socioeconomic &amp; Grassroots (SEGR) Representative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121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What Does the BOG Governor</a:t>
            </a:r>
            <a:r>
              <a:rPr lang="en-US" i="1" dirty="0" smtClean="0"/>
              <a:t> </a:t>
            </a:r>
            <a:r>
              <a:rPr lang="en-US" dirty="0" smtClean="0"/>
              <a:t>Do?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2286000"/>
            <a:ext cx="8229600" cy="3657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dirty="0" smtClean="0"/>
              <a:t>Voting member that officially represents the state/local BOG society at the spring and fall meetings of the BOG</a:t>
            </a:r>
          </a:p>
          <a:p>
            <a:pPr>
              <a:buFontTx/>
              <a:buChar char="•"/>
            </a:pPr>
            <a:r>
              <a:rPr lang="en-US" dirty="0" smtClean="0"/>
              <a:t>Communicates information from the national organization to the state/local society and vice versa</a:t>
            </a:r>
          </a:p>
          <a:p>
            <a:pPr>
              <a:buFontTx/>
              <a:buChar char="•"/>
            </a:pPr>
            <a:r>
              <a:rPr lang="en-US" dirty="0" smtClean="0"/>
              <a:t>Each governor should periodically collaborate with their respective BOG Regional Representative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0" y="685800"/>
            <a:ext cx="8839200" cy="121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What Does the BOG</a:t>
            </a:r>
            <a:br>
              <a:rPr lang="en-US" dirty="0" smtClean="0"/>
            </a:br>
            <a:r>
              <a:rPr lang="en-US" dirty="0" smtClean="0"/>
              <a:t>Legislative Representative Do?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 bwMode="auto">
          <a:xfrm>
            <a:off x="381000" y="1828800"/>
            <a:ext cx="8229600" cy="4038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Focuses on state and federal legislative issues, sharing pertinent information with their state BOG society, other BOG members, and Academy staff </a:t>
            </a:r>
          </a:p>
          <a:p>
            <a:pPr>
              <a:buFontTx/>
              <a:buChar char="•"/>
            </a:pPr>
            <a:r>
              <a:rPr lang="en-US" dirty="0"/>
              <a:t>Participates in the Academy’s ENT Advocacy Network and its In-District Grassroots Outreach (I-GO) Program</a:t>
            </a:r>
          </a:p>
          <a:p>
            <a:pPr>
              <a:buFontTx/>
              <a:buChar char="•"/>
            </a:pPr>
            <a:r>
              <a:rPr lang="en-US" dirty="0"/>
              <a:t>Encourages fellow members to become actively engaged in the Academy’s legislative efforts and generates awareness of ENT PAC, the political action committee of the AAO-HNS</a:t>
            </a:r>
          </a:p>
          <a:p>
            <a:pPr>
              <a:buFontTx/>
              <a:buChar char="•"/>
            </a:pPr>
            <a:r>
              <a:rPr lang="en-US" dirty="0"/>
              <a:t>Works closely with the BOG Legislative Affairs Committee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0" y="609600"/>
            <a:ext cx="9144000" cy="106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/>
              <a:t>What Does the BOG SEGR Representative Do?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1600200"/>
            <a:ext cx="8763000" cy="4343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7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Assists the society and the BOG to represent </a:t>
            </a:r>
            <a:r>
              <a:rPr lang="en-US" dirty="0"/>
              <a:t>the concerns of the practice of otolaryngology—head and neck </a:t>
            </a:r>
            <a:r>
              <a:rPr lang="en-US" dirty="0" smtClean="0"/>
              <a:t>surgery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dentify </a:t>
            </a:r>
            <a:r>
              <a:rPr lang="en-US" dirty="0"/>
              <a:t>and assess </a:t>
            </a:r>
            <a:r>
              <a:rPr lang="en-US" dirty="0" smtClean="0"/>
              <a:t>problems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Advise </a:t>
            </a:r>
            <a:r>
              <a:rPr lang="en-US" dirty="0"/>
              <a:t>the Board of Governors regarding government regulations and other third party actions that have an impact on </a:t>
            </a:r>
            <a:r>
              <a:rPr lang="en-US" dirty="0" smtClean="0"/>
              <a:t>practices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Coordinates BOG activities from each BOG society within their BOG Geographic </a:t>
            </a:r>
            <a:r>
              <a:rPr lang="en-US" dirty="0"/>
              <a:t>R</a:t>
            </a:r>
            <a:r>
              <a:rPr lang="en-US" dirty="0" smtClean="0"/>
              <a:t>egion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Reviews </a:t>
            </a:r>
            <a:r>
              <a:rPr lang="en-US" dirty="0"/>
              <a:t>proposed resolutions for the Board of Governors</a:t>
            </a:r>
          </a:p>
          <a:p>
            <a:pPr marL="0" indent="0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609600"/>
          </a:xfrm>
        </p:spPr>
        <p:txBody>
          <a:bodyPr/>
          <a:lstStyle/>
          <a:p>
            <a:pPr algn="ctr"/>
            <a:r>
              <a:rPr lang="en-US" dirty="0" smtClean="0"/>
              <a:t>BOG Regions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sz="2000" b="1" dirty="0" smtClean="0"/>
              <a:t>Region 1</a:t>
            </a:r>
            <a:r>
              <a:rPr lang="en-US" sz="2000" dirty="0" smtClean="0"/>
              <a:t>—Connecticut, Maine, Massachusetts, New Hampshire, </a:t>
            </a:r>
            <a:br>
              <a:rPr lang="en-US" sz="2000" dirty="0" smtClean="0"/>
            </a:br>
            <a:r>
              <a:rPr lang="en-US" sz="2000" dirty="0" smtClean="0"/>
              <a:t>Rhode Island, Vermont</a:t>
            </a:r>
          </a:p>
          <a:p>
            <a:r>
              <a:rPr lang="en-US" sz="2000" b="1" dirty="0" smtClean="0"/>
              <a:t>Region 2</a:t>
            </a:r>
            <a:r>
              <a:rPr lang="en-US" sz="2000" dirty="0" smtClean="0"/>
              <a:t>—New Jersey, New York, Puerto Rico, U.S. Virgin Islands</a:t>
            </a:r>
          </a:p>
          <a:p>
            <a:r>
              <a:rPr lang="en-US" sz="2000" b="1" dirty="0" smtClean="0"/>
              <a:t>Region 3</a:t>
            </a:r>
            <a:r>
              <a:rPr lang="en-US" sz="2000" dirty="0" smtClean="0"/>
              <a:t>—Delaware, District of Columbia, Maryland, Pennsylvania, Virginia, West Virginia</a:t>
            </a:r>
          </a:p>
          <a:p>
            <a:r>
              <a:rPr lang="en-US" sz="2000" b="1" dirty="0" smtClean="0"/>
              <a:t>Region 4</a:t>
            </a:r>
            <a:r>
              <a:rPr lang="en-US" sz="2000" dirty="0" smtClean="0"/>
              <a:t>—Alabama, Florida, Georgia, Kentucky, Mississippi, North Carolina, South Carolina, Tennessee</a:t>
            </a:r>
          </a:p>
          <a:p>
            <a:r>
              <a:rPr lang="en-US" sz="2000" b="1" dirty="0" smtClean="0"/>
              <a:t>Region 5</a:t>
            </a:r>
            <a:r>
              <a:rPr lang="en-US" sz="2000" dirty="0" smtClean="0"/>
              <a:t>—Illinois, Indiana, Michigan, Minnesota, Ohio, Wisconsin</a:t>
            </a:r>
          </a:p>
          <a:p>
            <a:r>
              <a:rPr lang="en-US" sz="2000" b="1" dirty="0" smtClean="0"/>
              <a:t>Region 6</a:t>
            </a:r>
            <a:r>
              <a:rPr lang="en-US" sz="2000" dirty="0" smtClean="0"/>
              <a:t>—</a:t>
            </a:r>
            <a:r>
              <a:rPr lang="fi-FI" sz="2000" dirty="0" smtClean="0"/>
              <a:t>Arkansas, Louisiana, New Mexico, Oklahoma, </a:t>
            </a:r>
            <a:r>
              <a:rPr lang="en-US" sz="2000" dirty="0" smtClean="0"/>
              <a:t>Texas</a:t>
            </a:r>
          </a:p>
          <a:p>
            <a:r>
              <a:rPr lang="en-US" sz="2000" b="1" dirty="0" smtClean="0"/>
              <a:t>Region 7</a:t>
            </a:r>
            <a:r>
              <a:rPr lang="en-US" sz="2000" dirty="0" smtClean="0"/>
              <a:t>—Iowa, Kansas, Missouri, Nebraska</a:t>
            </a:r>
          </a:p>
          <a:p>
            <a:r>
              <a:rPr lang="en-US" sz="2000" b="1" dirty="0" smtClean="0"/>
              <a:t>Region 8</a:t>
            </a:r>
            <a:r>
              <a:rPr lang="en-US" sz="2000" dirty="0" smtClean="0"/>
              <a:t>—Colorado, Montana, North Dakota, South Dakota, Utah, Wyoming</a:t>
            </a:r>
          </a:p>
          <a:p>
            <a:r>
              <a:rPr lang="en-US" sz="2000" b="1" dirty="0" smtClean="0"/>
              <a:t>Region 9</a:t>
            </a:r>
            <a:r>
              <a:rPr lang="en-US" sz="2000" dirty="0" smtClean="0"/>
              <a:t>—Arizona, California, Hawaii, Nevada</a:t>
            </a:r>
          </a:p>
          <a:p>
            <a:r>
              <a:rPr lang="en-US" sz="2000" b="1" dirty="0" smtClean="0"/>
              <a:t>Region 10</a:t>
            </a:r>
            <a:r>
              <a:rPr lang="en-US" sz="2000" dirty="0" smtClean="0"/>
              <a:t>—Alaska, Idaho, Oregon, Washington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02738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524000"/>
          </a:xfrm>
        </p:spPr>
        <p:txBody>
          <a:bodyPr/>
          <a:lstStyle/>
          <a:p>
            <a:pPr algn="ctr"/>
            <a:r>
              <a:rPr lang="en-US" dirty="0" smtClean="0"/>
              <a:t>Ways to get involved with the BOG </a:t>
            </a:r>
            <a:r>
              <a:rPr lang="en-US" sz="2400" dirty="0" smtClean="0"/>
              <a:t>—</a:t>
            </a:r>
            <a:br>
              <a:rPr lang="en-US" sz="2400" dirty="0" smtClean="0"/>
            </a:br>
            <a:r>
              <a:rPr lang="en-US" sz="2400" i="1" dirty="0" smtClean="0"/>
              <a:t>BOG programs and activities are for the benefit of all otolaryngologists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4038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Attend the BOG-related events during the spring AAO-HNSF Leadership Forum and the fall AAO-HNSF Annual Meeting &amp; OTO EXPO</a:t>
            </a:r>
            <a:r>
              <a:rPr lang="en-US" b="1" baseline="30000" dirty="0"/>
              <a:t>SM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Read, share and submit articles to the BOG </a:t>
            </a:r>
            <a:r>
              <a:rPr lang="en-US" dirty="0" err="1"/>
              <a:t>eNewsletter</a:t>
            </a:r>
            <a:r>
              <a:rPr lang="en-US" dirty="0"/>
              <a:t>  </a:t>
            </a:r>
            <a:r>
              <a:rPr lang="en-US" i="1" dirty="0"/>
              <a:t>(published every other month)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Apply to become a member of a BOG committee:  applications open mid-November, close February 1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Nominate your society or a practitioner for a BOG award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Join the ENT Advocacy Network to access </a:t>
            </a:r>
            <a:r>
              <a:rPr lang="en-US" i="1" dirty="0"/>
              <a:t>The ENT Advocate</a:t>
            </a:r>
            <a:r>
              <a:rPr lang="en-US" dirty="0"/>
              <a:t> </a:t>
            </a:r>
            <a:r>
              <a:rPr lang="en-US" dirty="0" err="1"/>
              <a:t>eNewsletter</a:t>
            </a: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 2008 Academy">
  <a:themeElements>
    <a:clrScheme name="Powerpoint 2008 Academ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werpoint 2008 Academy">
      <a:majorFont>
        <a:latin typeface="Times LT Std ExtraBold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werpoint 2008 Academ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2008 Academ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2008 Academ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2008 Academ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2008 Academ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2008 Academ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2008 Academ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2008 Academ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2008 Academ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2008 Academ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2008 Academ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2008 Academ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2008 Academy</Template>
  <TotalTime>438</TotalTime>
  <Words>913</Words>
  <Application>Microsoft Office PowerPoint</Application>
  <PresentationFormat>On-screen Show (4:3)</PresentationFormat>
  <Paragraphs>123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Powerpoint 2008 Academy</vt:lpstr>
      <vt:lpstr>American Academy of Otolaryngology—Head and  Neck Surgery  Board of Governors (BOG)</vt:lpstr>
      <vt:lpstr>What is the BOG?</vt:lpstr>
      <vt:lpstr>What Purpose Does the BOG Serve?</vt:lpstr>
      <vt:lpstr>How is the BOG Organized?</vt:lpstr>
      <vt:lpstr>What Does the BOG Governor Do?</vt:lpstr>
      <vt:lpstr>What Does the BOG Legislative Representative Do?</vt:lpstr>
      <vt:lpstr>What Does the BOG SEGR Representative Do?</vt:lpstr>
      <vt:lpstr>BOG Regions</vt:lpstr>
      <vt:lpstr>Ways to get involved with the BOG — BOG programs and activities are for the benefit of all otolaryngologists </vt:lpstr>
      <vt:lpstr>2014 BOG-related Events</vt:lpstr>
      <vt:lpstr>Keep Your AAO-HNS BOG Staff Informed</vt:lpstr>
    </vt:vector>
  </TitlesOfParts>
  <Company>AAO-HNS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edit Master title style</dc:title>
  <dc:creator>AAO-HNS</dc:creator>
  <cp:lastModifiedBy>Carson, Richard</cp:lastModifiedBy>
  <cp:revision>84</cp:revision>
  <dcterms:created xsi:type="dcterms:W3CDTF">2009-01-07T18:08:40Z</dcterms:created>
  <dcterms:modified xsi:type="dcterms:W3CDTF">2014-04-30T18:29:58Z</dcterms:modified>
</cp:coreProperties>
</file>