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531" r:id="rId1"/>
    <p:sldMasterId id="2147493563" r:id="rId2"/>
  </p:sldMasterIdLst>
  <p:notesMasterIdLst>
    <p:notesMasterId r:id="rId18"/>
  </p:notesMasterIdLst>
  <p:handoutMasterIdLst>
    <p:handoutMasterId r:id="rId19"/>
  </p:handoutMasterIdLst>
  <p:sldIdLst>
    <p:sldId id="451" r:id="rId3"/>
    <p:sldId id="450" r:id="rId4"/>
    <p:sldId id="453" r:id="rId5"/>
    <p:sldId id="449" r:id="rId6"/>
    <p:sldId id="452" r:id="rId7"/>
    <p:sldId id="454" r:id="rId8"/>
    <p:sldId id="455" r:id="rId9"/>
    <p:sldId id="456" r:id="rId10"/>
    <p:sldId id="457" r:id="rId11"/>
    <p:sldId id="458" r:id="rId12"/>
    <p:sldId id="446" r:id="rId13"/>
    <p:sldId id="459" r:id="rId14"/>
    <p:sldId id="447" r:id="rId15"/>
    <p:sldId id="441" r:id="rId16"/>
    <p:sldId id="44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26">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laudia Vasquez" initials="CV"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7EEB6F"/>
    <a:srgbClr val="99CCFF"/>
    <a:srgbClr val="0066FF"/>
    <a:srgbClr val="D6E1E2"/>
    <a:srgbClr val="D3E3E5"/>
    <a:srgbClr val="D0E8E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51" autoAdjust="0"/>
    <p:restoredTop sz="84904" autoAdjust="0"/>
  </p:normalViewPr>
  <p:slideViewPr>
    <p:cSldViewPr snapToGrid="0" snapToObjects="1">
      <p:cViewPr varScale="1">
        <p:scale>
          <a:sx n="95" d="100"/>
          <a:sy n="95" d="100"/>
        </p:scale>
        <p:origin x="1608" y="66"/>
      </p:cViewPr>
      <p:guideLst>
        <p:guide orient="horz" pos="2026"/>
        <p:guide pos="2880"/>
      </p:guideLst>
    </p:cSldViewPr>
  </p:slideViewPr>
  <p:outlineViewPr>
    <p:cViewPr>
      <p:scale>
        <a:sx n="33" d="100"/>
        <a:sy n="33" d="100"/>
      </p:scale>
      <p:origin x="0" y="22238"/>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EE2755-2711-406E-A907-D39023EB324B}" type="datetimeFigureOut">
              <a:rPr lang="en-US" smtClean="0"/>
              <a:t>4/12/2017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DDD7117-93EF-4CF7-8FC3-84CA5DD951DA}" type="slidenum">
              <a:rPr lang="en-US" smtClean="0"/>
              <a:t>‹#›</a:t>
            </a:fld>
            <a:endParaRPr lang="en-US"/>
          </a:p>
        </p:txBody>
      </p:sp>
    </p:spTree>
    <p:extLst>
      <p:ext uri="{BB962C8B-B14F-4D97-AF65-F5344CB8AC3E}">
        <p14:creationId xmlns:p14="http://schemas.microsoft.com/office/powerpoint/2010/main" val="14541104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466B25-699F-064C-8655-EB503C3C6FD3}" type="datetimeFigureOut">
              <a:rPr lang="en-US" smtClean="0"/>
              <a:t>4/12/2017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A591E9-C2F9-DD42-BF73-62CAD6124841}" type="slidenum">
              <a:rPr lang="en-US" smtClean="0"/>
              <a:t>‹#›</a:t>
            </a:fld>
            <a:endParaRPr lang="en-US"/>
          </a:p>
        </p:txBody>
      </p:sp>
    </p:spTree>
    <p:extLst>
      <p:ext uri="{BB962C8B-B14F-4D97-AF65-F5344CB8AC3E}">
        <p14:creationId xmlns:p14="http://schemas.microsoft.com/office/powerpoint/2010/main" val="332641825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mailto:entpac@entnet.org"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A591E9-C2F9-DD42-BF73-62CAD6124841}" type="slidenum">
              <a:rPr lang="en-US" smtClean="0"/>
              <a:t>1</a:t>
            </a:fld>
            <a:endParaRPr lang="en-US"/>
          </a:p>
        </p:txBody>
      </p:sp>
    </p:spTree>
    <p:extLst>
      <p:ext uri="{BB962C8B-B14F-4D97-AF65-F5344CB8AC3E}">
        <p14:creationId xmlns:p14="http://schemas.microsoft.com/office/powerpoint/2010/main" val="1478903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1" kern="1200" dirty="0">
                <a:solidFill>
                  <a:schemeClr val="tx1"/>
                </a:solidFill>
                <a:effectLst/>
                <a:latin typeface="+mn-lt"/>
                <a:ea typeface="+mn-ea"/>
                <a:cs typeface="+mn-cs"/>
              </a:rPr>
              <a:t>Functions as a conduit of information:</a:t>
            </a:r>
          </a:p>
          <a:p>
            <a:pPr marL="171450" lvl="0" indent="-171450">
              <a:buFont typeface="Arial" panose="020B0604020202020204" pitchFamily="34" charset="0"/>
              <a:buChar char="•"/>
            </a:pPr>
            <a:r>
              <a:rPr lang="en-US" sz="1000" kern="1200" dirty="0">
                <a:solidFill>
                  <a:schemeClr val="tx1"/>
                </a:solidFill>
                <a:effectLst/>
                <a:latin typeface="+mn-lt"/>
                <a:ea typeface="+mn-ea"/>
                <a:cs typeface="+mn-cs"/>
              </a:rPr>
              <a:t>Identify issues impacting the practice of otolaryngology</a:t>
            </a:r>
          </a:p>
          <a:p>
            <a:pPr marL="171450" lvl="0" indent="-171450">
              <a:buFont typeface="Arial" panose="020B0604020202020204" pitchFamily="34" charset="0"/>
              <a:buChar char="•"/>
            </a:pPr>
            <a:r>
              <a:rPr lang="en-US" sz="1000" kern="1200" dirty="0">
                <a:solidFill>
                  <a:schemeClr val="tx1"/>
                </a:solidFill>
                <a:effectLst/>
                <a:latin typeface="+mn-lt"/>
                <a:ea typeface="+mn-ea"/>
                <a:cs typeface="+mn-cs"/>
              </a:rPr>
              <a:t>Make recommendations regarding the programs and policies of the AAO-HNS</a:t>
            </a:r>
          </a:p>
          <a:p>
            <a:pPr marL="171450" lvl="0" indent="-171450">
              <a:buFont typeface="Arial" panose="020B0604020202020204" pitchFamily="34" charset="0"/>
              <a:buChar char="•"/>
            </a:pPr>
            <a:r>
              <a:rPr lang="en-US" sz="1000" kern="1200" dirty="0">
                <a:solidFill>
                  <a:schemeClr val="tx1"/>
                </a:solidFill>
                <a:effectLst/>
                <a:latin typeface="+mn-lt"/>
                <a:ea typeface="+mn-ea"/>
                <a:cs typeface="+mn-cs"/>
              </a:rPr>
              <a:t>Seek out and involve all otolaryngologists</a:t>
            </a:r>
          </a:p>
          <a:p>
            <a:pPr marL="171450" lvl="0" indent="-171450">
              <a:buFont typeface="Arial" panose="020B0604020202020204" pitchFamily="34" charset="0"/>
              <a:buChar char="•"/>
            </a:pPr>
            <a:r>
              <a:rPr lang="en-US" sz="1000" kern="1200" dirty="0">
                <a:solidFill>
                  <a:schemeClr val="tx1"/>
                </a:solidFill>
                <a:effectLst/>
                <a:latin typeface="+mn-lt"/>
                <a:ea typeface="+mn-ea"/>
                <a:cs typeface="+mn-cs"/>
              </a:rPr>
              <a:t>Strengthen the AAO-HNS and otolaryngology societies </a:t>
            </a:r>
          </a:p>
          <a:p>
            <a:pPr marL="171450" lvl="0" indent="-171450">
              <a:buFont typeface="Arial" panose="020B0604020202020204" pitchFamily="34" charset="0"/>
              <a:buChar char="•"/>
            </a:pPr>
            <a:r>
              <a:rPr lang="en-US" sz="1000" kern="1200" dirty="0">
                <a:solidFill>
                  <a:schemeClr val="tx1"/>
                </a:solidFill>
                <a:effectLst/>
                <a:latin typeface="+mn-lt"/>
                <a:ea typeface="+mn-ea"/>
                <a:cs typeface="+mn-cs"/>
              </a:rPr>
              <a:t>Support the general good of patients, the specialty, and the medical profession</a:t>
            </a:r>
          </a:p>
          <a:p>
            <a:pPr marL="0" lvl="0" indent="0">
              <a:buFont typeface="Arial" panose="020B0604020202020204" pitchFamily="34" charset="0"/>
              <a:buNone/>
            </a:pPr>
            <a:endParaRPr lang="en-US" sz="1000" kern="1200" dirty="0">
              <a:solidFill>
                <a:schemeClr val="tx1"/>
              </a:solidFill>
              <a:effectLst/>
              <a:latin typeface="+mn-lt"/>
              <a:ea typeface="+mn-ea"/>
              <a:cs typeface="+mn-cs"/>
            </a:endParaRPr>
          </a:p>
          <a:p>
            <a:r>
              <a:rPr lang="en-US" sz="1000" b="1" kern="1200" dirty="0">
                <a:solidFill>
                  <a:schemeClr val="tx1"/>
                </a:solidFill>
                <a:effectLst/>
                <a:latin typeface="+mn-lt"/>
                <a:ea typeface="+mn-ea"/>
                <a:cs typeface="+mn-cs"/>
              </a:rPr>
              <a:t>Representation in the BOG: </a:t>
            </a:r>
          </a:p>
          <a:p>
            <a:r>
              <a:rPr lang="en-US" sz="1000" kern="1200" dirty="0">
                <a:solidFill>
                  <a:schemeClr val="tx1"/>
                </a:solidFill>
                <a:effectLst/>
                <a:latin typeface="+mn-lt"/>
                <a:ea typeface="+mn-ea"/>
                <a:cs typeface="+mn-cs"/>
              </a:rPr>
              <a:t>In their liaison role, a society’s designated individuals are primarily responsible for </a:t>
            </a:r>
            <a:r>
              <a:rPr lang="en-US" sz="1000" b="0" kern="1200" dirty="0">
                <a:solidFill>
                  <a:schemeClr val="tx1"/>
                </a:solidFill>
                <a:effectLst/>
                <a:latin typeface="+mn-lt"/>
                <a:ea typeface="+mn-ea"/>
                <a:cs typeface="+mn-cs"/>
              </a:rPr>
              <a:t>communicating and coordinating </a:t>
            </a:r>
            <a:r>
              <a:rPr lang="en-US" sz="1000" kern="1200" dirty="0">
                <a:solidFill>
                  <a:schemeClr val="tx1"/>
                </a:solidFill>
                <a:effectLst/>
                <a:latin typeface="+mn-lt"/>
                <a:ea typeface="+mn-ea"/>
                <a:cs typeface="+mn-cs"/>
              </a:rPr>
              <a:t>information and requests to/from BOG leaders and society members. The BOG Governors are expected to attend the BOG General Assembly during the Leadership Forum &amp; BOG Spring Meeting and the fall annual meeting. In addition, the Legislative and SEGR Representatives are invited to attend their respective BOG committee meetings during the spring and fall meetings. </a:t>
            </a:r>
          </a:p>
          <a:p>
            <a:r>
              <a:rPr lang="en-US" sz="1000" kern="1200" dirty="0">
                <a:solidFill>
                  <a:schemeClr val="tx1"/>
                </a:solidFill>
                <a:effectLst/>
                <a:latin typeface="+mn-lt"/>
                <a:ea typeface="+mn-ea"/>
                <a:cs typeface="+mn-cs"/>
              </a:rPr>
              <a:t> </a:t>
            </a:r>
            <a:endParaRPr lang="en-US" sz="1000" b="1" kern="1200" dirty="0">
              <a:solidFill>
                <a:schemeClr val="tx1"/>
              </a:solidFill>
              <a:effectLst/>
              <a:latin typeface="+mn-lt"/>
              <a:ea typeface="+mn-ea"/>
              <a:cs typeface="+mn-cs"/>
            </a:endParaRPr>
          </a:p>
          <a:p>
            <a:r>
              <a:rPr lang="en-US" sz="1000" b="1" kern="1200" dirty="0">
                <a:solidFill>
                  <a:schemeClr val="tx1"/>
                </a:solidFill>
                <a:effectLst/>
                <a:latin typeface="+mn-lt"/>
                <a:ea typeface="+mn-ea"/>
                <a:cs typeface="+mn-cs"/>
              </a:rPr>
              <a:t>Organized into 10 Geographic Regions </a:t>
            </a:r>
          </a:p>
          <a:p>
            <a:r>
              <a:rPr lang="en-US" sz="1000" kern="1200" dirty="0">
                <a:solidFill>
                  <a:schemeClr val="tx1"/>
                </a:solidFill>
                <a:effectLst/>
                <a:latin typeface="+mn-lt"/>
                <a:ea typeface="+mn-ea"/>
                <a:cs typeface="+mn-cs"/>
              </a:rPr>
              <a:t>To enhance and facilitate communications, the BOG reorganized itself into </a:t>
            </a:r>
            <a:r>
              <a:rPr lang="en-US" sz="1000" b="0" kern="1200" dirty="0">
                <a:solidFill>
                  <a:schemeClr val="tx1"/>
                </a:solidFill>
                <a:effectLst/>
                <a:latin typeface="+mn-lt"/>
                <a:ea typeface="+mn-ea"/>
                <a:cs typeface="+mn-cs"/>
              </a:rPr>
              <a:t>ten (10) geographic regions. </a:t>
            </a:r>
            <a:r>
              <a:rPr lang="en-US" sz="1000" kern="1200" dirty="0">
                <a:solidFill>
                  <a:schemeClr val="tx1"/>
                </a:solidFill>
                <a:effectLst/>
                <a:latin typeface="+mn-lt"/>
                <a:ea typeface="+mn-ea"/>
                <a:cs typeface="+mn-cs"/>
              </a:rPr>
              <a:t>These enhancements are particularly helpful in states with inactive or new BOG societies. In addition, a </a:t>
            </a:r>
            <a:r>
              <a:rPr lang="en-US" sz="1000" b="0" kern="1200" dirty="0">
                <a:solidFill>
                  <a:schemeClr val="tx1"/>
                </a:solidFill>
                <a:effectLst/>
                <a:latin typeface="+mn-lt"/>
                <a:ea typeface="+mn-ea"/>
                <a:cs typeface="+mn-cs"/>
              </a:rPr>
              <a:t>specialty society representative </a:t>
            </a:r>
            <a:r>
              <a:rPr lang="en-US" sz="1000" kern="1200" dirty="0">
                <a:solidFill>
                  <a:schemeClr val="tx1"/>
                </a:solidFill>
                <a:effectLst/>
                <a:latin typeface="+mn-lt"/>
                <a:ea typeface="+mn-ea"/>
                <a:cs typeface="+mn-cs"/>
              </a:rPr>
              <a:t>has been added to the 10 regional representatives to foster specialty unity and coordination. As issues arise within BOG societies, we encourage the Governor, Legislative Representative, and/or SEGR Representative to reach out to these regional reps, as well as to collaborate with BOG Executive Committee leaders. </a:t>
            </a:r>
          </a:p>
          <a:p>
            <a:r>
              <a:rPr lang="en-US" sz="1000" dirty="0"/>
              <a:t> 	</a:t>
            </a:r>
          </a:p>
        </p:txBody>
      </p:sp>
      <p:sp>
        <p:nvSpPr>
          <p:cNvPr id="4" name="Slide Number Placeholder 3"/>
          <p:cNvSpPr>
            <a:spLocks noGrp="1"/>
          </p:cNvSpPr>
          <p:nvPr>
            <p:ph type="sldNum" sz="quarter" idx="10"/>
          </p:nvPr>
        </p:nvSpPr>
        <p:spPr/>
        <p:txBody>
          <a:bodyPr/>
          <a:lstStyle/>
          <a:p>
            <a:fld id="{68A591E9-C2F9-DD42-BF73-62CAD6124841}" type="slidenum">
              <a:rPr lang="en-US" smtClean="0"/>
              <a:t>4</a:t>
            </a:fld>
            <a:endParaRPr lang="en-US"/>
          </a:p>
        </p:txBody>
      </p:sp>
    </p:spTree>
    <p:extLst>
      <p:ext uri="{BB962C8B-B14F-4D97-AF65-F5344CB8AC3E}">
        <p14:creationId xmlns:p14="http://schemas.microsoft.com/office/powerpoint/2010/main" val="1780113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US" altLang="en-US" sz="1200" b="0" i="0" u="none" strike="noStrike" kern="1200" cap="none" spc="0" normalizeH="0" baseline="0" noProof="0" dirty="0">
                <a:ln>
                  <a:noFill/>
                </a:ln>
                <a:solidFill>
                  <a:prstClr val="black"/>
                </a:solidFill>
                <a:effectLst/>
                <a:uLnTx/>
                <a:uFillTx/>
                <a:latin typeface="+mn-lt"/>
                <a:ea typeface="ＭＳ Ｐゴシック" pitchFamily="34" charset="-128"/>
                <a:cs typeface="+mn-cs"/>
              </a:rPr>
              <a:t>For more information, contact the Legislative Advocacy staff at legfederal@entnet.org. </a:t>
            </a:r>
          </a:p>
          <a:p>
            <a:endParaRPr lang="en-US" dirty="0"/>
          </a:p>
        </p:txBody>
      </p:sp>
      <p:sp>
        <p:nvSpPr>
          <p:cNvPr id="4" name="Slide Number Placeholder 3"/>
          <p:cNvSpPr>
            <a:spLocks noGrp="1"/>
          </p:cNvSpPr>
          <p:nvPr>
            <p:ph type="sldNum" sz="quarter" idx="10"/>
          </p:nvPr>
        </p:nvSpPr>
        <p:spPr/>
        <p:txBody>
          <a:bodyPr/>
          <a:lstStyle/>
          <a:p>
            <a:fld id="{FEE86B2A-6984-44DB-9E82-ABC0C7CCF6A3}" type="slidenum">
              <a:rPr lang="en-US" smtClean="0"/>
              <a:pPr/>
              <a:t>11</a:t>
            </a:fld>
            <a:endParaRPr lang="en-US"/>
          </a:p>
        </p:txBody>
      </p:sp>
    </p:spTree>
    <p:extLst>
      <p:ext uri="{BB962C8B-B14F-4D97-AF65-F5344CB8AC3E}">
        <p14:creationId xmlns:p14="http://schemas.microsoft.com/office/powerpoint/2010/main" val="3958080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en-US" altLang="en-US" sz="1200" b="0" i="0" u="none" strike="noStrike" kern="1200" cap="none" spc="0" normalizeH="0" baseline="0" noProof="0" dirty="0">
              <a:ln>
                <a:noFill/>
              </a:ln>
              <a:solidFill>
                <a:prstClr val="black"/>
              </a:solidFill>
              <a:effectLst/>
              <a:uLnTx/>
              <a:uFillTx/>
              <a:latin typeface="+mn-lt"/>
              <a:ea typeface="ＭＳ Ｐゴシック" pitchFamily="34"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US" altLang="en-US" sz="1200" b="0" i="0" u="none" strike="noStrike" kern="1200" cap="none" spc="0" normalizeH="0" baseline="0" noProof="0" dirty="0">
                <a:ln>
                  <a:noFill/>
                </a:ln>
                <a:solidFill>
                  <a:prstClr val="black"/>
                </a:solidFill>
                <a:effectLst/>
                <a:uLnTx/>
                <a:uFillTx/>
                <a:latin typeface="+mn-lt"/>
                <a:ea typeface="ＭＳ Ｐゴシック" pitchFamily="34" charset="-128"/>
              </a:rPr>
              <a:t>ENT PAC “membership” runs on a </a:t>
            </a:r>
            <a:r>
              <a:rPr kumimoji="0" lang="en-US" altLang="en-US" sz="1200" b="1" i="0" u="none" strike="noStrike" kern="1200" cap="none" spc="0" normalizeH="0" baseline="0" noProof="0" dirty="0">
                <a:ln>
                  <a:noFill/>
                </a:ln>
                <a:solidFill>
                  <a:prstClr val="black"/>
                </a:solidFill>
                <a:effectLst/>
                <a:uLnTx/>
                <a:uFillTx/>
                <a:latin typeface="+mn-lt"/>
                <a:ea typeface="ＭＳ Ｐゴシック" pitchFamily="34" charset="-128"/>
              </a:rPr>
              <a:t>calendar-year basis</a:t>
            </a:r>
            <a:r>
              <a:rPr kumimoji="0" lang="en-US" altLang="en-US" sz="1200" b="0" i="0" u="none" strike="noStrike" kern="1200" cap="none" spc="0" normalizeH="0" baseline="0" noProof="0" dirty="0">
                <a:ln>
                  <a:noFill/>
                </a:ln>
                <a:solidFill>
                  <a:prstClr val="black"/>
                </a:solidFill>
                <a:effectLst/>
                <a:uLnTx/>
                <a:uFillTx/>
                <a:latin typeface="+mn-lt"/>
                <a:ea typeface="ＭＳ Ｐゴシック" pitchFamily="34" charset="-128"/>
              </a:rPr>
              <a:t> and a list of PAC Investors is posted/updated on the – </a:t>
            </a:r>
            <a:r>
              <a:rPr kumimoji="0" lang="en-US" altLang="en-US" sz="1200" b="1" i="0" u="none" strike="noStrike" kern="1200" cap="none" spc="0" normalizeH="0" baseline="0" noProof="0" dirty="0">
                <a:ln>
                  <a:noFill/>
                </a:ln>
                <a:solidFill>
                  <a:prstClr val="black"/>
                </a:solidFill>
                <a:effectLst/>
                <a:uLnTx/>
                <a:uFillTx/>
                <a:latin typeface="+mn-lt"/>
                <a:ea typeface="ＭＳ Ｐゴシック" pitchFamily="34" charset="-128"/>
              </a:rPr>
              <a:t>www.entpac.org</a:t>
            </a:r>
            <a:r>
              <a:rPr kumimoji="0" lang="en-US" altLang="en-US" sz="1200" b="0" i="0" u="none" strike="noStrike" kern="1200" cap="none" spc="0" normalizeH="0" baseline="0" noProof="0" dirty="0">
                <a:ln>
                  <a:noFill/>
                </a:ln>
                <a:solidFill>
                  <a:prstClr val="black"/>
                </a:solidFill>
                <a:effectLst/>
                <a:uLnTx/>
                <a:uFillTx/>
                <a:latin typeface="+mn-lt"/>
                <a:ea typeface="ＭＳ Ｐゴシック" pitchFamily="34" charset="-128"/>
              </a:rPr>
              <a:t> – at the end of every month. </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US" altLang="en-US" sz="1200" b="0" i="0" u="none" strike="noStrike" kern="1200" cap="none" spc="0" normalizeH="0" baseline="0" noProof="0" dirty="0">
                <a:ln>
                  <a:noFill/>
                </a:ln>
                <a:solidFill>
                  <a:prstClr val="black"/>
                </a:solidFill>
                <a:effectLst/>
                <a:uLnTx/>
                <a:uFillTx/>
                <a:latin typeface="+mn-lt"/>
                <a:ea typeface="ＭＳ Ｐゴシック" pitchFamily="34" charset="-128"/>
              </a:rPr>
              <a:t> </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US" altLang="en-US" sz="1200" b="0" i="0" u="none" strike="noStrike" kern="1200" cap="none" spc="0" normalizeH="0" baseline="0" noProof="0" dirty="0">
                <a:ln>
                  <a:noFill/>
                </a:ln>
                <a:solidFill>
                  <a:prstClr val="black"/>
                </a:solidFill>
                <a:effectLst/>
                <a:uLnTx/>
                <a:uFillTx/>
                <a:latin typeface="+mn-lt"/>
                <a:ea typeface="ＭＳ Ｐゴシック" pitchFamily="34" charset="-128"/>
              </a:rPr>
              <a:t>ENT PAC staff can be reached at </a:t>
            </a:r>
            <a:r>
              <a:rPr kumimoji="0" lang="en-US" altLang="en-US" sz="1200" b="0" i="0" u="sng" strike="noStrike" kern="1200" cap="none" spc="0" normalizeH="0" baseline="0" noProof="0" dirty="0">
                <a:ln>
                  <a:noFill/>
                </a:ln>
                <a:solidFill>
                  <a:prstClr val="black"/>
                </a:solidFill>
                <a:effectLst/>
                <a:uLnTx/>
                <a:uFillTx/>
                <a:latin typeface="+mn-lt"/>
                <a:ea typeface="ＭＳ Ｐゴシック" pitchFamily="34" charset="-128"/>
                <a:hlinkClick r:id="rId3"/>
              </a:rPr>
              <a:t>entpac@entnet.org</a:t>
            </a:r>
            <a:r>
              <a:rPr kumimoji="0" lang="en-US" altLang="en-US" sz="1200" b="0" i="0" u="none" strike="noStrike" kern="1200" cap="none" spc="0" normalizeH="0" baseline="0" noProof="0" dirty="0">
                <a:ln>
                  <a:noFill/>
                </a:ln>
                <a:solidFill>
                  <a:prstClr val="black"/>
                </a:solidFill>
                <a:effectLst/>
                <a:uLnTx/>
                <a:uFillTx/>
                <a:latin typeface="+mn-lt"/>
                <a:ea typeface="ＭＳ Ｐゴシック" pitchFamily="34" charset="-128"/>
              </a:rPr>
              <a:t>.</a:t>
            </a:r>
          </a:p>
          <a:p>
            <a:pPr>
              <a:buFontTx/>
              <a:buNone/>
            </a:pPr>
            <a:endParaRPr lang="en-US" dirty="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ＭＳ Ｐゴシック" pitchFamily="34" charset="-128"/>
              </a:defRPr>
            </a:lvl1pPr>
            <a:lvl2pPr marL="742909" indent="-285734" eaLnBrk="0" hangingPunct="0">
              <a:defRPr>
                <a:solidFill>
                  <a:schemeClr val="tx1"/>
                </a:solidFill>
                <a:latin typeface="Arial" pitchFamily="34" charset="0"/>
                <a:ea typeface="ＭＳ Ｐゴシック" pitchFamily="34" charset="-128"/>
              </a:defRPr>
            </a:lvl2pPr>
            <a:lvl3pPr marL="1142937" indent="-228587" eaLnBrk="0" hangingPunct="0">
              <a:defRPr>
                <a:solidFill>
                  <a:schemeClr val="tx1"/>
                </a:solidFill>
                <a:latin typeface="Arial" pitchFamily="34" charset="0"/>
                <a:ea typeface="ＭＳ Ｐゴシック" pitchFamily="34" charset="-128"/>
              </a:defRPr>
            </a:lvl3pPr>
            <a:lvl4pPr marL="1600112" indent="-228587" eaLnBrk="0" hangingPunct="0">
              <a:defRPr>
                <a:solidFill>
                  <a:schemeClr val="tx1"/>
                </a:solidFill>
                <a:latin typeface="Arial" pitchFamily="34" charset="0"/>
                <a:ea typeface="ＭＳ Ｐゴシック" pitchFamily="34" charset="-128"/>
              </a:defRPr>
            </a:lvl4pPr>
            <a:lvl5pPr marL="2057287" indent="-228587" eaLnBrk="0" hangingPunct="0">
              <a:defRPr>
                <a:solidFill>
                  <a:schemeClr val="tx1"/>
                </a:solidFill>
                <a:latin typeface="Arial" pitchFamily="34" charset="0"/>
                <a:ea typeface="ＭＳ Ｐゴシック" pitchFamily="34" charset="-128"/>
              </a:defRPr>
            </a:lvl5pPr>
            <a:lvl6pPr marL="2514461" indent="-228587"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635" indent="-228587"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8810" indent="-228587"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5985" indent="-228587"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A738F1E7-5B1E-4C92-AE34-8D4C6040C496}" type="slidenum">
              <a:rPr lang="en-US" smtClean="0"/>
              <a:pPr eaLnBrk="1" hangingPunct="1"/>
              <a:t>13</a:t>
            </a:fld>
            <a:endParaRPr lang="en-US"/>
          </a:p>
        </p:txBody>
      </p:sp>
    </p:spTree>
    <p:extLst>
      <p:ext uri="{BB962C8B-B14F-4D97-AF65-F5344CB8AC3E}">
        <p14:creationId xmlns:p14="http://schemas.microsoft.com/office/powerpoint/2010/main" val="8010004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None/>
            </a:pPr>
            <a:endParaRPr lang="en-US" dirty="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ＭＳ Ｐゴシック" pitchFamily="34" charset="-128"/>
              </a:defRPr>
            </a:lvl1pPr>
            <a:lvl2pPr marL="742909" indent="-285734" eaLnBrk="0" hangingPunct="0">
              <a:defRPr>
                <a:solidFill>
                  <a:schemeClr val="tx1"/>
                </a:solidFill>
                <a:latin typeface="Arial" pitchFamily="34" charset="0"/>
                <a:ea typeface="ＭＳ Ｐゴシック" pitchFamily="34" charset="-128"/>
              </a:defRPr>
            </a:lvl2pPr>
            <a:lvl3pPr marL="1142937" indent="-228587" eaLnBrk="0" hangingPunct="0">
              <a:defRPr>
                <a:solidFill>
                  <a:schemeClr val="tx1"/>
                </a:solidFill>
                <a:latin typeface="Arial" pitchFamily="34" charset="0"/>
                <a:ea typeface="ＭＳ Ｐゴシック" pitchFamily="34" charset="-128"/>
              </a:defRPr>
            </a:lvl3pPr>
            <a:lvl4pPr marL="1600112" indent="-228587" eaLnBrk="0" hangingPunct="0">
              <a:defRPr>
                <a:solidFill>
                  <a:schemeClr val="tx1"/>
                </a:solidFill>
                <a:latin typeface="Arial" pitchFamily="34" charset="0"/>
                <a:ea typeface="ＭＳ Ｐゴシック" pitchFamily="34" charset="-128"/>
              </a:defRPr>
            </a:lvl4pPr>
            <a:lvl5pPr marL="2057287" indent="-228587" eaLnBrk="0" hangingPunct="0">
              <a:defRPr>
                <a:solidFill>
                  <a:schemeClr val="tx1"/>
                </a:solidFill>
                <a:latin typeface="Arial" pitchFamily="34" charset="0"/>
                <a:ea typeface="ＭＳ Ｐゴシック" pitchFamily="34" charset="-128"/>
              </a:defRPr>
            </a:lvl5pPr>
            <a:lvl6pPr marL="2514461" indent="-228587"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635" indent="-228587"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8810" indent="-228587"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5985" indent="-228587"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A738F1E7-5B1E-4C92-AE34-8D4C6040C496}" type="slidenum">
              <a:rPr kumimoji="0" lang="en-US" sz="1200" b="0" i="0" u="none" strike="noStrike" kern="1200" cap="none" spc="0" normalizeH="0" baseline="0" noProof="0" smtClean="0">
                <a:ln>
                  <a:noFill/>
                </a:ln>
                <a:solidFill>
                  <a:prstClr val="black"/>
                </a:solidFill>
                <a:effectLst/>
                <a:uLnTx/>
                <a:uFillTx/>
                <a:latin typeface="Arial" pitchFamily="34" charset="0"/>
                <a:ea typeface="ＭＳ Ｐゴシック" pitchFamily="34"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Arial" pitchFamily="34" charset="0"/>
              <a:ea typeface="ＭＳ Ｐゴシック" pitchFamily="34" charset="-128"/>
              <a:cs typeface="+mn-cs"/>
            </a:endParaRPr>
          </a:p>
        </p:txBody>
      </p:sp>
    </p:spTree>
    <p:extLst>
      <p:ext uri="{BB962C8B-B14F-4D97-AF65-F5344CB8AC3E}">
        <p14:creationId xmlns:p14="http://schemas.microsoft.com/office/powerpoint/2010/main" val="35416727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7744" y="914619"/>
            <a:ext cx="9165112" cy="5943381"/>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406824" y="4342964"/>
            <a:ext cx="7726294" cy="702043"/>
          </a:xfrm>
          <a:prstGeom prst="rect">
            <a:avLst/>
          </a:prstGeom>
        </p:spPr>
        <p:txBody>
          <a:bodyPr>
            <a:normAutofit/>
          </a:bodyPr>
          <a:lstStyle>
            <a:lvl1pPr algn="l">
              <a:defRPr sz="4000" b="1" baseline="0">
                <a:solidFill>
                  <a:schemeClr val="accent6"/>
                </a:solidFill>
              </a:defRPr>
            </a:lvl1pPr>
          </a:lstStyle>
          <a:p>
            <a:r>
              <a:rPr lang="en-US" dirty="0"/>
              <a:t>PRESENTATION TITLE</a:t>
            </a:r>
          </a:p>
        </p:txBody>
      </p:sp>
      <p:sp>
        <p:nvSpPr>
          <p:cNvPr id="3" name="Subtitle 2"/>
          <p:cNvSpPr>
            <a:spLocks noGrp="1"/>
          </p:cNvSpPr>
          <p:nvPr>
            <p:ph type="subTitle" idx="1" hasCustomPrompt="1"/>
          </p:nvPr>
        </p:nvSpPr>
        <p:spPr>
          <a:xfrm>
            <a:off x="406824" y="5137293"/>
            <a:ext cx="7726294" cy="614276"/>
          </a:xfrm>
        </p:spPr>
        <p:txBody>
          <a:bodyPr>
            <a:normAutofit/>
          </a:bodyPr>
          <a:lstStyle>
            <a:lvl1pPr marL="0" indent="0" algn="l">
              <a:buNone/>
              <a:defRPr sz="20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PRESENTATION SUBTITLE</a:t>
            </a:r>
          </a:p>
        </p:txBody>
      </p:sp>
      <p:pic>
        <p:nvPicPr>
          <p:cNvPr id="7" name="Picture 6" descr="AAO-HNS_logo RED_large.eps"/>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576" y="88215"/>
            <a:ext cx="2481563" cy="644652"/>
          </a:xfrm>
          <a:prstGeom prst="rect">
            <a:avLst/>
          </a:prstGeom>
        </p:spPr>
      </p:pic>
      <p:sp>
        <p:nvSpPr>
          <p:cNvPr id="8" name="Rectangle 7"/>
          <p:cNvSpPr/>
          <p:nvPr/>
        </p:nvSpPr>
        <p:spPr>
          <a:xfrm>
            <a:off x="-7744" y="797599"/>
            <a:ext cx="9165112" cy="255542"/>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p:nvSpPr>
        <p:spPr>
          <a:xfrm>
            <a:off x="3048000" y="1048322"/>
            <a:ext cx="3055744" cy="4984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6101624" y="1048322"/>
            <a:ext cx="3055744" cy="4984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p:cNvSpPr/>
          <p:nvPr/>
        </p:nvSpPr>
        <p:spPr>
          <a:xfrm>
            <a:off x="-7744" y="1048322"/>
            <a:ext cx="3055744" cy="49844"/>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descr="AAO-HNS_Sprial_NOV2014_2.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179224" y="4693986"/>
            <a:ext cx="743592" cy="750445"/>
          </a:xfrm>
          <a:prstGeom prst="rect">
            <a:avLst/>
          </a:prstGeom>
        </p:spPr>
      </p:pic>
      <p:cxnSp>
        <p:nvCxnSpPr>
          <p:cNvPr id="13" name="Straight Connector 12"/>
          <p:cNvCxnSpPr/>
          <p:nvPr/>
        </p:nvCxnSpPr>
        <p:spPr>
          <a:xfrm>
            <a:off x="406824" y="5077403"/>
            <a:ext cx="7726294" cy="0"/>
          </a:xfrm>
          <a:prstGeom prst="line">
            <a:avLst/>
          </a:prstGeom>
          <a:ln w="3175">
            <a:solidFill>
              <a:schemeClr val="accent5"/>
            </a:solidFill>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83576" y="6284808"/>
            <a:ext cx="9060424" cy="456535"/>
          </a:xfrm>
          <a:prstGeom prst="rect">
            <a:avLst/>
          </a:prstGeom>
          <a:noFill/>
        </p:spPr>
        <p:txBody>
          <a:bodyPr wrap="square" rtlCol="0">
            <a:spAutoFit/>
          </a:bodyPr>
          <a:lstStyle/>
          <a:p>
            <a:pPr algn="ctr"/>
            <a:r>
              <a:rPr lang="en-US" sz="1200" b="0" dirty="0">
                <a:solidFill>
                  <a:schemeClr val="accent1"/>
                </a:solidFill>
              </a:rPr>
              <a:t>www.entnet.org</a:t>
            </a:r>
            <a:endParaRPr lang="en-US" sz="1000" b="0" dirty="0">
              <a:solidFill>
                <a:schemeClr val="accent1"/>
              </a:solidFill>
            </a:endParaRPr>
          </a:p>
          <a:p>
            <a:pPr algn="ctr">
              <a:lnSpc>
                <a:spcPct val="120000"/>
              </a:lnSpc>
            </a:pPr>
            <a:r>
              <a:rPr lang="en-US" sz="1000" dirty="0">
                <a:solidFill>
                  <a:schemeClr val="tx2"/>
                </a:solidFill>
              </a:rPr>
              <a:t>Empowering otolaryngologist–head</a:t>
            </a:r>
            <a:r>
              <a:rPr lang="en-US" sz="1000" baseline="0" dirty="0">
                <a:solidFill>
                  <a:schemeClr val="tx2"/>
                </a:solidFill>
              </a:rPr>
              <a:t> and neck surgeons to deliver the best patient care</a:t>
            </a:r>
            <a:endParaRPr lang="en-US" sz="1000" dirty="0">
              <a:solidFill>
                <a:schemeClr val="tx2"/>
              </a:solidFill>
            </a:endParaRPr>
          </a:p>
        </p:txBody>
      </p:sp>
      <p:sp>
        <p:nvSpPr>
          <p:cNvPr id="15" name="Rectangle 14"/>
          <p:cNvSpPr/>
          <p:nvPr userDrawn="1"/>
        </p:nvSpPr>
        <p:spPr>
          <a:xfrm>
            <a:off x="13368" y="914619"/>
            <a:ext cx="9144000" cy="5943381"/>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6" name="Picture 15" descr="AAO-HNS_logo RED_large.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576" y="88215"/>
            <a:ext cx="2481563" cy="644652"/>
          </a:xfrm>
          <a:prstGeom prst="rect">
            <a:avLst/>
          </a:prstGeom>
        </p:spPr>
      </p:pic>
      <p:sp>
        <p:nvSpPr>
          <p:cNvPr id="17" name="Rectangle 16"/>
          <p:cNvSpPr/>
          <p:nvPr userDrawn="1"/>
        </p:nvSpPr>
        <p:spPr>
          <a:xfrm>
            <a:off x="-7744" y="797599"/>
            <a:ext cx="9165112" cy="255542"/>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Rectangle 17"/>
          <p:cNvSpPr/>
          <p:nvPr userDrawn="1"/>
        </p:nvSpPr>
        <p:spPr>
          <a:xfrm>
            <a:off x="3048000" y="1048322"/>
            <a:ext cx="3055744" cy="4984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Rectangle 18"/>
          <p:cNvSpPr/>
          <p:nvPr userDrawn="1"/>
        </p:nvSpPr>
        <p:spPr>
          <a:xfrm>
            <a:off x="6101624" y="1048322"/>
            <a:ext cx="3055744" cy="4984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Rectangle 19"/>
          <p:cNvSpPr/>
          <p:nvPr userDrawn="1"/>
        </p:nvSpPr>
        <p:spPr>
          <a:xfrm>
            <a:off x="-7744" y="1048322"/>
            <a:ext cx="3055744" cy="49844"/>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21" name="Picture 20" descr="AAO-HNS_Sprial_NOV2014_2.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179224" y="4693986"/>
            <a:ext cx="743592" cy="750445"/>
          </a:xfrm>
          <a:prstGeom prst="rect">
            <a:avLst/>
          </a:prstGeom>
        </p:spPr>
      </p:pic>
      <p:cxnSp>
        <p:nvCxnSpPr>
          <p:cNvPr id="22" name="Straight Connector 21"/>
          <p:cNvCxnSpPr/>
          <p:nvPr userDrawn="1"/>
        </p:nvCxnSpPr>
        <p:spPr>
          <a:xfrm>
            <a:off x="406824" y="5077403"/>
            <a:ext cx="7726294" cy="0"/>
          </a:xfrm>
          <a:prstGeom prst="line">
            <a:avLst/>
          </a:prstGeom>
          <a:ln w="3175">
            <a:solidFill>
              <a:schemeClr val="accent5"/>
            </a:solidFill>
          </a:ln>
          <a:effectLst/>
        </p:spPr>
        <p:style>
          <a:lnRef idx="2">
            <a:schemeClr val="accent1"/>
          </a:lnRef>
          <a:fillRef idx="0">
            <a:schemeClr val="accent1"/>
          </a:fillRef>
          <a:effectRef idx="1">
            <a:schemeClr val="accent1"/>
          </a:effectRef>
          <a:fontRef idx="minor">
            <a:schemeClr val="tx1"/>
          </a:fontRef>
        </p:style>
      </p:cxnSp>
      <p:sp>
        <p:nvSpPr>
          <p:cNvPr id="23" name="TextBox 22"/>
          <p:cNvSpPr txBox="1"/>
          <p:nvPr userDrawn="1"/>
        </p:nvSpPr>
        <p:spPr>
          <a:xfrm>
            <a:off x="83576" y="6284808"/>
            <a:ext cx="9060424" cy="400110"/>
          </a:xfrm>
          <a:prstGeom prst="rect">
            <a:avLst/>
          </a:prstGeom>
          <a:noFill/>
        </p:spPr>
        <p:txBody>
          <a:bodyPr wrap="square" rtlCol="0">
            <a:spAutoFit/>
          </a:bodyPr>
          <a:lstStyle/>
          <a:p>
            <a:pPr algn="ctr"/>
            <a:r>
              <a:rPr lang="en-US" sz="1000" dirty="0">
                <a:solidFill>
                  <a:schemeClr val="accent1"/>
                </a:solidFill>
              </a:rPr>
              <a:t>www.entnet.org</a:t>
            </a:r>
          </a:p>
          <a:p>
            <a:pPr algn="ctr"/>
            <a:r>
              <a:rPr lang="en-US" sz="1000" dirty="0">
                <a:solidFill>
                  <a:schemeClr val="tx2"/>
                </a:solidFill>
              </a:rPr>
              <a:t>Empowering otolaryngologist–head</a:t>
            </a:r>
            <a:r>
              <a:rPr lang="en-US" sz="1000" baseline="0" dirty="0">
                <a:solidFill>
                  <a:schemeClr val="tx2"/>
                </a:solidFill>
              </a:rPr>
              <a:t> and neck surgeons to deliver the best patient care.</a:t>
            </a:r>
            <a:endParaRPr lang="en-US" sz="1000" dirty="0">
              <a:solidFill>
                <a:schemeClr val="tx2"/>
              </a:solidFill>
            </a:endParaRPr>
          </a:p>
        </p:txBody>
      </p:sp>
    </p:spTree>
    <p:extLst>
      <p:ext uri="{BB962C8B-B14F-4D97-AF65-F5344CB8AC3E}">
        <p14:creationId xmlns:p14="http://schemas.microsoft.com/office/powerpoint/2010/main" val="1728351486"/>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8C2560D-EC28-3B41-86E8-18F1CE0113B4}" type="datetimeFigureOut">
              <a:rPr lang="en-US" smtClean="0"/>
              <a:pPr/>
              <a:t>4/12/2017</a:t>
            </a:fld>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C6B1FF6-39B9-40F5-8B67-33C6354A3D4F}" type="slidenum">
              <a:rPr lang="en-US" smtClean="0"/>
              <a:pPr/>
              <a:t>‹#›</a:t>
            </a:fld>
            <a:endParaRPr lang="en-US" dirty="0">
              <a:solidFill>
                <a:schemeClr val="accent3">
                  <a:shade val="75000"/>
                </a:schemeClr>
              </a:solidFill>
            </a:endParaRPr>
          </a:p>
        </p:txBody>
      </p:sp>
      <p:sp>
        <p:nvSpPr>
          <p:cNvPr id="9"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723317298"/>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6629400" y="1173892"/>
            <a:ext cx="2057400" cy="4952271"/>
          </a:xfrm>
          <a:prstGeom prst="rect">
            <a:avLst/>
          </a:prstGeom>
        </p:spPr>
        <p:txBody>
          <a:bodyPr vert="eaVert"/>
          <a:lstStyle>
            <a:lvl1pPr algn="l">
              <a:defRPr>
                <a:solidFill>
                  <a:srgbClr val="3C3C3C"/>
                </a:solidFill>
              </a:defRPr>
            </a:lvl1pPr>
          </a:lstStyle>
          <a:p>
            <a:r>
              <a:rPr lang="en-US" dirty="0"/>
              <a:t>TITLE STYLE</a:t>
            </a:r>
          </a:p>
        </p:txBody>
      </p:sp>
      <p:sp>
        <p:nvSpPr>
          <p:cNvPr id="3" name="Vertical Text Placeholder 2"/>
          <p:cNvSpPr>
            <a:spLocks noGrp="1"/>
          </p:cNvSpPr>
          <p:nvPr>
            <p:ph type="body" orient="vert" idx="1"/>
          </p:nvPr>
        </p:nvSpPr>
        <p:spPr>
          <a:xfrm>
            <a:off x="457200" y="1173892"/>
            <a:ext cx="6019800" cy="4952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8C2560D-EC28-3B41-86E8-18F1CE0113B4}" type="datetimeFigureOut">
              <a:rPr lang="en-US" smtClean="0"/>
              <a:pPr/>
              <a:t>4/12/2017</a:t>
            </a:fld>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C6B1FF6-39B9-40F5-8B67-33C6354A3D4F}" type="slidenum">
              <a:rPr lang="en-US" smtClean="0"/>
              <a:pPr/>
              <a:t>‹#›</a:t>
            </a:fld>
            <a:endParaRPr lang="en-US" dirty="0">
              <a:solidFill>
                <a:schemeClr val="accent3">
                  <a:shade val="75000"/>
                </a:schemeClr>
              </a:solidFill>
            </a:endParaRPr>
          </a:p>
        </p:txBody>
      </p:sp>
      <p:sp>
        <p:nvSpPr>
          <p:cNvPr id="9"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2417996481"/>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4/12/2017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22038221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4/12/2017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22038221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4/12/2017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22038221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4/12/2017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22038221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4/12/2017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22038221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4/12/2017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22038221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4/12/2017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22038221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68C2560D-EC28-3B41-86E8-18F1CE0113B4}" type="datetimeFigureOut">
              <a:rPr lang="en-US" smtClean="0"/>
              <a:t>4/12/2017</a:t>
            </a:fld>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2066355A-084C-D24E-9AD2-7E4FC41EA627}" type="slidenum">
              <a:rPr lang="en-US" smtClean="0"/>
              <a:t>‹#›</a:t>
            </a:fld>
            <a:endParaRPr lang="en-US" dirty="0"/>
          </a:p>
        </p:txBody>
      </p:sp>
      <p:pic>
        <p:nvPicPr>
          <p:cNvPr id="10" name="Picture 9"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2"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248682443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pPr/>
              <a:t>4/12/2017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fld id="{2C6B1FF6-39B9-40F5-8B67-33C6354A3D4F}" type="slidenum">
              <a:rPr lang="en-US" smtClean="0"/>
              <a:pPr/>
              <a:t>‹#›</a:t>
            </a:fld>
            <a:endParaRPr lang="en-US" dirty="0">
              <a:solidFill>
                <a:schemeClr val="accent3">
                  <a:shade val="75000"/>
                </a:schemeClr>
              </a:solidFill>
            </a:endParaRPr>
          </a:p>
        </p:txBody>
      </p:sp>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22038221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4/12/2017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22038221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4/12/2017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22038221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4/12/2017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22038221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4/12/2017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22038221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4/12/2017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22038221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4/12/2017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22038221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4/12/2017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22038221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4/12/2017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22038221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4/12/2017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22038221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4/12/2017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22038221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12" name="Rectangle 11"/>
          <p:cNvSpPr/>
          <p:nvPr/>
        </p:nvSpPr>
        <p:spPr>
          <a:xfrm>
            <a:off x="0" y="914619"/>
            <a:ext cx="9157368" cy="5943381"/>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406825" y="4420061"/>
            <a:ext cx="7726294" cy="692596"/>
          </a:xfrm>
          <a:prstGeom prst="rect">
            <a:avLst/>
          </a:prstGeom>
        </p:spPr>
        <p:txBody>
          <a:bodyPr anchor="t"/>
          <a:lstStyle>
            <a:lvl1pPr algn="l">
              <a:defRPr sz="4000" b="1" cap="all" baseline="0">
                <a:solidFill>
                  <a:schemeClr val="accent6"/>
                </a:solidFill>
              </a:defRPr>
            </a:lvl1pPr>
          </a:lstStyle>
          <a:p>
            <a:r>
              <a:rPr lang="en-US" dirty="0"/>
              <a:t>SECTION HEADER TITLE</a:t>
            </a:r>
          </a:p>
        </p:txBody>
      </p:sp>
      <p:sp>
        <p:nvSpPr>
          <p:cNvPr id="3" name="Text Placeholder 2"/>
          <p:cNvSpPr>
            <a:spLocks noGrp="1"/>
          </p:cNvSpPr>
          <p:nvPr>
            <p:ph type="body" idx="1" hasCustomPrompt="1"/>
          </p:nvPr>
        </p:nvSpPr>
        <p:spPr>
          <a:xfrm>
            <a:off x="406825" y="4007217"/>
            <a:ext cx="7726293" cy="399683"/>
          </a:xfrm>
        </p:spPr>
        <p:txBody>
          <a:bodyPr anchor="b"/>
          <a:lstStyle>
            <a:lvl1pPr marL="0" indent="0">
              <a:buNone/>
              <a:defRPr sz="2000" baseline="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SECTION HEADER SUBHEAD</a:t>
            </a:r>
          </a:p>
        </p:txBody>
      </p:sp>
      <p:pic>
        <p:nvPicPr>
          <p:cNvPr id="6" name="Picture 5" descr="AAO-HNS_Sprial_NOV2014_2.pn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179224" y="4693986"/>
            <a:ext cx="743592" cy="750445"/>
          </a:xfrm>
          <a:prstGeom prst="rect">
            <a:avLst/>
          </a:prstGeom>
        </p:spPr>
      </p:pic>
      <p:cxnSp>
        <p:nvCxnSpPr>
          <p:cNvPr id="7" name="Straight Connector 6"/>
          <p:cNvCxnSpPr/>
          <p:nvPr/>
        </p:nvCxnSpPr>
        <p:spPr>
          <a:xfrm>
            <a:off x="406824" y="5077403"/>
            <a:ext cx="7726294" cy="0"/>
          </a:xfrm>
          <a:prstGeom prst="line">
            <a:avLst/>
          </a:prstGeom>
          <a:ln w="3175">
            <a:solidFill>
              <a:schemeClr val="accent5"/>
            </a:solidFill>
          </a:ln>
          <a:effectLst/>
        </p:spPr>
        <p:style>
          <a:lnRef idx="2">
            <a:schemeClr val="accent1"/>
          </a:lnRef>
          <a:fillRef idx="0">
            <a:schemeClr val="accent1"/>
          </a:fillRef>
          <a:effectRef idx="1">
            <a:schemeClr val="accent1"/>
          </a:effectRef>
          <a:fontRef idx="minor">
            <a:schemeClr val="tx1"/>
          </a:fontRef>
        </p:style>
      </p:cxnSp>
      <p:sp>
        <p:nvSpPr>
          <p:cNvPr id="8" name="Rectangle 7"/>
          <p:cNvSpPr/>
          <p:nvPr/>
        </p:nvSpPr>
        <p:spPr>
          <a:xfrm>
            <a:off x="0" y="797599"/>
            <a:ext cx="9157368" cy="255542"/>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p:nvSpPr>
        <p:spPr>
          <a:xfrm>
            <a:off x="3048000" y="1048322"/>
            <a:ext cx="3055744" cy="4984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6101624" y="1048322"/>
            <a:ext cx="3055744" cy="4984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p:cNvSpPr/>
          <p:nvPr/>
        </p:nvSpPr>
        <p:spPr>
          <a:xfrm>
            <a:off x="-7744" y="1048322"/>
            <a:ext cx="3055744" cy="49844"/>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TextBox 13"/>
          <p:cNvSpPr txBox="1"/>
          <p:nvPr/>
        </p:nvSpPr>
        <p:spPr>
          <a:xfrm>
            <a:off x="83576" y="6284808"/>
            <a:ext cx="9060424" cy="456535"/>
          </a:xfrm>
          <a:prstGeom prst="rect">
            <a:avLst/>
          </a:prstGeom>
          <a:noFill/>
        </p:spPr>
        <p:txBody>
          <a:bodyPr wrap="square" rtlCol="0">
            <a:spAutoFit/>
          </a:bodyPr>
          <a:lstStyle/>
          <a:p>
            <a:pPr algn="ctr"/>
            <a:r>
              <a:rPr lang="en-US" sz="1200" b="0" dirty="0">
                <a:solidFill>
                  <a:schemeClr val="accent1"/>
                </a:solidFill>
              </a:rPr>
              <a:t>www.entnet.org</a:t>
            </a:r>
            <a:endParaRPr lang="en-US" sz="1000" b="0" dirty="0">
              <a:solidFill>
                <a:schemeClr val="accent1"/>
              </a:solidFill>
            </a:endParaRPr>
          </a:p>
          <a:p>
            <a:pPr algn="ctr">
              <a:lnSpc>
                <a:spcPct val="120000"/>
              </a:lnSpc>
            </a:pPr>
            <a:r>
              <a:rPr lang="en-US" sz="1000" dirty="0">
                <a:solidFill>
                  <a:schemeClr val="tx2"/>
                </a:solidFill>
              </a:rPr>
              <a:t>Empowering otolaryngologist–head</a:t>
            </a:r>
            <a:r>
              <a:rPr lang="en-US" sz="1000" baseline="0" dirty="0">
                <a:solidFill>
                  <a:schemeClr val="tx2"/>
                </a:solidFill>
              </a:rPr>
              <a:t> and neck surgeons to deliver the best patient care</a:t>
            </a:r>
            <a:endParaRPr lang="en-US" sz="1000" dirty="0">
              <a:solidFill>
                <a:schemeClr val="tx2"/>
              </a:solidFill>
            </a:endParaRPr>
          </a:p>
        </p:txBody>
      </p:sp>
      <p:sp>
        <p:nvSpPr>
          <p:cNvPr id="13" name="Rectangle 12"/>
          <p:cNvSpPr/>
          <p:nvPr userDrawn="1"/>
        </p:nvSpPr>
        <p:spPr>
          <a:xfrm>
            <a:off x="0" y="914619"/>
            <a:ext cx="9157368" cy="5943381"/>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5" name="Picture 14" descr="AAO-HNS_Sprial_NOV2014_2.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179224" y="4693986"/>
            <a:ext cx="743592" cy="750445"/>
          </a:xfrm>
          <a:prstGeom prst="rect">
            <a:avLst/>
          </a:prstGeom>
        </p:spPr>
      </p:pic>
      <p:cxnSp>
        <p:nvCxnSpPr>
          <p:cNvPr id="16" name="Straight Connector 15"/>
          <p:cNvCxnSpPr/>
          <p:nvPr userDrawn="1"/>
        </p:nvCxnSpPr>
        <p:spPr>
          <a:xfrm>
            <a:off x="406824" y="5077403"/>
            <a:ext cx="7726294" cy="0"/>
          </a:xfrm>
          <a:prstGeom prst="line">
            <a:avLst/>
          </a:prstGeom>
          <a:ln w="3175">
            <a:solidFill>
              <a:schemeClr val="accent5"/>
            </a:solidFill>
          </a:ln>
          <a:effectLst/>
        </p:spPr>
        <p:style>
          <a:lnRef idx="2">
            <a:schemeClr val="accent1"/>
          </a:lnRef>
          <a:fillRef idx="0">
            <a:schemeClr val="accent1"/>
          </a:fillRef>
          <a:effectRef idx="1">
            <a:schemeClr val="accent1"/>
          </a:effectRef>
          <a:fontRef idx="minor">
            <a:schemeClr val="tx1"/>
          </a:fontRef>
        </p:style>
      </p:cxnSp>
      <p:sp>
        <p:nvSpPr>
          <p:cNvPr id="17" name="Rectangle 16"/>
          <p:cNvSpPr/>
          <p:nvPr userDrawn="1"/>
        </p:nvSpPr>
        <p:spPr>
          <a:xfrm>
            <a:off x="0" y="797599"/>
            <a:ext cx="9157368" cy="255542"/>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Rectangle 17"/>
          <p:cNvSpPr/>
          <p:nvPr userDrawn="1"/>
        </p:nvSpPr>
        <p:spPr>
          <a:xfrm>
            <a:off x="3048000" y="1048322"/>
            <a:ext cx="3055744" cy="4984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Rectangle 18"/>
          <p:cNvSpPr/>
          <p:nvPr userDrawn="1"/>
        </p:nvSpPr>
        <p:spPr>
          <a:xfrm>
            <a:off x="6101624" y="1048322"/>
            <a:ext cx="3055744" cy="4984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Rectangle 19"/>
          <p:cNvSpPr/>
          <p:nvPr userDrawn="1"/>
        </p:nvSpPr>
        <p:spPr>
          <a:xfrm>
            <a:off x="-7744" y="1048322"/>
            <a:ext cx="3055744" cy="49844"/>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TextBox 20"/>
          <p:cNvSpPr txBox="1"/>
          <p:nvPr userDrawn="1"/>
        </p:nvSpPr>
        <p:spPr>
          <a:xfrm>
            <a:off x="83576" y="6284808"/>
            <a:ext cx="9060424" cy="363736"/>
          </a:xfrm>
          <a:prstGeom prst="rect">
            <a:avLst/>
          </a:prstGeom>
          <a:noFill/>
        </p:spPr>
        <p:txBody>
          <a:bodyPr wrap="square" rtlCol="0">
            <a:spAutoFit/>
          </a:bodyPr>
          <a:lstStyle/>
          <a:p>
            <a:pPr algn="ctr"/>
            <a:r>
              <a:rPr lang="en-US" sz="1000" dirty="0">
                <a:solidFill>
                  <a:schemeClr val="accent1"/>
                </a:solidFill>
              </a:rPr>
              <a:t>www.entnet.org</a:t>
            </a:r>
          </a:p>
          <a:p>
            <a:pPr algn="ctr"/>
            <a:r>
              <a:rPr lang="en-US" sz="1000" dirty="0">
                <a:solidFill>
                  <a:schemeClr val="tx2"/>
                </a:solidFill>
              </a:rPr>
              <a:t>Empowering otolaryngologists–head</a:t>
            </a:r>
            <a:r>
              <a:rPr lang="en-US" sz="1000" baseline="0" dirty="0">
                <a:solidFill>
                  <a:schemeClr val="tx2"/>
                </a:solidFill>
              </a:rPr>
              <a:t> and neck surgeons to deliver the best patient care.</a:t>
            </a:r>
            <a:endParaRPr lang="en-US" sz="1000" dirty="0">
              <a:solidFill>
                <a:schemeClr val="tx2"/>
              </a:solidFill>
            </a:endParaRPr>
          </a:p>
        </p:txBody>
      </p:sp>
    </p:spTree>
    <p:extLst>
      <p:ext uri="{BB962C8B-B14F-4D97-AF65-F5344CB8AC3E}">
        <p14:creationId xmlns:p14="http://schemas.microsoft.com/office/powerpoint/2010/main" val="1122394843"/>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4/12/2017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22038221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12" name="Rectangle 11"/>
          <p:cNvSpPr/>
          <p:nvPr userDrawn="1"/>
        </p:nvSpPr>
        <p:spPr>
          <a:xfrm>
            <a:off x="0" y="914619"/>
            <a:ext cx="9157368" cy="5943381"/>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406825" y="4420061"/>
            <a:ext cx="7726294" cy="692596"/>
          </a:xfrm>
          <a:prstGeom prst="rect">
            <a:avLst/>
          </a:prstGeom>
        </p:spPr>
        <p:txBody>
          <a:bodyPr anchor="t"/>
          <a:lstStyle>
            <a:lvl1pPr algn="l">
              <a:defRPr sz="4000" b="1" cap="all" baseline="0"/>
            </a:lvl1pPr>
          </a:lstStyle>
          <a:p>
            <a:r>
              <a:rPr lang="en-US" dirty="0"/>
              <a:t>SECTION HEADER TITLE</a:t>
            </a:r>
          </a:p>
        </p:txBody>
      </p:sp>
      <p:sp>
        <p:nvSpPr>
          <p:cNvPr id="3" name="Text Placeholder 2"/>
          <p:cNvSpPr>
            <a:spLocks noGrp="1"/>
          </p:cNvSpPr>
          <p:nvPr>
            <p:ph type="body" idx="1" hasCustomPrompt="1"/>
          </p:nvPr>
        </p:nvSpPr>
        <p:spPr>
          <a:xfrm>
            <a:off x="406825" y="4007217"/>
            <a:ext cx="7726293" cy="399683"/>
          </a:xfrm>
        </p:spPr>
        <p:txBody>
          <a:bodyPr anchor="b"/>
          <a:lstStyle>
            <a:lvl1pPr marL="0" indent="0">
              <a:buNone/>
              <a:defRPr sz="2000" baseline="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SECTION HEADER SUBHEAD</a:t>
            </a:r>
          </a:p>
        </p:txBody>
      </p:sp>
      <p:pic>
        <p:nvPicPr>
          <p:cNvPr id="6" name="Picture 5" descr="AAO-HNS_Sprial_NOV2014_2.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179224" y="4693986"/>
            <a:ext cx="743592" cy="750445"/>
          </a:xfrm>
          <a:prstGeom prst="rect">
            <a:avLst/>
          </a:prstGeom>
        </p:spPr>
      </p:pic>
      <p:cxnSp>
        <p:nvCxnSpPr>
          <p:cNvPr id="7" name="Straight Connector 6"/>
          <p:cNvCxnSpPr/>
          <p:nvPr userDrawn="1"/>
        </p:nvCxnSpPr>
        <p:spPr>
          <a:xfrm>
            <a:off x="406824" y="5077403"/>
            <a:ext cx="7726294" cy="0"/>
          </a:xfrm>
          <a:prstGeom prst="line">
            <a:avLst/>
          </a:prstGeom>
          <a:ln w="3175">
            <a:solidFill>
              <a:schemeClr val="accent5"/>
            </a:solidFill>
          </a:ln>
          <a:effectLst/>
        </p:spPr>
        <p:style>
          <a:lnRef idx="2">
            <a:schemeClr val="accent1"/>
          </a:lnRef>
          <a:fillRef idx="0">
            <a:schemeClr val="accent1"/>
          </a:fillRef>
          <a:effectRef idx="1">
            <a:schemeClr val="accent1"/>
          </a:effectRef>
          <a:fontRef idx="minor">
            <a:schemeClr val="tx1"/>
          </a:fontRef>
        </p:style>
      </p:cxnSp>
      <p:sp>
        <p:nvSpPr>
          <p:cNvPr id="8" name="Rectangle 7"/>
          <p:cNvSpPr/>
          <p:nvPr userDrawn="1"/>
        </p:nvSpPr>
        <p:spPr>
          <a:xfrm>
            <a:off x="0" y="797599"/>
            <a:ext cx="9157368" cy="255542"/>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3048000" y="1048322"/>
            <a:ext cx="3055744" cy="4984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6101624" y="1048322"/>
            <a:ext cx="3055744" cy="4984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7744" y="1048322"/>
            <a:ext cx="3055744" cy="49844"/>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extBox 12"/>
          <p:cNvSpPr txBox="1"/>
          <p:nvPr userDrawn="1"/>
        </p:nvSpPr>
        <p:spPr>
          <a:xfrm>
            <a:off x="83576" y="6284808"/>
            <a:ext cx="9060424" cy="363736"/>
          </a:xfrm>
          <a:prstGeom prst="rect">
            <a:avLst/>
          </a:prstGeom>
          <a:noFill/>
        </p:spPr>
        <p:txBody>
          <a:bodyPr wrap="square" rtlCol="0">
            <a:spAutoFit/>
          </a:bodyPr>
          <a:lstStyle/>
          <a:p>
            <a:pPr algn="ctr"/>
            <a:r>
              <a:rPr lang="en-US" sz="1000" dirty="0">
                <a:solidFill>
                  <a:schemeClr val="accent1"/>
                </a:solidFill>
              </a:rPr>
              <a:t>www.entnet.org</a:t>
            </a:r>
          </a:p>
          <a:p>
            <a:pPr algn="ctr"/>
            <a:r>
              <a:rPr lang="en-US" sz="1000" dirty="0">
                <a:solidFill>
                  <a:schemeClr val="tx2"/>
                </a:solidFill>
              </a:rPr>
              <a:t>Empowering otolaryngologists–head</a:t>
            </a:r>
            <a:r>
              <a:rPr lang="en-US" sz="1000" baseline="0" dirty="0">
                <a:solidFill>
                  <a:schemeClr val="tx2"/>
                </a:solidFill>
              </a:rPr>
              <a:t> and neck surgeons to deliver the best patient care.</a:t>
            </a:r>
            <a:endParaRPr lang="en-US" sz="1000" dirty="0">
              <a:solidFill>
                <a:schemeClr val="tx2"/>
              </a:solidFill>
            </a:endParaRPr>
          </a:p>
        </p:txBody>
      </p:sp>
    </p:spTree>
    <p:extLst>
      <p:ext uri="{BB962C8B-B14F-4D97-AF65-F5344CB8AC3E}">
        <p14:creationId xmlns:p14="http://schemas.microsoft.com/office/powerpoint/2010/main" val="1122394843"/>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56350"/>
            <a:ext cx="2133600" cy="365125"/>
          </a:xfrm>
          <a:prstGeom prst="rect">
            <a:avLst/>
          </a:prstGeom>
        </p:spPr>
        <p:txBody>
          <a:bodyPr/>
          <a:lstStyle/>
          <a:p>
            <a:fld id="{68C2560D-EC28-3B41-86E8-18F1CE0113B4}" type="datetimeFigureOut">
              <a:rPr lang="en-US" smtClean="0"/>
              <a:t>4/12/2017</a:t>
            </a:fld>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2066355A-084C-D24E-9AD2-7E4FC41EA627}" type="slidenum">
              <a:rPr lang="en-US" smtClean="0"/>
              <a:t>‹#›</a:t>
            </a:fld>
            <a:endParaRPr lang="en-US" dirty="0"/>
          </a:p>
        </p:txBody>
      </p:sp>
      <p:pic>
        <p:nvPicPr>
          <p:cNvPr id="6" name="Picture 5"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8"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1084712998"/>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8C2560D-EC28-3B41-86E8-18F1CE0113B4}" type="datetimeFigureOut">
              <a:rPr lang="en-US" smtClean="0"/>
              <a:t>4/12/2017</a:t>
            </a:fld>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lgn="r">
              <a:defRPr/>
            </a:lvl1pPr>
          </a:lstStyle>
          <a:p>
            <a:fld id="{2066355A-084C-D24E-9AD2-7E4FC41EA627}" type="slidenum">
              <a:rPr lang="en-US" smtClean="0"/>
              <a:pPr/>
              <a:t>‹#›</a:t>
            </a:fld>
            <a:endParaRPr lang="en-US" dirty="0"/>
          </a:p>
        </p:txBody>
      </p:sp>
      <p:pic>
        <p:nvPicPr>
          <p:cNvPr id="7" name="Picture 6"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5"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1249224671"/>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263135"/>
            <a:ext cx="3008313" cy="1162050"/>
          </a:xfrm>
          <a:prstGeom prst="rect">
            <a:avLst/>
          </a:prstGeom>
        </p:spPr>
        <p:txBody>
          <a:bodyPr anchor="b"/>
          <a:lstStyle>
            <a:lvl1pPr algn="l">
              <a:defRPr sz="2000" b="1"/>
            </a:lvl1pPr>
          </a:lstStyle>
          <a:p>
            <a:r>
              <a:rPr lang="en-US" dirty="0"/>
              <a:t>TITLE STYLE</a:t>
            </a:r>
          </a:p>
        </p:txBody>
      </p:sp>
      <p:sp>
        <p:nvSpPr>
          <p:cNvPr id="3" name="Content Placeholder 2"/>
          <p:cNvSpPr>
            <a:spLocks noGrp="1"/>
          </p:cNvSpPr>
          <p:nvPr>
            <p:ph idx="1"/>
          </p:nvPr>
        </p:nvSpPr>
        <p:spPr>
          <a:xfrm>
            <a:off x="3575050" y="1263135"/>
            <a:ext cx="5111750" cy="48630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425185"/>
            <a:ext cx="3008313" cy="3700978"/>
          </a:xfrm>
        </p:spPr>
        <p:txBody>
          <a:bodyPr/>
          <a:lstStyle>
            <a:lvl1pPr marL="285750" indent="-285750">
              <a:buFont typeface="Wingdings" charset="2"/>
              <a:buChar char="§"/>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8C2560D-EC28-3B41-86E8-18F1CE0113B4}" type="datetimeFigureOut">
              <a:rPr lang="en-US" smtClean="0"/>
              <a:t>4/12/2017</a:t>
            </a:fld>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pic>
        <p:nvPicPr>
          <p:cNvPr id="10" name="Picture 9"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8"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1218220315"/>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4800600"/>
            <a:ext cx="5486400" cy="566738"/>
          </a:xfrm>
          <a:prstGeom prst="rect">
            <a:avLst/>
          </a:prstGeom>
        </p:spPr>
        <p:txBody>
          <a:bodyPr anchor="b"/>
          <a:lstStyle>
            <a:lvl1pPr algn="ctr">
              <a:defRPr sz="2000" b="1"/>
            </a:lvl1pPr>
          </a:lstStyle>
          <a:p>
            <a:r>
              <a:rPr lang="en-US" dirty="0"/>
              <a:t>TITLE STYLE</a:t>
            </a:r>
          </a:p>
        </p:txBody>
      </p:sp>
      <p:sp>
        <p:nvSpPr>
          <p:cNvPr id="3" name="Picture Placeholder 2"/>
          <p:cNvSpPr>
            <a:spLocks noGrp="1"/>
          </p:cNvSpPr>
          <p:nvPr>
            <p:ph type="pic" idx="1"/>
          </p:nvPr>
        </p:nvSpPr>
        <p:spPr>
          <a:xfrm>
            <a:off x="1792288" y="1201351"/>
            <a:ext cx="5486400" cy="352622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8C2560D-EC28-3B41-86E8-18F1CE0113B4}" type="datetimeFigureOut">
              <a:rPr lang="en-US" smtClean="0"/>
              <a:t>4/12/2017</a:t>
            </a:fld>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066355A-084C-D24E-9AD2-7E4FC41EA627}" type="slidenum">
              <a:rPr lang="en-US" smtClean="0"/>
              <a:t>‹#›</a:t>
            </a:fld>
            <a:endParaRPr lang="en-US" dirty="0"/>
          </a:p>
        </p:txBody>
      </p:sp>
      <p:pic>
        <p:nvPicPr>
          <p:cNvPr id="9" name="Picture 8"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0"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615983108"/>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8C2560D-EC28-3B41-86E8-18F1CE0113B4}" type="datetimeFigureOut">
              <a:rPr lang="en-US" smtClean="0"/>
              <a:t>4/12/2017</a:t>
            </a:fld>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066355A-084C-D24E-9AD2-7E4FC41EA627}" type="slidenum">
              <a:rPr lang="en-US" smtClean="0"/>
              <a:t>‹#›</a:t>
            </a:fld>
            <a:endParaRPr lang="en-US" dirty="0"/>
          </a:p>
        </p:txBody>
      </p:sp>
      <p:pic>
        <p:nvPicPr>
          <p:cNvPr id="7" name="Picture 6"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9"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723317298"/>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6629400" y="1173892"/>
            <a:ext cx="2057400" cy="4952271"/>
          </a:xfrm>
          <a:prstGeom prst="rect">
            <a:avLst/>
          </a:prstGeom>
        </p:spPr>
        <p:txBody>
          <a:bodyPr vert="eaVert"/>
          <a:lstStyle>
            <a:lvl1pPr algn="l">
              <a:defRPr/>
            </a:lvl1pPr>
          </a:lstStyle>
          <a:p>
            <a:r>
              <a:rPr lang="en-US" dirty="0"/>
              <a:t>TITLE STYLE</a:t>
            </a:r>
          </a:p>
        </p:txBody>
      </p:sp>
      <p:sp>
        <p:nvSpPr>
          <p:cNvPr id="3" name="Vertical Text Placeholder 2"/>
          <p:cNvSpPr>
            <a:spLocks noGrp="1"/>
          </p:cNvSpPr>
          <p:nvPr>
            <p:ph type="body" orient="vert" idx="1"/>
          </p:nvPr>
        </p:nvSpPr>
        <p:spPr>
          <a:xfrm>
            <a:off x="457200" y="1173892"/>
            <a:ext cx="6019800" cy="4952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8C2560D-EC28-3B41-86E8-18F1CE0113B4}" type="datetimeFigureOut">
              <a:rPr lang="en-US" smtClean="0"/>
              <a:t>4/12/2017</a:t>
            </a:fld>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066355A-084C-D24E-9AD2-7E4FC41EA627}" type="slidenum">
              <a:rPr lang="en-US" smtClean="0"/>
              <a:t>‹#›</a:t>
            </a:fld>
            <a:endParaRPr lang="en-US" dirty="0"/>
          </a:p>
        </p:txBody>
      </p:sp>
      <p:pic>
        <p:nvPicPr>
          <p:cNvPr id="7" name="Picture 6"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9"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2417996481"/>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7744" y="914619"/>
            <a:ext cx="9165112" cy="5943381"/>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406824" y="4342964"/>
            <a:ext cx="7726294" cy="702043"/>
          </a:xfrm>
          <a:prstGeom prst="rect">
            <a:avLst/>
          </a:prstGeom>
        </p:spPr>
        <p:txBody>
          <a:bodyPr>
            <a:normAutofit/>
          </a:bodyPr>
          <a:lstStyle>
            <a:lvl1pPr algn="l">
              <a:defRPr sz="4000" b="1" baseline="0">
                <a:solidFill>
                  <a:schemeClr val="accent6"/>
                </a:solidFill>
              </a:defRPr>
            </a:lvl1pPr>
          </a:lstStyle>
          <a:p>
            <a:r>
              <a:rPr lang="en-US" dirty="0"/>
              <a:t>PRESENTATION TITLE</a:t>
            </a:r>
          </a:p>
        </p:txBody>
      </p:sp>
      <p:sp>
        <p:nvSpPr>
          <p:cNvPr id="3" name="Subtitle 2"/>
          <p:cNvSpPr>
            <a:spLocks noGrp="1"/>
          </p:cNvSpPr>
          <p:nvPr>
            <p:ph type="subTitle" idx="1" hasCustomPrompt="1"/>
          </p:nvPr>
        </p:nvSpPr>
        <p:spPr>
          <a:xfrm>
            <a:off x="406824" y="5137293"/>
            <a:ext cx="7726294" cy="614276"/>
          </a:xfrm>
        </p:spPr>
        <p:txBody>
          <a:bodyPr>
            <a:normAutofit/>
          </a:bodyPr>
          <a:lstStyle>
            <a:lvl1pPr marL="0" indent="0" algn="l">
              <a:buNone/>
              <a:defRPr sz="20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PRESENTATION SUBTITLE</a:t>
            </a:r>
          </a:p>
        </p:txBody>
      </p:sp>
      <p:pic>
        <p:nvPicPr>
          <p:cNvPr id="7" name="Picture 6" descr="AAO-HNS_logo RED_large.eps"/>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576" y="88215"/>
            <a:ext cx="2481563" cy="644652"/>
          </a:xfrm>
          <a:prstGeom prst="rect">
            <a:avLst/>
          </a:prstGeom>
        </p:spPr>
      </p:pic>
      <p:sp>
        <p:nvSpPr>
          <p:cNvPr id="8" name="Rectangle 7"/>
          <p:cNvSpPr/>
          <p:nvPr/>
        </p:nvSpPr>
        <p:spPr>
          <a:xfrm>
            <a:off x="-7744" y="797599"/>
            <a:ext cx="9165112" cy="255542"/>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p:nvSpPr>
        <p:spPr>
          <a:xfrm>
            <a:off x="3048000" y="1048322"/>
            <a:ext cx="3055744" cy="4984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6101624" y="1048322"/>
            <a:ext cx="3055744" cy="4984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p:cNvSpPr/>
          <p:nvPr/>
        </p:nvSpPr>
        <p:spPr>
          <a:xfrm>
            <a:off x="-7744" y="1048322"/>
            <a:ext cx="3055744" cy="49844"/>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descr="AAO-HNS_Sprial_NOV2014_2.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179224" y="4693986"/>
            <a:ext cx="743592" cy="750445"/>
          </a:xfrm>
          <a:prstGeom prst="rect">
            <a:avLst/>
          </a:prstGeom>
        </p:spPr>
      </p:pic>
      <p:cxnSp>
        <p:nvCxnSpPr>
          <p:cNvPr id="13" name="Straight Connector 12"/>
          <p:cNvCxnSpPr/>
          <p:nvPr/>
        </p:nvCxnSpPr>
        <p:spPr>
          <a:xfrm>
            <a:off x="406824" y="5077403"/>
            <a:ext cx="7726294" cy="0"/>
          </a:xfrm>
          <a:prstGeom prst="line">
            <a:avLst/>
          </a:prstGeom>
          <a:ln w="3175">
            <a:solidFill>
              <a:schemeClr val="accent5"/>
            </a:solidFill>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83576" y="6284808"/>
            <a:ext cx="9060424" cy="456535"/>
          </a:xfrm>
          <a:prstGeom prst="rect">
            <a:avLst/>
          </a:prstGeom>
          <a:noFill/>
        </p:spPr>
        <p:txBody>
          <a:bodyPr wrap="square" rtlCol="0">
            <a:spAutoFit/>
          </a:bodyPr>
          <a:lstStyle/>
          <a:p>
            <a:pPr algn="ctr"/>
            <a:r>
              <a:rPr lang="en-US" sz="1200" b="0" dirty="0">
                <a:solidFill>
                  <a:schemeClr val="accent1"/>
                </a:solidFill>
              </a:rPr>
              <a:t>www.entnet.org</a:t>
            </a:r>
            <a:endParaRPr lang="en-US" sz="1000" b="0" dirty="0">
              <a:solidFill>
                <a:schemeClr val="accent1"/>
              </a:solidFill>
            </a:endParaRPr>
          </a:p>
          <a:p>
            <a:pPr algn="ctr">
              <a:lnSpc>
                <a:spcPct val="120000"/>
              </a:lnSpc>
            </a:pPr>
            <a:r>
              <a:rPr lang="en-US" sz="1000" dirty="0">
                <a:solidFill>
                  <a:schemeClr val="tx2"/>
                </a:solidFill>
              </a:rPr>
              <a:t>Empowering otolaryngologist–head</a:t>
            </a:r>
            <a:r>
              <a:rPr lang="en-US" sz="1000" baseline="0" dirty="0">
                <a:solidFill>
                  <a:schemeClr val="tx2"/>
                </a:solidFill>
              </a:rPr>
              <a:t> and neck surgeons to deliver the best patient care</a:t>
            </a:r>
            <a:endParaRPr lang="en-US" sz="1000" dirty="0">
              <a:solidFill>
                <a:schemeClr val="tx2"/>
              </a:solidFill>
            </a:endParaRPr>
          </a:p>
        </p:txBody>
      </p:sp>
      <p:sp>
        <p:nvSpPr>
          <p:cNvPr id="15" name="Rectangle 14"/>
          <p:cNvSpPr/>
          <p:nvPr userDrawn="1"/>
        </p:nvSpPr>
        <p:spPr>
          <a:xfrm>
            <a:off x="13368" y="914619"/>
            <a:ext cx="9144000" cy="5943381"/>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6" name="Picture 15" descr="AAO-HNS_logo RED_large.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576" y="88215"/>
            <a:ext cx="2481563" cy="644652"/>
          </a:xfrm>
          <a:prstGeom prst="rect">
            <a:avLst/>
          </a:prstGeom>
        </p:spPr>
      </p:pic>
      <p:sp>
        <p:nvSpPr>
          <p:cNvPr id="17" name="Rectangle 16"/>
          <p:cNvSpPr/>
          <p:nvPr userDrawn="1"/>
        </p:nvSpPr>
        <p:spPr>
          <a:xfrm>
            <a:off x="-7744" y="797599"/>
            <a:ext cx="9165112" cy="255542"/>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Rectangle 17"/>
          <p:cNvSpPr/>
          <p:nvPr userDrawn="1"/>
        </p:nvSpPr>
        <p:spPr>
          <a:xfrm>
            <a:off x="3048000" y="1048322"/>
            <a:ext cx="3055744" cy="4984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Rectangle 18"/>
          <p:cNvSpPr/>
          <p:nvPr userDrawn="1"/>
        </p:nvSpPr>
        <p:spPr>
          <a:xfrm>
            <a:off x="6101624" y="1048322"/>
            <a:ext cx="3055744" cy="4984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Rectangle 19"/>
          <p:cNvSpPr/>
          <p:nvPr userDrawn="1"/>
        </p:nvSpPr>
        <p:spPr>
          <a:xfrm>
            <a:off x="-7744" y="1048322"/>
            <a:ext cx="3055744" cy="49844"/>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21" name="Picture 20" descr="AAO-HNS_Sprial_NOV2014_2.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179224" y="4693986"/>
            <a:ext cx="743592" cy="750445"/>
          </a:xfrm>
          <a:prstGeom prst="rect">
            <a:avLst/>
          </a:prstGeom>
        </p:spPr>
      </p:pic>
      <p:cxnSp>
        <p:nvCxnSpPr>
          <p:cNvPr id="22" name="Straight Connector 21"/>
          <p:cNvCxnSpPr/>
          <p:nvPr userDrawn="1"/>
        </p:nvCxnSpPr>
        <p:spPr>
          <a:xfrm>
            <a:off x="406824" y="5077403"/>
            <a:ext cx="7726294" cy="0"/>
          </a:xfrm>
          <a:prstGeom prst="line">
            <a:avLst/>
          </a:prstGeom>
          <a:ln w="3175">
            <a:solidFill>
              <a:schemeClr val="accent5"/>
            </a:solidFill>
          </a:ln>
          <a:effectLst/>
        </p:spPr>
        <p:style>
          <a:lnRef idx="2">
            <a:schemeClr val="accent1"/>
          </a:lnRef>
          <a:fillRef idx="0">
            <a:schemeClr val="accent1"/>
          </a:fillRef>
          <a:effectRef idx="1">
            <a:schemeClr val="accent1"/>
          </a:effectRef>
          <a:fontRef idx="minor">
            <a:schemeClr val="tx1"/>
          </a:fontRef>
        </p:style>
      </p:cxnSp>
      <p:sp>
        <p:nvSpPr>
          <p:cNvPr id="23" name="TextBox 22"/>
          <p:cNvSpPr txBox="1"/>
          <p:nvPr userDrawn="1"/>
        </p:nvSpPr>
        <p:spPr>
          <a:xfrm>
            <a:off x="83576" y="6284808"/>
            <a:ext cx="9060424" cy="400110"/>
          </a:xfrm>
          <a:prstGeom prst="rect">
            <a:avLst/>
          </a:prstGeom>
          <a:noFill/>
        </p:spPr>
        <p:txBody>
          <a:bodyPr wrap="square" rtlCol="0">
            <a:spAutoFit/>
          </a:bodyPr>
          <a:lstStyle/>
          <a:p>
            <a:pPr algn="ctr"/>
            <a:r>
              <a:rPr lang="en-US" sz="1000" dirty="0">
                <a:solidFill>
                  <a:schemeClr val="accent1"/>
                </a:solidFill>
              </a:rPr>
              <a:t>www.entnet.org</a:t>
            </a:r>
          </a:p>
          <a:p>
            <a:pPr algn="ctr"/>
            <a:r>
              <a:rPr lang="en-US" sz="1000" dirty="0">
                <a:solidFill>
                  <a:schemeClr val="tx2"/>
                </a:solidFill>
              </a:rPr>
              <a:t>Empowering otolaryngologist–head</a:t>
            </a:r>
            <a:r>
              <a:rPr lang="en-US" sz="1000" baseline="0" dirty="0">
                <a:solidFill>
                  <a:schemeClr val="tx2"/>
                </a:solidFill>
              </a:rPr>
              <a:t> and neck surgeons to deliver the best patient care.</a:t>
            </a:r>
            <a:endParaRPr lang="en-US" sz="1000" dirty="0">
              <a:solidFill>
                <a:schemeClr val="tx2"/>
              </a:solidFill>
            </a:endParaRPr>
          </a:p>
        </p:txBody>
      </p:sp>
    </p:spTree>
    <p:extLst>
      <p:ext uri="{BB962C8B-B14F-4D97-AF65-F5344CB8AC3E}">
        <p14:creationId xmlns:p14="http://schemas.microsoft.com/office/powerpoint/2010/main" val="610579697"/>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pPr/>
              <a:t>4/12/2017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fld id="{2C6B1FF6-39B9-40F5-8B67-33C6354A3D4F}" type="slidenum">
              <a:rPr lang="en-US" smtClean="0"/>
              <a:pPr/>
              <a:t>‹#›</a:t>
            </a:fld>
            <a:endParaRPr lang="en-US" dirty="0">
              <a:solidFill>
                <a:schemeClr val="accent3">
                  <a:shade val="75000"/>
                </a:schemeClr>
              </a:solidFill>
            </a:endParaRPr>
          </a:p>
        </p:txBody>
      </p:sp>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586517048"/>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76866"/>
            <a:ext cx="4038600" cy="484929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276866"/>
            <a:ext cx="4038600" cy="484929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8C2560D-EC28-3B41-86E8-18F1CE0113B4}" type="datetimeFigureOut">
              <a:rPr lang="en-US" smtClean="0"/>
              <a:pPr/>
              <a:t>4/12/2017</a:t>
            </a:fld>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C6B1FF6-39B9-40F5-8B67-33C6354A3D4F}" type="slidenum">
              <a:rPr lang="en-US" smtClean="0"/>
              <a:pPr/>
              <a:t>‹#›</a:t>
            </a:fld>
            <a:endParaRPr lang="en-US" dirty="0">
              <a:solidFill>
                <a:schemeClr val="accent3">
                  <a:shade val="75000"/>
                </a:schemeClr>
              </a:solidFill>
            </a:endParaRPr>
          </a:p>
        </p:txBody>
      </p:sp>
      <p:sp>
        <p:nvSpPr>
          <p:cNvPr id="10"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1260594612"/>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12" name="Rectangle 11"/>
          <p:cNvSpPr/>
          <p:nvPr/>
        </p:nvSpPr>
        <p:spPr>
          <a:xfrm>
            <a:off x="0" y="914619"/>
            <a:ext cx="9157368" cy="5943381"/>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406825" y="4420061"/>
            <a:ext cx="7726294" cy="692596"/>
          </a:xfrm>
          <a:prstGeom prst="rect">
            <a:avLst/>
          </a:prstGeom>
        </p:spPr>
        <p:txBody>
          <a:bodyPr anchor="t"/>
          <a:lstStyle>
            <a:lvl1pPr algn="l">
              <a:defRPr sz="4000" b="1" cap="all" baseline="0">
                <a:solidFill>
                  <a:schemeClr val="accent6"/>
                </a:solidFill>
              </a:defRPr>
            </a:lvl1pPr>
          </a:lstStyle>
          <a:p>
            <a:r>
              <a:rPr lang="en-US" dirty="0"/>
              <a:t>SECTION HEADER TITLE</a:t>
            </a:r>
          </a:p>
        </p:txBody>
      </p:sp>
      <p:sp>
        <p:nvSpPr>
          <p:cNvPr id="3" name="Text Placeholder 2"/>
          <p:cNvSpPr>
            <a:spLocks noGrp="1"/>
          </p:cNvSpPr>
          <p:nvPr>
            <p:ph type="body" idx="1" hasCustomPrompt="1"/>
          </p:nvPr>
        </p:nvSpPr>
        <p:spPr>
          <a:xfrm>
            <a:off x="406825" y="4007217"/>
            <a:ext cx="7726293" cy="399683"/>
          </a:xfrm>
        </p:spPr>
        <p:txBody>
          <a:bodyPr anchor="b"/>
          <a:lstStyle>
            <a:lvl1pPr marL="0" indent="0">
              <a:buNone/>
              <a:defRPr sz="2000" baseline="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SECTION HEADER SUBHEAD</a:t>
            </a:r>
          </a:p>
        </p:txBody>
      </p:sp>
      <p:pic>
        <p:nvPicPr>
          <p:cNvPr id="6" name="Picture 5" descr="AAO-HNS_Sprial_NOV2014_2.pn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179224" y="4693986"/>
            <a:ext cx="743592" cy="750445"/>
          </a:xfrm>
          <a:prstGeom prst="rect">
            <a:avLst/>
          </a:prstGeom>
        </p:spPr>
      </p:pic>
      <p:cxnSp>
        <p:nvCxnSpPr>
          <p:cNvPr id="7" name="Straight Connector 6"/>
          <p:cNvCxnSpPr/>
          <p:nvPr/>
        </p:nvCxnSpPr>
        <p:spPr>
          <a:xfrm>
            <a:off x="406824" y="5077403"/>
            <a:ext cx="7726294" cy="0"/>
          </a:xfrm>
          <a:prstGeom prst="line">
            <a:avLst/>
          </a:prstGeom>
          <a:ln w="3175">
            <a:solidFill>
              <a:schemeClr val="accent5"/>
            </a:solidFill>
          </a:ln>
          <a:effectLst/>
        </p:spPr>
        <p:style>
          <a:lnRef idx="2">
            <a:schemeClr val="accent1"/>
          </a:lnRef>
          <a:fillRef idx="0">
            <a:schemeClr val="accent1"/>
          </a:fillRef>
          <a:effectRef idx="1">
            <a:schemeClr val="accent1"/>
          </a:effectRef>
          <a:fontRef idx="minor">
            <a:schemeClr val="tx1"/>
          </a:fontRef>
        </p:style>
      </p:cxnSp>
      <p:sp>
        <p:nvSpPr>
          <p:cNvPr id="8" name="Rectangle 7"/>
          <p:cNvSpPr/>
          <p:nvPr/>
        </p:nvSpPr>
        <p:spPr>
          <a:xfrm>
            <a:off x="0" y="797599"/>
            <a:ext cx="9157368" cy="255542"/>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p:nvSpPr>
        <p:spPr>
          <a:xfrm>
            <a:off x="3048000" y="1048322"/>
            <a:ext cx="3055744" cy="4984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6101624" y="1048322"/>
            <a:ext cx="3055744" cy="4984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p:cNvSpPr/>
          <p:nvPr/>
        </p:nvSpPr>
        <p:spPr>
          <a:xfrm>
            <a:off x="-7744" y="1048322"/>
            <a:ext cx="3055744" cy="49844"/>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TextBox 13"/>
          <p:cNvSpPr txBox="1"/>
          <p:nvPr/>
        </p:nvSpPr>
        <p:spPr>
          <a:xfrm>
            <a:off x="83576" y="6284808"/>
            <a:ext cx="9060424" cy="456535"/>
          </a:xfrm>
          <a:prstGeom prst="rect">
            <a:avLst/>
          </a:prstGeom>
          <a:noFill/>
        </p:spPr>
        <p:txBody>
          <a:bodyPr wrap="square" rtlCol="0">
            <a:spAutoFit/>
          </a:bodyPr>
          <a:lstStyle/>
          <a:p>
            <a:pPr algn="ctr"/>
            <a:r>
              <a:rPr lang="en-US" sz="1200" b="0" dirty="0">
                <a:solidFill>
                  <a:schemeClr val="accent1"/>
                </a:solidFill>
              </a:rPr>
              <a:t>www.entnet.org</a:t>
            </a:r>
            <a:endParaRPr lang="en-US" sz="1000" b="0" dirty="0">
              <a:solidFill>
                <a:schemeClr val="accent1"/>
              </a:solidFill>
            </a:endParaRPr>
          </a:p>
          <a:p>
            <a:pPr algn="ctr">
              <a:lnSpc>
                <a:spcPct val="120000"/>
              </a:lnSpc>
            </a:pPr>
            <a:r>
              <a:rPr lang="en-US" sz="1000" dirty="0">
                <a:solidFill>
                  <a:schemeClr val="tx2"/>
                </a:solidFill>
              </a:rPr>
              <a:t>Empowering otolaryngologist–head</a:t>
            </a:r>
            <a:r>
              <a:rPr lang="en-US" sz="1000" baseline="0" dirty="0">
                <a:solidFill>
                  <a:schemeClr val="tx2"/>
                </a:solidFill>
              </a:rPr>
              <a:t> and neck surgeons to deliver the best patient care</a:t>
            </a:r>
            <a:endParaRPr lang="en-US" sz="1000" dirty="0">
              <a:solidFill>
                <a:schemeClr val="tx2"/>
              </a:solidFill>
            </a:endParaRPr>
          </a:p>
        </p:txBody>
      </p:sp>
      <p:sp>
        <p:nvSpPr>
          <p:cNvPr id="13" name="Rectangle 12"/>
          <p:cNvSpPr/>
          <p:nvPr userDrawn="1"/>
        </p:nvSpPr>
        <p:spPr>
          <a:xfrm>
            <a:off x="0" y="914619"/>
            <a:ext cx="9157368" cy="5943381"/>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5" name="Picture 14" descr="AAO-HNS_Sprial_NOV2014_2.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179224" y="4693986"/>
            <a:ext cx="743592" cy="750445"/>
          </a:xfrm>
          <a:prstGeom prst="rect">
            <a:avLst/>
          </a:prstGeom>
        </p:spPr>
      </p:pic>
      <p:cxnSp>
        <p:nvCxnSpPr>
          <p:cNvPr id="16" name="Straight Connector 15"/>
          <p:cNvCxnSpPr/>
          <p:nvPr userDrawn="1"/>
        </p:nvCxnSpPr>
        <p:spPr>
          <a:xfrm>
            <a:off x="406824" y="5077403"/>
            <a:ext cx="7726294" cy="0"/>
          </a:xfrm>
          <a:prstGeom prst="line">
            <a:avLst/>
          </a:prstGeom>
          <a:ln w="3175">
            <a:solidFill>
              <a:schemeClr val="accent5"/>
            </a:solidFill>
          </a:ln>
          <a:effectLst/>
        </p:spPr>
        <p:style>
          <a:lnRef idx="2">
            <a:schemeClr val="accent1"/>
          </a:lnRef>
          <a:fillRef idx="0">
            <a:schemeClr val="accent1"/>
          </a:fillRef>
          <a:effectRef idx="1">
            <a:schemeClr val="accent1"/>
          </a:effectRef>
          <a:fontRef idx="minor">
            <a:schemeClr val="tx1"/>
          </a:fontRef>
        </p:style>
      </p:cxnSp>
      <p:sp>
        <p:nvSpPr>
          <p:cNvPr id="17" name="Rectangle 16"/>
          <p:cNvSpPr/>
          <p:nvPr userDrawn="1"/>
        </p:nvSpPr>
        <p:spPr>
          <a:xfrm>
            <a:off x="0" y="797599"/>
            <a:ext cx="9157368" cy="255542"/>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Rectangle 17"/>
          <p:cNvSpPr/>
          <p:nvPr userDrawn="1"/>
        </p:nvSpPr>
        <p:spPr>
          <a:xfrm>
            <a:off x="3048000" y="1048322"/>
            <a:ext cx="3055744" cy="4984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Rectangle 18"/>
          <p:cNvSpPr/>
          <p:nvPr userDrawn="1"/>
        </p:nvSpPr>
        <p:spPr>
          <a:xfrm>
            <a:off x="6101624" y="1048322"/>
            <a:ext cx="3055744" cy="4984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Rectangle 19"/>
          <p:cNvSpPr/>
          <p:nvPr userDrawn="1"/>
        </p:nvSpPr>
        <p:spPr>
          <a:xfrm>
            <a:off x="-7744" y="1048322"/>
            <a:ext cx="3055744" cy="49844"/>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TextBox 20"/>
          <p:cNvSpPr txBox="1"/>
          <p:nvPr userDrawn="1"/>
        </p:nvSpPr>
        <p:spPr>
          <a:xfrm>
            <a:off x="83576" y="6284808"/>
            <a:ext cx="9060424" cy="363736"/>
          </a:xfrm>
          <a:prstGeom prst="rect">
            <a:avLst/>
          </a:prstGeom>
          <a:noFill/>
        </p:spPr>
        <p:txBody>
          <a:bodyPr wrap="square" rtlCol="0">
            <a:spAutoFit/>
          </a:bodyPr>
          <a:lstStyle/>
          <a:p>
            <a:pPr algn="ctr"/>
            <a:r>
              <a:rPr lang="en-US" sz="1000" dirty="0">
                <a:solidFill>
                  <a:schemeClr val="accent1"/>
                </a:solidFill>
              </a:rPr>
              <a:t>www.entnet.org</a:t>
            </a:r>
          </a:p>
          <a:p>
            <a:pPr algn="ctr"/>
            <a:r>
              <a:rPr lang="en-US" sz="1000" dirty="0">
                <a:solidFill>
                  <a:schemeClr val="tx2"/>
                </a:solidFill>
              </a:rPr>
              <a:t>Empowering otolaryngologists–head</a:t>
            </a:r>
            <a:r>
              <a:rPr lang="en-US" sz="1000" baseline="0" dirty="0">
                <a:solidFill>
                  <a:schemeClr val="tx2"/>
                </a:solidFill>
              </a:rPr>
              <a:t> and neck surgeons to deliver the best patient care.</a:t>
            </a:r>
            <a:endParaRPr lang="en-US" sz="1000" dirty="0">
              <a:solidFill>
                <a:schemeClr val="tx2"/>
              </a:solidFill>
            </a:endParaRPr>
          </a:p>
        </p:txBody>
      </p:sp>
    </p:spTree>
    <p:extLst>
      <p:ext uri="{BB962C8B-B14F-4D97-AF65-F5344CB8AC3E}">
        <p14:creationId xmlns:p14="http://schemas.microsoft.com/office/powerpoint/2010/main" val="406712081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76866"/>
            <a:ext cx="4038600" cy="484929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276866"/>
            <a:ext cx="4038600" cy="484929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8C2560D-EC28-3B41-86E8-18F1CE0113B4}" type="datetimeFigureOut">
              <a:rPr lang="en-US" smtClean="0"/>
              <a:pPr/>
              <a:t>4/12/2017</a:t>
            </a:fld>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C6B1FF6-39B9-40F5-8B67-33C6354A3D4F}" type="slidenum">
              <a:rPr lang="en-US" smtClean="0"/>
              <a:pPr/>
              <a:t>‹#›</a:t>
            </a:fld>
            <a:endParaRPr lang="en-US" dirty="0">
              <a:solidFill>
                <a:schemeClr val="accent3">
                  <a:shade val="75000"/>
                </a:schemeClr>
              </a:solidFill>
            </a:endParaRPr>
          </a:p>
        </p:txBody>
      </p:sp>
      <p:sp>
        <p:nvSpPr>
          <p:cNvPr id="10"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272738864"/>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noAutofit/>
          </a:bodyPr>
          <a:lstStyle>
            <a:lvl1pPr marL="0" indent="0">
              <a:buNone/>
              <a:defRPr sz="2400" b="1">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68C2560D-EC28-3B41-86E8-18F1CE0113B4}" type="datetimeFigureOut">
              <a:rPr lang="en-US" smtClean="0"/>
              <a:pPr/>
              <a:t>4/12/2017</a:t>
            </a:fld>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2C6B1FF6-39B9-40F5-8B67-33C6354A3D4F}" type="slidenum">
              <a:rPr lang="en-US" smtClean="0"/>
              <a:pPr/>
              <a:t>‹#›</a:t>
            </a:fld>
            <a:endParaRPr lang="en-US" dirty="0">
              <a:solidFill>
                <a:schemeClr val="accent3">
                  <a:shade val="75000"/>
                </a:schemeClr>
              </a:solidFill>
            </a:endParaRPr>
          </a:p>
        </p:txBody>
      </p:sp>
      <p:sp>
        <p:nvSpPr>
          <p:cNvPr id="12"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2026676428"/>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56350"/>
            <a:ext cx="2133600" cy="365125"/>
          </a:xfrm>
          <a:prstGeom prst="rect">
            <a:avLst/>
          </a:prstGeom>
        </p:spPr>
        <p:txBody>
          <a:bodyPr/>
          <a:lstStyle/>
          <a:p>
            <a:fld id="{68C2560D-EC28-3B41-86E8-18F1CE0113B4}" type="datetimeFigureOut">
              <a:rPr lang="en-US" smtClean="0"/>
              <a:pPr/>
              <a:t>4/12/2017</a:t>
            </a:fld>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2C6B1FF6-39B9-40F5-8B67-33C6354A3D4F}" type="slidenum">
              <a:rPr lang="en-US" smtClean="0"/>
              <a:pPr/>
              <a:t>‹#›</a:t>
            </a:fld>
            <a:endParaRPr lang="en-US" dirty="0">
              <a:solidFill>
                <a:schemeClr val="accent3">
                  <a:shade val="75000"/>
                </a:schemeClr>
              </a:solidFill>
            </a:endParaRPr>
          </a:p>
        </p:txBody>
      </p:sp>
      <p:sp>
        <p:nvSpPr>
          <p:cNvPr id="8"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11258791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8C2560D-EC28-3B41-86E8-18F1CE0113B4}" type="datetimeFigureOut">
              <a:rPr lang="en-US" smtClean="0"/>
              <a:pPr/>
              <a:t>4/12/2017</a:t>
            </a:fld>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lgn="r">
              <a:defRPr/>
            </a:lvl1pPr>
          </a:lstStyle>
          <a:p>
            <a:fld id="{2C6B1FF6-39B9-40F5-8B67-33C6354A3D4F}" type="slidenum">
              <a:rPr lang="en-US" smtClean="0"/>
              <a:pPr/>
              <a:t>‹#›</a:t>
            </a:fld>
            <a:endParaRPr lang="en-US" dirty="0">
              <a:solidFill>
                <a:schemeClr val="accent3">
                  <a:shade val="75000"/>
                </a:schemeClr>
              </a:solidFill>
            </a:endParaRPr>
          </a:p>
        </p:txBody>
      </p:sp>
    </p:spTree>
    <p:extLst>
      <p:ext uri="{BB962C8B-B14F-4D97-AF65-F5344CB8AC3E}">
        <p14:creationId xmlns:p14="http://schemas.microsoft.com/office/powerpoint/2010/main" val="3211416911"/>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263135"/>
            <a:ext cx="3008313" cy="1162050"/>
          </a:xfrm>
          <a:prstGeom prst="rect">
            <a:avLst/>
          </a:prstGeom>
        </p:spPr>
        <p:txBody>
          <a:bodyPr anchor="b"/>
          <a:lstStyle>
            <a:lvl1pPr algn="l">
              <a:defRPr sz="2000" b="1">
                <a:solidFill>
                  <a:schemeClr val="accent6"/>
                </a:solidFill>
              </a:defRPr>
            </a:lvl1pPr>
          </a:lstStyle>
          <a:p>
            <a:r>
              <a:rPr lang="en-US" dirty="0"/>
              <a:t>TITLE STYLE</a:t>
            </a:r>
          </a:p>
        </p:txBody>
      </p:sp>
      <p:sp>
        <p:nvSpPr>
          <p:cNvPr id="3" name="Content Placeholder 2"/>
          <p:cNvSpPr>
            <a:spLocks noGrp="1"/>
          </p:cNvSpPr>
          <p:nvPr>
            <p:ph idx="1"/>
          </p:nvPr>
        </p:nvSpPr>
        <p:spPr>
          <a:xfrm>
            <a:off x="3575050" y="1263135"/>
            <a:ext cx="5111750" cy="48630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425185"/>
            <a:ext cx="3008313" cy="3700978"/>
          </a:xfrm>
        </p:spPr>
        <p:txBody>
          <a:bodyPr/>
          <a:lstStyle>
            <a:lvl1pPr marL="285750" indent="-285750">
              <a:buFont typeface="Wingdings" charset="2"/>
              <a:buChar char="§"/>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8C2560D-EC28-3B41-86E8-18F1CE0113B4}" type="datetimeFigureOut">
              <a:rPr lang="en-US" smtClean="0"/>
              <a:pPr/>
              <a:t>4/12/2017</a:t>
            </a:fld>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C6B1FF6-39B9-40F5-8B67-33C6354A3D4F}" type="slidenum">
              <a:rPr lang="en-US" smtClean="0"/>
              <a:pPr/>
              <a:t>‹#›</a:t>
            </a:fld>
            <a:endParaRPr lang="en-US" dirty="0">
              <a:solidFill>
                <a:schemeClr val="accent3">
                  <a:shade val="75000"/>
                </a:schemeClr>
              </a:solidFill>
            </a:endParaRPr>
          </a:p>
        </p:txBody>
      </p:sp>
      <p:sp>
        <p:nvSpPr>
          <p:cNvPr id="8"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2341803009"/>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4800600"/>
            <a:ext cx="5486400" cy="566738"/>
          </a:xfrm>
          <a:prstGeom prst="rect">
            <a:avLst/>
          </a:prstGeom>
        </p:spPr>
        <p:txBody>
          <a:bodyPr anchor="b"/>
          <a:lstStyle>
            <a:lvl1pPr algn="ctr">
              <a:defRPr sz="2000" b="1">
                <a:solidFill>
                  <a:srgbClr val="3C3C3C"/>
                </a:solidFill>
              </a:defRPr>
            </a:lvl1pPr>
          </a:lstStyle>
          <a:p>
            <a:r>
              <a:rPr lang="en-US" dirty="0"/>
              <a:t>TITLE STYLE</a:t>
            </a:r>
          </a:p>
        </p:txBody>
      </p:sp>
      <p:sp>
        <p:nvSpPr>
          <p:cNvPr id="3" name="Picture Placeholder 2"/>
          <p:cNvSpPr>
            <a:spLocks noGrp="1"/>
          </p:cNvSpPr>
          <p:nvPr>
            <p:ph type="pic" idx="1"/>
          </p:nvPr>
        </p:nvSpPr>
        <p:spPr>
          <a:xfrm>
            <a:off x="1792288" y="1201351"/>
            <a:ext cx="5486400" cy="352622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8C2560D-EC28-3B41-86E8-18F1CE0113B4}" type="datetimeFigureOut">
              <a:rPr lang="en-US" smtClean="0"/>
              <a:pPr/>
              <a:t>4/12/2017</a:t>
            </a:fld>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C6B1FF6-39B9-40F5-8B67-33C6354A3D4F}" type="slidenum">
              <a:rPr lang="en-US" smtClean="0"/>
              <a:pPr/>
              <a:t>‹#›</a:t>
            </a:fld>
            <a:endParaRPr lang="en-US" dirty="0">
              <a:solidFill>
                <a:schemeClr val="accent3">
                  <a:shade val="75000"/>
                </a:schemeClr>
              </a:solidFill>
            </a:endParaRPr>
          </a:p>
        </p:txBody>
      </p:sp>
      <p:sp>
        <p:nvSpPr>
          <p:cNvPr id="10"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607588419"/>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8C2560D-EC28-3B41-86E8-18F1CE0113B4}" type="datetimeFigureOut">
              <a:rPr lang="en-US" smtClean="0"/>
              <a:pPr/>
              <a:t>4/12/2017</a:t>
            </a:fld>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C6B1FF6-39B9-40F5-8B67-33C6354A3D4F}" type="slidenum">
              <a:rPr lang="en-US" smtClean="0"/>
              <a:pPr/>
              <a:t>‹#›</a:t>
            </a:fld>
            <a:endParaRPr lang="en-US" dirty="0">
              <a:solidFill>
                <a:schemeClr val="accent3">
                  <a:shade val="75000"/>
                </a:schemeClr>
              </a:solidFill>
            </a:endParaRPr>
          </a:p>
        </p:txBody>
      </p:sp>
      <p:sp>
        <p:nvSpPr>
          <p:cNvPr id="9"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105572934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6629400" y="1173892"/>
            <a:ext cx="2057400" cy="4952271"/>
          </a:xfrm>
          <a:prstGeom prst="rect">
            <a:avLst/>
          </a:prstGeom>
        </p:spPr>
        <p:txBody>
          <a:bodyPr vert="eaVert"/>
          <a:lstStyle>
            <a:lvl1pPr algn="l">
              <a:defRPr>
                <a:solidFill>
                  <a:srgbClr val="3C3C3C"/>
                </a:solidFill>
              </a:defRPr>
            </a:lvl1pPr>
          </a:lstStyle>
          <a:p>
            <a:r>
              <a:rPr lang="en-US" dirty="0"/>
              <a:t>TITLE STYLE</a:t>
            </a:r>
          </a:p>
        </p:txBody>
      </p:sp>
      <p:sp>
        <p:nvSpPr>
          <p:cNvPr id="3" name="Vertical Text Placeholder 2"/>
          <p:cNvSpPr>
            <a:spLocks noGrp="1"/>
          </p:cNvSpPr>
          <p:nvPr>
            <p:ph type="body" orient="vert" idx="1"/>
          </p:nvPr>
        </p:nvSpPr>
        <p:spPr>
          <a:xfrm>
            <a:off x="457200" y="1173892"/>
            <a:ext cx="6019800" cy="4952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8C2560D-EC28-3B41-86E8-18F1CE0113B4}" type="datetimeFigureOut">
              <a:rPr lang="en-US" smtClean="0"/>
              <a:pPr/>
              <a:t>4/12/2017</a:t>
            </a:fld>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C6B1FF6-39B9-40F5-8B67-33C6354A3D4F}" type="slidenum">
              <a:rPr lang="en-US" smtClean="0"/>
              <a:pPr/>
              <a:t>‹#›</a:t>
            </a:fld>
            <a:endParaRPr lang="en-US" dirty="0">
              <a:solidFill>
                <a:schemeClr val="accent3">
                  <a:shade val="75000"/>
                </a:schemeClr>
              </a:solidFill>
            </a:endParaRPr>
          </a:p>
        </p:txBody>
      </p:sp>
      <p:sp>
        <p:nvSpPr>
          <p:cNvPr id="9"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427331250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4/12/2017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288466501"/>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noAutofit/>
          </a:bodyPr>
          <a:lstStyle>
            <a:lvl1pPr marL="0" indent="0">
              <a:buNone/>
              <a:defRPr sz="2400" b="1">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68C2560D-EC28-3B41-86E8-18F1CE0113B4}" type="datetimeFigureOut">
              <a:rPr lang="en-US" smtClean="0"/>
              <a:pPr/>
              <a:t>4/12/2017</a:t>
            </a:fld>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2C6B1FF6-39B9-40F5-8B67-33C6354A3D4F}" type="slidenum">
              <a:rPr lang="en-US" smtClean="0"/>
              <a:pPr/>
              <a:t>‹#›</a:t>
            </a:fld>
            <a:endParaRPr lang="en-US" dirty="0">
              <a:solidFill>
                <a:schemeClr val="accent3">
                  <a:shade val="75000"/>
                </a:schemeClr>
              </a:solidFill>
            </a:endParaRPr>
          </a:p>
        </p:txBody>
      </p:sp>
      <p:sp>
        <p:nvSpPr>
          <p:cNvPr id="12"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248682443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4/12/2017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84870782"/>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4/12/2017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2588637036"/>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4/12/2017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2065637966"/>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4/12/2017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507216508"/>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4/12/2017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2014348572"/>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4/12/2017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1140725966"/>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68C2560D-EC28-3B41-86E8-18F1CE0113B4}" type="datetimeFigureOut">
              <a:rPr lang="en-US" smtClean="0"/>
              <a:t>4/12/2017</a:t>
            </a:fld>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2066355A-084C-D24E-9AD2-7E4FC41EA627}" type="slidenum">
              <a:rPr lang="en-US" smtClean="0"/>
              <a:t>‹#›</a:t>
            </a:fld>
            <a:endParaRPr lang="en-US" dirty="0"/>
          </a:p>
        </p:txBody>
      </p:sp>
      <p:pic>
        <p:nvPicPr>
          <p:cNvPr id="10" name="Picture 9"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2"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4211310406"/>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4/12/2017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707121938"/>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4/12/2017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093836013"/>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4/12/2017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1727951767"/>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56350"/>
            <a:ext cx="2133600" cy="365125"/>
          </a:xfrm>
          <a:prstGeom prst="rect">
            <a:avLst/>
          </a:prstGeom>
        </p:spPr>
        <p:txBody>
          <a:bodyPr/>
          <a:lstStyle/>
          <a:p>
            <a:fld id="{68C2560D-EC28-3B41-86E8-18F1CE0113B4}" type="datetimeFigureOut">
              <a:rPr lang="en-US" smtClean="0"/>
              <a:pPr/>
              <a:t>4/12/2017</a:t>
            </a:fld>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2C6B1FF6-39B9-40F5-8B67-33C6354A3D4F}" type="slidenum">
              <a:rPr lang="en-US" smtClean="0"/>
              <a:pPr/>
              <a:t>‹#›</a:t>
            </a:fld>
            <a:endParaRPr lang="en-US" dirty="0">
              <a:solidFill>
                <a:schemeClr val="accent3">
                  <a:shade val="75000"/>
                </a:schemeClr>
              </a:solidFill>
            </a:endParaRPr>
          </a:p>
        </p:txBody>
      </p:sp>
      <p:sp>
        <p:nvSpPr>
          <p:cNvPr id="8"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1084712998"/>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4/12/2017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1903341519"/>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4/12/2017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2403632279"/>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4/12/2017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30030794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4/12/2017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324880052"/>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1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4/12/2017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2700946551"/>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userDrawn="1">
  <p:cSld name="1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4/12/2017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1842671102"/>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userDrawn="1">
  <p:cSld name="1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4/12/2017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444631111"/>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userDrawn="1">
  <p:cSld name="1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4/12/2017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15239212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12" name="Rectangle 11"/>
          <p:cNvSpPr/>
          <p:nvPr userDrawn="1"/>
        </p:nvSpPr>
        <p:spPr>
          <a:xfrm>
            <a:off x="0" y="914619"/>
            <a:ext cx="9157368" cy="5943381"/>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406825" y="4420061"/>
            <a:ext cx="7726294" cy="692596"/>
          </a:xfrm>
          <a:prstGeom prst="rect">
            <a:avLst/>
          </a:prstGeom>
        </p:spPr>
        <p:txBody>
          <a:bodyPr anchor="t"/>
          <a:lstStyle>
            <a:lvl1pPr algn="l">
              <a:defRPr sz="4000" b="1" cap="all" baseline="0"/>
            </a:lvl1pPr>
          </a:lstStyle>
          <a:p>
            <a:r>
              <a:rPr lang="en-US" dirty="0"/>
              <a:t>SECTION HEADER TITLE</a:t>
            </a:r>
          </a:p>
        </p:txBody>
      </p:sp>
      <p:sp>
        <p:nvSpPr>
          <p:cNvPr id="3" name="Text Placeholder 2"/>
          <p:cNvSpPr>
            <a:spLocks noGrp="1"/>
          </p:cNvSpPr>
          <p:nvPr>
            <p:ph type="body" idx="1" hasCustomPrompt="1"/>
          </p:nvPr>
        </p:nvSpPr>
        <p:spPr>
          <a:xfrm>
            <a:off x="406825" y="4007217"/>
            <a:ext cx="7726293" cy="399683"/>
          </a:xfrm>
        </p:spPr>
        <p:txBody>
          <a:bodyPr anchor="b"/>
          <a:lstStyle>
            <a:lvl1pPr marL="0" indent="0">
              <a:buNone/>
              <a:defRPr sz="2000" baseline="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SECTION HEADER SUBHEAD</a:t>
            </a:r>
          </a:p>
        </p:txBody>
      </p:sp>
      <p:pic>
        <p:nvPicPr>
          <p:cNvPr id="6" name="Picture 5" descr="AAO-HNS_Sprial_NOV2014_2.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179224" y="4693986"/>
            <a:ext cx="743592" cy="750445"/>
          </a:xfrm>
          <a:prstGeom prst="rect">
            <a:avLst/>
          </a:prstGeom>
        </p:spPr>
      </p:pic>
      <p:cxnSp>
        <p:nvCxnSpPr>
          <p:cNvPr id="7" name="Straight Connector 6"/>
          <p:cNvCxnSpPr/>
          <p:nvPr userDrawn="1"/>
        </p:nvCxnSpPr>
        <p:spPr>
          <a:xfrm>
            <a:off x="406824" y="5077403"/>
            <a:ext cx="7726294" cy="0"/>
          </a:xfrm>
          <a:prstGeom prst="line">
            <a:avLst/>
          </a:prstGeom>
          <a:ln w="3175">
            <a:solidFill>
              <a:schemeClr val="accent5"/>
            </a:solidFill>
          </a:ln>
          <a:effectLst/>
        </p:spPr>
        <p:style>
          <a:lnRef idx="2">
            <a:schemeClr val="accent1"/>
          </a:lnRef>
          <a:fillRef idx="0">
            <a:schemeClr val="accent1"/>
          </a:fillRef>
          <a:effectRef idx="1">
            <a:schemeClr val="accent1"/>
          </a:effectRef>
          <a:fontRef idx="minor">
            <a:schemeClr val="tx1"/>
          </a:fontRef>
        </p:style>
      </p:cxnSp>
      <p:sp>
        <p:nvSpPr>
          <p:cNvPr id="8" name="Rectangle 7"/>
          <p:cNvSpPr/>
          <p:nvPr userDrawn="1"/>
        </p:nvSpPr>
        <p:spPr>
          <a:xfrm>
            <a:off x="0" y="797599"/>
            <a:ext cx="9157368" cy="255542"/>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3048000" y="1048322"/>
            <a:ext cx="3055744" cy="4984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6101624" y="1048322"/>
            <a:ext cx="3055744" cy="4984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7744" y="1048322"/>
            <a:ext cx="3055744" cy="49844"/>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extBox 12"/>
          <p:cNvSpPr txBox="1"/>
          <p:nvPr userDrawn="1"/>
        </p:nvSpPr>
        <p:spPr>
          <a:xfrm>
            <a:off x="83576" y="6284808"/>
            <a:ext cx="9060424" cy="363736"/>
          </a:xfrm>
          <a:prstGeom prst="rect">
            <a:avLst/>
          </a:prstGeom>
          <a:noFill/>
        </p:spPr>
        <p:txBody>
          <a:bodyPr wrap="square" rtlCol="0">
            <a:spAutoFit/>
          </a:bodyPr>
          <a:lstStyle/>
          <a:p>
            <a:pPr algn="ctr"/>
            <a:r>
              <a:rPr lang="en-US" sz="1000" dirty="0">
                <a:solidFill>
                  <a:schemeClr val="accent1"/>
                </a:solidFill>
              </a:rPr>
              <a:t>www.entnet.org</a:t>
            </a:r>
          </a:p>
          <a:p>
            <a:pPr algn="ctr"/>
            <a:r>
              <a:rPr lang="en-US" sz="1000" dirty="0">
                <a:solidFill>
                  <a:schemeClr val="tx2"/>
                </a:solidFill>
              </a:rPr>
              <a:t>Empowering otolaryngologists–head</a:t>
            </a:r>
            <a:r>
              <a:rPr lang="en-US" sz="1000" baseline="0" dirty="0">
                <a:solidFill>
                  <a:schemeClr val="tx2"/>
                </a:solidFill>
              </a:rPr>
              <a:t> and neck surgeons to deliver the best patient care.</a:t>
            </a:r>
            <a:endParaRPr lang="en-US" sz="1000" dirty="0">
              <a:solidFill>
                <a:schemeClr val="tx2"/>
              </a:solidFill>
            </a:endParaRPr>
          </a:p>
        </p:txBody>
      </p:sp>
    </p:spTree>
    <p:extLst>
      <p:ext uri="{BB962C8B-B14F-4D97-AF65-F5344CB8AC3E}">
        <p14:creationId xmlns:p14="http://schemas.microsoft.com/office/powerpoint/2010/main" val="3228879802"/>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56350"/>
            <a:ext cx="2133600" cy="365125"/>
          </a:xfrm>
          <a:prstGeom prst="rect">
            <a:avLst/>
          </a:prstGeom>
        </p:spPr>
        <p:txBody>
          <a:bodyPr/>
          <a:lstStyle/>
          <a:p>
            <a:fld id="{68C2560D-EC28-3B41-86E8-18F1CE0113B4}" type="datetimeFigureOut">
              <a:rPr lang="en-US" smtClean="0"/>
              <a:t>4/12/2017</a:t>
            </a:fld>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2066355A-084C-D24E-9AD2-7E4FC41EA627}" type="slidenum">
              <a:rPr lang="en-US" smtClean="0"/>
              <a:t>‹#›</a:t>
            </a:fld>
            <a:endParaRPr lang="en-US" dirty="0"/>
          </a:p>
        </p:txBody>
      </p:sp>
      <p:pic>
        <p:nvPicPr>
          <p:cNvPr id="6" name="Picture 5"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8"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1072475838"/>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8C2560D-EC28-3B41-86E8-18F1CE0113B4}" type="datetimeFigureOut">
              <a:rPr lang="en-US" smtClean="0"/>
              <a:pPr/>
              <a:t>4/12/2017</a:t>
            </a:fld>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lgn="r">
              <a:defRPr/>
            </a:lvl1pPr>
          </a:lstStyle>
          <a:p>
            <a:fld id="{2C6B1FF6-39B9-40F5-8B67-33C6354A3D4F}" type="slidenum">
              <a:rPr lang="en-US" smtClean="0"/>
              <a:pPr/>
              <a:t>‹#›</a:t>
            </a:fld>
            <a:endParaRPr lang="en-US" dirty="0">
              <a:solidFill>
                <a:schemeClr val="accent3">
                  <a:shade val="75000"/>
                </a:schemeClr>
              </a:solidFill>
            </a:endParaRPr>
          </a:p>
        </p:txBody>
      </p:sp>
    </p:spTree>
    <p:extLst>
      <p:ext uri="{BB962C8B-B14F-4D97-AF65-F5344CB8AC3E}">
        <p14:creationId xmlns:p14="http://schemas.microsoft.com/office/powerpoint/2010/main" val="1249224671"/>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8C2560D-EC28-3B41-86E8-18F1CE0113B4}" type="datetimeFigureOut">
              <a:rPr lang="en-US" smtClean="0"/>
              <a:t>4/12/2017</a:t>
            </a:fld>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lgn="r">
              <a:defRPr/>
            </a:lvl1pPr>
          </a:lstStyle>
          <a:p>
            <a:fld id="{2066355A-084C-D24E-9AD2-7E4FC41EA627}" type="slidenum">
              <a:rPr lang="en-US" smtClean="0"/>
              <a:pPr/>
              <a:t>‹#›</a:t>
            </a:fld>
            <a:endParaRPr lang="en-US" dirty="0"/>
          </a:p>
        </p:txBody>
      </p:sp>
      <p:pic>
        <p:nvPicPr>
          <p:cNvPr id="7" name="Picture 6"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5"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2784559464"/>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263135"/>
            <a:ext cx="3008313" cy="1162050"/>
          </a:xfrm>
          <a:prstGeom prst="rect">
            <a:avLst/>
          </a:prstGeom>
        </p:spPr>
        <p:txBody>
          <a:bodyPr anchor="b"/>
          <a:lstStyle>
            <a:lvl1pPr algn="l">
              <a:defRPr sz="2000" b="1"/>
            </a:lvl1pPr>
          </a:lstStyle>
          <a:p>
            <a:r>
              <a:rPr lang="en-US" dirty="0"/>
              <a:t>TITLE STYLE</a:t>
            </a:r>
          </a:p>
        </p:txBody>
      </p:sp>
      <p:sp>
        <p:nvSpPr>
          <p:cNvPr id="3" name="Content Placeholder 2"/>
          <p:cNvSpPr>
            <a:spLocks noGrp="1"/>
          </p:cNvSpPr>
          <p:nvPr>
            <p:ph idx="1"/>
          </p:nvPr>
        </p:nvSpPr>
        <p:spPr>
          <a:xfrm>
            <a:off x="3575050" y="1263135"/>
            <a:ext cx="5111750" cy="48630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425185"/>
            <a:ext cx="3008313" cy="3700978"/>
          </a:xfrm>
        </p:spPr>
        <p:txBody>
          <a:bodyPr/>
          <a:lstStyle>
            <a:lvl1pPr marL="285750" indent="-285750">
              <a:buFont typeface="Wingdings" charset="2"/>
              <a:buChar char="§"/>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8C2560D-EC28-3B41-86E8-18F1CE0113B4}" type="datetimeFigureOut">
              <a:rPr lang="en-US" smtClean="0"/>
              <a:t>4/12/2017</a:t>
            </a:fld>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pic>
        <p:nvPicPr>
          <p:cNvPr id="10" name="Picture 9"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8"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2311989104"/>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4800600"/>
            <a:ext cx="5486400" cy="566738"/>
          </a:xfrm>
          <a:prstGeom prst="rect">
            <a:avLst/>
          </a:prstGeom>
        </p:spPr>
        <p:txBody>
          <a:bodyPr anchor="b"/>
          <a:lstStyle>
            <a:lvl1pPr algn="ctr">
              <a:defRPr sz="2000" b="1"/>
            </a:lvl1pPr>
          </a:lstStyle>
          <a:p>
            <a:r>
              <a:rPr lang="en-US" dirty="0"/>
              <a:t>TITLE STYLE</a:t>
            </a:r>
          </a:p>
        </p:txBody>
      </p:sp>
      <p:sp>
        <p:nvSpPr>
          <p:cNvPr id="3" name="Picture Placeholder 2"/>
          <p:cNvSpPr>
            <a:spLocks noGrp="1"/>
          </p:cNvSpPr>
          <p:nvPr>
            <p:ph type="pic" idx="1"/>
          </p:nvPr>
        </p:nvSpPr>
        <p:spPr>
          <a:xfrm>
            <a:off x="1792288" y="1201351"/>
            <a:ext cx="5486400" cy="352622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8C2560D-EC28-3B41-86E8-18F1CE0113B4}" type="datetimeFigureOut">
              <a:rPr lang="en-US" smtClean="0"/>
              <a:t>4/12/2017</a:t>
            </a:fld>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066355A-084C-D24E-9AD2-7E4FC41EA627}" type="slidenum">
              <a:rPr lang="en-US" smtClean="0"/>
              <a:t>‹#›</a:t>
            </a:fld>
            <a:endParaRPr lang="en-US" dirty="0"/>
          </a:p>
        </p:txBody>
      </p:sp>
      <p:pic>
        <p:nvPicPr>
          <p:cNvPr id="9" name="Picture 8"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0"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892881273"/>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1_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8C2560D-EC28-3B41-86E8-18F1CE0113B4}" type="datetimeFigureOut">
              <a:rPr lang="en-US" smtClean="0"/>
              <a:t>4/12/2017</a:t>
            </a:fld>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066355A-084C-D24E-9AD2-7E4FC41EA627}" type="slidenum">
              <a:rPr lang="en-US" smtClean="0"/>
              <a:t>‹#›</a:t>
            </a:fld>
            <a:endParaRPr lang="en-US" dirty="0"/>
          </a:p>
        </p:txBody>
      </p:sp>
      <p:pic>
        <p:nvPicPr>
          <p:cNvPr id="7" name="Picture 6"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9"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1086643962"/>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1_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6629400" y="1173892"/>
            <a:ext cx="2057400" cy="4952271"/>
          </a:xfrm>
          <a:prstGeom prst="rect">
            <a:avLst/>
          </a:prstGeom>
        </p:spPr>
        <p:txBody>
          <a:bodyPr vert="eaVert"/>
          <a:lstStyle>
            <a:lvl1pPr algn="l">
              <a:defRPr/>
            </a:lvl1pPr>
          </a:lstStyle>
          <a:p>
            <a:r>
              <a:rPr lang="en-US" dirty="0"/>
              <a:t>TITLE STYLE</a:t>
            </a:r>
          </a:p>
        </p:txBody>
      </p:sp>
      <p:sp>
        <p:nvSpPr>
          <p:cNvPr id="3" name="Vertical Text Placeholder 2"/>
          <p:cNvSpPr>
            <a:spLocks noGrp="1"/>
          </p:cNvSpPr>
          <p:nvPr>
            <p:ph type="body" orient="vert" idx="1"/>
          </p:nvPr>
        </p:nvSpPr>
        <p:spPr>
          <a:xfrm>
            <a:off x="457200" y="1173892"/>
            <a:ext cx="6019800" cy="4952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8C2560D-EC28-3B41-86E8-18F1CE0113B4}" type="datetimeFigureOut">
              <a:rPr lang="en-US" smtClean="0"/>
              <a:t>4/12/2017</a:t>
            </a:fld>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066355A-084C-D24E-9AD2-7E4FC41EA627}" type="slidenum">
              <a:rPr lang="en-US" smtClean="0"/>
              <a:t>‹#›</a:t>
            </a:fld>
            <a:endParaRPr lang="en-US" dirty="0"/>
          </a:p>
        </p:txBody>
      </p:sp>
      <p:pic>
        <p:nvPicPr>
          <p:cNvPr id="7" name="Picture 6"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9"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1601919835"/>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userDrawn="1">
  <p:cSld name="5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011645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5"/>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33538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263135"/>
            <a:ext cx="3008313" cy="1162050"/>
          </a:xfrm>
          <a:prstGeom prst="rect">
            <a:avLst/>
          </a:prstGeom>
        </p:spPr>
        <p:txBody>
          <a:bodyPr anchor="b"/>
          <a:lstStyle>
            <a:lvl1pPr algn="l">
              <a:defRPr sz="2000" b="1">
                <a:solidFill>
                  <a:schemeClr val="accent6"/>
                </a:solidFill>
              </a:defRPr>
            </a:lvl1pPr>
          </a:lstStyle>
          <a:p>
            <a:r>
              <a:rPr lang="en-US" dirty="0"/>
              <a:t>TITLE STYLE</a:t>
            </a:r>
          </a:p>
        </p:txBody>
      </p:sp>
      <p:sp>
        <p:nvSpPr>
          <p:cNvPr id="3" name="Content Placeholder 2"/>
          <p:cNvSpPr>
            <a:spLocks noGrp="1"/>
          </p:cNvSpPr>
          <p:nvPr>
            <p:ph idx="1"/>
          </p:nvPr>
        </p:nvSpPr>
        <p:spPr>
          <a:xfrm>
            <a:off x="3575050" y="1263135"/>
            <a:ext cx="5111750" cy="48630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425185"/>
            <a:ext cx="3008313" cy="3700978"/>
          </a:xfrm>
        </p:spPr>
        <p:txBody>
          <a:bodyPr/>
          <a:lstStyle>
            <a:lvl1pPr marL="285750" indent="-285750">
              <a:buFont typeface="Wingdings" charset="2"/>
              <a:buChar char="§"/>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8C2560D-EC28-3B41-86E8-18F1CE0113B4}" type="datetimeFigureOut">
              <a:rPr lang="en-US" smtClean="0"/>
              <a:pPr/>
              <a:t>4/12/2017</a:t>
            </a:fld>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C6B1FF6-39B9-40F5-8B67-33C6354A3D4F}" type="slidenum">
              <a:rPr lang="en-US" smtClean="0"/>
              <a:pPr/>
              <a:t>‹#›</a:t>
            </a:fld>
            <a:endParaRPr lang="en-US" dirty="0">
              <a:solidFill>
                <a:schemeClr val="accent3">
                  <a:shade val="75000"/>
                </a:schemeClr>
              </a:solidFill>
            </a:endParaRPr>
          </a:p>
        </p:txBody>
      </p:sp>
      <p:sp>
        <p:nvSpPr>
          <p:cNvPr id="8"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1218220315"/>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4800600"/>
            <a:ext cx="5486400" cy="566738"/>
          </a:xfrm>
          <a:prstGeom prst="rect">
            <a:avLst/>
          </a:prstGeom>
        </p:spPr>
        <p:txBody>
          <a:bodyPr anchor="b"/>
          <a:lstStyle>
            <a:lvl1pPr algn="ctr">
              <a:defRPr sz="2000" b="1">
                <a:solidFill>
                  <a:srgbClr val="3C3C3C"/>
                </a:solidFill>
              </a:defRPr>
            </a:lvl1pPr>
          </a:lstStyle>
          <a:p>
            <a:r>
              <a:rPr lang="en-US" dirty="0"/>
              <a:t>TITLE STYLE</a:t>
            </a:r>
          </a:p>
        </p:txBody>
      </p:sp>
      <p:sp>
        <p:nvSpPr>
          <p:cNvPr id="3" name="Picture Placeholder 2"/>
          <p:cNvSpPr>
            <a:spLocks noGrp="1"/>
          </p:cNvSpPr>
          <p:nvPr>
            <p:ph type="pic" idx="1"/>
          </p:nvPr>
        </p:nvSpPr>
        <p:spPr>
          <a:xfrm>
            <a:off x="1792288" y="1201351"/>
            <a:ext cx="5486400" cy="352622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8C2560D-EC28-3B41-86E8-18F1CE0113B4}" type="datetimeFigureOut">
              <a:rPr lang="en-US" smtClean="0"/>
              <a:pPr/>
              <a:t>4/12/2017</a:t>
            </a:fld>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C6B1FF6-39B9-40F5-8B67-33C6354A3D4F}" type="slidenum">
              <a:rPr lang="en-US" smtClean="0"/>
              <a:pPr/>
              <a:t>‹#›</a:t>
            </a:fld>
            <a:endParaRPr lang="en-US" dirty="0">
              <a:solidFill>
                <a:schemeClr val="accent3">
                  <a:shade val="75000"/>
                </a:schemeClr>
              </a:solidFill>
            </a:endParaRPr>
          </a:p>
        </p:txBody>
      </p:sp>
      <p:sp>
        <p:nvSpPr>
          <p:cNvPr id="10"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615983108"/>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image" Target="../media/image1.emf"/><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slideLayout" Target="../slideLayouts/slideLayout50.xml"/><Relationship Id="rId18" Type="http://schemas.openxmlformats.org/officeDocument/2006/relationships/slideLayout" Target="../slideLayouts/slideLayout55.xml"/><Relationship Id="rId26" Type="http://schemas.openxmlformats.org/officeDocument/2006/relationships/slideLayout" Target="../slideLayouts/slideLayout63.xml"/><Relationship Id="rId39" Type="http://schemas.openxmlformats.org/officeDocument/2006/relationships/slideLayout" Target="../slideLayouts/slideLayout76.xml"/><Relationship Id="rId3" Type="http://schemas.openxmlformats.org/officeDocument/2006/relationships/slideLayout" Target="../slideLayouts/slideLayout40.xml"/><Relationship Id="rId21" Type="http://schemas.openxmlformats.org/officeDocument/2006/relationships/slideLayout" Target="../slideLayouts/slideLayout58.xml"/><Relationship Id="rId34" Type="http://schemas.openxmlformats.org/officeDocument/2006/relationships/slideLayout" Target="../slideLayouts/slideLayout71.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17" Type="http://schemas.openxmlformats.org/officeDocument/2006/relationships/slideLayout" Target="../slideLayouts/slideLayout54.xml"/><Relationship Id="rId25" Type="http://schemas.openxmlformats.org/officeDocument/2006/relationships/slideLayout" Target="../slideLayouts/slideLayout62.xml"/><Relationship Id="rId33" Type="http://schemas.openxmlformats.org/officeDocument/2006/relationships/slideLayout" Target="../slideLayouts/slideLayout70.xml"/><Relationship Id="rId38" Type="http://schemas.openxmlformats.org/officeDocument/2006/relationships/slideLayout" Target="../slideLayouts/slideLayout75.xml"/><Relationship Id="rId2" Type="http://schemas.openxmlformats.org/officeDocument/2006/relationships/slideLayout" Target="../slideLayouts/slideLayout39.xml"/><Relationship Id="rId16" Type="http://schemas.openxmlformats.org/officeDocument/2006/relationships/slideLayout" Target="../slideLayouts/slideLayout53.xml"/><Relationship Id="rId20" Type="http://schemas.openxmlformats.org/officeDocument/2006/relationships/slideLayout" Target="../slideLayouts/slideLayout57.xml"/><Relationship Id="rId29" Type="http://schemas.openxmlformats.org/officeDocument/2006/relationships/slideLayout" Target="../slideLayouts/slideLayout66.xml"/><Relationship Id="rId41" Type="http://schemas.openxmlformats.org/officeDocument/2006/relationships/image" Target="../media/image1.emf"/><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24" Type="http://schemas.openxmlformats.org/officeDocument/2006/relationships/slideLayout" Target="../slideLayouts/slideLayout61.xml"/><Relationship Id="rId32" Type="http://schemas.openxmlformats.org/officeDocument/2006/relationships/slideLayout" Target="../slideLayouts/slideLayout69.xml"/><Relationship Id="rId37" Type="http://schemas.openxmlformats.org/officeDocument/2006/relationships/slideLayout" Target="../slideLayouts/slideLayout74.xml"/><Relationship Id="rId40" Type="http://schemas.openxmlformats.org/officeDocument/2006/relationships/theme" Target="../theme/theme2.xml"/><Relationship Id="rId5" Type="http://schemas.openxmlformats.org/officeDocument/2006/relationships/slideLayout" Target="../slideLayouts/slideLayout42.xml"/><Relationship Id="rId15" Type="http://schemas.openxmlformats.org/officeDocument/2006/relationships/slideLayout" Target="../slideLayouts/slideLayout52.xml"/><Relationship Id="rId23" Type="http://schemas.openxmlformats.org/officeDocument/2006/relationships/slideLayout" Target="../slideLayouts/slideLayout60.xml"/><Relationship Id="rId28" Type="http://schemas.openxmlformats.org/officeDocument/2006/relationships/slideLayout" Target="../slideLayouts/slideLayout65.xml"/><Relationship Id="rId36" Type="http://schemas.openxmlformats.org/officeDocument/2006/relationships/slideLayout" Target="../slideLayouts/slideLayout73.xml"/><Relationship Id="rId10" Type="http://schemas.openxmlformats.org/officeDocument/2006/relationships/slideLayout" Target="../slideLayouts/slideLayout47.xml"/><Relationship Id="rId19" Type="http://schemas.openxmlformats.org/officeDocument/2006/relationships/slideLayout" Target="../slideLayouts/slideLayout56.xml"/><Relationship Id="rId31" Type="http://schemas.openxmlformats.org/officeDocument/2006/relationships/slideLayout" Target="../slideLayouts/slideLayout68.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slideLayout" Target="../slideLayouts/slideLayout51.xml"/><Relationship Id="rId22" Type="http://schemas.openxmlformats.org/officeDocument/2006/relationships/slideLayout" Target="../slideLayouts/slideLayout59.xml"/><Relationship Id="rId27" Type="http://schemas.openxmlformats.org/officeDocument/2006/relationships/slideLayout" Target="../slideLayouts/slideLayout64.xml"/><Relationship Id="rId30" Type="http://schemas.openxmlformats.org/officeDocument/2006/relationships/slideLayout" Target="../slideLayouts/slideLayout67.xml"/><Relationship Id="rId35" Type="http://schemas.openxmlformats.org/officeDocument/2006/relationships/slideLayout" Target="../slideLayouts/slideLayout7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Rectangle 1"/>
          <p:cNvSpPr/>
          <p:nvPr/>
        </p:nvSpPr>
        <p:spPr>
          <a:xfrm>
            <a:off x="1" y="1098166"/>
            <a:ext cx="9144000" cy="5759834"/>
          </a:xfrm>
          <a:prstGeom prst="rect">
            <a:avLst/>
          </a:prstGeom>
          <a:solidFill>
            <a:srgbClr val="FEFFFC"/>
          </a:solidFill>
          <a:ln>
            <a:solidFill>
              <a:srgbClr val="FEFFF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descr="AAO-HNS_logo RED_large.eps"/>
          <p:cNvPicPr>
            <a:picLocks noChangeAspect="1"/>
          </p:cNvPicPr>
          <p:nvPr/>
        </p:nvPicPr>
        <p:blipFill>
          <a:blip r:embed="rId39" cstate="screen">
            <a:extLst>
              <a:ext uri="{28A0092B-C50C-407E-A947-70E740481C1C}">
                <a14:useLocalDpi xmlns:a14="http://schemas.microsoft.com/office/drawing/2010/main"/>
              </a:ext>
            </a:extLst>
          </a:blip>
          <a:stretch>
            <a:fillRect/>
          </a:stretch>
        </p:blipFill>
        <p:spPr>
          <a:xfrm>
            <a:off x="83576" y="88215"/>
            <a:ext cx="2481563" cy="644652"/>
          </a:xfrm>
          <a:prstGeom prst="rect">
            <a:avLst/>
          </a:prstGeom>
        </p:spPr>
      </p:pic>
      <p:sp>
        <p:nvSpPr>
          <p:cNvPr id="8" name="Rectangle 7"/>
          <p:cNvSpPr/>
          <p:nvPr/>
        </p:nvSpPr>
        <p:spPr>
          <a:xfrm>
            <a:off x="3048000" y="1048322"/>
            <a:ext cx="3055744" cy="4984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p:nvSpPr>
        <p:spPr>
          <a:xfrm>
            <a:off x="6101624" y="1048322"/>
            <a:ext cx="3055744" cy="4984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7744" y="1048322"/>
            <a:ext cx="3055744" cy="49844"/>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Date Placeholder 4"/>
          <p:cNvSpPr>
            <a:spLocks noGrp="1"/>
          </p:cNvSpPr>
          <p:nvPr>
            <p:ph type="dt" sz="half" idx="2"/>
          </p:nvPr>
        </p:nvSpPr>
        <p:spPr>
          <a:xfrm>
            <a:off x="457200" y="6277390"/>
            <a:ext cx="2133600" cy="365125"/>
          </a:xfrm>
          <a:prstGeom prst="rect">
            <a:avLst/>
          </a:prstGeom>
        </p:spPr>
        <p:txBody>
          <a:bodyPr/>
          <a:lstStyle>
            <a:lvl1pPr>
              <a:defRPr sz="1200"/>
            </a:lvl1pPr>
          </a:lstStyle>
          <a:p>
            <a:fld id="{68C2560D-EC28-3B41-86E8-18F1CE0113B4}" type="datetimeFigureOut">
              <a:rPr lang="en-US" smtClean="0"/>
              <a:pPr/>
              <a:t>4/12/2017</a:t>
            </a:fld>
            <a:endParaRPr lang="en-US" dirty="0"/>
          </a:p>
        </p:txBody>
      </p:sp>
      <p:sp>
        <p:nvSpPr>
          <p:cNvPr id="17" name="Slide Number Placeholder 6"/>
          <p:cNvSpPr>
            <a:spLocks noGrp="1"/>
          </p:cNvSpPr>
          <p:nvPr>
            <p:ph type="sldNum" sz="quarter" idx="4"/>
          </p:nvPr>
        </p:nvSpPr>
        <p:spPr>
          <a:xfrm>
            <a:off x="6553200" y="6277390"/>
            <a:ext cx="2133600" cy="365125"/>
          </a:xfrm>
          <a:prstGeom prst="rect">
            <a:avLst/>
          </a:prstGeom>
        </p:spPr>
        <p:txBody>
          <a:bodyPr/>
          <a:lstStyle>
            <a:lvl1pPr algn="r">
              <a:defRPr sz="1200"/>
            </a:lvl1pPr>
          </a:lstStyle>
          <a:p>
            <a:fld id="{2C6B1FF6-39B9-40F5-8B67-33C6354A3D4F}" type="slidenum">
              <a:rPr lang="en-US" smtClean="0"/>
              <a:pPr/>
              <a:t>‹#›</a:t>
            </a:fld>
            <a:endParaRPr lang="en-US" dirty="0">
              <a:solidFill>
                <a:schemeClr val="accent3">
                  <a:shade val="75000"/>
                </a:schemeClr>
              </a:solidFill>
            </a:endParaRPr>
          </a:p>
        </p:txBody>
      </p:sp>
      <p:sp>
        <p:nvSpPr>
          <p:cNvPr id="11" name="Rectangle 10"/>
          <p:cNvSpPr/>
          <p:nvPr/>
        </p:nvSpPr>
        <p:spPr>
          <a:xfrm>
            <a:off x="-7744" y="6400800"/>
            <a:ext cx="9165112" cy="4572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7376" y="6477000"/>
            <a:ext cx="6850624" cy="246221"/>
          </a:xfrm>
          <a:prstGeom prst="rect">
            <a:avLst/>
          </a:prstGeom>
          <a:noFill/>
        </p:spPr>
        <p:txBody>
          <a:bodyPr wrap="square" rtlCol="0">
            <a:spAutoFit/>
          </a:bodyPr>
          <a:lstStyle/>
          <a:p>
            <a:pPr algn="l" defTabSz="457200"/>
            <a:r>
              <a:rPr lang="en-US" sz="1000" dirty="0">
                <a:solidFill>
                  <a:srgbClr val="FEFFFC"/>
                </a:solidFill>
              </a:rPr>
              <a:t>Empowering otolaryngologist–head and neck surgeons to deliver the best patient care</a:t>
            </a:r>
          </a:p>
        </p:txBody>
      </p:sp>
      <p:sp>
        <p:nvSpPr>
          <p:cNvPr id="14" name="TextBox 13"/>
          <p:cNvSpPr txBox="1"/>
          <p:nvPr/>
        </p:nvSpPr>
        <p:spPr>
          <a:xfrm>
            <a:off x="7480660" y="6437152"/>
            <a:ext cx="1545755" cy="292388"/>
          </a:xfrm>
          <a:prstGeom prst="rect">
            <a:avLst/>
          </a:prstGeom>
          <a:noFill/>
        </p:spPr>
        <p:txBody>
          <a:bodyPr wrap="square" rtlCol="0">
            <a:spAutoFit/>
          </a:bodyPr>
          <a:lstStyle/>
          <a:p>
            <a:pPr algn="r"/>
            <a:r>
              <a:rPr lang="en-US" sz="1300" b="1" dirty="0">
                <a:solidFill>
                  <a:srgbClr val="FEFFFC"/>
                </a:solidFill>
              </a:rPr>
              <a:t>www.entnet.org</a:t>
            </a:r>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532" r:id="rId1"/>
    <p:sldLayoutId id="2147493533" r:id="rId2"/>
    <p:sldLayoutId id="2147493534" r:id="rId3"/>
    <p:sldLayoutId id="2147493535" r:id="rId4"/>
    <p:sldLayoutId id="2147493536" r:id="rId5"/>
    <p:sldLayoutId id="2147493537" r:id="rId6"/>
    <p:sldLayoutId id="2147493538" r:id="rId7"/>
    <p:sldLayoutId id="2147493539" r:id="rId8"/>
    <p:sldLayoutId id="2147493540" r:id="rId9"/>
    <p:sldLayoutId id="2147493541" r:id="rId10"/>
    <p:sldLayoutId id="2147493542" r:id="rId11"/>
    <p:sldLayoutId id="2147493543" r:id="rId12"/>
    <p:sldLayoutId id="2147493544" r:id="rId13"/>
    <p:sldLayoutId id="2147493545" r:id="rId14"/>
    <p:sldLayoutId id="2147493546" r:id="rId15"/>
    <p:sldLayoutId id="2147493547" r:id="rId16"/>
    <p:sldLayoutId id="2147493548" r:id="rId17"/>
    <p:sldLayoutId id="2147493549" r:id="rId18"/>
    <p:sldLayoutId id="2147493550" r:id="rId19"/>
    <p:sldLayoutId id="2147493551" r:id="rId20"/>
    <p:sldLayoutId id="2147493552" r:id="rId21"/>
    <p:sldLayoutId id="2147493553" r:id="rId22"/>
    <p:sldLayoutId id="2147493554" r:id="rId23"/>
    <p:sldLayoutId id="2147493555" r:id="rId24"/>
    <p:sldLayoutId id="2147493556" r:id="rId25"/>
    <p:sldLayoutId id="2147493557" r:id="rId26"/>
    <p:sldLayoutId id="2147493558" r:id="rId27"/>
    <p:sldLayoutId id="2147493559" r:id="rId28"/>
    <p:sldLayoutId id="2147493560" r:id="rId29"/>
    <p:sldLayoutId id="2147493562" r:id="rId30"/>
    <p:sldLayoutId id="2147493458" r:id="rId31"/>
    <p:sldLayoutId id="2147493461" r:id="rId32"/>
    <p:sldLayoutId id="2147493462" r:id="rId33"/>
    <p:sldLayoutId id="2147493463" r:id="rId34"/>
    <p:sldLayoutId id="2147493464" r:id="rId35"/>
    <p:sldLayoutId id="2147493465" r:id="rId36"/>
    <p:sldLayoutId id="2147493466" r:id="rId37"/>
  </p:sldLayoutIdLst>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txStyles>
    <p:titleStyle>
      <a:lvl1pPr algn="r" defTabSz="457200" rtl="0" eaLnBrk="1" latinLnBrk="0" hangingPunct="1">
        <a:spcBef>
          <a:spcPct val="0"/>
        </a:spcBef>
        <a:buNone/>
        <a:defRPr sz="3200" kern="1200">
          <a:solidFill>
            <a:schemeClr val="tx1"/>
          </a:solidFill>
          <a:latin typeface="+mj-lt"/>
          <a:ea typeface="+mj-ea"/>
          <a:cs typeface="+mj-cs"/>
        </a:defRPr>
      </a:lvl1pPr>
    </p:titleStyle>
    <p:bodyStyle>
      <a:lvl1pPr marL="182880" indent="-182880" algn="l" defTabSz="457200" rtl="0" eaLnBrk="1" latinLnBrk="0" hangingPunct="1">
        <a:spcBef>
          <a:spcPct val="20000"/>
        </a:spcBef>
        <a:buClr>
          <a:schemeClr val="tx2"/>
        </a:buClr>
        <a:buFont typeface="Wingdings" charset="2"/>
        <a:buChar char="§"/>
        <a:defRPr sz="3200" kern="1200">
          <a:solidFill>
            <a:schemeClr val="accent6"/>
          </a:solidFill>
          <a:latin typeface="+mn-lt"/>
          <a:ea typeface="+mn-ea"/>
          <a:cs typeface="+mn-cs"/>
        </a:defRPr>
      </a:lvl1pPr>
      <a:lvl2pPr marL="742950" indent="-285750" algn="l" defTabSz="457200" rtl="0" eaLnBrk="1" latinLnBrk="0" hangingPunct="1">
        <a:spcBef>
          <a:spcPct val="20000"/>
        </a:spcBef>
        <a:buClr>
          <a:schemeClr val="tx2"/>
        </a:buClr>
        <a:buFont typeface="Wingdings" charset="2"/>
        <a:buChar char="§"/>
        <a:defRPr sz="2800" kern="1200">
          <a:solidFill>
            <a:schemeClr val="tx2"/>
          </a:solidFill>
          <a:latin typeface="+mn-lt"/>
          <a:ea typeface="+mn-ea"/>
          <a:cs typeface="+mn-cs"/>
        </a:defRPr>
      </a:lvl2pPr>
      <a:lvl3pPr marL="1143000" indent="-228600" algn="l" defTabSz="457200" rtl="0" eaLnBrk="1" latinLnBrk="0" hangingPunct="1">
        <a:spcBef>
          <a:spcPct val="20000"/>
        </a:spcBef>
        <a:buClr>
          <a:schemeClr val="tx2"/>
        </a:buClr>
        <a:buSzPct val="50000"/>
        <a:buFont typeface="Wingdings" charset="2"/>
        <a:buChar char=""/>
        <a:defRPr sz="2400" kern="1200">
          <a:solidFill>
            <a:schemeClr val="accent6"/>
          </a:solidFill>
          <a:latin typeface="+mn-lt"/>
          <a:ea typeface="+mn-ea"/>
          <a:cs typeface="+mn-cs"/>
        </a:defRPr>
      </a:lvl3pPr>
      <a:lvl4pPr marL="1600200" indent="-228600" algn="l" defTabSz="457200" rtl="0" eaLnBrk="1" latinLnBrk="0" hangingPunct="1">
        <a:spcBef>
          <a:spcPct val="20000"/>
        </a:spcBef>
        <a:buFont typeface="Wingdings" charset="2"/>
        <a:buChar char="§"/>
        <a:defRPr sz="2000" kern="1200">
          <a:solidFill>
            <a:schemeClr val="accent6"/>
          </a:solidFill>
          <a:latin typeface="+mn-lt"/>
          <a:ea typeface="+mn-ea"/>
          <a:cs typeface="+mn-cs"/>
        </a:defRPr>
      </a:lvl4pPr>
      <a:lvl5pPr marL="2057400" indent="-228600" algn="l" defTabSz="457200" rtl="0" eaLnBrk="1" latinLnBrk="0" hangingPunct="1">
        <a:spcBef>
          <a:spcPct val="20000"/>
        </a:spcBef>
        <a:buSzPct val="25000"/>
        <a:buFont typeface="Wingdings" charset="2"/>
        <a:buChar char=""/>
        <a:defRPr sz="2000" i="1" kern="1200">
          <a:solidFill>
            <a:schemeClr val="accent6"/>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Rectangle 1"/>
          <p:cNvSpPr/>
          <p:nvPr/>
        </p:nvSpPr>
        <p:spPr>
          <a:xfrm>
            <a:off x="1" y="1098166"/>
            <a:ext cx="9144000" cy="5759834"/>
          </a:xfrm>
          <a:prstGeom prst="rect">
            <a:avLst/>
          </a:prstGeom>
          <a:solidFill>
            <a:srgbClr val="FEFFFC"/>
          </a:solidFill>
          <a:ln>
            <a:solidFill>
              <a:srgbClr val="FEFFF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descr="AAO-HNS_logo RED_large.eps"/>
          <p:cNvPicPr>
            <a:picLocks noChangeAspect="1"/>
          </p:cNvPicPr>
          <p:nvPr/>
        </p:nvPicPr>
        <p:blipFill>
          <a:blip r:embed="rId41" cstate="screen">
            <a:extLst>
              <a:ext uri="{28A0092B-C50C-407E-A947-70E740481C1C}">
                <a14:useLocalDpi xmlns:a14="http://schemas.microsoft.com/office/drawing/2010/main"/>
              </a:ext>
            </a:extLst>
          </a:blip>
          <a:stretch>
            <a:fillRect/>
          </a:stretch>
        </p:blipFill>
        <p:spPr>
          <a:xfrm>
            <a:off x="83576" y="88215"/>
            <a:ext cx="2481563" cy="644652"/>
          </a:xfrm>
          <a:prstGeom prst="rect">
            <a:avLst/>
          </a:prstGeom>
        </p:spPr>
      </p:pic>
      <p:sp>
        <p:nvSpPr>
          <p:cNvPr id="8" name="Rectangle 7"/>
          <p:cNvSpPr/>
          <p:nvPr/>
        </p:nvSpPr>
        <p:spPr>
          <a:xfrm>
            <a:off x="3048000" y="1048322"/>
            <a:ext cx="3055744" cy="4984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p:nvSpPr>
        <p:spPr>
          <a:xfrm>
            <a:off x="6101624" y="1048322"/>
            <a:ext cx="3055744" cy="4984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7744" y="1048322"/>
            <a:ext cx="3055744" cy="49844"/>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Date Placeholder 4"/>
          <p:cNvSpPr>
            <a:spLocks noGrp="1"/>
          </p:cNvSpPr>
          <p:nvPr>
            <p:ph type="dt" sz="half" idx="2"/>
          </p:nvPr>
        </p:nvSpPr>
        <p:spPr>
          <a:xfrm>
            <a:off x="457200" y="6277390"/>
            <a:ext cx="2133600" cy="365125"/>
          </a:xfrm>
          <a:prstGeom prst="rect">
            <a:avLst/>
          </a:prstGeom>
        </p:spPr>
        <p:txBody>
          <a:bodyPr/>
          <a:lstStyle>
            <a:lvl1pPr>
              <a:defRPr sz="1200"/>
            </a:lvl1pPr>
          </a:lstStyle>
          <a:p>
            <a:fld id="{68C2560D-EC28-3B41-86E8-18F1CE0113B4}" type="datetimeFigureOut">
              <a:rPr lang="en-US" smtClean="0"/>
              <a:pPr/>
              <a:t>4/12/2017</a:t>
            </a:fld>
            <a:endParaRPr lang="en-US" dirty="0"/>
          </a:p>
        </p:txBody>
      </p:sp>
      <p:sp>
        <p:nvSpPr>
          <p:cNvPr id="17" name="Slide Number Placeholder 6"/>
          <p:cNvSpPr>
            <a:spLocks noGrp="1"/>
          </p:cNvSpPr>
          <p:nvPr>
            <p:ph type="sldNum" sz="quarter" idx="4"/>
          </p:nvPr>
        </p:nvSpPr>
        <p:spPr>
          <a:xfrm>
            <a:off x="6553200" y="6277390"/>
            <a:ext cx="2133600" cy="365125"/>
          </a:xfrm>
          <a:prstGeom prst="rect">
            <a:avLst/>
          </a:prstGeom>
        </p:spPr>
        <p:txBody>
          <a:bodyPr/>
          <a:lstStyle>
            <a:lvl1pPr algn="r">
              <a:defRPr sz="1200"/>
            </a:lvl1pPr>
          </a:lstStyle>
          <a:p>
            <a:fld id="{2C6B1FF6-39B9-40F5-8B67-33C6354A3D4F}" type="slidenum">
              <a:rPr lang="en-US" smtClean="0"/>
              <a:pPr/>
              <a:t>‹#›</a:t>
            </a:fld>
            <a:endParaRPr lang="en-US" dirty="0">
              <a:solidFill>
                <a:schemeClr val="accent3">
                  <a:shade val="75000"/>
                </a:schemeClr>
              </a:solidFill>
            </a:endParaRPr>
          </a:p>
        </p:txBody>
      </p:sp>
      <p:sp>
        <p:nvSpPr>
          <p:cNvPr id="11" name="Rectangle 10"/>
          <p:cNvSpPr/>
          <p:nvPr/>
        </p:nvSpPr>
        <p:spPr>
          <a:xfrm>
            <a:off x="-7744" y="6400800"/>
            <a:ext cx="9165112" cy="4572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7376" y="6477000"/>
            <a:ext cx="6850624" cy="246221"/>
          </a:xfrm>
          <a:prstGeom prst="rect">
            <a:avLst/>
          </a:prstGeom>
          <a:noFill/>
        </p:spPr>
        <p:txBody>
          <a:bodyPr wrap="square" rtlCol="0">
            <a:spAutoFit/>
          </a:bodyPr>
          <a:lstStyle/>
          <a:p>
            <a:pPr algn="l" defTabSz="457200"/>
            <a:r>
              <a:rPr lang="en-US" sz="1000" dirty="0">
                <a:solidFill>
                  <a:srgbClr val="FEFFFC"/>
                </a:solidFill>
              </a:rPr>
              <a:t>Empowering otolaryngologist–head and neck surgeons to deliver the best patient care</a:t>
            </a:r>
          </a:p>
        </p:txBody>
      </p:sp>
      <p:sp>
        <p:nvSpPr>
          <p:cNvPr id="14" name="TextBox 13"/>
          <p:cNvSpPr txBox="1"/>
          <p:nvPr/>
        </p:nvSpPr>
        <p:spPr>
          <a:xfrm>
            <a:off x="7480660" y="6437152"/>
            <a:ext cx="1545755" cy="292388"/>
          </a:xfrm>
          <a:prstGeom prst="rect">
            <a:avLst/>
          </a:prstGeom>
          <a:noFill/>
        </p:spPr>
        <p:txBody>
          <a:bodyPr wrap="square" rtlCol="0">
            <a:spAutoFit/>
          </a:bodyPr>
          <a:lstStyle/>
          <a:p>
            <a:pPr algn="r"/>
            <a:r>
              <a:rPr lang="en-US" sz="1300" b="1" dirty="0">
                <a:solidFill>
                  <a:srgbClr val="FEFFFC"/>
                </a:solidFill>
              </a:rPr>
              <a:t>www.entnet.org</a:t>
            </a:r>
          </a:p>
        </p:txBody>
      </p:sp>
    </p:spTree>
    <p:extLst>
      <p:ext uri="{BB962C8B-B14F-4D97-AF65-F5344CB8AC3E}">
        <p14:creationId xmlns:p14="http://schemas.microsoft.com/office/powerpoint/2010/main" val="3450787843"/>
      </p:ext>
    </p:extLst>
  </p:cSld>
  <p:clrMap bg1="lt1" tx1="dk1" bg2="lt2" tx2="dk2" accent1="accent1" accent2="accent2" accent3="accent3" accent4="accent4" accent5="accent5" accent6="accent6" hlink="hlink" folHlink="folHlink"/>
  <p:sldLayoutIdLst>
    <p:sldLayoutId id="2147493564" r:id="rId1"/>
    <p:sldLayoutId id="2147493565" r:id="rId2"/>
    <p:sldLayoutId id="2147493566" r:id="rId3"/>
    <p:sldLayoutId id="2147493567" r:id="rId4"/>
    <p:sldLayoutId id="2147493568" r:id="rId5"/>
    <p:sldLayoutId id="2147493569" r:id="rId6"/>
    <p:sldLayoutId id="2147493570" r:id="rId7"/>
    <p:sldLayoutId id="2147493571" r:id="rId8"/>
    <p:sldLayoutId id="2147493572" r:id="rId9"/>
    <p:sldLayoutId id="2147493573" r:id="rId10"/>
    <p:sldLayoutId id="2147493574" r:id="rId11"/>
    <p:sldLayoutId id="2147493575" r:id="rId12"/>
    <p:sldLayoutId id="2147493576" r:id="rId13"/>
    <p:sldLayoutId id="2147493577" r:id="rId14"/>
    <p:sldLayoutId id="2147493578" r:id="rId15"/>
    <p:sldLayoutId id="2147493579" r:id="rId16"/>
    <p:sldLayoutId id="2147493580" r:id="rId17"/>
    <p:sldLayoutId id="2147493581" r:id="rId18"/>
    <p:sldLayoutId id="2147493582" r:id="rId19"/>
    <p:sldLayoutId id="2147493583" r:id="rId20"/>
    <p:sldLayoutId id="2147493584" r:id="rId21"/>
    <p:sldLayoutId id="2147493585" r:id="rId22"/>
    <p:sldLayoutId id="2147493586" r:id="rId23"/>
    <p:sldLayoutId id="2147493587" r:id="rId24"/>
    <p:sldLayoutId id="2147493588" r:id="rId25"/>
    <p:sldLayoutId id="2147493589" r:id="rId26"/>
    <p:sldLayoutId id="2147493590" r:id="rId27"/>
    <p:sldLayoutId id="2147493591" r:id="rId28"/>
    <p:sldLayoutId id="2147493592" r:id="rId29"/>
    <p:sldLayoutId id="2147493593" r:id="rId30"/>
    <p:sldLayoutId id="2147493594" r:id="rId31"/>
    <p:sldLayoutId id="2147493595" r:id="rId32"/>
    <p:sldLayoutId id="2147493596" r:id="rId33"/>
    <p:sldLayoutId id="2147493597" r:id="rId34"/>
    <p:sldLayoutId id="2147493598" r:id="rId35"/>
    <p:sldLayoutId id="2147493599" r:id="rId36"/>
    <p:sldLayoutId id="2147493600" r:id="rId37"/>
    <p:sldLayoutId id="2147493601" r:id="rId38"/>
    <p:sldLayoutId id="2147493602" r:id="rId39"/>
  </p:sldLayoutIdLst>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txStyles>
    <p:titleStyle>
      <a:lvl1pPr algn="r" defTabSz="457200" rtl="0" eaLnBrk="1" latinLnBrk="0" hangingPunct="1">
        <a:spcBef>
          <a:spcPct val="0"/>
        </a:spcBef>
        <a:buNone/>
        <a:defRPr sz="3200" kern="1200">
          <a:solidFill>
            <a:schemeClr val="tx1"/>
          </a:solidFill>
          <a:latin typeface="+mj-lt"/>
          <a:ea typeface="+mj-ea"/>
          <a:cs typeface="+mj-cs"/>
        </a:defRPr>
      </a:lvl1pPr>
    </p:titleStyle>
    <p:bodyStyle>
      <a:lvl1pPr marL="182880" indent="-182880" algn="l" defTabSz="457200" rtl="0" eaLnBrk="1" latinLnBrk="0" hangingPunct="1">
        <a:spcBef>
          <a:spcPct val="20000"/>
        </a:spcBef>
        <a:buClr>
          <a:schemeClr val="tx2"/>
        </a:buClr>
        <a:buFont typeface="Wingdings" charset="2"/>
        <a:buChar char="§"/>
        <a:defRPr sz="3200" kern="1200">
          <a:solidFill>
            <a:schemeClr val="accent6"/>
          </a:solidFill>
          <a:latin typeface="+mn-lt"/>
          <a:ea typeface="+mn-ea"/>
          <a:cs typeface="+mn-cs"/>
        </a:defRPr>
      </a:lvl1pPr>
      <a:lvl2pPr marL="742950" indent="-285750" algn="l" defTabSz="457200" rtl="0" eaLnBrk="1" latinLnBrk="0" hangingPunct="1">
        <a:spcBef>
          <a:spcPct val="20000"/>
        </a:spcBef>
        <a:buClr>
          <a:schemeClr val="tx2"/>
        </a:buClr>
        <a:buFont typeface="Wingdings" charset="2"/>
        <a:buChar char="§"/>
        <a:defRPr sz="2800" kern="1200">
          <a:solidFill>
            <a:schemeClr val="tx2"/>
          </a:solidFill>
          <a:latin typeface="+mn-lt"/>
          <a:ea typeface="+mn-ea"/>
          <a:cs typeface="+mn-cs"/>
        </a:defRPr>
      </a:lvl2pPr>
      <a:lvl3pPr marL="1143000" indent="-228600" algn="l" defTabSz="457200" rtl="0" eaLnBrk="1" latinLnBrk="0" hangingPunct="1">
        <a:spcBef>
          <a:spcPct val="20000"/>
        </a:spcBef>
        <a:buClr>
          <a:schemeClr val="tx2"/>
        </a:buClr>
        <a:buSzPct val="50000"/>
        <a:buFont typeface="Wingdings" charset="2"/>
        <a:buChar char=""/>
        <a:defRPr sz="2400" kern="1200">
          <a:solidFill>
            <a:schemeClr val="accent6"/>
          </a:solidFill>
          <a:latin typeface="+mn-lt"/>
          <a:ea typeface="+mn-ea"/>
          <a:cs typeface="+mn-cs"/>
        </a:defRPr>
      </a:lvl3pPr>
      <a:lvl4pPr marL="1600200" indent="-228600" algn="l" defTabSz="457200" rtl="0" eaLnBrk="1" latinLnBrk="0" hangingPunct="1">
        <a:spcBef>
          <a:spcPct val="20000"/>
        </a:spcBef>
        <a:buFont typeface="Wingdings" charset="2"/>
        <a:buChar char="§"/>
        <a:defRPr sz="2000" kern="1200">
          <a:solidFill>
            <a:schemeClr val="accent6"/>
          </a:solidFill>
          <a:latin typeface="+mn-lt"/>
          <a:ea typeface="+mn-ea"/>
          <a:cs typeface="+mn-cs"/>
        </a:defRPr>
      </a:lvl4pPr>
      <a:lvl5pPr marL="2057400" indent="-228600" algn="l" defTabSz="457200" rtl="0" eaLnBrk="1" latinLnBrk="0" hangingPunct="1">
        <a:spcBef>
          <a:spcPct val="20000"/>
        </a:spcBef>
        <a:buSzPct val="25000"/>
        <a:buFont typeface="Wingdings" charset="2"/>
        <a:buChar char=""/>
        <a:defRPr sz="2000" i="1" kern="1200">
          <a:solidFill>
            <a:schemeClr val="accent6"/>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5.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5.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75.xml"/><Relationship Id="rId4" Type="http://schemas.openxmlformats.org/officeDocument/2006/relationships/image" Target="../media/image8.jpeg"/></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6823" y="1517301"/>
            <a:ext cx="8425677" cy="3527707"/>
          </a:xfrm>
        </p:spPr>
        <p:txBody>
          <a:bodyPr>
            <a:normAutofit fontScale="90000"/>
          </a:bodyPr>
          <a:lstStyle/>
          <a:p>
            <a:pPr algn="ctr"/>
            <a:r>
              <a:rPr lang="en-US" dirty="0"/>
              <a:t>AAO-HNS/F 2017 </a:t>
            </a:r>
            <a:br>
              <a:rPr lang="en-US" dirty="0"/>
            </a:br>
            <a:r>
              <a:rPr lang="en-US" dirty="0"/>
              <a:t>Leadership Forum &amp; </a:t>
            </a:r>
            <a:br>
              <a:rPr lang="en-US" dirty="0"/>
            </a:br>
            <a:r>
              <a:rPr lang="en-US" dirty="0"/>
              <a:t>BOG Spring Meeting</a:t>
            </a:r>
            <a:br>
              <a:rPr lang="en-US" dirty="0"/>
            </a:br>
            <a:r>
              <a:rPr lang="en-US" dirty="0">
                <a:solidFill>
                  <a:srgbClr val="C00000"/>
                </a:solidFill>
              </a:rPr>
              <a:t>***</a:t>
            </a:r>
            <a:br>
              <a:rPr lang="en-US" dirty="0"/>
            </a:br>
            <a:r>
              <a:rPr lang="en-US" dirty="0"/>
              <a:t>March 10-13, 2017</a:t>
            </a:r>
            <a:br>
              <a:rPr lang="en-US" dirty="0"/>
            </a:br>
            <a:r>
              <a:rPr lang="en-US" dirty="0"/>
              <a:t>Alexandria, VA</a:t>
            </a:r>
          </a:p>
        </p:txBody>
      </p:sp>
      <p:sp>
        <p:nvSpPr>
          <p:cNvPr id="3" name="Subtitle 2"/>
          <p:cNvSpPr>
            <a:spLocks noGrp="1"/>
          </p:cNvSpPr>
          <p:nvPr>
            <p:ph type="subTitle" idx="1"/>
          </p:nvPr>
        </p:nvSpPr>
        <p:spPr>
          <a:xfrm>
            <a:off x="406824" y="5426109"/>
            <a:ext cx="7726294" cy="325459"/>
          </a:xfrm>
        </p:spPr>
        <p:txBody>
          <a:bodyPr>
            <a:normAutofit fontScale="92500" lnSpcReduction="20000"/>
          </a:bodyPr>
          <a:lstStyle/>
          <a:p>
            <a:endParaRPr lang="en-US" dirty="0"/>
          </a:p>
        </p:txBody>
      </p:sp>
    </p:spTree>
    <p:extLst>
      <p:ext uri="{BB962C8B-B14F-4D97-AF65-F5344CB8AC3E}">
        <p14:creationId xmlns:p14="http://schemas.microsoft.com/office/powerpoint/2010/main" val="115604171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1319" y="1378424"/>
            <a:ext cx="8325135" cy="4612944"/>
          </a:xfrm>
        </p:spPr>
        <p:txBody>
          <a:bodyPr>
            <a:noAutofit/>
          </a:bodyPr>
          <a:lstStyle/>
          <a:p>
            <a:pPr marL="339725" lvl="0" indent="-339725">
              <a:buClr>
                <a:srgbClr val="B31E0E"/>
              </a:buClr>
            </a:pPr>
            <a:r>
              <a:rPr lang="en-US" sz="2800" dirty="0">
                <a:solidFill>
                  <a:prstClr val="black"/>
                </a:solidFill>
              </a:rPr>
              <a:t>Nineteen AAO-HNS leaders representing the Board of Directors, BOG, ENT PAC, SRF, YPS, and WIO</a:t>
            </a:r>
          </a:p>
          <a:p>
            <a:pPr marL="339725" lvl="0" indent="-339725">
              <a:buClr>
                <a:srgbClr val="B31E0E"/>
              </a:buClr>
            </a:pPr>
            <a:r>
              <a:rPr lang="en-US" sz="2800" dirty="0">
                <a:solidFill>
                  <a:prstClr val="black"/>
                </a:solidFill>
              </a:rPr>
              <a:t>Advocacy meetings with:</a:t>
            </a:r>
          </a:p>
          <a:p>
            <a:pPr marL="899795" lvl="1" indent="-339725">
              <a:buClr>
                <a:srgbClr val="B31E0E"/>
              </a:buClr>
            </a:pPr>
            <a:r>
              <a:rPr lang="en-US" sz="1800" dirty="0">
                <a:solidFill>
                  <a:prstClr val="black"/>
                </a:solidFill>
              </a:rPr>
              <a:t>Office of Speaker Paul Ryan</a:t>
            </a:r>
          </a:p>
          <a:p>
            <a:pPr marL="899795" lvl="1" indent="-339725">
              <a:buClr>
                <a:srgbClr val="B31E0E"/>
              </a:buClr>
            </a:pPr>
            <a:r>
              <a:rPr lang="en-US" sz="1800" dirty="0">
                <a:solidFill>
                  <a:prstClr val="black"/>
                </a:solidFill>
              </a:rPr>
              <a:t>Office of Minority Leader Nancy Pelosi</a:t>
            </a:r>
          </a:p>
          <a:p>
            <a:pPr marL="899795" lvl="1" indent="-339725">
              <a:buClr>
                <a:srgbClr val="B31E0E"/>
              </a:buClr>
            </a:pPr>
            <a:r>
              <a:rPr lang="en-US" sz="1800" dirty="0">
                <a:solidFill>
                  <a:prstClr val="black"/>
                </a:solidFill>
              </a:rPr>
              <a:t>House Ways &amp; Means Committee (Majority Office)</a:t>
            </a:r>
          </a:p>
          <a:p>
            <a:pPr marL="899795" lvl="1" indent="-339725">
              <a:buClr>
                <a:srgbClr val="B31E0E"/>
              </a:buClr>
            </a:pPr>
            <a:r>
              <a:rPr lang="en-US" sz="1800" dirty="0">
                <a:solidFill>
                  <a:prstClr val="black"/>
                </a:solidFill>
              </a:rPr>
              <a:t>House Energy &amp; Commerce Committee (Majority &amp; Minority Offices)</a:t>
            </a:r>
          </a:p>
          <a:p>
            <a:pPr marL="899795" lvl="1" indent="-339725">
              <a:buClr>
                <a:srgbClr val="B31E0E"/>
              </a:buClr>
            </a:pPr>
            <a:r>
              <a:rPr lang="en-US" sz="1800" dirty="0">
                <a:solidFill>
                  <a:prstClr val="black"/>
                </a:solidFill>
              </a:rPr>
              <a:t>Senate Finance Committee (Majority &amp; Minority Offices)</a:t>
            </a:r>
          </a:p>
          <a:p>
            <a:pPr marL="899795" lvl="1" indent="-339725">
              <a:buClr>
                <a:srgbClr val="B31E0E"/>
              </a:buClr>
            </a:pPr>
            <a:r>
              <a:rPr lang="en-US" sz="1800" dirty="0">
                <a:solidFill>
                  <a:prstClr val="black"/>
                </a:solidFill>
              </a:rPr>
              <a:t>Senate Health, Education, Labor, &amp; Pensions Committee (Majority &amp; Minority Offices)</a:t>
            </a:r>
          </a:p>
          <a:p>
            <a:pPr marL="899795" lvl="1" indent="-339725">
              <a:buClr>
                <a:srgbClr val="B31E0E"/>
              </a:buClr>
            </a:pPr>
            <a:r>
              <a:rPr lang="en-US" sz="1800" dirty="0">
                <a:solidFill>
                  <a:prstClr val="black"/>
                </a:solidFill>
              </a:rPr>
              <a:t>U.S. Representatives Phil Roe, MD (R-TN) and Brett Guthrie (R-KY)</a:t>
            </a:r>
          </a:p>
        </p:txBody>
      </p:sp>
      <p:sp>
        <p:nvSpPr>
          <p:cNvPr id="3" name="Text Placeholder 2"/>
          <p:cNvSpPr>
            <a:spLocks noGrp="1"/>
          </p:cNvSpPr>
          <p:nvPr>
            <p:ph type="body" sz="quarter" idx="13"/>
          </p:nvPr>
        </p:nvSpPr>
        <p:spPr/>
        <p:txBody>
          <a:bodyPr/>
          <a:lstStyle/>
          <a:p>
            <a:r>
              <a:rPr lang="en-US" dirty="0"/>
              <a:t>AAO-HNS Leadership Meetings </a:t>
            </a:r>
          </a:p>
          <a:p>
            <a:r>
              <a:rPr lang="en-US" dirty="0"/>
              <a:t>on Capitol Hill</a:t>
            </a:r>
            <a:endParaRPr lang="en-US" sz="2400" dirty="0"/>
          </a:p>
        </p:txBody>
      </p:sp>
    </p:spTree>
    <p:extLst>
      <p:ext uri="{BB962C8B-B14F-4D97-AF65-F5344CB8AC3E}">
        <p14:creationId xmlns:p14="http://schemas.microsoft.com/office/powerpoint/2010/main" val="2027731287"/>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463500" y="107679"/>
            <a:ext cx="8572500" cy="917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r" eaLnBrk="1" hangingPunct="1">
              <a:lnSpc>
                <a:spcPct val="90000"/>
              </a:lnSpc>
            </a:pPr>
            <a:r>
              <a:rPr lang="en-US" altLang="en-US" sz="2900" dirty="0">
                <a:solidFill>
                  <a:schemeClr val="accent6"/>
                </a:solidFill>
                <a:latin typeface="Arial"/>
                <a:cs typeface="Arial"/>
              </a:rPr>
              <a:t>Capitol Hill Talking Points</a:t>
            </a:r>
          </a:p>
        </p:txBody>
      </p:sp>
      <p:sp>
        <p:nvSpPr>
          <p:cNvPr id="5" name="Content Placeholder 2"/>
          <p:cNvSpPr txBox="1">
            <a:spLocks/>
          </p:cNvSpPr>
          <p:nvPr/>
        </p:nvSpPr>
        <p:spPr>
          <a:xfrm>
            <a:off x="0" y="1205802"/>
            <a:ext cx="9036000" cy="5272506"/>
          </a:xfrm>
          <a:prstGeom prst="rect">
            <a:avLst/>
          </a:prstGeom>
        </p:spPr>
        <p:txBody>
          <a:bodyPr>
            <a:normAutofit/>
          </a:bodyPr>
          <a:lstStyle/>
          <a:p>
            <a:pPr marL="800100" lvl="1" indent="-342900" eaLnBrk="0" hangingPunct="0">
              <a:spcBef>
                <a:spcPct val="20000"/>
              </a:spcBef>
              <a:buClr>
                <a:schemeClr val="tx2"/>
              </a:buClr>
              <a:buFont typeface="Wingdings" panose="05000000000000000000" pitchFamily="2" charset="2"/>
              <a:buChar char="§"/>
            </a:pPr>
            <a:r>
              <a:rPr lang="en-US" sz="2000" b="1" kern="0" dirty="0">
                <a:ea typeface="ＭＳ Ｐゴシック" charset="0"/>
                <a:cs typeface="Arial" panose="020B0604020202020204" pitchFamily="34" charset="0"/>
              </a:rPr>
              <a:t>Regulatory/legislative efforts </a:t>
            </a:r>
            <a:r>
              <a:rPr lang="en-US" sz="2000" kern="0" dirty="0">
                <a:ea typeface="ＭＳ Ｐゴシック" charset="0"/>
                <a:cs typeface="Arial" panose="020B0604020202020204" pitchFamily="34" charset="0"/>
              </a:rPr>
              <a:t>to establish a framework for </a:t>
            </a:r>
            <a:r>
              <a:rPr lang="en-US" sz="2000" b="1" kern="0" dirty="0">
                <a:solidFill>
                  <a:srgbClr val="C00000"/>
                </a:solidFill>
                <a:ea typeface="ＭＳ Ｐゴシック" charset="0"/>
                <a:cs typeface="Arial" panose="020B0604020202020204" pitchFamily="34" charset="0"/>
              </a:rPr>
              <a:t>Over-the-Counter (OTC) access to hearing aids </a:t>
            </a:r>
            <a:r>
              <a:rPr lang="en-US" sz="2000" kern="0" dirty="0">
                <a:ea typeface="ＭＳ Ｐゴシック" charset="0"/>
                <a:cs typeface="Arial" panose="020B0604020202020204" pitchFamily="34" charset="0"/>
              </a:rPr>
              <a:t>for </a:t>
            </a:r>
            <a:r>
              <a:rPr lang="en-US" sz="2000" b="1" kern="0" dirty="0">
                <a:ea typeface="ＭＳ Ｐゴシック" charset="0"/>
                <a:cs typeface="Arial" panose="020B0604020202020204" pitchFamily="34" charset="0"/>
              </a:rPr>
              <a:t>mild-to-moderate hearing loss.</a:t>
            </a:r>
          </a:p>
          <a:p>
            <a:pPr marL="800100" lvl="1" indent="-342900" eaLnBrk="0" hangingPunct="0">
              <a:spcBef>
                <a:spcPct val="20000"/>
              </a:spcBef>
              <a:buClr>
                <a:schemeClr val="tx2"/>
              </a:buClr>
              <a:buFont typeface="Wingdings" panose="05000000000000000000" pitchFamily="2" charset="2"/>
              <a:buChar char="§"/>
            </a:pPr>
            <a:r>
              <a:rPr lang="en-US" sz="2000" b="1" kern="0" dirty="0">
                <a:solidFill>
                  <a:srgbClr val="C00000"/>
                </a:solidFill>
                <a:ea typeface="ＭＳ Ｐゴシック" charset="0"/>
                <a:cs typeface="Arial" panose="020B0604020202020204" pitchFamily="34" charset="0"/>
              </a:rPr>
              <a:t>Repeal</a:t>
            </a:r>
            <a:r>
              <a:rPr lang="en-US" sz="2000" kern="0" dirty="0">
                <a:solidFill>
                  <a:srgbClr val="000000"/>
                </a:solidFill>
                <a:ea typeface="ＭＳ Ｐゴシック" charset="0"/>
                <a:cs typeface="Arial" panose="020B0604020202020204" pitchFamily="34" charset="0"/>
              </a:rPr>
              <a:t> of the </a:t>
            </a:r>
            <a:r>
              <a:rPr lang="en-US" sz="2000" b="1" kern="0" dirty="0">
                <a:solidFill>
                  <a:srgbClr val="000000"/>
                </a:solidFill>
                <a:ea typeface="ＭＳ Ｐゴシック" charset="0"/>
                <a:cs typeface="Arial" panose="020B0604020202020204" pitchFamily="34" charset="0"/>
              </a:rPr>
              <a:t>Independent Payment Advisory Board </a:t>
            </a:r>
            <a:r>
              <a:rPr lang="en-US" sz="2000" b="1" kern="0" dirty="0">
                <a:solidFill>
                  <a:srgbClr val="C00000"/>
                </a:solidFill>
                <a:ea typeface="ＭＳ Ｐゴシック" charset="0"/>
                <a:cs typeface="Arial" panose="020B0604020202020204" pitchFamily="34" charset="0"/>
              </a:rPr>
              <a:t>(IPAB)</a:t>
            </a:r>
            <a:r>
              <a:rPr lang="en-US" sz="2000" kern="0" dirty="0">
                <a:solidFill>
                  <a:srgbClr val="C00000"/>
                </a:solidFill>
                <a:ea typeface="ＭＳ Ｐゴシック" charset="0"/>
                <a:cs typeface="Arial" panose="020B0604020202020204" pitchFamily="34" charset="0"/>
              </a:rPr>
              <a:t>.</a:t>
            </a:r>
          </a:p>
          <a:p>
            <a:pPr marL="800100" lvl="1" indent="-342900" eaLnBrk="0" hangingPunct="0">
              <a:spcBef>
                <a:spcPct val="20000"/>
              </a:spcBef>
              <a:buClr>
                <a:schemeClr val="tx2"/>
              </a:buClr>
              <a:buFont typeface="Wingdings" panose="05000000000000000000" pitchFamily="2" charset="2"/>
              <a:buChar char="§"/>
            </a:pPr>
            <a:r>
              <a:rPr lang="en-US" sz="2000" kern="0" dirty="0">
                <a:solidFill>
                  <a:srgbClr val="000000"/>
                </a:solidFill>
                <a:ea typeface="ＭＳ Ｐゴシック" charset="0"/>
                <a:cs typeface="Arial" panose="020B0604020202020204" pitchFamily="34" charset="0"/>
              </a:rPr>
              <a:t>Reauthorization of the </a:t>
            </a:r>
            <a:r>
              <a:rPr lang="en-US" sz="2000" b="1" kern="0" dirty="0">
                <a:solidFill>
                  <a:srgbClr val="000000"/>
                </a:solidFill>
                <a:ea typeface="ＭＳ Ｐゴシック" charset="0"/>
                <a:cs typeface="Arial" panose="020B0604020202020204" pitchFamily="34" charset="0"/>
              </a:rPr>
              <a:t>Early Hearing Detection and Intervention </a:t>
            </a:r>
            <a:r>
              <a:rPr lang="en-US" sz="2000" b="1" kern="0" dirty="0">
                <a:solidFill>
                  <a:schemeClr val="tx2"/>
                </a:solidFill>
                <a:ea typeface="ＭＳ Ｐゴシック" charset="0"/>
                <a:cs typeface="Arial" panose="020B0604020202020204" pitchFamily="34" charset="0"/>
              </a:rPr>
              <a:t>(EHDI) </a:t>
            </a:r>
            <a:r>
              <a:rPr lang="en-US" sz="2000" b="1" kern="0" dirty="0">
                <a:solidFill>
                  <a:srgbClr val="000000"/>
                </a:solidFill>
                <a:ea typeface="ＭＳ Ｐゴシック" charset="0"/>
                <a:cs typeface="Arial" panose="020B0604020202020204" pitchFamily="34" charset="0"/>
              </a:rPr>
              <a:t>program.</a:t>
            </a:r>
          </a:p>
          <a:p>
            <a:pPr marL="800100" lvl="1" indent="-342900" eaLnBrk="0" hangingPunct="0">
              <a:spcBef>
                <a:spcPct val="20000"/>
              </a:spcBef>
              <a:buClr>
                <a:schemeClr val="tx2"/>
              </a:buClr>
              <a:buFont typeface="Wingdings" panose="05000000000000000000" pitchFamily="2" charset="2"/>
              <a:buChar char="§"/>
            </a:pPr>
            <a:r>
              <a:rPr lang="en-US" sz="2000" kern="0" dirty="0">
                <a:solidFill>
                  <a:srgbClr val="000000"/>
                </a:solidFill>
                <a:ea typeface="ＭＳ Ｐゴシック" charset="0"/>
                <a:cs typeface="Arial" panose="020B0604020202020204" pitchFamily="34" charset="0"/>
              </a:rPr>
              <a:t>Opposition to legislation that would </a:t>
            </a:r>
            <a:r>
              <a:rPr lang="en-US" sz="2000" b="1" kern="0" dirty="0">
                <a:solidFill>
                  <a:srgbClr val="000000"/>
                </a:solidFill>
                <a:ea typeface="ＭＳ Ｐゴシック" charset="0"/>
                <a:cs typeface="Arial" panose="020B0604020202020204" pitchFamily="34" charset="0"/>
              </a:rPr>
              <a:t>inappropriately expand audiology’s </a:t>
            </a:r>
            <a:r>
              <a:rPr lang="en-US" sz="2000" b="1" kern="0" dirty="0">
                <a:solidFill>
                  <a:schemeClr val="tx2"/>
                </a:solidFill>
                <a:ea typeface="ＭＳ Ｐゴシック" charset="0"/>
                <a:cs typeface="Arial" panose="020B0604020202020204" pitchFamily="34" charset="0"/>
              </a:rPr>
              <a:t>scope of practice </a:t>
            </a:r>
            <a:r>
              <a:rPr lang="en-US" sz="2000" b="1" kern="0" dirty="0">
                <a:solidFill>
                  <a:srgbClr val="000000"/>
                </a:solidFill>
                <a:ea typeface="ＭＳ Ｐゴシック" charset="0"/>
                <a:cs typeface="Arial" panose="020B0604020202020204" pitchFamily="34" charset="0"/>
              </a:rPr>
              <a:t>or re-classify audiologists as “physicians.”</a:t>
            </a:r>
          </a:p>
          <a:p>
            <a:pPr marL="800100" lvl="1" indent="-342900" eaLnBrk="0" hangingPunct="0">
              <a:spcBef>
                <a:spcPct val="20000"/>
              </a:spcBef>
              <a:buClr>
                <a:schemeClr val="tx2"/>
              </a:buClr>
              <a:buFont typeface="Wingdings" panose="05000000000000000000" pitchFamily="2" charset="2"/>
              <a:buChar char="§"/>
            </a:pPr>
            <a:r>
              <a:rPr lang="en-US" sz="2000" kern="0" dirty="0">
                <a:ea typeface="ＭＳ Ｐゴシック" charset="0"/>
                <a:cs typeface="Arial" panose="020B0604020202020204" pitchFamily="34" charset="0"/>
              </a:rPr>
              <a:t>Monitoring </a:t>
            </a:r>
            <a:r>
              <a:rPr lang="en-US" sz="2000" b="1" kern="0" dirty="0">
                <a:solidFill>
                  <a:srgbClr val="C00000"/>
                </a:solidFill>
                <a:ea typeface="ＭＳ Ｐゴシック" charset="0"/>
                <a:cs typeface="Arial" panose="020B0604020202020204" pitchFamily="34" charset="0"/>
              </a:rPr>
              <a:t>ACA Repeal/Replace </a:t>
            </a:r>
            <a:r>
              <a:rPr lang="en-US" sz="2000" kern="0" dirty="0">
                <a:ea typeface="ＭＳ Ｐゴシック" charset="0"/>
                <a:cs typeface="Arial" panose="020B0604020202020204" pitchFamily="34" charset="0"/>
              </a:rPr>
              <a:t>efforts, advocating for </a:t>
            </a:r>
            <a:r>
              <a:rPr lang="en-US" sz="2000" b="1" kern="0" dirty="0">
                <a:ea typeface="ＭＳ Ｐゴシック" charset="0"/>
                <a:cs typeface="Arial" panose="020B0604020202020204" pitchFamily="34" charset="0"/>
              </a:rPr>
              <a:t>affordable access </a:t>
            </a:r>
            <a:r>
              <a:rPr lang="en-US" sz="2000" kern="0" dirty="0">
                <a:ea typeface="ＭＳ Ｐゴシック" charset="0"/>
                <a:cs typeface="Arial" panose="020B0604020202020204" pitchFamily="34" charset="0"/>
              </a:rPr>
              <a:t>to care for patients and </a:t>
            </a:r>
            <a:r>
              <a:rPr lang="en-US" sz="2000" b="1" kern="0" dirty="0">
                <a:ea typeface="ＭＳ Ｐゴシック" charset="0"/>
                <a:cs typeface="Arial" panose="020B0604020202020204" pitchFamily="34" charset="0"/>
              </a:rPr>
              <a:t>reduced administrative burdens </a:t>
            </a:r>
            <a:r>
              <a:rPr lang="en-US" sz="2000" kern="0" dirty="0">
                <a:ea typeface="ＭＳ Ｐゴシック" charset="0"/>
                <a:cs typeface="Arial" panose="020B0604020202020204" pitchFamily="34" charset="0"/>
              </a:rPr>
              <a:t>on physicians.</a:t>
            </a:r>
          </a:p>
          <a:p>
            <a:pPr marL="800100" lvl="1" indent="-342900" eaLnBrk="0" hangingPunct="0">
              <a:spcBef>
                <a:spcPct val="20000"/>
              </a:spcBef>
              <a:buClr>
                <a:schemeClr val="tx2"/>
              </a:buClr>
              <a:buFont typeface="Wingdings" panose="05000000000000000000" pitchFamily="2" charset="2"/>
              <a:buChar char="§"/>
            </a:pPr>
            <a:r>
              <a:rPr lang="en-US" sz="2000" kern="0" dirty="0">
                <a:solidFill>
                  <a:srgbClr val="000000"/>
                </a:solidFill>
                <a:ea typeface="ＭＳ Ｐゴシック" charset="0"/>
                <a:cs typeface="Arial" panose="020B0604020202020204" pitchFamily="34" charset="0"/>
              </a:rPr>
              <a:t>Support for FDA’s </a:t>
            </a:r>
            <a:r>
              <a:rPr lang="en-US" sz="2000" b="1" kern="0" dirty="0">
                <a:solidFill>
                  <a:srgbClr val="000000"/>
                </a:solidFill>
                <a:ea typeface="ＭＳ Ｐゴシック" charset="0"/>
                <a:cs typeface="Arial" panose="020B0604020202020204" pitchFamily="34" charset="0"/>
              </a:rPr>
              <a:t>authority to regulate </a:t>
            </a:r>
            <a:r>
              <a:rPr lang="en-US" sz="2000" b="1" u="sng" kern="0" dirty="0">
                <a:solidFill>
                  <a:srgbClr val="000000"/>
                </a:solidFill>
                <a:ea typeface="ＭＳ Ｐゴシック" charset="0"/>
                <a:cs typeface="Arial" panose="020B0604020202020204" pitchFamily="34" charset="0"/>
              </a:rPr>
              <a:t>ALL</a:t>
            </a:r>
            <a:r>
              <a:rPr lang="en-US" sz="2000" b="1" kern="0" dirty="0">
                <a:solidFill>
                  <a:srgbClr val="000000"/>
                </a:solidFill>
                <a:ea typeface="ＭＳ Ｐゴシック" charset="0"/>
                <a:cs typeface="Arial" panose="020B0604020202020204" pitchFamily="34" charset="0"/>
              </a:rPr>
              <a:t> </a:t>
            </a:r>
            <a:r>
              <a:rPr lang="en-US" sz="2000" b="1" kern="0" dirty="0">
                <a:solidFill>
                  <a:srgbClr val="C00000"/>
                </a:solidFill>
                <a:ea typeface="ＭＳ Ｐゴシック" charset="0"/>
                <a:cs typeface="Arial" panose="020B0604020202020204" pitchFamily="34" charset="0"/>
              </a:rPr>
              <a:t>tobacco products</a:t>
            </a:r>
            <a:r>
              <a:rPr lang="en-US" sz="2000" b="1" kern="0" dirty="0">
                <a:solidFill>
                  <a:srgbClr val="000000"/>
                </a:solidFill>
                <a:ea typeface="ＭＳ Ｐゴシック" charset="0"/>
                <a:cs typeface="Arial" panose="020B0604020202020204" pitchFamily="34" charset="0"/>
              </a:rPr>
              <a:t>.</a:t>
            </a:r>
            <a:endParaRPr lang="en-US" sz="2000" b="1" kern="0" dirty="0">
              <a:solidFill>
                <a:srgbClr val="FF0000"/>
              </a:solidFill>
              <a:ea typeface="ＭＳ Ｐゴシック" charset="0"/>
              <a:cs typeface="Arial" panose="020B0604020202020204" pitchFamily="34" charset="0"/>
            </a:endParaRPr>
          </a:p>
          <a:p>
            <a:pPr marL="800100" lvl="1" indent="-342900" eaLnBrk="0" hangingPunct="0">
              <a:spcBef>
                <a:spcPct val="20000"/>
              </a:spcBef>
              <a:buClr>
                <a:schemeClr val="tx2"/>
              </a:buClr>
              <a:buFont typeface="Wingdings" panose="05000000000000000000" pitchFamily="2" charset="2"/>
              <a:buChar char="§"/>
            </a:pPr>
            <a:r>
              <a:rPr lang="en-US" sz="2000" kern="0" dirty="0">
                <a:solidFill>
                  <a:srgbClr val="000000"/>
                </a:solidFill>
                <a:ea typeface="ＭＳ Ｐゴシック" charset="0"/>
                <a:cs typeface="Arial" panose="020B0604020202020204" pitchFamily="34" charset="0"/>
              </a:rPr>
              <a:t>Other issues: </a:t>
            </a:r>
            <a:r>
              <a:rPr lang="en-US" sz="2000" b="1" kern="0" dirty="0">
                <a:solidFill>
                  <a:srgbClr val="000000"/>
                </a:solidFill>
                <a:ea typeface="ＭＳ Ｐゴシック" charset="0"/>
                <a:cs typeface="Arial" panose="020B0604020202020204" pitchFamily="34" charset="0"/>
              </a:rPr>
              <a:t>graduate medical education </a:t>
            </a:r>
            <a:r>
              <a:rPr lang="en-US" sz="2000" b="1" kern="0" dirty="0">
                <a:solidFill>
                  <a:schemeClr val="tx2"/>
                </a:solidFill>
                <a:ea typeface="ＭＳ Ｐゴシック" charset="0"/>
                <a:cs typeface="Arial" panose="020B0604020202020204" pitchFamily="34" charset="0"/>
              </a:rPr>
              <a:t>(GME) </a:t>
            </a:r>
            <a:r>
              <a:rPr lang="en-US" sz="2000" b="1" kern="0" dirty="0">
                <a:solidFill>
                  <a:srgbClr val="000000"/>
                </a:solidFill>
                <a:ea typeface="ＭＳ Ｐゴシック" charset="0"/>
                <a:cs typeface="Arial" panose="020B0604020202020204" pitchFamily="34" charset="0"/>
              </a:rPr>
              <a:t>funding, truth in advertising </a:t>
            </a:r>
            <a:r>
              <a:rPr lang="en-US" sz="2000" b="1" kern="0" dirty="0">
                <a:solidFill>
                  <a:srgbClr val="C00000"/>
                </a:solidFill>
                <a:ea typeface="ＭＳ Ｐゴシック" charset="0"/>
                <a:cs typeface="Arial" panose="020B0604020202020204" pitchFamily="34" charset="0"/>
              </a:rPr>
              <a:t>(TIA)</a:t>
            </a:r>
            <a:r>
              <a:rPr lang="en-US" sz="2000" b="1" kern="0" dirty="0">
                <a:solidFill>
                  <a:srgbClr val="000000"/>
                </a:solidFill>
                <a:ea typeface="ＭＳ Ｐゴシック" charset="0"/>
                <a:cs typeface="Arial" panose="020B0604020202020204" pitchFamily="34" charset="0"/>
              </a:rPr>
              <a:t>, and medical liability reform </a:t>
            </a:r>
            <a:r>
              <a:rPr lang="en-US" sz="2000" b="1" kern="0" dirty="0">
                <a:solidFill>
                  <a:srgbClr val="C00000"/>
                </a:solidFill>
                <a:ea typeface="ＭＳ Ｐゴシック" charset="0"/>
                <a:cs typeface="Arial" panose="020B0604020202020204" pitchFamily="34" charset="0"/>
              </a:rPr>
              <a:t>(MLR)</a:t>
            </a:r>
            <a:r>
              <a:rPr lang="en-US" sz="2000" b="1" kern="0" dirty="0">
                <a:solidFill>
                  <a:srgbClr val="000000"/>
                </a:solidFill>
                <a:ea typeface="ＭＳ Ｐゴシック" charset="0"/>
                <a:cs typeface="Arial" panose="020B0604020202020204" pitchFamily="34" charset="0"/>
              </a:rPr>
              <a:t>.</a:t>
            </a:r>
          </a:p>
          <a:p>
            <a:pPr lvl="1" eaLnBrk="0" hangingPunct="0">
              <a:spcBef>
                <a:spcPct val="20000"/>
              </a:spcBef>
            </a:pPr>
            <a:endParaRPr lang="en-US" sz="2000" b="1" kern="0" dirty="0">
              <a:solidFill>
                <a:srgbClr val="000000"/>
              </a:solidFill>
              <a:latin typeface="Calibri" panose="020F0502020204030204" pitchFamily="34" charset="0"/>
              <a:ea typeface="ＭＳ Ｐゴシック" charset="0"/>
              <a:cs typeface="Arial" panose="020B0604020202020204" pitchFamily="34" charset="0"/>
            </a:endParaRPr>
          </a:p>
          <a:p>
            <a:pPr marL="800100" lvl="1" indent="-342900" eaLnBrk="0" hangingPunct="0">
              <a:spcBef>
                <a:spcPct val="20000"/>
              </a:spcBef>
            </a:pPr>
            <a:endParaRPr kumimoji="0" lang="en-US" sz="2400" b="0" i="0" u="none" strike="noStrike" kern="0" cap="none" spc="0" normalizeH="0" baseline="0" noProof="0" dirty="0">
              <a:ln>
                <a:noFill/>
              </a:ln>
              <a:solidFill>
                <a:srgbClr val="000000"/>
              </a:solidFill>
              <a:effectLst/>
              <a:uLnTx/>
              <a:uFillTx/>
              <a:latin typeface="+mn-lt"/>
              <a:ea typeface="ＭＳ Ｐゴシック" charset="0"/>
              <a:cs typeface="ＭＳ Ｐゴシック" charset="0"/>
            </a:endParaRPr>
          </a:p>
        </p:txBody>
      </p:sp>
    </p:spTree>
    <p:extLst>
      <p:ext uri="{BB962C8B-B14F-4D97-AF65-F5344CB8AC3E}">
        <p14:creationId xmlns:p14="http://schemas.microsoft.com/office/powerpoint/2010/main" val="1694376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r>
              <a:rPr lang="en-US" dirty="0">
                <a:solidFill>
                  <a:schemeClr val="tx1">
                    <a:lumMod val="75000"/>
                    <a:lumOff val="25000"/>
                  </a:schemeClr>
                </a:solidFill>
              </a:rPr>
              <a:t>SAVE THE DATE!</a:t>
            </a:r>
          </a:p>
        </p:txBody>
      </p:sp>
      <p:pic>
        <p:nvPicPr>
          <p:cNvPr id="10" name="Content Placeholder 9"/>
          <p:cNvPicPr>
            <a:picLocks noGrp="1" noChangeAspect="1"/>
          </p:cNvPicPr>
          <p:nvPr>
            <p:ph idx="1"/>
          </p:nvPr>
        </p:nvPicPr>
        <p:blipFill>
          <a:blip r:embed="rId2"/>
          <a:stretch>
            <a:fillRect/>
          </a:stretch>
        </p:blipFill>
        <p:spPr>
          <a:xfrm>
            <a:off x="753626" y="1527349"/>
            <a:ext cx="7791991" cy="4441372"/>
          </a:xfrm>
        </p:spPr>
      </p:pic>
    </p:spTree>
    <p:extLst>
      <p:ext uri="{BB962C8B-B14F-4D97-AF65-F5344CB8AC3E}">
        <p14:creationId xmlns:p14="http://schemas.microsoft.com/office/powerpoint/2010/main" val="322174051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extBox 5"/>
          <p:cNvSpPr txBox="1">
            <a:spLocks noChangeArrowheads="1"/>
          </p:cNvSpPr>
          <p:nvPr/>
        </p:nvSpPr>
        <p:spPr bwMode="auto">
          <a:xfrm>
            <a:off x="1386673" y="1250263"/>
            <a:ext cx="7536197" cy="4216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73050" indent="-273050" eaLnBrk="0" hangingPunct="0">
              <a:defRPr>
                <a:solidFill>
                  <a:schemeClr val="tx1"/>
                </a:solidFill>
                <a:latin typeface="Arial" pitchFamily="34" charset="0"/>
                <a:ea typeface="ＭＳ Ｐゴシック" pitchFamily="34" charset="-128"/>
              </a:defRPr>
            </a:lvl1pPr>
            <a:lvl2pPr marL="730250" indent="-2730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342900" indent="-342900" eaLnBrk="1" hangingPunct="1">
              <a:buClr>
                <a:schemeClr val="tx2"/>
              </a:buClr>
              <a:buFont typeface="Wingdings" panose="05000000000000000000" pitchFamily="2" charset="2"/>
              <a:buChar char="§"/>
            </a:pPr>
            <a:r>
              <a:rPr lang="en-US" sz="2000" dirty="0">
                <a:latin typeface="+mj-lt"/>
                <a:cs typeface="Arial" pitchFamily="34" charset="0"/>
              </a:rPr>
              <a:t>ENT PAC, the political action committee of the AAO-HNS, is a </a:t>
            </a:r>
            <a:r>
              <a:rPr lang="en-US" sz="2000" b="1" dirty="0">
                <a:solidFill>
                  <a:srgbClr val="C00000"/>
                </a:solidFill>
                <a:latin typeface="+mj-lt"/>
                <a:cs typeface="Arial" pitchFamily="34" charset="0"/>
              </a:rPr>
              <a:t>NON-PARTISAN, ISSUE-DRIVEN </a:t>
            </a:r>
            <a:r>
              <a:rPr lang="en-US" sz="2000" dirty="0">
                <a:latin typeface="+mj-lt"/>
                <a:cs typeface="Arial" pitchFamily="34" charset="0"/>
              </a:rPr>
              <a:t>entity created to advance and protect the interests of the specialty on Capitol Hill.</a:t>
            </a:r>
          </a:p>
          <a:p>
            <a:pPr marL="285750" indent="-285750" eaLnBrk="1" hangingPunct="1">
              <a:buClr>
                <a:schemeClr val="tx2"/>
              </a:buClr>
              <a:buFont typeface="Wingdings" panose="05000000000000000000" pitchFamily="2" charset="2"/>
              <a:buChar char="§"/>
            </a:pPr>
            <a:endParaRPr lang="en-US" sz="1400" dirty="0">
              <a:latin typeface="+mj-lt"/>
              <a:cs typeface="Arial" pitchFamily="34" charset="0"/>
            </a:endParaRPr>
          </a:p>
          <a:p>
            <a:pPr marL="342900" indent="-342900" eaLnBrk="1" hangingPunct="1">
              <a:buClr>
                <a:schemeClr val="tx2"/>
              </a:buClr>
              <a:buFont typeface="Wingdings" panose="05000000000000000000" pitchFamily="2" charset="2"/>
              <a:buChar char="§"/>
            </a:pPr>
            <a:r>
              <a:rPr lang="en-US" sz="2000" dirty="0">
                <a:latin typeface="+mj-lt"/>
                <a:cs typeface="Arial" pitchFamily="34" charset="0"/>
              </a:rPr>
              <a:t>The stronger our PAC (dollars raised, number of Investors), the stronger our collective voice on our federal legislative priorities.</a:t>
            </a:r>
          </a:p>
          <a:p>
            <a:pPr marL="342900" indent="-342900" eaLnBrk="1" hangingPunct="1">
              <a:buClr>
                <a:schemeClr val="tx2"/>
              </a:buClr>
              <a:buFont typeface="Wingdings" panose="05000000000000000000" pitchFamily="2" charset="2"/>
              <a:buChar char="§"/>
            </a:pPr>
            <a:endParaRPr lang="en-US" sz="2000" dirty="0">
              <a:latin typeface="+mj-lt"/>
              <a:cs typeface="Arial" pitchFamily="34" charset="0"/>
            </a:endParaRPr>
          </a:p>
          <a:p>
            <a:pPr marL="342900" indent="-342900" eaLnBrk="1" hangingPunct="1">
              <a:buClr>
                <a:schemeClr val="tx2"/>
              </a:buClr>
              <a:buFont typeface="Wingdings" panose="05000000000000000000" pitchFamily="2" charset="2"/>
              <a:buChar char="§"/>
            </a:pPr>
            <a:r>
              <a:rPr lang="en-US" sz="2000" dirty="0">
                <a:latin typeface="+mj-lt"/>
                <a:cs typeface="Arial" pitchFamily="34" charset="0"/>
              </a:rPr>
              <a:t>Reminder: AAO-HNS membership dues cannot be used for political purposes.</a:t>
            </a:r>
          </a:p>
          <a:p>
            <a:pPr marL="742950" lvl="1" indent="-285750" eaLnBrk="1" hangingPunct="1">
              <a:buClr>
                <a:schemeClr val="tx2"/>
              </a:buClr>
              <a:buFont typeface="Wingdings" panose="05000000000000000000" pitchFamily="2" charset="2"/>
              <a:buChar char="§"/>
            </a:pPr>
            <a:endParaRPr lang="en-US" sz="1400" dirty="0">
              <a:latin typeface="+mj-lt"/>
              <a:cs typeface="Arial" pitchFamily="34" charset="0"/>
            </a:endParaRPr>
          </a:p>
          <a:p>
            <a:pPr marL="342900" indent="-342900" eaLnBrk="1" hangingPunct="1">
              <a:buClr>
                <a:schemeClr val="tx2"/>
              </a:buClr>
              <a:buFont typeface="Wingdings" panose="05000000000000000000" pitchFamily="2" charset="2"/>
              <a:buChar char="§"/>
            </a:pPr>
            <a:r>
              <a:rPr lang="en-US" sz="2000" b="1" dirty="0">
                <a:latin typeface="+mj-lt"/>
                <a:cs typeface="Arial" pitchFamily="34" charset="0"/>
              </a:rPr>
              <a:t>NEW </a:t>
            </a:r>
            <a:r>
              <a:rPr lang="en-US" sz="2000" b="1" dirty="0">
                <a:solidFill>
                  <a:srgbClr val="C00000"/>
                </a:solidFill>
                <a:latin typeface="+mj-lt"/>
                <a:cs typeface="Arial" pitchFamily="34" charset="0"/>
              </a:rPr>
              <a:t>www.entpac.org</a:t>
            </a:r>
            <a:r>
              <a:rPr lang="en-US" sz="2000" b="1" dirty="0">
                <a:latin typeface="+mj-lt"/>
                <a:cs typeface="Arial" pitchFamily="34" charset="0"/>
              </a:rPr>
              <a:t> website launched March 1.</a:t>
            </a:r>
          </a:p>
          <a:p>
            <a:pPr marL="800100" lvl="1" indent="-342900" eaLnBrk="1" hangingPunct="1">
              <a:buClr>
                <a:schemeClr val="tx2"/>
              </a:buClr>
              <a:buFont typeface="Wingdings" panose="05000000000000000000" pitchFamily="2" charset="2"/>
              <a:buChar char="§"/>
            </a:pPr>
            <a:r>
              <a:rPr lang="en-US" sz="2000" dirty="0">
                <a:latin typeface="+mj-lt"/>
                <a:cs typeface="Arial" pitchFamily="34" charset="0"/>
              </a:rPr>
              <a:t>Login using your AAO-HNS ID and password.</a:t>
            </a:r>
          </a:p>
          <a:p>
            <a:pPr marL="0" indent="0" eaLnBrk="1" hangingPunct="1"/>
            <a:endParaRPr lang="en-US" sz="2000" b="1" dirty="0">
              <a:latin typeface="+mj-lt"/>
            </a:endParaRPr>
          </a:p>
        </p:txBody>
      </p:sp>
      <p:sp>
        <p:nvSpPr>
          <p:cNvPr id="20484" name="Title 1"/>
          <p:cNvSpPr txBox="1">
            <a:spLocks/>
          </p:cNvSpPr>
          <p:nvPr/>
        </p:nvSpPr>
        <p:spPr bwMode="auto">
          <a:xfrm>
            <a:off x="190500" y="70338"/>
            <a:ext cx="8953500" cy="934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r" eaLnBrk="1" hangingPunct="1">
              <a:lnSpc>
                <a:spcPct val="90000"/>
              </a:lnSpc>
            </a:pPr>
            <a:r>
              <a:rPr lang="en-US" altLang="en-US" sz="2900" dirty="0">
                <a:solidFill>
                  <a:srgbClr val="3C3C3C"/>
                </a:solidFill>
                <a:latin typeface="+mj-lt"/>
              </a:rPr>
              <a:t>Ways to Stay Involved</a:t>
            </a:r>
          </a:p>
          <a:p>
            <a:pPr algn="r" eaLnBrk="1" hangingPunct="1">
              <a:lnSpc>
                <a:spcPct val="90000"/>
              </a:lnSpc>
            </a:pPr>
            <a:r>
              <a:rPr lang="en-US" altLang="en-US" sz="2400" dirty="0">
                <a:solidFill>
                  <a:srgbClr val="3C3C3C"/>
                </a:solidFill>
                <a:latin typeface="+mj-lt"/>
              </a:rPr>
              <a:t>Political Advocacy</a:t>
            </a:r>
          </a:p>
        </p:txBody>
      </p:sp>
      <p:sp>
        <p:nvSpPr>
          <p:cNvPr id="20486" name="TextBox 5"/>
          <p:cNvSpPr txBox="1">
            <a:spLocks noChangeArrowheads="1"/>
          </p:cNvSpPr>
          <p:nvPr/>
        </p:nvSpPr>
        <p:spPr bwMode="auto">
          <a:xfrm>
            <a:off x="190500" y="5263007"/>
            <a:ext cx="85725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73050" indent="-273050"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sz="800" dirty="0">
                <a:latin typeface="Calibri" pitchFamily="34" charset="0"/>
              </a:rPr>
              <a:t>	*</a:t>
            </a:r>
            <a:r>
              <a:rPr lang="en-US" sz="1000" dirty="0">
                <a:latin typeface="Calibri" pitchFamily="34" charset="0"/>
              </a:rPr>
              <a:t>Contributions to ENT PAC are not deductible as charitable contributions for federal income tax purposes. Contributions are voluntary, and all members of the American Academy of Otolaryngology-Head and Neck Surgery have the right to refuse to contribute without reprisal. Federal law prohibits ENT PAC from accepting contributions from foreign nationals. By law, if your contributions are made using a personal check or credit card, ENT PAC may use your contribution only to support candidates in federal elections. All corporate contributions to ENT PAC will be used for educational and administrative fees of ENT PAC, and other activities permissible under federal law. Federal law requires ENT PAC to use its best efforts to collect and report the name, mailing address, occupation, and the name of the employer of individuals whose contributions exceed $200 in a calendar year.</a:t>
            </a:r>
            <a:endParaRPr lang="en-US" sz="1000" b="1" dirty="0">
              <a:latin typeface="Calibri" pitchFamily="34" charset="0"/>
            </a:endParaRPr>
          </a:p>
        </p:txBody>
      </p:sp>
      <p:pic>
        <p:nvPicPr>
          <p:cNvPr id="5122" name="Picture 1"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348" y="1250263"/>
            <a:ext cx="1076325"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84474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itle 1"/>
          <p:cNvSpPr txBox="1">
            <a:spLocks/>
          </p:cNvSpPr>
          <p:nvPr/>
        </p:nvSpPr>
        <p:spPr bwMode="auto">
          <a:xfrm>
            <a:off x="176916" y="-142974"/>
            <a:ext cx="89535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r" defTabSz="457200" rtl="0" eaLnBrk="1" fontAlgn="auto" latinLnBrk="0" hangingPunct="1">
              <a:lnSpc>
                <a:spcPct val="90000"/>
              </a:lnSpc>
              <a:spcBef>
                <a:spcPts val="0"/>
              </a:spcBef>
              <a:spcAft>
                <a:spcPts val="0"/>
              </a:spcAft>
              <a:buClrTx/>
              <a:buSzTx/>
              <a:buFontTx/>
              <a:buNone/>
              <a:tabLst/>
              <a:defRPr/>
            </a:pPr>
            <a:endParaRPr kumimoji="0" lang="en-US" altLang="en-US" sz="1400" b="0" i="0" u="none" strike="noStrike" kern="1200" cap="none" spc="0" normalizeH="0" baseline="0" noProof="0" dirty="0">
              <a:ln>
                <a:noFill/>
              </a:ln>
              <a:solidFill>
                <a:srgbClr val="3C3C3C"/>
              </a:solidFill>
              <a:effectLst/>
              <a:uLnTx/>
              <a:uFillTx/>
              <a:latin typeface="Calibri" pitchFamily="34" charset="0"/>
              <a:ea typeface="ＭＳ Ｐゴシック" pitchFamily="34" charset="-128"/>
              <a:cs typeface="+mn-cs"/>
            </a:endParaRPr>
          </a:p>
          <a:p>
            <a:pPr marL="0" marR="0" lvl="0" indent="0" algn="r" defTabSz="457200" rtl="0" eaLnBrk="1" fontAlgn="auto" latinLnBrk="0" hangingPunct="1">
              <a:lnSpc>
                <a:spcPct val="90000"/>
              </a:lnSpc>
              <a:spcBef>
                <a:spcPts val="0"/>
              </a:spcBef>
              <a:spcAft>
                <a:spcPts val="0"/>
              </a:spcAft>
              <a:buClrTx/>
              <a:buSzTx/>
              <a:buFontTx/>
              <a:buNone/>
              <a:tabLst/>
              <a:defRPr/>
            </a:pPr>
            <a:r>
              <a:rPr kumimoji="0" lang="en-US" altLang="en-US" sz="2900" b="0" i="0" u="none" strike="noStrike" kern="1200" cap="none" spc="0" normalizeH="0" baseline="0" noProof="0" dirty="0">
                <a:ln>
                  <a:noFill/>
                </a:ln>
                <a:solidFill>
                  <a:srgbClr val="3C3C3C"/>
                </a:solidFill>
                <a:effectLst/>
                <a:uLnTx/>
                <a:uFillTx/>
                <a:latin typeface="+mn-lt"/>
                <a:ea typeface="ＭＳ Ｐゴシック" pitchFamily="34" charset="-128"/>
                <a:cs typeface="+mn-cs"/>
              </a:rPr>
              <a:t>Ways to Stay Involved</a:t>
            </a:r>
          </a:p>
          <a:p>
            <a:pPr marL="0" marR="0" lvl="0" indent="0" algn="r" defTabSz="457200" rtl="0" eaLnBrk="1" fontAlgn="auto" latinLnBrk="0" hangingPunct="1">
              <a:lnSpc>
                <a:spcPct val="90000"/>
              </a:lnSpc>
              <a:spcBef>
                <a:spcPts val="0"/>
              </a:spcBef>
              <a:spcAft>
                <a:spcPts val="0"/>
              </a:spcAft>
              <a:buClrTx/>
              <a:buSzTx/>
              <a:buFontTx/>
              <a:buNone/>
              <a:tabLst/>
              <a:defRPr/>
            </a:pPr>
            <a:r>
              <a:rPr kumimoji="0" lang="en-US" altLang="en-US" sz="2400" b="0" i="0" u="none" strike="noStrike" kern="1200" cap="none" spc="0" normalizeH="0" baseline="0" noProof="0" dirty="0">
                <a:ln>
                  <a:noFill/>
                </a:ln>
                <a:solidFill>
                  <a:srgbClr val="3C3C3C"/>
                </a:solidFill>
                <a:effectLst/>
                <a:uLnTx/>
                <a:uFillTx/>
                <a:latin typeface="+mn-lt"/>
                <a:ea typeface="ＭＳ Ｐゴシック" pitchFamily="34" charset="-128"/>
                <a:cs typeface="+mn-cs"/>
              </a:rPr>
              <a:t>State &amp; Grassroots Advocacy</a:t>
            </a:r>
          </a:p>
        </p:txBody>
      </p:sp>
      <p:sp>
        <p:nvSpPr>
          <p:cNvPr id="7" name="Subtitle 2"/>
          <p:cNvSpPr txBox="1">
            <a:spLocks/>
          </p:cNvSpPr>
          <p:nvPr/>
        </p:nvSpPr>
        <p:spPr>
          <a:xfrm>
            <a:off x="1752599" y="1228626"/>
            <a:ext cx="6934201" cy="4572099"/>
          </a:xfrm>
          <a:prstGeom prst="rect">
            <a:avLst/>
          </a:prstGeom>
        </p:spPr>
        <p:txBody>
          <a:bodyPr/>
          <a:lstStyle>
            <a:lvl1pPr marL="182880" indent="-182880" algn="l" defTabSz="457200" rtl="0" eaLnBrk="1" latinLnBrk="0" hangingPunct="1">
              <a:spcBef>
                <a:spcPct val="20000"/>
              </a:spcBef>
              <a:buClr>
                <a:schemeClr val="tx2"/>
              </a:buClr>
              <a:buFont typeface="Wingdings" charset="2"/>
              <a:buChar char="§"/>
              <a:defRPr sz="3200" kern="1200">
                <a:solidFill>
                  <a:schemeClr val="accent6"/>
                </a:solidFill>
                <a:latin typeface="+mn-lt"/>
                <a:ea typeface="+mn-ea"/>
                <a:cs typeface="+mn-cs"/>
              </a:defRPr>
            </a:lvl1pPr>
            <a:lvl2pPr marL="742950" indent="-285750" algn="l" defTabSz="457200" rtl="0" eaLnBrk="1" latinLnBrk="0" hangingPunct="1">
              <a:spcBef>
                <a:spcPct val="20000"/>
              </a:spcBef>
              <a:buClr>
                <a:schemeClr val="tx2"/>
              </a:buClr>
              <a:buFont typeface="Wingdings" charset="2"/>
              <a:buChar char="§"/>
              <a:defRPr sz="2800" kern="1200">
                <a:solidFill>
                  <a:schemeClr val="tx2"/>
                </a:solidFill>
                <a:latin typeface="+mn-lt"/>
                <a:ea typeface="+mn-ea"/>
                <a:cs typeface="+mn-cs"/>
              </a:defRPr>
            </a:lvl2pPr>
            <a:lvl3pPr marL="1143000" indent="-228600" algn="l" defTabSz="457200" rtl="0" eaLnBrk="1" latinLnBrk="0" hangingPunct="1">
              <a:spcBef>
                <a:spcPct val="20000"/>
              </a:spcBef>
              <a:buClr>
                <a:schemeClr val="tx2"/>
              </a:buClr>
              <a:buSzPct val="50000"/>
              <a:buFont typeface="Wingdings" charset="2"/>
              <a:buChar char=""/>
              <a:defRPr sz="2400" kern="1200">
                <a:solidFill>
                  <a:schemeClr val="accent6"/>
                </a:solidFill>
                <a:latin typeface="+mn-lt"/>
                <a:ea typeface="+mn-ea"/>
                <a:cs typeface="+mn-cs"/>
              </a:defRPr>
            </a:lvl3pPr>
            <a:lvl4pPr marL="1600200" indent="-228600" algn="l" defTabSz="457200" rtl="0" eaLnBrk="1" latinLnBrk="0" hangingPunct="1">
              <a:spcBef>
                <a:spcPct val="20000"/>
              </a:spcBef>
              <a:buFont typeface="Wingdings" charset="2"/>
              <a:buChar char="§"/>
              <a:defRPr sz="2000" kern="1200">
                <a:solidFill>
                  <a:schemeClr val="accent6"/>
                </a:solidFill>
                <a:latin typeface="+mn-lt"/>
                <a:ea typeface="+mn-ea"/>
                <a:cs typeface="+mn-cs"/>
              </a:defRPr>
            </a:lvl4pPr>
            <a:lvl5pPr marL="2057400" indent="-228600" algn="l" defTabSz="457200" rtl="0" eaLnBrk="1" latinLnBrk="0" hangingPunct="1">
              <a:spcBef>
                <a:spcPct val="20000"/>
              </a:spcBef>
              <a:buSzPct val="25000"/>
              <a:buFont typeface="Wingdings" charset="2"/>
              <a:buChar char=""/>
              <a:defRPr sz="2000" i="1" kern="1200">
                <a:solidFill>
                  <a:schemeClr val="accent6"/>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marR="0" lvl="1" indent="-285750" algn="l" defTabSz="457200" rtl="0" eaLnBrk="1" fontAlgn="auto" latinLnBrk="0" hangingPunct="1">
              <a:lnSpc>
                <a:spcPct val="100000"/>
              </a:lnSpc>
              <a:spcBef>
                <a:spcPct val="20000"/>
              </a:spcBef>
              <a:spcAft>
                <a:spcPts val="0"/>
              </a:spcAft>
              <a:buClr>
                <a:srgbClr val="B31E0E"/>
              </a:buClr>
              <a:buSzTx/>
              <a:buFont typeface="Wingdings" charset="2"/>
              <a:buChar char="§"/>
              <a:tabLst/>
              <a:defRPr/>
            </a:pPr>
            <a:r>
              <a:rPr kumimoji="0" lang="en-US" sz="2000" b="0" i="0" u="none" strike="noStrike" kern="1200" cap="none" spc="0" normalizeH="0" baseline="0" noProof="0" dirty="0">
                <a:ln>
                  <a:noFill/>
                </a:ln>
                <a:solidFill>
                  <a:schemeClr val="tx1"/>
                </a:solidFill>
                <a:effectLst/>
                <a:uLnTx/>
                <a:uFillTx/>
                <a:latin typeface="Arial"/>
                <a:ea typeface="+mn-ea"/>
                <a:cs typeface="Arial" panose="020B0604020202020204" pitchFamily="34" charset="0"/>
              </a:rPr>
              <a:t>More than </a:t>
            </a:r>
            <a:r>
              <a:rPr kumimoji="0" lang="en-US" sz="2000" b="1" i="0" u="none" strike="noStrike" kern="1200" cap="none" spc="0" normalizeH="0" baseline="0" noProof="0" dirty="0">
                <a:ln>
                  <a:noFill/>
                </a:ln>
                <a:solidFill>
                  <a:srgbClr val="C00000"/>
                </a:solidFill>
                <a:effectLst/>
                <a:uLnTx/>
                <a:uFillTx/>
                <a:latin typeface="Arial"/>
                <a:ea typeface="+mn-ea"/>
                <a:cs typeface="Arial" panose="020B0604020202020204" pitchFamily="34" charset="0"/>
              </a:rPr>
              <a:t>130</a:t>
            </a:r>
            <a:r>
              <a:rPr kumimoji="0" lang="en-US" sz="2000" b="0" i="0" u="none" strike="noStrike" kern="1200" cap="none" spc="0" normalizeH="0" baseline="0" noProof="0" dirty="0">
                <a:ln>
                  <a:noFill/>
                </a:ln>
                <a:solidFill>
                  <a:srgbClr val="C00000"/>
                </a:solidFill>
                <a:effectLst/>
                <a:uLnTx/>
                <a:uFillTx/>
                <a:latin typeface="Arial"/>
                <a:ea typeface="+mn-ea"/>
                <a:cs typeface="Arial" panose="020B0604020202020204" pitchFamily="34" charset="0"/>
              </a:rPr>
              <a:t> </a:t>
            </a:r>
            <a:r>
              <a:rPr kumimoji="0" lang="en-US" sz="2000" b="1" i="0" u="none" strike="noStrike" kern="1200" cap="none" spc="0" normalizeH="0" baseline="0" noProof="0" dirty="0">
                <a:ln>
                  <a:noFill/>
                </a:ln>
                <a:solidFill>
                  <a:srgbClr val="C00000"/>
                </a:solidFill>
                <a:effectLst/>
                <a:uLnTx/>
                <a:uFillTx/>
                <a:latin typeface="Arial"/>
                <a:ea typeface="+mn-ea"/>
                <a:cs typeface="Arial" panose="020B0604020202020204" pitchFamily="34" charset="0"/>
              </a:rPr>
              <a:t>AAO-HNS physician volunteers </a:t>
            </a:r>
            <a:r>
              <a:rPr kumimoji="0" lang="en-US" sz="2000" i="0" u="none" strike="noStrike" kern="1200" cap="none" spc="0" normalizeH="0" baseline="0" noProof="0" dirty="0">
                <a:ln>
                  <a:noFill/>
                </a:ln>
                <a:solidFill>
                  <a:schemeClr val="tx1"/>
                </a:solidFill>
                <a:effectLst/>
                <a:uLnTx/>
                <a:uFillTx/>
                <a:latin typeface="Arial"/>
                <a:ea typeface="+mn-ea"/>
                <a:cs typeface="Arial" panose="020B0604020202020204" pitchFamily="34" charset="0"/>
              </a:rPr>
              <a:t>monitoring state legislation across the nation.</a:t>
            </a:r>
          </a:p>
          <a:p>
            <a:pPr marL="685800" lvl="2" indent="-285750">
              <a:buClr>
                <a:srgbClr val="B31E0E"/>
              </a:buClr>
              <a:buSzTx/>
              <a:buFont typeface="Wingdings" charset="2"/>
              <a:buChar char="§"/>
              <a:defRPr/>
            </a:pPr>
            <a:r>
              <a:rPr lang="en-US" sz="1800" b="0" dirty="0">
                <a:solidFill>
                  <a:schemeClr val="tx1"/>
                </a:solidFill>
                <a:latin typeface="Arial"/>
                <a:cs typeface="Arial" panose="020B0604020202020204" pitchFamily="34" charset="0"/>
              </a:rPr>
              <a:t>Monthly conference calls and </a:t>
            </a:r>
            <a:r>
              <a:rPr lang="en-US" sz="1800" b="1" i="1" dirty="0">
                <a:solidFill>
                  <a:srgbClr val="C00000"/>
                </a:solidFill>
                <a:latin typeface="Arial"/>
                <a:cs typeface="Arial" panose="020B0604020202020204" pitchFamily="34" charset="0"/>
              </a:rPr>
              <a:t>State-</a:t>
            </a:r>
            <a:r>
              <a:rPr lang="en-US" sz="1800" b="1" i="1" dirty="0" err="1">
                <a:solidFill>
                  <a:srgbClr val="C00000"/>
                </a:solidFill>
                <a:latin typeface="Arial"/>
                <a:cs typeface="Arial" panose="020B0604020202020204" pitchFamily="34" charset="0"/>
              </a:rPr>
              <a:t>mENT</a:t>
            </a:r>
            <a:r>
              <a:rPr lang="en-US" sz="1800" b="0" dirty="0">
                <a:solidFill>
                  <a:schemeClr val="tx1"/>
                </a:solidFill>
                <a:latin typeface="Arial"/>
                <a:cs typeface="Arial" panose="020B0604020202020204" pitchFamily="34" charset="0"/>
              </a:rPr>
              <a:t> trends report.</a:t>
            </a:r>
            <a:br>
              <a:rPr kumimoji="0" lang="en-US" sz="800" b="0" i="0" u="none" strike="noStrike" kern="1200" cap="none" spc="0" normalizeH="0" baseline="0" noProof="0" dirty="0">
                <a:ln>
                  <a:noFill/>
                </a:ln>
                <a:solidFill>
                  <a:prstClr val="black"/>
                </a:solidFill>
                <a:effectLst/>
                <a:uLnTx/>
                <a:uFillTx/>
                <a:latin typeface="Arial"/>
                <a:ea typeface="+mn-ea"/>
                <a:cs typeface="Arial" panose="020B0604020202020204" pitchFamily="34" charset="0"/>
              </a:rPr>
            </a:br>
            <a:endParaRPr kumimoji="0" lang="en-US" sz="1200" b="0" i="0" u="none" strike="noStrike" kern="1200" cap="none" spc="0" normalizeH="0" baseline="0" noProof="0" dirty="0">
              <a:ln>
                <a:noFill/>
              </a:ln>
              <a:solidFill>
                <a:prstClr val="black"/>
              </a:solidFill>
              <a:effectLst/>
              <a:uLnTx/>
              <a:uFillTx/>
              <a:latin typeface="Arial"/>
              <a:ea typeface="+mn-ea"/>
              <a:cs typeface="Arial" panose="020B0604020202020204" pitchFamily="34" charset="0"/>
            </a:endParaRPr>
          </a:p>
          <a:p>
            <a:pPr marL="285750" marR="0" lvl="1" indent="-285750" algn="l" defTabSz="457200" rtl="0" eaLnBrk="1" fontAlgn="auto" latinLnBrk="0" hangingPunct="1">
              <a:lnSpc>
                <a:spcPct val="100000"/>
              </a:lnSpc>
              <a:spcBef>
                <a:spcPct val="20000"/>
              </a:spcBef>
              <a:spcAft>
                <a:spcPts val="0"/>
              </a:spcAft>
              <a:buClr>
                <a:srgbClr val="B31E0E"/>
              </a:buClr>
              <a:buSzTx/>
              <a:buFont typeface="Wingdings" charset="2"/>
              <a:buChar char="§"/>
              <a:tabLst/>
              <a:defRPr/>
            </a:pPr>
            <a:endParaRPr kumimoji="0" lang="en-US" sz="2000" b="0" i="0" u="none" strike="noStrike" kern="1200" cap="none" spc="0" normalizeH="0" baseline="0" noProof="0" dirty="0">
              <a:ln>
                <a:noFill/>
              </a:ln>
              <a:solidFill>
                <a:prstClr val="black"/>
              </a:solidFill>
              <a:effectLst/>
              <a:uLnTx/>
              <a:uFillTx/>
              <a:latin typeface="Arial"/>
              <a:ea typeface="+mn-ea"/>
              <a:cs typeface="Arial" panose="020B0604020202020204" pitchFamily="34" charset="0"/>
            </a:endParaRPr>
          </a:p>
          <a:p>
            <a:pPr marL="285750" marR="0" lvl="1" indent="-285750" algn="l" defTabSz="457200" rtl="0" eaLnBrk="1" fontAlgn="auto" latinLnBrk="0" hangingPunct="1">
              <a:lnSpc>
                <a:spcPct val="100000"/>
              </a:lnSpc>
              <a:spcBef>
                <a:spcPct val="20000"/>
              </a:spcBef>
              <a:spcAft>
                <a:spcPts val="0"/>
              </a:spcAft>
              <a:buClr>
                <a:srgbClr val="B31E0E"/>
              </a:buClr>
              <a:buSzTx/>
              <a:buFont typeface="Wingdings" charset="2"/>
              <a:buChar char="§"/>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panose="020B0604020202020204" pitchFamily="34" charset="0"/>
              </a:rPr>
              <a:t>I-GO - Dedicated to finding opportunities for AAO-HNS Members to meet </a:t>
            </a:r>
            <a:r>
              <a:rPr kumimoji="0" lang="en-US" sz="2000" b="1" i="0" u="none" strike="noStrike" kern="1200" cap="none" spc="0" normalizeH="0" baseline="0" noProof="0" dirty="0">
                <a:ln>
                  <a:noFill/>
                </a:ln>
                <a:solidFill>
                  <a:srgbClr val="B31E0E"/>
                </a:solidFill>
                <a:effectLst/>
                <a:uLnTx/>
                <a:uFillTx/>
                <a:latin typeface="Arial"/>
                <a:ea typeface="+mn-ea"/>
                <a:cs typeface="Arial" panose="020B0604020202020204" pitchFamily="34" charset="0"/>
              </a:rPr>
              <a:t>LOCALLY</a:t>
            </a:r>
            <a:r>
              <a:rPr kumimoji="0" lang="en-US" sz="2000" b="0" i="0" u="none" strike="noStrike" kern="1200" cap="none" spc="0" normalizeH="0" baseline="0" noProof="0" dirty="0">
                <a:ln>
                  <a:noFill/>
                </a:ln>
                <a:solidFill>
                  <a:prstClr val="black"/>
                </a:solidFill>
                <a:effectLst/>
                <a:uLnTx/>
                <a:uFillTx/>
                <a:latin typeface="Arial"/>
                <a:ea typeface="+mn-ea"/>
                <a:cs typeface="Arial" panose="020B0604020202020204" pitchFamily="34" charset="0"/>
              </a:rPr>
              <a:t> with candidates and elected officials.</a:t>
            </a:r>
          </a:p>
          <a:p>
            <a:pPr marL="685800" lvl="2" indent="-285750">
              <a:buClr>
                <a:srgbClr val="B31E0E"/>
              </a:buClr>
              <a:buSzTx/>
              <a:buFont typeface="Wingdings" charset="2"/>
              <a:buChar char="§"/>
              <a:defRPr/>
            </a:pPr>
            <a:r>
              <a:rPr kumimoji="0" lang="en-US" sz="1800" b="0" i="0" u="none" strike="noStrike" kern="1200" cap="none" spc="0" normalizeH="0" baseline="0" noProof="0" dirty="0">
                <a:ln>
                  <a:noFill/>
                </a:ln>
                <a:solidFill>
                  <a:prstClr val="black"/>
                </a:solidFill>
                <a:effectLst/>
                <a:uLnTx/>
                <a:uFillTx/>
                <a:latin typeface="Arial"/>
                <a:ea typeface="+mn-ea"/>
                <a:cs typeface="Arial" panose="020B0604020202020204" pitchFamily="34" charset="0"/>
              </a:rPr>
              <a:t>Participate in face-to-face meetings, practice visits, fundraisers, </a:t>
            </a:r>
            <a:r>
              <a:rPr kumimoji="0" lang="en-US" sz="1800" b="0" i="0" u="none" strike="noStrike" kern="1200" cap="none" spc="0" normalizeH="0" baseline="0" noProof="0" dirty="0" err="1">
                <a:ln>
                  <a:noFill/>
                </a:ln>
                <a:solidFill>
                  <a:prstClr val="black"/>
                </a:solidFill>
                <a:effectLst/>
                <a:uLnTx/>
                <a:uFillTx/>
                <a:latin typeface="Arial"/>
                <a:ea typeface="+mn-ea"/>
                <a:cs typeface="Arial" panose="020B0604020202020204" pitchFamily="34" charset="0"/>
              </a:rPr>
              <a:t>townhalls</a:t>
            </a:r>
            <a:r>
              <a:rPr kumimoji="0" lang="en-US" sz="1800" b="0" i="0" u="none" strike="noStrike" kern="1200" cap="none" spc="0" normalizeH="0" baseline="0" noProof="0" dirty="0">
                <a:ln>
                  <a:noFill/>
                </a:ln>
                <a:solidFill>
                  <a:prstClr val="black"/>
                </a:solidFill>
                <a:effectLst/>
                <a:uLnTx/>
                <a:uFillTx/>
                <a:latin typeface="Arial"/>
                <a:ea typeface="+mn-ea"/>
                <a:cs typeface="Arial" panose="020B0604020202020204" pitchFamily="34" charset="0"/>
              </a:rPr>
              <a:t>, etc. </a:t>
            </a:r>
          </a:p>
          <a:p>
            <a:pPr marL="285750" marR="0" lvl="1" indent="-285750" algn="l" defTabSz="457200" rtl="0" eaLnBrk="1" fontAlgn="auto" latinLnBrk="0" hangingPunct="1">
              <a:lnSpc>
                <a:spcPct val="100000"/>
              </a:lnSpc>
              <a:spcBef>
                <a:spcPct val="20000"/>
              </a:spcBef>
              <a:spcAft>
                <a:spcPts val="0"/>
              </a:spcAft>
              <a:buClr>
                <a:srgbClr val="B31E0E"/>
              </a:buClr>
              <a:buSzTx/>
              <a:buFont typeface="Wingdings" charset="2"/>
              <a:buChar char="§"/>
              <a:tabLst/>
              <a:defRPr/>
            </a:pPr>
            <a:endParaRPr kumimoji="0" lang="en-US" sz="1100" b="0" i="0" u="none" strike="noStrike" kern="1200" cap="none" spc="0" normalizeH="0" baseline="0" noProof="0" dirty="0">
              <a:ln>
                <a:noFill/>
              </a:ln>
              <a:solidFill>
                <a:prstClr val="black"/>
              </a:solidFill>
              <a:effectLst/>
              <a:uLnTx/>
              <a:uFillTx/>
              <a:latin typeface="Arial"/>
              <a:ea typeface="+mn-ea"/>
              <a:cs typeface="Arial" panose="020B0604020202020204" pitchFamily="34" charset="0"/>
            </a:endParaRPr>
          </a:p>
          <a:p>
            <a:pPr marL="285750" marR="0" lvl="1" indent="-285750" algn="l" defTabSz="457200" rtl="0" eaLnBrk="1" fontAlgn="auto" latinLnBrk="0" hangingPunct="1">
              <a:lnSpc>
                <a:spcPct val="100000"/>
              </a:lnSpc>
              <a:spcBef>
                <a:spcPct val="20000"/>
              </a:spcBef>
              <a:spcAft>
                <a:spcPts val="0"/>
              </a:spcAft>
              <a:buClr>
                <a:srgbClr val="B31E0E"/>
              </a:buClr>
              <a:buSzTx/>
              <a:buFont typeface="Wingdings" charset="2"/>
              <a:buChar char="§"/>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panose="020B0604020202020204" pitchFamily="34" charset="0"/>
              </a:rPr>
              <a:t>Join a network of </a:t>
            </a:r>
            <a:r>
              <a:rPr kumimoji="0" lang="en-US" sz="2000" b="1" i="0" u="none" strike="noStrike" kern="1200" cap="none" spc="0" normalizeH="0" baseline="0" noProof="0" dirty="0">
                <a:ln>
                  <a:noFill/>
                </a:ln>
                <a:solidFill>
                  <a:srgbClr val="C00000"/>
                </a:solidFill>
                <a:effectLst/>
                <a:uLnTx/>
                <a:uFillTx/>
                <a:latin typeface="Arial"/>
                <a:ea typeface="+mn-ea"/>
                <a:cs typeface="Arial" panose="020B0604020202020204" pitchFamily="34" charset="0"/>
              </a:rPr>
              <a:t>nearly 2,000 </a:t>
            </a:r>
            <a:r>
              <a:rPr kumimoji="0" lang="en-US" sz="2000" b="0" i="0" u="none" strike="noStrike" kern="1200" cap="none" spc="0" normalizeH="0" baseline="0" noProof="0" dirty="0">
                <a:ln>
                  <a:noFill/>
                </a:ln>
                <a:solidFill>
                  <a:prstClr val="black"/>
                </a:solidFill>
                <a:effectLst/>
                <a:uLnTx/>
                <a:uFillTx/>
                <a:latin typeface="Arial"/>
                <a:ea typeface="+mn-ea"/>
                <a:cs typeface="Arial" panose="020B0604020202020204" pitchFamily="34" charset="0"/>
              </a:rPr>
              <a:t>of your colleagues to receive the latest updates on legislative and political activities.</a:t>
            </a:r>
          </a:p>
          <a:p>
            <a:pPr marL="685800" lvl="2" indent="-285750">
              <a:buClr>
                <a:srgbClr val="B31E0E"/>
              </a:buClr>
              <a:buSzTx/>
              <a:buFont typeface="Wingdings" charset="2"/>
              <a:buChar char="§"/>
              <a:defRPr/>
            </a:pPr>
            <a:r>
              <a:rPr kumimoji="0" lang="en-US" sz="1800" b="0" i="0" u="none" strike="noStrike" kern="1200" cap="none" spc="0" normalizeH="0" baseline="0" noProof="0" dirty="0">
                <a:ln>
                  <a:noFill/>
                </a:ln>
                <a:solidFill>
                  <a:prstClr val="black"/>
                </a:solidFill>
                <a:effectLst/>
                <a:uLnTx/>
                <a:uFillTx/>
                <a:latin typeface="Arial"/>
                <a:ea typeface="+mn-ea"/>
                <a:cs typeface="Arial" panose="020B0604020202020204" pitchFamily="34" charset="0"/>
              </a:rPr>
              <a:t>Receive </a:t>
            </a:r>
            <a:r>
              <a:rPr kumimoji="0" lang="en-US" sz="1800" b="1" i="1" u="none" strike="noStrike" kern="1200" cap="none" spc="0" normalizeH="0" baseline="0" noProof="0" dirty="0">
                <a:ln>
                  <a:noFill/>
                </a:ln>
                <a:solidFill>
                  <a:srgbClr val="C00000"/>
                </a:solidFill>
                <a:effectLst/>
                <a:uLnTx/>
                <a:uFillTx/>
                <a:latin typeface="Arial"/>
                <a:ea typeface="+mn-ea"/>
                <a:cs typeface="Arial" panose="020B0604020202020204" pitchFamily="34" charset="0"/>
              </a:rPr>
              <a:t>The ENT Advocate </a:t>
            </a:r>
            <a:r>
              <a:rPr kumimoji="0" lang="en-US" sz="1800" b="0" i="0" u="none" strike="noStrike" kern="1200" cap="none" spc="0" normalizeH="0" baseline="0" noProof="0" dirty="0">
                <a:ln>
                  <a:noFill/>
                </a:ln>
                <a:solidFill>
                  <a:prstClr val="black"/>
                </a:solidFill>
                <a:effectLst/>
                <a:uLnTx/>
                <a:uFillTx/>
                <a:latin typeface="Arial"/>
                <a:ea typeface="+mn-ea"/>
                <a:cs typeface="Arial" panose="020B0604020202020204" pitchFamily="34" charset="0"/>
              </a:rPr>
              <a:t>monthly</a:t>
            </a:r>
            <a:r>
              <a:rPr kumimoji="0" lang="en-US" sz="1800" b="0" i="1" u="none" strike="noStrike" kern="1200" cap="none" spc="0" normalizeH="0" baseline="0" noProof="0" dirty="0">
                <a:ln>
                  <a:noFill/>
                </a:ln>
                <a:solidFill>
                  <a:prstClr val="black"/>
                </a:solidFill>
                <a:effectLst/>
                <a:uLnTx/>
                <a:uFillTx/>
                <a:latin typeface="Arial"/>
                <a:ea typeface="+mn-ea"/>
                <a:cs typeface="Arial" panose="020B0604020202020204" pitchFamily="34" charset="0"/>
              </a:rPr>
              <a:t> </a:t>
            </a:r>
            <a:r>
              <a:rPr kumimoji="0" lang="en-US" sz="1800" b="0" i="0" u="none" strike="noStrike" kern="1200" cap="none" spc="0" normalizeH="0" baseline="0" noProof="0" dirty="0">
                <a:ln>
                  <a:noFill/>
                </a:ln>
                <a:solidFill>
                  <a:prstClr val="black"/>
                </a:solidFill>
                <a:effectLst/>
                <a:uLnTx/>
                <a:uFillTx/>
                <a:latin typeface="Arial"/>
                <a:ea typeface="+mn-ea"/>
                <a:cs typeface="Arial" panose="020B0604020202020204" pitchFamily="34" charset="0"/>
              </a:rPr>
              <a:t>– a</a:t>
            </a:r>
            <a:r>
              <a:rPr kumimoji="0" lang="en-US" sz="1800" b="0" i="0" u="none" strike="noStrike" kern="1200" cap="none" spc="0" normalizeH="0" baseline="0" noProof="0" dirty="0">
                <a:ln>
                  <a:noFill/>
                </a:ln>
                <a:solidFill>
                  <a:srgbClr val="B31E0E"/>
                </a:solidFill>
                <a:effectLst/>
                <a:uLnTx/>
                <a:uFillTx/>
                <a:latin typeface="Arial"/>
                <a:ea typeface="+mn-ea"/>
                <a:cs typeface="Arial" panose="020B0604020202020204" pitchFamily="34" charset="0"/>
              </a:rPr>
              <a:t> </a:t>
            </a:r>
            <a:r>
              <a:rPr kumimoji="0" lang="en-US" sz="1800" b="1" i="0" u="none" strike="noStrike" kern="1200" cap="none" spc="0" normalizeH="0" baseline="0" noProof="0" dirty="0">
                <a:ln>
                  <a:noFill/>
                </a:ln>
                <a:solidFill>
                  <a:srgbClr val="B31E0E"/>
                </a:solidFill>
                <a:effectLst/>
                <a:uLnTx/>
                <a:uFillTx/>
                <a:latin typeface="Arial"/>
                <a:ea typeface="+mn-ea"/>
                <a:cs typeface="Arial" panose="020B0604020202020204" pitchFamily="34" charset="0"/>
              </a:rPr>
              <a:t>FREE</a:t>
            </a:r>
            <a:r>
              <a:rPr kumimoji="0" lang="en-US" sz="1800" b="0" i="0" u="none" strike="noStrike" kern="1200" cap="none" spc="0" normalizeH="0" baseline="0" noProof="0" dirty="0">
                <a:ln>
                  <a:noFill/>
                </a:ln>
                <a:solidFill>
                  <a:srgbClr val="B31E0E"/>
                </a:solidFill>
                <a:effectLst/>
                <a:uLnTx/>
                <a:uFillTx/>
                <a:latin typeface="Arial"/>
                <a:ea typeface="+mn-ea"/>
                <a:cs typeface="Arial" panose="020B0604020202020204" pitchFamily="34" charset="0"/>
              </a:rPr>
              <a:t> </a:t>
            </a:r>
            <a:r>
              <a:rPr kumimoji="0" lang="en-US" sz="1800" b="0" i="0" u="none" strike="noStrike" kern="1200" cap="none" spc="0" normalizeH="0" baseline="0" noProof="0" dirty="0">
                <a:ln>
                  <a:noFill/>
                </a:ln>
                <a:solidFill>
                  <a:prstClr val="black"/>
                </a:solidFill>
                <a:effectLst/>
                <a:uLnTx/>
                <a:uFillTx/>
                <a:latin typeface="Arial"/>
                <a:ea typeface="+mn-ea"/>
                <a:cs typeface="Arial" panose="020B0604020202020204" pitchFamily="34" charset="0"/>
              </a:rPr>
              <a:t>member benefit! </a:t>
            </a:r>
          </a:p>
        </p:txBody>
      </p:sp>
      <p:pic>
        <p:nvPicPr>
          <p:cNvPr id="1027" name="Picture 3"/>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447674" y="1149350"/>
            <a:ext cx="1304925" cy="3342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47673" y="4609867"/>
            <a:ext cx="1276999" cy="1276999"/>
          </a:xfrm>
          <a:prstGeom prst="rect">
            <a:avLst/>
          </a:prstGeom>
        </p:spPr>
      </p:pic>
    </p:spTree>
    <p:extLst>
      <p:ext uri="{BB962C8B-B14F-4D97-AF65-F5344CB8AC3E}">
        <p14:creationId xmlns:p14="http://schemas.microsoft.com/office/powerpoint/2010/main" val="40524915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469547" y="1174147"/>
            <a:ext cx="4418487" cy="2186485"/>
          </a:xfrm>
          <a:prstGeom prst="rect">
            <a:avLst/>
          </a:prstGeom>
        </p:spPr>
      </p:pic>
      <p:sp>
        <p:nvSpPr>
          <p:cNvPr id="2" name="Content Placeholder 1"/>
          <p:cNvSpPr>
            <a:spLocks noGrp="1"/>
          </p:cNvSpPr>
          <p:nvPr>
            <p:ph idx="1"/>
          </p:nvPr>
        </p:nvSpPr>
        <p:spPr>
          <a:xfrm>
            <a:off x="457200" y="3207224"/>
            <a:ext cx="8229600" cy="2918939"/>
          </a:xfrm>
        </p:spPr>
        <p:txBody>
          <a:bodyPr>
            <a:noAutofit/>
          </a:bodyPr>
          <a:lstStyle/>
          <a:p>
            <a:pPr>
              <a:buFont typeface="Wingdings" panose="05000000000000000000" pitchFamily="2" charset="2"/>
              <a:buChar char="§"/>
            </a:pPr>
            <a:r>
              <a:rPr lang="en-US" sz="1800" dirty="0">
                <a:solidFill>
                  <a:schemeClr val="tx1"/>
                </a:solidFill>
              </a:rPr>
              <a:t>BOG-sponsored advocacy initiative launched in September 2015.</a:t>
            </a:r>
          </a:p>
          <a:p>
            <a:pPr lvl="0">
              <a:buClr>
                <a:srgbClr val="B31E0E"/>
              </a:buClr>
              <a:buFont typeface="Wingdings" panose="05000000000000000000" pitchFamily="2" charset="2"/>
              <a:buChar char="§"/>
            </a:pPr>
            <a:r>
              <a:rPr lang="en-US" sz="1800" b="1" dirty="0">
                <a:solidFill>
                  <a:prstClr val="black"/>
                </a:solidFill>
              </a:rPr>
              <a:t>Goal</a:t>
            </a:r>
            <a:r>
              <a:rPr lang="en-US" sz="1800" dirty="0">
                <a:solidFill>
                  <a:prstClr val="black"/>
                </a:solidFill>
              </a:rPr>
              <a:t>: Recruit “key contacts” for all Members of Congress</a:t>
            </a:r>
          </a:p>
          <a:p>
            <a:pPr lvl="1">
              <a:buClr>
                <a:srgbClr val="B31E0E"/>
              </a:buClr>
              <a:buFont typeface="Wingdings" panose="05000000000000000000" pitchFamily="2" charset="2"/>
              <a:buChar char="§"/>
            </a:pPr>
            <a:r>
              <a:rPr lang="en-US" sz="1800" dirty="0">
                <a:solidFill>
                  <a:prstClr val="black"/>
                </a:solidFill>
              </a:rPr>
              <a:t>435 Members of the U.S. House of Representatives</a:t>
            </a:r>
          </a:p>
          <a:p>
            <a:pPr lvl="1">
              <a:buClr>
                <a:srgbClr val="B31E0E"/>
              </a:buClr>
              <a:buFont typeface="Wingdings" panose="05000000000000000000" pitchFamily="2" charset="2"/>
              <a:buChar char="§"/>
            </a:pPr>
            <a:r>
              <a:rPr lang="en-US" sz="1800" dirty="0">
                <a:solidFill>
                  <a:prstClr val="black"/>
                </a:solidFill>
              </a:rPr>
              <a:t>100 Members of the U.S. Senate</a:t>
            </a:r>
          </a:p>
          <a:p>
            <a:pPr lvl="1">
              <a:buClr>
                <a:srgbClr val="B31E0E"/>
              </a:buClr>
              <a:buFont typeface="Wingdings" panose="05000000000000000000" pitchFamily="2" charset="2"/>
              <a:buChar char="§"/>
            </a:pPr>
            <a:r>
              <a:rPr lang="en-US" sz="1800" dirty="0">
                <a:solidFill>
                  <a:prstClr val="black"/>
                </a:solidFill>
              </a:rPr>
              <a:t>Territories (6) also included.</a:t>
            </a:r>
          </a:p>
          <a:p>
            <a:pPr>
              <a:buClr>
                <a:srgbClr val="B31E0E"/>
              </a:buClr>
              <a:buFont typeface="Wingdings" panose="05000000000000000000" pitchFamily="2" charset="2"/>
              <a:buChar char="§"/>
            </a:pPr>
            <a:r>
              <a:rPr lang="en-US" sz="1800" b="1" dirty="0">
                <a:solidFill>
                  <a:prstClr val="black"/>
                </a:solidFill>
              </a:rPr>
              <a:t>Purpose: </a:t>
            </a:r>
            <a:r>
              <a:rPr lang="en-US" sz="1800" dirty="0">
                <a:solidFill>
                  <a:schemeClr val="tx1"/>
                </a:solidFill>
              </a:rPr>
              <a:t>By using coordinated email and phone campaigns, we can improve our outreach to federal legislators when major issues impacting the specialty are debated by Congress</a:t>
            </a:r>
            <a:r>
              <a:rPr lang="en-US" sz="1800" dirty="0">
                <a:solidFill>
                  <a:schemeClr val="tx1"/>
                </a:solidFill>
                <a:latin typeface="+mj-lt"/>
              </a:rPr>
              <a:t>.</a:t>
            </a:r>
          </a:p>
          <a:p>
            <a:pPr>
              <a:buClr>
                <a:srgbClr val="B31E0E"/>
              </a:buClr>
              <a:buFont typeface="Wingdings" panose="05000000000000000000" pitchFamily="2" charset="2"/>
              <a:buChar char="§"/>
            </a:pPr>
            <a:r>
              <a:rPr lang="en-US" sz="1800" dirty="0">
                <a:solidFill>
                  <a:schemeClr val="tx1"/>
                </a:solidFill>
                <a:latin typeface="+mj-lt"/>
              </a:rPr>
              <a:t>Sign up at </a:t>
            </a:r>
            <a:r>
              <a:rPr lang="en-US" sz="1800" b="1" dirty="0">
                <a:solidFill>
                  <a:srgbClr val="C00000"/>
                </a:solidFill>
                <a:latin typeface="+mj-lt"/>
              </a:rPr>
              <a:t>www.entnet.org/advocacy</a:t>
            </a:r>
            <a:r>
              <a:rPr lang="en-US" sz="1800" dirty="0">
                <a:solidFill>
                  <a:schemeClr val="accent1"/>
                </a:solidFill>
                <a:latin typeface="+mj-lt"/>
              </a:rPr>
              <a:t>. </a:t>
            </a:r>
            <a:r>
              <a:rPr lang="en-US" sz="1800" dirty="0">
                <a:solidFill>
                  <a:schemeClr val="tx1"/>
                </a:solidFill>
                <a:latin typeface="+mj-lt"/>
              </a:rPr>
              <a:t>The commitment is minimal, but the impact is immense!</a:t>
            </a:r>
            <a:endParaRPr lang="en-US" sz="1800" dirty="0">
              <a:solidFill>
                <a:schemeClr val="tx1"/>
              </a:solidFill>
            </a:endParaRPr>
          </a:p>
        </p:txBody>
      </p:sp>
      <p:sp>
        <p:nvSpPr>
          <p:cNvPr id="3" name="Text Placeholder 2"/>
          <p:cNvSpPr>
            <a:spLocks noGrp="1"/>
          </p:cNvSpPr>
          <p:nvPr>
            <p:ph type="body" sz="quarter" idx="13"/>
          </p:nvPr>
        </p:nvSpPr>
        <p:spPr/>
        <p:txBody>
          <a:bodyPr/>
          <a:lstStyle/>
          <a:p>
            <a:r>
              <a:rPr lang="en-US" dirty="0">
                <a:solidFill>
                  <a:schemeClr val="tx1">
                    <a:lumMod val="75000"/>
                    <a:lumOff val="25000"/>
                  </a:schemeClr>
                </a:solidFill>
              </a:rPr>
              <a:t>Ways to Stay Involved</a:t>
            </a:r>
          </a:p>
          <a:p>
            <a:r>
              <a:rPr lang="en-US" sz="2400" dirty="0">
                <a:solidFill>
                  <a:schemeClr val="tx1">
                    <a:lumMod val="75000"/>
                    <a:lumOff val="25000"/>
                  </a:schemeClr>
                </a:solidFill>
              </a:rPr>
              <a:t>PROJECT 535</a:t>
            </a:r>
          </a:p>
        </p:txBody>
      </p:sp>
    </p:spTree>
    <p:extLst>
      <p:ext uri="{BB962C8B-B14F-4D97-AF65-F5344CB8AC3E}">
        <p14:creationId xmlns:p14="http://schemas.microsoft.com/office/powerpoint/2010/main" val="222734756"/>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1319" y="1378424"/>
            <a:ext cx="8325135" cy="4612944"/>
          </a:xfrm>
        </p:spPr>
        <p:txBody>
          <a:bodyPr>
            <a:noAutofit/>
          </a:bodyPr>
          <a:lstStyle/>
          <a:p>
            <a:pPr marL="339725" lvl="0" indent="-339725">
              <a:buClr>
                <a:srgbClr val="B31E0E"/>
              </a:buClr>
            </a:pPr>
            <a:r>
              <a:rPr lang="en-US" sz="2800" dirty="0">
                <a:solidFill>
                  <a:prstClr val="black"/>
                </a:solidFill>
              </a:rPr>
              <a:t>A weekend of leadership discussions, Board of Governors (BOG) meetings, informative speakers, advocacy updates, and mentoring/networking opportunities. </a:t>
            </a:r>
          </a:p>
          <a:p>
            <a:pPr marL="339725" lvl="0" indent="-339725">
              <a:buClr>
                <a:srgbClr val="B31E0E"/>
              </a:buClr>
            </a:pPr>
            <a:r>
              <a:rPr lang="en-US" sz="2800" dirty="0">
                <a:solidFill>
                  <a:prstClr val="black"/>
                </a:solidFill>
              </a:rPr>
              <a:t>One of many AAO-HNS benefits, allowing Academy members the opportunity to engage in peer-to-peer interaction with specialty and state society leaders. </a:t>
            </a:r>
          </a:p>
          <a:p>
            <a:pPr marL="339725" lvl="0" indent="-339725">
              <a:buClr>
                <a:srgbClr val="B31E0E"/>
              </a:buClr>
            </a:pPr>
            <a:r>
              <a:rPr lang="en-US" sz="2800" dirty="0">
                <a:solidFill>
                  <a:prstClr val="black"/>
                </a:solidFill>
              </a:rPr>
              <a:t>FREE registration for AAO-HNS members who are practicing otolaryngologists.</a:t>
            </a:r>
            <a:endParaRPr lang="en-US" sz="2400" dirty="0">
              <a:solidFill>
                <a:prstClr val="black"/>
              </a:solidFill>
            </a:endParaRPr>
          </a:p>
        </p:txBody>
      </p:sp>
      <p:sp>
        <p:nvSpPr>
          <p:cNvPr id="3" name="Text Placeholder 2"/>
          <p:cNvSpPr>
            <a:spLocks noGrp="1"/>
          </p:cNvSpPr>
          <p:nvPr>
            <p:ph type="body" sz="quarter" idx="13"/>
          </p:nvPr>
        </p:nvSpPr>
        <p:spPr/>
        <p:txBody>
          <a:bodyPr/>
          <a:lstStyle/>
          <a:p>
            <a:r>
              <a:rPr lang="en-US" dirty="0"/>
              <a:t>Conference Overview</a:t>
            </a:r>
          </a:p>
        </p:txBody>
      </p:sp>
    </p:spTree>
    <p:extLst>
      <p:ext uri="{BB962C8B-B14F-4D97-AF65-F5344CB8AC3E}">
        <p14:creationId xmlns:p14="http://schemas.microsoft.com/office/powerpoint/2010/main" val="2911601203"/>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1319" y="1378424"/>
            <a:ext cx="8325135" cy="4612944"/>
          </a:xfrm>
        </p:spPr>
        <p:txBody>
          <a:bodyPr>
            <a:noAutofit/>
          </a:bodyPr>
          <a:lstStyle/>
          <a:p>
            <a:pPr marL="339725" lvl="0" indent="-339725">
              <a:buClr>
                <a:srgbClr val="B31E0E"/>
              </a:buClr>
            </a:pPr>
            <a:r>
              <a:rPr lang="en-US" sz="2000" dirty="0">
                <a:solidFill>
                  <a:prstClr val="black"/>
                </a:solidFill>
              </a:rPr>
              <a:t>Inaugural State OTO Society Roundtable</a:t>
            </a:r>
          </a:p>
          <a:p>
            <a:pPr marL="339725" lvl="0" indent="-339725">
              <a:buClr>
                <a:srgbClr val="B31E0E"/>
              </a:buClr>
            </a:pPr>
            <a:r>
              <a:rPr lang="en-US" sz="2000" dirty="0">
                <a:solidFill>
                  <a:prstClr val="black"/>
                </a:solidFill>
              </a:rPr>
              <a:t>Otolaryngology Specialty Unity Summit with National Societies</a:t>
            </a:r>
          </a:p>
          <a:p>
            <a:pPr marL="339725" lvl="0" indent="-339725">
              <a:buClr>
                <a:srgbClr val="B31E0E"/>
              </a:buClr>
            </a:pPr>
            <a:r>
              <a:rPr lang="en-US" sz="2000" dirty="0">
                <a:solidFill>
                  <a:prstClr val="black"/>
                </a:solidFill>
              </a:rPr>
              <a:t>BOG Committee Meetings and General Assembly</a:t>
            </a:r>
          </a:p>
          <a:p>
            <a:pPr marL="339725" lvl="0" indent="-339725">
              <a:buClr>
                <a:srgbClr val="B31E0E"/>
              </a:buClr>
            </a:pPr>
            <a:r>
              <a:rPr lang="en-US" sz="2000" dirty="0">
                <a:solidFill>
                  <a:prstClr val="black"/>
                </a:solidFill>
              </a:rPr>
              <a:t>CME-Eligible Sessions and Keynote Speakers</a:t>
            </a:r>
          </a:p>
          <a:p>
            <a:pPr marL="339725" lvl="0" indent="-339725">
              <a:buClr>
                <a:srgbClr val="B31E0E"/>
              </a:buClr>
            </a:pPr>
            <a:r>
              <a:rPr lang="en-US" sz="2000" dirty="0">
                <a:solidFill>
                  <a:prstClr val="black"/>
                </a:solidFill>
              </a:rPr>
              <a:t>Advocacy Updates</a:t>
            </a:r>
          </a:p>
          <a:p>
            <a:pPr marL="339725" lvl="0" indent="-339725">
              <a:buClr>
                <a:srgbClr val="B31E0E"/>
              </a:buClr>
            </a:pPr>
            <a:r>
              <a:rPr lang="en-US" sz="2000" dirty="0">
                <a:solidFill>
                  <a:prstClr val="black"/>
                </a:solidFill>
              </a:rPr>
              <a:t>AAO-HNS Section Meetings (Women in Otolaryngology – WIO, Young Physicians Section - YPS, and the Section for Residents and Fellows-in-Training - SRF)</a:t>
            </a:r>
          </a:p>
          <a:p>
            <a:pPr marL="339725" lvl="0" indent="-339725">
              <a:buClr>
                <a:srgbClr val="B31E0E"/>
              </a:buClr>
            </a:pPr>
            <a:r>
              <a:rPr lang="en-US" sz="2000" dirty="0">
                <a:solidFill>
                  <a:prstClr val="black"/>
                </a:solidFill>
              </a:rPr>
              <a:t>ENT PAC Reception and PAC Board of Advisors Meeting</a:t>
            </a:r>
          </a:p>
          <a:p>
            <a:pPr marL="339725" lvl="0" indent="-339725">
              <a:buClr>
                <a:srgbClr val="B31E0E"/>
              </a:buClr>
            </a:pPr>
            <a:r>
              <a:rPr lang="en-US" sz="2000" dirty="0">
                <a:solidFill>
                  <a:prstClr val="black"/>
                </a:solidFill>
              </a:rPr>
              <a:t>BOG-Sponsored Candidates Forum for AAO-HNS/F President-Elect</a:t>
            </a:r>
          </a:p>
          <a:p>
            <a:pPr marL="339725" lvl="0" indent="-339725">
              <a:buClr>
                <a:srgbClr val="B31E0E"/>
              </a:buClr>
            </a:pPr>
            <a:r>
              <a:rPr lang="en-US" sz="2000" dirty="0">
                <a:solidFill>
                  <a:prstClr val="black"/>
                </a:solidFill>
              </a:rPr>
              <a:t>WIO Leadership Training Program</a:t>
            </a:r>
          </a:p>
          <a:p>
            <a:pPr marL="339725" lvl="0" indent="-339725">
              <a:buClr>
                <a:srgbClr val="B31E0E"/>
              </a:buClr>
            </a:pPr>
            <a:r>
              <a:rPr lang="en-US" sz="2000" dirty="0">
                <a:solidFill>
                  <a:prstClr val="black"/>
                </a:solidFill>
              </a:rPr>
              <a:t>Exhibitors</a:t>
            </a:r>
          </a:p>
          <a:p>
            <a:pPr marL="339725" lvl="0" indent="-339725">
              <a:buClr>
                <a:srgbClr val="B31E0E"/>
              </a:buClr>
            </a:pPr>
            <a:r>
              <a:rPr lang="en-US" sz="2000" dirty="0">
                <a:solidFill>
                  <a:prstClr val="black"/>
                </a:solidFill>
              </a:rPr>
              <a:t>Capitol Hill Meetings</a:t>
            </a:r>
          </a:p>
        </p:txBody>
      </p:sp>
      <p:sp>
        <p:nvSpPr>
          <p:cNvPr id="3" name="Text Placeholder 2"/>
          <p:cNvSpPr>
            <a:spLocks noGrp="1"/>
          </p:cNvSpPr>
          <p:nvPr>
            <p:ph type="body" sz="quarter" idx="13"/>
          </p:nvPr>
        </p:nvSpPr>
        <p:spPr/>
        <p:txBody>
          <a:bodyPr/>
          <a:lstStyle/>
          <a:p>
            <a:r>
              <a:rPr lang="en-US" dirty="0"/>
              <a:t>Conference Highlights</a:t>
            </a:r>
          </a:p>
        </p:txBody>
      </p:sp>
    </p:spTree>
    <p:extLst>
      <p:ext uri="{BB962C8B-B14F-4D97-AF65-F5344CB8AC3E}">
        <p14:creationId xmlns:p14="http://schemas.microsoft.com/office/powerpoint/2010/main" val="844776055"/>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7"/>
          <p:cNvPicPr>
            <a:picLocks/>
          </p:cNvPicPr>
          <p:nvPr/>
        </p:nvPicPr>
        <p:blipFill rotWithShape="1">
          <a:blip r:embed="rId3" cstate="screen">
            <a:extLst>
              <a:ext uri="{28A0092B-C50C-407E-A947-70E740481C1C}">
                <a14:useLocalDpi xmlns:a14="http://schemas.microsoft.com/office/drawing/2010/main"/>
              </a:ext>
            </a:extLst>
          </a:blip>
          <a:srcRect/>
          <a:stretch/>
        </p:blipFill>
        <p:spPr bwMode="auto">
          <a:xfrm>
            <a:off x="6315594" y="3615062"/>
            <a:ext cx="2277544" cy="1602532"/>
          </a:xfrm>
          <a:prstGeom prst="rect">
            <a:avLst/>
          </a:prstGeom>
          <a:ln>
            <a:noFill/>
          </a:ln>
          <a:extLst>
            <a:ext uri="{53640926-AAD7-44D8-BBD7-CCE9431645EC}">
              <a14:shadowObscured xmlns:a14="http://schemas.microsoft.com/office/drawing/2010/main"/>
            </a:ext>
          </a:extLst>
        </p:spPr>
      </p:pic>
      <p:sp>
        <p:nvSpPr>
          <p:cNvPr id="5" name="Content Placeholder 4"/>
          <p:cNvSpPr>
            <a:spLocks noGrp="1"/>
          </p:cNvSpPr>
          <p:nvPr>
            <p:ph idx="1"/>
          </p:nvPr>
        </p:nvSpPr>
        <p:spPr>
          <a:xfrm>
            <a:off x="251209" y="1259437"/>
            <a:ext cx="8435591" cy="4711249"/>
          </a:xfrm>
        </p:spPr>
        <p:txBody>
          <a:bodyPr>
            <a:normAutofit/>
          </a:bodyPr>
          <a:lstStyle/>
          <a:p>
            <a:pPr marL="339725" indent="-339725"/>
            <a:r>
              <a:rPr lang="en-US" sz="2400" dirty="0">
                <a:solidFill>
                  <a:schemeClr val="tx1"/>
                </a:solidFill>
              </a:rPr>
              <a:t>What is the AAO-HNS Board of Governors (BOG)?</a:t>
            </a:r>
          </a:p>
          <a:p>
            <a:pPr marL="899795" lvl="1" indent="-339725"/>
            <a:r>
              <a:rPr lang="en-US" sz="2000" dirty="0">
                <a:solidFill>
                  <a:schemeClr val="tx1"/>
                </a:solidFill>
              </a:rPr>
              <a:t>Established in 1982 as a grassroots member network within the AAO-HNS.</a:t>
            </a:r>
          </a:p>
          <a:p>
            <a:pPr marL="899795" lvl="1" indent="-339725"/>
            <a:r>
              <a:rPr lang="en-US" sz="2000" dirty="0">
                <a:solidFill>
                  <a:schemeClr val="tx1"/>
                </a:solidFill>
              </a:rPr>
              <a:t>Composed of local, state, specialty, and national otolaryngology–head and neck surgery societies. </a:t>
            </a:r>
          </a:p>
          <a:p>
            <a:pPr marL="899795" lvl="1" indent="-339725"/>
            <a:r>
              <a:rPr lang="en-US" sz="2000" dirty="0">
                <a:solidFill>
                  <a:schemeClr val="tx1"/>
                </a:solidFill>
              </a:rPr>
              <a:t>Organized into 10 Geographic Regions. Each region has an appointed representative to enhance and </a:t>
            </a:r>
          </a:p>
          <a:p>
            <a:pPr marL="560070" lvl="1" indent="0">
              <a:buNone/>
            </a:pPr>
            <a:r>
              <a:rPr lang="en-US" sz="2000" dirty="0">
                <a:solidFill>
                  <a:schemeClr val="tx1"/>
                </a:solidFill>
              </a:rPr>
              <a:t>	facilitate communications. </a:t>
            </a:r>
          </a:p>
          <a:p>
            <a:pPr marL="899795" lvl="1" indent="-339725"/>
            <a:r>
              <a:rPr lang="en-US" sz="2000" dirty="0">
                <a:solidFill>
                  <a:schemeClr val="tx1"/>
                </a:solidFill>
              </a:rPr>
              <a:t>Functions as a conduit of information</a:t>
            </a:r>
          </a:p>
          <a:p>
            <a:pPr marL="560070" lvl="1" indent="0">
              <a:buNone/>
            </a:pPr>
            <a:r>
              <a:rPr lang="en-US" sz="2000" dirty="0">
                <a:solidFill>
                  <a:schemeClr val="tx1"/>
                </a:solidFill>
              </a:rPr>
              <a:t>     between BOG members, the BOG </a:t>
            </a:r>
          </a:p>
          <a:p>
            <a:pPr marL="560070" lvl="1" indent="0">
              <a:buNone/>
            </a:pPr>
            <a:r>
              <a:rPr lang="en-US" sz="2000" dirty="0">
                <a:solidFill>
                  <a:schemeClr val="tx1"/>
                </a:solidFill>
              </a:rPr>
              <a:t>	Executive Committee, the AAO-HNS/F Boards </a:t>
            </a:r>
          </a:p>
          <a:p>
            <a:pPr marL="560070" lvl="1" indent="0">
              <a:buNone/>
            </a:pPr>
            <a:r>
              <a:rPr lang="en-US" sz="2000" dirty="0">
                <a:solidFill>
                  <a:schemeClr val="tx1"/>
                </a:solidFill>
              </a:rPr>
              <a:t>	of Directors, and the general membership.</a:t>
            </a:r>
          </a:p>
          <a:p>
            <a:pPr marL="0" indent="0">
              <a:buNone/>
            </a:pPr>
            <a:endParaRPr lang="en-US" sz="2400" dirty="0">
              <a:solidFill>
                <a:schemeClr val="tx1"/>
              </a:solidFill>
            </a:endParaRPr>
          </a:p>
          <a:p>
            <a:pPr marL="339725" indent="-339725">
              <a:buNone/>
            </a:pPr>
            <a:endParaRPr lang="en-US" sz="2100" dirty="0">
              <a:solidFill>
                <a:schemeClr val="tx1"/>
              </a:solidFill>
            </a:endParaRPr>
          </a:p>
        </p:txBody>
      </p:sp>
      <p:sp>
        <p:nvSpPr>
          <p:cNvPr id="8" name="Text Placeholder 7"/>
          <p:cNvSpPr>
            <a:spLocks noGrp="1"/>
          </p:cNvSpPr>
          <p:nvPr>
            <p:ph type="body" sz="quarter" idx="13"/>
          </p:nvPr>
        </p:nvSpPr>
        <p:spPr/>
        <p:txBody>
          <a:bodyPr/>
          <a:lstStyle/>
          <a:p>
            <a:r>
              <a:rPr lang="en-US" dirty="0"/>
              <a:t>BOG Spring Meeting Re-Cap</a:t>
            </a:r>
          </a:p>
        </p:txBody>
      </p:sp>
    </p:spTree>
    <p:extLst>
      <p:ext uri="{BB962C8B-B14F-4D97-AF65-F5344CB8AC3E}">
        <p14:creationId xmlns:p14="http://schemas.microsoft.com/office/powerpoint/2010/main" val="1625085133"/>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1319" y="1378424"/>
            <a:ext cx="8325135" cy="4612944"/>
          </a:xfrm>
        </p:spPr>
        <p:txBody>
          <a:bodyPr>
            <a:noAutofit/>
          </a:bodyPr>
          <a:lstStyle/>
          <a:p>
            <a:pPr marL="339725" lvl="0" indent="-339725">
              <a:buClr>
                <a:srgbClr val="B31E0E"/>
              </a:buClr>
            </a:pPr>
            <a:r>
              <a:rPr lang="en-US" sz="2800" dirty="0">
                <a:solidFill>
                  <a:prstClr val="black"/>
                </a:solidFill>
              </a:rPr>
              <a:t>All AAO-HNS active members are eligible to apply to a BOG Committee or attend BOG Committee meetings. </a:t>
            </a:r>
          </a:p>
          <a:p>
            <a:pPr marL="899795" lvl="1" indent="-339725">
              <a:buClr>
                <a:srgbClr val="B31E0E"/>
              </a:buClr>
            </a:pPr>
            <a:r>
              <a:rPr lang="en-US" sz="2400" dirty="0">
                <a:solidFill>
                  <a:prstClr val="black"/>
                </a:solidFill>
              </a:rPr>
              <a:t>Legislative Affairs Committee</a:t>
            </a:r>
          </a:p>
          <a:p>
            <a:pPr marL="899795" lvl="1" indent="-339725">
              <a:buClr>
                <a:srgbClr val="B31E0E"/>
              </a:buClr>
            </a:pPr>
            <a:r>
              <a:rPr lang="en-US" sz="2400" dirty="0">
                <a:solidFill>
                  <a:prstClr val="black"/>
                </a:solidFill>
              </a:rPr>
              <a:t>Socioeconomic &amp; Grassroots (SEGR) Committee</a:t>
            </a:r>
          </a:p>
          <a:p>
            <a:pPr marL="899795" lvl="1" indent="-339725">
              <a:buClr>
                <a:srgbClr val="B31E0E"/>
              </a:buClr>
            </a:pPr>
            <a:r>
              <a:rPr lang="en-US" sz="2400" dirty="0">
                <a:solidFill>
                  <a:prstClr val="black"/>
                </a:solidFill>
              </a:rPr>
              <a:t>Governance &amp; Society Engagement Committee</a:t>
            </a:r>
          </a:p>
          <a:p>
            <a:pPr marL="339725" lvl="1" indent="-339725">
              <a:buClr>
                <a:srgbClr val="B31E0E"/>
              </a:buClr>
              <a:buNone/>
            </a:pPr>
            <a:endParaRPr lang="en-US" sz="1800" dirty="0">
              <a:solidFill>
                <a:prstClr val="black"/>
              </a:solidFill>
            </a:endParaRPr>
          </a:p>
          <a:p>
            <a:pPr marL="339725" lvl="0" indent="-339725">
              <a:buClr>
                <a:srgbClr val="B31E0E"/>
              </a:buClr>
            </a:pPr>
            <a:r>
              <a:rPr lang="en-US" sz="2800" dirty="0">
                <a:solidFill>
                  <a:prstClr val="black"/>
                </a:solidFill>
              </a:rPr>
              <a:t>Each affiliated BOG society has three designated positions to the BOG.</a:t>
            </a:r>
          </a:p>
          <a:p>
            <a:pPr marL="899795" lvl="1" indent="-339725">
              <a:buClr>
                <a:srgbClr val="B31E0E"/>
              </a:buClr>
            </a:pPr>
            <a:r>
              <a:rPr lang="en-US" sz="2400" dirty="0">
                <a:solidFill>
                  <a:prstClr val="black"/>
                </a:solidFill>
              </a:rPr>
              <a:t>Governor, Legislative Rep, and SEGR Rep</a:t>
            </a:r>
          </a:p>
        </p:txBody>
      </p:sp>
      <p:sp>
        <p:nvSpPr>
          <p:cNvPr id="3" name="Text Placeholder 2"/>
          <p:cNvSpPr>
            <a:spLocks noGrp="1"/>
          </p:cNvSpPr>
          <p:nvPr>
            <p:ph type="body" sz="quarter" idx="13"/>
          </p:nvPr>
        </p:nvSpPr>
        <p:spPr/>
        <p:txBody>
          <a:bodyPr/>
          <a:lstStyle/>
          <a:p>
            <a:r>
              <a:rPr lang="en-US" dirty="0"/>
              <a:t>BOG Committees &amp; Representatives </a:t>
            </a:r>
          </a:p>
        </p:txBody>
      </p:sp>
    </p:spTree>
    <p:extLst>
      <p:ext uri="{BB962C8B-B14F-4D97-AF65-F5344CB8AC3E}">
        <p14:creationId xmlns:p14="http://schemas.microsoft.com/office/powerpoint/2010/main" val="2901995018"/>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1319" y="1378424"/>
            <a:ext cx="8325135" cy="4612944"/>
          </a:xfrm>
        </p:spPr>
        <p:txBody>
          <a:bodyPr>
            <a:noAutofit/>
          </a:bodyPr>
          <a:lstStyle/>
          <a:p>
            <a:pPr marL="339725" lvl="0" indent="-339725">
              <a:buClr>
                <a:srgbClr val="B31E0E"/>
              </a:buClr>
            </a:pPr>
            <a:r>
              <a:rPr lang="en-US" sz="2400" dirty="0">
                <a:solidFill>
                  <a:prstClr val="black"/>
                </a:solidFill>
              </a:rPr>
              <a:t>“I Need to Negotiate a New Contract – Who’s on My Team?”</a:t>
            </a:r>
          </a:p>
          <a:p>
            <a:pPr marL="339725" lvl="0" indent="-339725">
              <a:buClr>
                <a:srgbClr val="B31E0E"/>
              </a:buClr>
            </a:pPr>
            <a:r>
              <a:rPr lang="en-US" sz="2400" dirty="0">
                <a:solidFill>
                  <a:prstClr val="black"/>
                </a:solidFill>
              </a:rPr>
              <a:t>“Remediation of Hearing Loss in the United States”</a:t>
            </a:r>
          </a:p>
          <a:p>
            <a:pPr marL="339725" lvl="0" indent="-339725">
              <a:buClr>
                <a:srgbClr val="B31E0E"/>
              </a:buClr>
            </a:pPr>
            <a:r>
              <a:rPr lang="en-US" sz="2400" dirty="0">
                <a:solidFill>
                  <a:prstClr val="black"/>
                </a:solidFill>
              </a:rPr>
              <a:t>“How Can Reg-</a:t>
            </a:r>
            <a:r>
              <a:rPr lang="en-US" sz="2400" dirty="0" err="1">
                <a:solidFill>
                  <a:prstClr val="black"/>
                </a:solidFill>
              </a:rPr>
              <a:t>ent</a:t>
            </a:r>
            <a:r>
              <a:rPr lang="en-US" sz="2400" dirty="0">
                <a:solidFill>
                  <a:prstClr val="black"/>
                </a:solidFill>
              </a:rPr>
              <a:t> Help Me with MIPS?”</a:t>
            </a:r>
          </a:p>
          <a:p>
            <a:pPr marL="339725" lvl="0" indent="-339725">
              <a:buClr>
                <a:srgbClr val="B31E0E"/>
              </a:buClr>
            </a:pPr>
            <a:r>
              <a:rPr lang="en-US" sz="2400" dirty="0">
                <a:solidFill>
                  <a:prstClr val="black"/>
                </a:solidFill>
              </a:rPr>
              <a:t>“Navigating Congress”</a:t>
            </a:r>
          </a:p>
          <a:p>
            <a:pPr marL="899795" lvl="1" indent="-339725">
              <a:buClr>
                <a:srgbClr val="B31E0E"/>
              </a:buClr>
            </a:pPr>
            <a:r>
              <a:rPr lang="en-US" sz="2000" dirty="0">
                <a:solidFill>
                  <a:prstClr val="black"/>
                </a:solidFill>
              </a:rPr>
              <a:t>Keynote Speaker: Martin B. Gold, JD</a:t>
            </a:r>
          </a:p>
          <a:p>
            <a:pPr marL="339725" lvl="0" indent="-339725">
              <a:buClr>
                <a:srgbClr val="B31E0E"/>
              </a:buClr>
            </a:pPr>
            <a:r>
              <a:rPr lang="en-US" sz="2400" dirty="0">
                <a:solidFill>
                  <a:prstClr val="black"/>
                </a:solidFill>
              </a:rPr>
              <a:t>“Payment Models in Delivery System Reform”</a:t>
            </a:r>
          </a:p>
          <a:p>
            <a:pPr marL="899795" lvl="1" indent="-339725">
              <a:buClr>
                <a:srgbClr val="B31E0E"/>
              </a:buClr>
            </a:pPr>
            <a:r>
              <a:rPr lang="en-US" sz="2000" dirty="0">
                <a:solidFill>
                  <a:prstClr val="black"/>
                </a:solidFill>
              </a:rPr>
              <a:t>Keynote Speaker: </a:t>
            </a:r>
            <a:r>
              <a:rPr lang="en-US" sz="2000" dirty="0" err="1">
                <a:solidFill>
                  <a:prstClr val="black"/>
                </a:solidFill>
              </a:rPr>
              <a:t>Meena</a:t>
            </a:r>
            <a:r>
              <a:rPr lang="en-US" sz="2000" dirty="0">
                <a:solidFill>
                  <a:prstClr val="black"/>
                </a:solidFill>
              </a:rPr>
              <a:t> </a:t>
            </a:r>
            <a:r>
              <a:rPr lang="en-US" sz="2000" dirty="0" err="1">
                <a:solidFill>
                  <a:prstClr val="black"/>
                </a:solidFill>
              </a:rPr>
              <a:t>Seshamani</a:t>
            </a:r>
            <a:r>
              <a:rPr lang="en-US" sz="2000" dirty="0">
                <a:solidFill>
                  <a:prstClr val="black"/>
                </a:solidFill>
              </a:rPr>
              <a:t>, MD, PhD</a:t>
            </a:r>
          </a:p>
          <a:p>
            <a:pPr marL="339725" lvl="0" indent="-339725">
              <a:buClr>
                <a:srgbClr val="B31E0E"/>
              </a:buClr>
            </a:pPr>
            <a:r>
              <a:rPr lang="en-US" sz="2400" dirty="0">
                <a:solidFill>
                  <a:prstClr val="black"/>
                </a:solidFill>
              </a:rPr>
              <a:t>“Payer Advocacy 2016”</a:t>
            </a:r>
          </a:p>
          <a:p>
            <a:pPr marL="339725" lvl="0" indent="-339725">
              <a:buClr>
                <a:srgbClr val="B31E0E"/>
              </a:buClr>
            </a:pPr>
            <a:r>
              <a:rPr lang="en-US" sz="2400" dirty="0">
                <a:solidFill>
                  <a:prstClr val="black"/>
                </a:solidFill>
              </a:rPr>
              <a:t>Congressional Guest</a:t>
            </a:r>
          </a:p>
          <a:p>
            <a:pPr marL="899795" lvl="1" indent="-339725">
              <a:buClr>
                <a:srgbClr val="B31E0E"/>
              </a:buClr>
            </a:pPr>
            <a:r>
              <a:rPr lang="en-US" sz="2000" dirty="0">
                <a:solidFill>
                  <a:prstClr val="black"/>
                </a:solidFill>
              </a:rPr>
              <a:t>Mike Hamilton, Chief of Staff, U.S. Representative David McKinley (R-WV-1) </a:t>
            </a:r>
          </a:p>
        </p:txBody>
      </p:sp>
      <p:sp>
        <p:nvSpPr>
          <p:cNvPr id="3" name="Text Placeholder 2"/>
          <p:cNvSpPr>
            <a:spLocks noGrp="1"/>
          </p:cNvSpPr>
          <p:nvPr>
            <p:ph type="body" sz="quarter" idx="13"/>
          </p:nvPr>
        </p:nvSpPr>
        <p:spPr/>
        <p:txBody>
          <a:bodyPr/>
          <a:lstStyle/>
          <a:p>
            <a:r>
              <a:rPr lang="en-US" dirty="0"/>
              <a:t>BOG Spring Meeting</a:t>
            </a:r>
          </a:p>
          <a:p>
            <a:r>
              <a:rPr lang="en-US" sz="2400" dirty="0"/>
              <a:t>Practice-Based Highlights</a:t>
            </a:r>
          </a:p>
        </p:txBody>
      </p:sp>
    </p:spTree>
    <p:extLst>
      <p:ext uri="{BB962C8B-B14F-4D97-AF65-F5344CB8AC3E}">
        <p14:creationId xmlns:p14="http://schemas.microsoft.com/office/powerpoint/2010/main" val="1908493092"/>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1319" y="1378424"/>
            <a:ext cx="8325135" cy="4612944"/>
          </a:xfrm>
        </p:spPr>
        <p:txBody>
          <a:bodyPr>
            <a:noAutofit/>
          </a:bodyPr>
          <a:lstStyle/>
          <a:p>
            <a:pPr marL="339725" lvl="0" indent="-339725">
              <a:buClr>
                <a:srgbClr val="B31E0E"/>
              </a:buClr>
            </a:pPr>
            <a:r>
              <a:rPr lang="en-US" dirty="0">
                <a:solidFill>
                  <a:prstClr val="black"/>
                </a:solidFill>
              </a:rPr>
              <a:t>“Leading and Managing Change in a Diverse Workplace”</a:t>
            </a:r>
          </a:p>
          <a:p>
            <a:pPr marL="899795" lvl="1" indent="-339725">
              <a:buClr>
                <a:srgbClr val="B31E0E"/>
              </a:buClr>
            </a:pPr>
            <a:r>
              <a:rPr lang="en-US" sz="3200" dirty="0">
                <a:solidFill>
                  <a:prstClr val="black"/>
                </a:solidFill>
              </a:rPr>
              <a:t>Keynote Speaker: Denice Cora-Brambles, MD, MBA </a:t>
            </a:r>
          </a:p>
          <a:p>
            <a:pPr marL="339725" lvl="0" indent="-339725">
              <a:buClr>
                <a:srgbClr val="B31E0E"/>
              </a:buClr>
            </a:pPr>
            <a:r>
              <a:rPr lang="en-US" dirty="0">
                <a:solidFill>
                  <a:prstClr val="black"/>
                </a:solidFill>
              </a:rPr>
              <a:t>“Leading Through Cultural Understanding”</a:t>
            </a:r>
          </a:p>
          <a:p>
            <a:pPr marL="339725" lvl="0" indent="-339725">
              <a:buClr>
                <a:srgbClr val="B31E0E"/>
              </a:buClr>
            </a:pPr>
            <a:r>
              <a:rPr lang="en-US" dirty="0">
                <a:solidFill>
                  <a:prstClr val="black"/>
                </a:solidFill>
              </a:rPr>
              <a:t>“Why is Everyone Asking Me What’s My E.Q.?”</a:t>
            </a:r>
          </a:p>
        </p:txBody>
      </p:sp>
      <p:sp>
        <p:nvSpPr>
          <p:cNvPr id="3" name="Text Placeholder 2"/>
          <p:cNvSpPr>
            <a:spLocks noGrp="1"/>
          </p:cNvSpPr>
          <p:nvPr>
            <p:ph type="body" sz="quarter" idx="13"/>
          </p:nvPr>
        </p:nvSpPr>
        <p:spPr>
          <a:xfrm>
            <a:off x="2210637" y="6563"/>
            <a:ext cx="6782551" cy="912812"/>
          </a:xfrm>
        </p:spPr>
        <p:txBody>
          <a:bodyPr/>
          <a:lstStyle/>
          <a:p>
            <a:r>
              <a:rPr lang="en-US" dirty="0"/>
              <a:t>BOG Spring Meeting</a:t>
            </a:r>
          </a:p>
          <a:p>
            <a:r>
              <a:rPr lang="en-US" sz="2400" dirty="0"/>
              <a:t>Professional/Leadership Development Highlights</a:t>
            </a:r>
          </a:p>
        </p:txBody>
      </p:sp>
    </p:spTree>
    <p:extLst>
      <p:ext uri="{BB962C8B-B14F-4D97-AF65-F5344CB8AC3E}">
        <p14:creationId xmlns:p14="http://schemas.microsoft.com/office/powerpoint/2010/main" val="4011601772"/>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1319" y="1378424"/>
            <a:ext cx="8325135" cy="4612944"/>
          </a:xfrm>
        </p:spPr>
        <p:txBody>
          <a:bodyPr>
            <a:noAutofit/>
          </a:bodyPr>
          <a:lstStyle/>
          <a:p>
            <a:pPr marL="339725" lvl="0" indent="-339725">
              <a:buClr>
                <a:srgbClr val="B31E0E"/>
              </a:buClr>
            </a:pPr>
            <a:r>
              <a:rPr lang="en-US" dirty="0">
                <a:solidFill>
                  <a:prstClr val="black"/>
                </a:solidFill>
              </a:rPr>
              <a:t>Welcome Reception</a:t>
            </a:r>
          </a:p>
          <a:p>
            <a:pPr marL="339725" lvl="0" indent="-339725">
              <a:buClr>
                <a:srgbClr val="B31E0E"/>
              </a:buClr>
            </a:pPr>
            <a:r>
              <a:rPr lang="en-US" dirty="0">
                <a:solidFill>
                  <a:prstClr val="black"/>
                </a:solidFill>
              </a:rPr>
              <a:t>Regional Representatives Networking Meeting</a:t>
            </a:r>
          </a:p>
          <a:p>
            <a:pPr marL="339725" lvl="0" indent="-339725">
              <a:buClr>
                <a:srgbClr val="B31E0E"/>
              </a:buClr>
            </a:pPr>
            <a:r>
              <a:rPr lang="en-US" dirty="0">
                <a:solidFill>
                  <a:prstClr val="black"/>
                </a:solidFill>
              </a:rPr>
              <a:t>Speed Mentoring </a:t>
            </a:r>
          </a:p>
          <a:p>
            <a:pPr marL="339725" lvl="0" indent="-339725">
              <a:buClr>
                <a:srgbClr val="B31E0E"/>
              </a:buClr>
            </a:pPr>
            <a:r>
              <a:rPr lang="en-US" dirty="0">
                <a:solidFill>
                  <a:prstClr val="black"/>
                </a:solidFill>
              </a:rPr>
              <a:t>ENT PAC Reception at Pinstripes (Bowling/Bocce)</a:t>
            </a:r>
          </a:p>
          <a:p>
            <a:pPr marL="339725" lvl="0" indent="-339725">
              <a:buClr>
                <a:srgbClr val="B31E0E"/>
              </a:buClr>
            </a:pPr>
            <a:r>
              <a:rPr lang="en-US" dirty="0">
                <a:solidFill>
                  <a:prstClr val="black"/>
                </a:solidFill>
              </a:rPr>
              <a:t>Regional Networking Lunch</a:t>
            </a:r>
          </a:p>
        </p:txBody>
      </p:sp>
      <p:sp>
        <p:nvSpPr>
          <p:cNvPr id="3" name="Text Placeholder 2"/>
          <p:cNvSpPr>
            <a:spLocks noGrp="1"/>
          </p:cNvSpPr>
          <p:nvPr>
            <p:ph type="body" sz="quarter" idx="13"/>
          </p:nvPr>
        </p:nvSpPr>
        <p:spPr/>
        <p:txBody>
          <a:bodyPr/>
          <a:lstStyle/>
          <a:p>
            <a:r>
              <a:rPr lang="en-US" dirty="0"/>
              <a:t>BOG Spring Meeting</a:t>
            </a:r>
          </a:p>
          <a:p>
            <a:r>
              <a:rPr lang="en-US" sz="2400" dirty="0"/>
              <a:t>Networking Opportunities</a:t>
            </a:r>
          </a:p>
        </p:txBody>
      </p:sp>
    </p:spTree>
    <p:extLst>
      <p:ext uri="{BB962C8B-B14F-4D97-AF65-F5344CB8AC3E}">
        <p14:creationId xmlns:p14="http://schemas.microsoft.com/office/powerpoint/2010/main" val="1224909031"/>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1319" y="1378424"/>
            <a:ext cx="8325135" cy="4612944"/>
          </a:xfrm>
        </p:spPr>
        <p:txBody>
          <a:bodyPr>
            <a:noAutofit/>
          </a:bodyPr>
          <a:lstStyle/>
          <a:p>
            <a:pPr marL="339725" lvl="0" indent="-339725">
              <a:buClr>
                <a:srgbClr val="B31E0E"/>
              </a:buClr>
            </a:pPr>
            <a:r>
              <a:rPr lang="en-US" sz="2800" dirty="0">
                <a:solidFill>
                  <a:prstClr val="black"/>
                </a:solidFill>
              </a:rPr>
              <a:t>“I’m a BOG Representative – Now What?”</a:t>
            </a:r>
          </a:p>
          <a:p>
            <a:pPr marL="339725" lvl="0" indent="-339725">
              <a:buClr>
                <a:srgbClr val="B31E0E"/>
              </a:buClr>
            </a:pPr>
            <a:r>
              <a:rPr lang="en-US" sz="2800" dirty="0">
                <a:solidFill>
                  <a:prstClr val="black"/>
                </a:solidFill>
              </a:rPr>
              <a:t>“Otolaryngology in the ED – BOG Survey Results”</a:t>
            </a:r>
          </a:p>
          <a:p>
            <a:pPr marL="339725" lvl="0" indent="-339725">
              <a:buClr>
                <a:srgbClr val="B31E0E"/>
              </a:buClr>
            </a:pPr>
            <a:r>
              <a:rPr lang="en-US" sz="2800" dirty="0">
                <a:solidFill>
                  <a:prstClr val="black"/>
                </a:solidFill>
              </a:rPr>
              <a:t>BOG Governance &amp; Society Engagement Committee Meeting</a:t>
            </a:r>
          </a:p>
          <a:p>
            <a:pPr marL="339725" lvl="0" indent="-339725">
              <a:buClr>
                <a:srgbClr val="B31E0E"/>
              </a:buClr>
            </a:pPr>
            <a:r>
              <a:rPr lang="en-US" sz="2800" dirty="0">
                <a:solidFill>
                  <a:prstClr val="black"/>
                </a:solidFill>
              </a:rPr>
              <a:t>BOG Socioeconomic &amp; Grassroots Committee Meeting</a:t>
            </a:r>
          </a:p>
          <a:p>
            <a:pPr marL="339725" lvl="0" indent="-339725">
              <a:buClr>
                <a:srgbClr val="B31E0E"/>
              </a:buClr>
            </a:pPr>
            <a:r>
              <a:rPr lang="en-US" sz="2800" dirty="0">
                <a:solidFill>
                  <a:prstClr val="black"/>
                </a:solidFill>
              </a:rPr>
              <a:t>BOG Legislative Affairs Committee Meeting</a:t>
            </a:r>
          </a:p>
          <a:p>
            <a:pPr marL="339725" lvl="0" indent="-339725">
              <a:buClr>
                <a:srgbClr val="B31E0E"/>
              </a:buClr>
            </a:pPr>
            <a:r>
              <a:rPr lang="en-US" sz="2800" dirty="0">
                <a:solidFill>
                  <a:prstClr val="black"/>
                </a:solidFill>
              </a:rPr>
              <a:t>BOG General Assembly &amp; AAO-HNS/F President-Elect Candidates Forum</a:t>
            </a:r>
          </a:p>
        </p:txBody>
      </p:sp>
      <p:sp>
        <p:nvSpPr>
          <p:cNvPr id="3" name="Text Placeholder 2"/>
          <p:cNvSpPr>
            <a:spLocks noGrp="1"/>
          </p:cNvSpPr>
          <p:nvPr>
            <p:ph type="body" sz="quarter" idx="13"/>
          </p:nvPr>
        </p:nvSpPr>
        <p:spPr/>
        <p:txBody>
          <a:bodyPr/>
          <a:lstStyle/>
          <a:p>
            <a:r>
              <a:rPr lang="en-US" dirty="0"/>
              <a:t>BOG Spring Meeting</a:t>
            </a:r>
          </a:p>
          <a:p>
            <a:r>
              <a:rPr lang="en-US" sz="2400" dirty="0"/>
              <a:t>BOG Business Sessions</a:t>
            </a:r>
          </a:p>
        </p:txBody>
      </p:sp>
    </p:spTree>
    <p:extLst>
      <p:ext uri="{BB962C8B-B14F-4D97-AF65-F5344CB8AC3E}">
        <p14:creationId xmlns:p14="http://schemas.microsoft.com/office/powerpoint/2010/main" val="2088728149"/>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
</file>

<file path=ppt/theme/theme1.xml><?xml version="1.0" encoding="utf-8"?>
<a:theme xmlns:a="http://schemas.openxmlformats.org/drawingml/2006/main" name="Default Theme">
  <a:themeElements>
    <a:clrScheme name="AAO-HNS 2014">
      <a:dk1>
        <a:sysClr val="windowText" lastClr="000000"/>
      </a:dk1>
      <a:lt1>
        <a:srgbClr val="EAEBE8"/>
      </a:lt1>
      <a:dk2>
        <a:srgbClr val="B31E0E"/>
      </a:dk2>
      <a:lt2>
        <a:srgbClr val="EDEFEB"/>
      </a:lt2>
      <a:accent1>
        <a:srgbClr val="008899"/>
      </a:accent1>
      <a:accent2>
        <a:srgbClr val="774D7A"/>
      </a:accent2>
      <a:accent3>
        <a:srgbClr val="6EA92A"/>
      </a:accent3>
      <a:accent4>
        <a:srgbClr val="CC9000"/>
      </a:accent4>
      <a:accent5>
        <a:srgbClr val="C6BAA9"/>
      </a:accent5>
      <a:accent6>
        <a:srgbClr val="3C3C3C"/>
      </a:accent6>
      <a:hlink>
        <a:srgbClr val="0F7587"/>
      </a:hlink>
      <a:folHlink>
        <a:srgbClr val="A10D0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Default Theme">
  <a:themeElements>
    <a:clrScheme name="AAO-HNS 2014">
      <a:dk1>
        <a:sysClr val="windowText" lastClr="000000"/>
      </a:dk1>
      <a:lt1>
        <a:srgbClr val="EAEBE8"/>
      </a:lt1>
      <a:dk2>
        <a:srgbClr val="B31E0E"/>
      </a:dk2>
      <a:lt2>
        <a:srgbClr val="EDEFEB"/>
      </a:lt2>
      <a:accent1>
        <a:srgbClr val="008899"/>
      </a:accent1>
      <a:accent2>
        <a:srgbClr val="774D7A"/>
      </a:accent2>
      <a:accent3>
        <a:srgbClr val="6EA92A"/>
      </a:accent3>
      <a:accent4>
        <a:srgbClr val="CC9000"/>
      </a:accent4>
      <a:accent5>
        <a:srgbClr val="C6BAA9"/>
      </a:accent5>
      <a:accent6>
        <a:srgbClr val="3C3C3C"/>
      </a:accent6>
      <a:hlink>
        <a:srgbClr val="0F7587"/>
      </a:hlink>
      <a:folHlink>
        <a:srgbClr val="A10D0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4934</TotalTime>
  <Words>1119</Words>
  <Application>Microsoft Office PowerPoint</Application>
  <PresentationFormat>On-screen Show (4:3)</PresentationFormat>
  <Paragraphs>142</Paragraphs>
  <Slides>15</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15</vt:i4>
      </vt:variant>
    </vt:vector>
  </HeadingPairs>
  <TitlesOfParts>
    <vt:vector size="21" baseType="lpstr">
      <vt:lpstr>ＭＳ Ｐゴシック</vt:lpstr>
      <vt:lpstr>Arial</vt:lpstr>
      <vt:lpstr>Calibri</vt:lpstr>
      <vt:lpstr>Wingdings</vt:lpstr>
      <vt:lpstr>Default Theme</vt:lpstr>
      <vt:lpstr>1_Default Theme</vt:lpstr>
      <vt:lpstr>AAO-HNS/F 2017  Leadership Forum &amp;  BOG Spring Meeting *** March 10-13, 2017 Alexandria, VA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AAO-HNS/F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Jackie Cole</dc:creator>
  <cp:lastModifiedBy>Trimmer, Joy</cp:lastModifiedBy>
  <cp:revision>318</cp:revision>
  <cp:lastPrinted>2016-12-01T22:21:06Z</cp:lastPrinted>
  <dcterms:created xsi:type="dcterms:W3CDTF">2015-02-04T16:37:14Z</dcterms:created>
  <dcterms:modified xsi:type="dcterms:W3CDTF">2017-04-12T18:15:23Z</dcterms:modified>
</cp:coreProperties>
</file>