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Lst>
  <p:notesMasterIdLst>
    <p:notesMasterId r:id="rId30"/>
  </p:notesMasterIdLst>
  <p:handoutMasterIdLst>
    <p:handoutMasterId r:id="rId31"/>
  </p:handoutMasterIdLst>
  <p:sldIdLst>
    <p:sldId id="539" r:id="rId5"/>
    <p:sldId id="393" r:id="rId6"/>
    <p:sldId id="463" r:id="rId7"/>
    <p:sldId id="486" r:id="rId8"/>
    <p:sldId id="414" r:id="rId9"/>
    <p:sldId id="473" r:id="rId10"/>
    <p:sldId id="526" r:id="rId11"/>
    <p:sldId id="527" r:id="rId12"/>
    <p:sldId id="492" r:id="rId13"/>
    <p:sldId id="479" r:id="rId14"/>
    <p:sldId id="502" r:id="rId15"/>
    <p:sldId id="504" r:id="rId16"/>
    <p:sldId id="477" r:id="rId17"/>
    <p:sldId id="485" r:id="rId18"/>
    <p:sldId id="528" r:id="rId19"/>
    <p:sldId id="408" r:id="rId20"/>
    <p:sldId id="456" r:id="rId21"/>
    <p:sldId id="457" r:id="rId22"/>
    <p:sldId id="487" r:id="rId23"/>
    <p:sldId id="510" r:id="rId24"/>
    <p:sldId id="511" r:id="rId25"/>
    <p:sldId id="512" r:id="rId26"/>
    <p:sldId id="513" r:id="rId27"/>
    <p:sldId id="534" r:id="rId28"/>
    <p:sldId id="53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Gorbaty" initials="MG" lastIdx="3" clrIdx="0"/>
  <p:cmAuthor id="7" name="Margaret Lahey" initials="ML" lastIdx="30" clrIdx="7"/>
  <p:cmAuthor id="1" name="TCampbell" initials="TC" lastIdx="26" clrIdx="1"/>
  <p:cmAuthor id="8" name="John Pilotte" initials="JP" lastIdx="3" clrIdx="8"/>
  <p:cmAuthor id="2" name="Jyothi Mallampalli" initials="JM" lastIdx="1" clrIdx="2"/>
  <p:cmAuthor id="3" name="Koreen Rayl" initials="KLR" lastIdx="17" clrIdx="3"/>
  <p:cmAuthor id="4" name="Kimberly Sullivan" initials="KS" lastIdx="20" clrIdx="4"/>
  <p:cmAuthor id="5" name="Volk, Jessica [USA]" initials="JV" lastIdx="9" clrIdx="5"/>
  <p:cmAuthor id="6" name="Major, Catherine [USA]" initials="CM"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119" autoAdjust="0"/>
  </p:normalViewPr>
  <p:slideViewPr>
    <p:cSldViewPr>
      <p:cViewPr>
        <p:scale>
          <a:sx n="50" d="100"/>
          <a:sy n="50" d="100"/>
        </p:scale>
        <p:origin x="-1956" y="-486"/>
      </p:cViewPr>
      <p:guideLst>
        <p:guide orient="horz" pos="2160"/>
        <p:guide pos="2880"/>
      </p:guideLst>
    </p:cSldViewPr>
  </p:slideViewPr>
  <p:outlineViewPr>
    <p:cViewPr>
      <p:scale>
        <a:sx n="33" d="100"/>
        <a:sy n="33" d="100"/>
      </p:scale>
      <p:origin x="48" y="4260"/>
    </p:cViewPr>
  </p:outlineViewPr>
  <p:notesTextViewPr>
    <p:cViewPr>
      <p:scale>
        <a:sx n="1" d="1"/>
        <a:sy n="1" d="1"/>
      </p:scale>
      <p:origin x="0" y="0"/>
    </p:cViewPr>
  </p:notesTextViewPr>
  <p:sorterViewPr>
    <p:cViewPr varScale="1">
      <p:scale>
        <a:sx n="1" d="1"/>
        <a:sy n="1" d="1"/>
      </p:scale>
      <p:origin x="0" y="582"/>
    </p:cViewPr>
  </p:sorterViewPr>
  <p:notesViewPr>
    <p:cSldViewPr>
      <p:cViewPr>
        <p:scale>
          <a:sx n="90" d="100"/>
          <a:sy n="90" d="100"/>
        </p:scale>
        <p:origin x="-2022" y="26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A9864F-E8D5-4C12-A5F1-7BB2238B4B1F}" type="datetimeFigureOut">
              <a:rPr lang="en-US" smtClean="0"/>
              <a:t>7/31/2014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16B166-9AA2-4764-B181-5CB5A5201808}" type="slidenum">
              <a:rPr lang="en-US" smtClean="0"/>
              <a:t>‹#›</a:t>
            </a:fld>
            <a:endParaRPr lang="en-US"/>
          </a:p>
        </p:txBody>
      </p:sp>
    </p:spTree>
    <p:extLst>
      <p:ext uri="{BB962C8B-B14F-4D97-AF65-F5344CB8AC3E}">
        <p14:creationId xmlns:p14="http://schemas.microsoft.com/office/powerpoint/2010/main" val="1431697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29" tIns="45715" rIns="91429" bIns="45715"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29" tIns="45715" rIns="91429" bIns="45715" rtlCol="0"/>
          <a:lstStyle>
            <a:lvl1pPr algn="r">
              <a:defRPr sz="1200"/>
            </a:lvl1pPr>
          </a:lstStyle>
          <a:p>
            <a:fld id="{2344E2B7-D98C-44BC-B900-AEE43B087152}" type="datetimeFigureOut">
              <a:rPr lang="en-US" smtClean="0"/>
              <a:pPr/>
              <a:t>7/31/2014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9" tIns="45715" rIns="91429" bIns="45715"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2971800" cy="457200"/>
          </a:xfrm>
          <a:prstGeom prst="rect">
            <a:avLst/>
          </a:prstGeom>
        </p:spPr>
        <p:txBody>
          <a:bodyPr vert="horz" lIns="91429" tIns="45715" rIns="91429"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29" tIns="45715" rIns="91429" bIns="45715" rtlCol="0" anchor="b"/>
          <a:lstStyle>
            <a:lvl1pPr algn="r">
              <a:defRPr sz="1200"/>
            </a:lvl1pPr>
          </a:lstStyle>
          <a:p>
            <a:fld id="{D00EF0A6-260B-4BBD-8952-21025184F971}" type="slidenum">
              <a:rPr lang="en-US" smtClean="0"/>
              <a:pPr/>
              <a:t>‹#›</a:t>
            </a:fld>
            <a:endParaRPr lang="en-US" dirty="0"/>
          </a:p>
        </p:txBody>
      </p:sp>
    </p:spTree>
    <p:extLst>
      <p:ext uri="{BB962C8B-B14F-4D97-AF65-F5344CB8AC3E}">
        <p14:creationId xmlns:p14="http://schemas.microsoft.com/office/powerpoint/2010/main" val="117376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1</a:t>
            </a:fld>
            <a:endParaRPr lang="en-US" dirty="0"/>
          </a:p>
        </p:txBody>
      </p:sp>
    </p:spTree>
    <p:extLst>
      <p:ext uri="{BB962C8B-B14F-4D97-AF65-F5344CB8AC3E}">
        <p14:creationId xmlns:p14="http://schemas.microsoft.com/office/powerpoint/2010/main" val="214389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proposing to</a:t>
            </a:r>
            <a:r>
              <a:rPr lang="en-US" baseline="0" dirty="0" smtClean="0"/>
              <a:t> use a revised attribution process for the  total per capita costs measures and for 3 outcome measures. The 5 total per capita costs measures include :</a:t>
            </a:r>
          </a:p>
          <a:p>
            <a:r>
              <a:rPr lang="en-US" baseline="0" dirty="0" smtClean="0"/>
              <a:t>	Total per capita costs measures (Parts A &amp; B)</a:t>
            </a:r>
          </a:p>
          <a:p>
            <a:r>
              <a:rPr lang="en-US" baseline="0" dirty="0" smtClean="0"/>
              <a:t>	Total per capita costs for beneficiaries with 4 chronic conditions: Chronic Obstructive Pulmonary Disease (COPD), Heart Failure, Coronary Artery 	Disease  and Diabetes </a:t>
            </a:r>
          </a:p>
          <a:p>
            <a:r>
              <a:rPr lang="en-US" baseline="0" dirty="0" smtClean="0"/>
              <a:t>The three outcome measures include:</a:t>
            </a:r>
          </a:p>
          <a:p>
            <a:r>
              <a:rPr lang="en-US" baseline="0" dirty="0" smtClean="0"/>
              <a:t>	All Cause Readmission</a:t>
            </a:r>
          </a:p>
          <a:p>
            <a:r>
              <a:rPr lang="en-US" baseline="0" dirty="0" smtClean="0"/>
              <a:t>	Composite of Acute Prevention    Quality Indicators: (bacterial pneumonia, urinary tract infection, dehydration)</a:t>
            </a:r>
          </a:p>
          <a:p>
            <a:r>
              <a:rPr lang="en-US" baseline="0" dirty="0" smtClean="0"/>
              <a:t>	Composite of Chronic Prevention Quality Indicators:  (chronic obstructive pulmonary disease (COPD), heart failure, diabetes).</a:t>
            </a:r>
          </a:p>
          <a:p>
            <a:endParaRPr lang="en-US" baseline="0" dirty="0" smtClean="0"/>
          </a:p>
          <a:p>
            <a:pPr marL="171430" indent="-171430">
              <a:buFont typeface="Arial" panose="020B0604020202020204" pitchFamily="34" charset="0"/>
              <a:buChar char="•"/>
            </a:pPr>
            <a:r>
              <a:rPr lang="en-US" baseline="0" dirty="0" smtClean="0"/>
              <a:t>For the 205 and 2016 VM , we used  a  two-step assignment process that focused on the delivery of primary care services by physicians. This assignment process also identified the group that provided  the plurality of primary care services. </a:t>
            </a:r>
          </a:p>
          <a:p>
            <a:pPr marL="171430" indent="-171430">
              <a:buFont typeface="Arial" panose="020B0604020202020204" pitchFamily="34" charset="0"/>
              <a:buChar char="•"/>
            </a:pPr>
            <a:r>
              <a:rPr lang="en-US" baseline="0" dirty="0" smtClean="0"/>
              <a:t>For the 2017 VM, we propose to modify the 2 step attribution process by eliminating the pre step and move NPs, Pas and CNSs to step 1. We have learned that most beneficiaries who are assigned (85%) get assigned in step one. NPs, PAs and CNSs provide a fair amount of primary care services. Thus, we propose to move these EPs to step 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10</a:t>
            </a:fld>
            <a:endParaRPr lang="en-US" dirty="0"/>
          </a:p>
        </p:txBody>
      </p:sp>
    </p:spTree>
    <p:extLst>
      <p:ext uri="{BB962C8B-B14F-4D97-AF65-F5344CB8AC3E}">
        <p14:creationId xmlns:p14="http://schemas.microsoft.com/office/powerpoint/2010/main" val="313419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3419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3419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0" indent="-171430" defTabSz="914159">
              <a:buFont typeface="Arial" panose="020B0604020202020204" pitchFamily="34" charset="0"/>
              <a:buChar char="•"/>
              <a:defRPr/>
            </a:pPr>
            <a:r>
              <a:rPr lang="en-US" dirty="0" smtClean="0"/>
              <a:t>Slide 27 shows the interaction between the value modifier and PQRS. Our objective is to reinforce PQRS. </a:t>
            </a:r>
          </a:p>
          <a:p>
            <a:pPr marL="171430" indent="-171430" defTabSz="914159">
              <a:buFont typeface="Arial" panose="020B0604020202020204" pitchFamily="34" charset="0"/>
              <a:buChar char="•"/>
              <a:defRPr/>
            </a:pPr>
            <a:r>
              <a:rPr lang="en-US" dirty="0" smtClean="0"/>
              <a:t>We are proposing to apply the value modifier to groups of physicians and non physician EPs in groups of 2 or more EPs and to solo practitioners. We</a:t>
            </a:r>
            <a:r>
              <a:rPr lang="en-US" baseline="0" dirty="0" smtClean="0"/>
              <a:t> are proposing that i</a:t>
            </a:r>
            <a:r>
              <a:rPr lang="en-US" dirty="0" smtClean="0"/>
              <a:t>f a group  of 2 or more EPs or an individual EP participates</a:t>
            </a:r>
            <a:r>
              <a:rPr lang="en-US" baseline="0" dirty="0" smtClean="0"/>
              <a:t> in </a:t>
            </a:r>
            <a:r>
              <a:rPr lang="en-US" dirty="0" smtClean="0"/>
              <a:t> PQRS as listed</a:t>
            </a:r>
            <a:r>
              <a:rPr lang="en-US" baseline="0" dirty="0" smtClean="0"/>
              <a:t> on the left hand  and avoid the PQRS payment adjustment,   the group or EP would not be subject to the automatic -4% automatic VM downward payment adjustment in 2017.  </a:t>
            </a:r>
          </a:p>
          <a:p>
            <a:pPr marL="171430" indent="-171430" defTabSz="914159">
              <a:buFont typeface="Arial" panose="020B0604020202020204" pitchFamily="34" charset="0"/>
              <a:buChar char="•"/>
              <a:defRPr/>
            </a:pPr>
            <a:r>
              <a:rPr lang="en-US" dirty="0" smtClean="0"/>
              <a:t>We are proposing that if the group or EP does NOT participate in PQRS (right-hand side of the graph), then they would be subject  to the automatic VM downward payment adjustment as well as the PQRS negative payment adjustment.  </a:t>
            </a:r>
          </a:p>
          <a:p>
            <a:pPr defTabSz="914159">
              <a:defRPr/>
            </a:pPr>
            <a:endParaRPr lang="en-US" dirty="0" smtClean="0"/>
          </a:p>
        </p:txBody>
      </p:sp>
      <p:sp>
        <p:nvSpPr>
          <p:cNvPr id="4" name="Slide Number Placeholder 3"/>
          <p:cNvSpPr>
            <a:spLocks noGrp="1"/>
          </p:cNvSpPr>
          <p:nvPr>
            <p:ph type="sldNum" sz="quarter" idx="10"/>
          </p:nvPr>
        </p:nvSpPr>
        <p:spPr/>
        <p:txBody>
          <a:bodyPr/>
          <a:lstStyle/>
          <a:p>
            <a:fld id="{D00EF0A6-260B-4BBD-8952-21025184F971}" type="slidenum">
              <a:rPr lang="en-US" smtClean="0"/>
              <a:pPr/>
              <a:t>13</a:t>
            </a:fld>
            <a:endParaRPr lang="en-US" dirty="0"/>
          </a:p>
        </p:txBody>
      </p:sp>
    </p:spTree>
    <p:extLst>
      <p:ext uri="{BB962C8B-B14F-4D97-AF65-F5344CB8AC3E}">
        <p14:creationId xmlns:p14="http://schemas.microsoft.com/office/powerpoint/2010/main" val="2688552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28 gives a visual picture of  the timeline for the 2017 VM.  As proposed  the VM would affect physician and non physician EPs in groups of 2+ EPs  and solo practitioners starting Jan 1, 2017.</a:t>
            </a:r>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14</a:t>
            </a:fld>
            <a:endParaRPr lang="en-US" dirty="0"/>
          </a:p>
        </p:txBody>
      </p:sp>
    </p:spTree>
    <p:extLst>
      <p:ext uri="{BB962C8B-B14F-4D97-AF65-F5344CB8AC3E}">
        <p14:creationId xmlns:p14="http://schemas.microsoft.com/office/powerpoint/2010/main" val="1299099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15</a:t>
            </a:fld>
            <a:endParaRPr lang="en-US" dirty="0"/>
          </a:p>
        </p:txBody>
      </p:sp>
    </p:spTree>
    <p:extLst>
      <p:ext uri="{BB962C8B-B14F-4D97-AF65-F5344CB8AC3E}">
        <p14:creationId xmlns:p14="http://schemas.microsoft.com/office/powerpoint/2010/main" val="34040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8CEDF-EDC8-4CD3-B586-F5AC106A86C8}" type="slidenum">
              <a:rPr lang="en-US" smtClean="0"/>
              <a:t>16</a:t>
            </a:fld>
            <a:endParaRPr lang="en-US" dirty="0"/>
          </a:p>
        </p:txBody>
      </p:sp>
    </p:spTree>
    <p:extLst>
      <p:ext uri="{BB962C8B-B14F-4D97-AF65-F5344CB8AC3E}">
        <p14:creationId xmlns:p14="http://schemas.microsoft.com/office/powerpoint/2010/main" val="301895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link on the left side of the screen titled, ‘‘PFS Federal Regulations Notices’’ for a chronological list of PFS </a:t>
            </a:r>
            <a:r>
              <a:rPr lang="en-US" b="1" dirty="0"/>
              <a:t>Federal Register </a:t>
            </a:r>
            <a:r>
              <a:rPr lang="en-US" dirty="0"/>
              <a:t>and other related documents.  For the CY 2015 PFS proposed rule, refer to item CMS–1612–P. </a:t>
            </a:r>
          </a:p>
        </p:txBody>
      </p:sp>
      <p:sp>
        <p:nvSpPr>
          <p:cNvPr id="4" name="Slide Number Placeholder 3"/>
          <p:cNvSpPr>
            <a:spLocks noGrp="1"/>
          </p:cNvSpPr>
          <p:nvPr>
            <p:ph type="sldNum" sz="quarter" idx="10"/>
          </p:nvPr>
        </p:nvSpPr>
        <p:spPr/>
        <p:txBody>
          <a:bodyPr/>
          <a:lstStyle/>
          <a:p>
            <a:fld id="{D00EF0A6-260B-4BBD-8952-21025184F971}" type="slidenum">
              <a:rPr lang="en-US" smtClean="0"/>
              <a:pPr/>
              <a:t>17</a:t>
            </a:fld>
            <a:endParaRPr lang="en-US" dirty="0"/>
          </a:p>
        </p:txBody>
      </p:sp>
    </p:spTree>
    <p:extLst>
      <p:ext uri="{BB962C8B-B14F-4D97-AF65-F5344CB8AC3E}">
        <p14:creationId xmlns:p14="http://schemas.microsoft.com/office/powerpoint/2010/main" val="2778312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18</a:t>
            </a:fld>
            <a:endParaRPr lang="en-US" dirty="0"/>
          </a:p>
        </p:txBody>
      </p:sp>
    </p:spTree>
    <p:extLst>
      <p:ext uri="{BB962C8B-B14F-4D97-AF65-F5344CB8AC3E}">
        <p14:creationId xmlns:p14="http://schemas.microsoft.com/office/powerpoint/2010/main" val="2807283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19</a:t>
            </a:fld>
            <a:endParaRPr lang="en-US" dirty="0"/>
          </a:p>
        </p:txBody>
      </p:sp>
    </p:spTree>
    <p:extLst>
      <p:ext uri="{BB962C8B-B14F-4D97-AF65-F5344CB8AC3E}">
        <p14:creationId xmlns:p14="http://schemas.microsoft.com/office/powerpoint/2010/main" val="289386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2</a:t>
            </a:fld>
            <a:endParaRPr lang="en-US" dirty="0"/>
          </a:p>
        </p:txBody>
      </p:sp>
    </p:spTree>
    <p:extLst>
      <p:ext uri="{BB962C8B-B14F-4D97-AF65-F5344CB8AC3E}">
        <p14:creationId xmlns:p14="http://schemas.microsoft.com/office/powerpoint/2010/main" val="4269160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For slides 21-24,we would mention that the finalized VM policies for 2015 and 2016 are shown for comparison purposes. However, we will focus on the 2017 proposed policies.</a:t>
            </a:r>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86830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86830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74303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7430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finalized VM policies for 2015 and 2016 are shown for comparison purposes under Appendix. However, during this presentation, we will focus on the 2017 proposed policies.</a:t>
            </a:r>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3</a:t>
            </a:fld>
            <a:endParaRPr lang="en-US" dirty="0"/>
          </a:p>
        </p:txBody>
      </p:sp>
    </p:spTree>
    <p:extLst>
      <p:ext uri="{BB962C8B-B14F-4D97-AF65-F5344CB8AC3E}">
        <p14:creationId xmlns:p14="http://schemas.microsoft.com/office/powerpoint/2010/main" val="201025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4</a:t>
            </a:fld>
            <a:endParaRPr lang="en-US" dirty="0"/>
          </a:p>
        </p:txBody>
      </p:sp>
    </p:spTree>
    <p:extLst>
      <p:ext uri="{BB962C8B-B14F-4D97-AF65-F5344CB8AC3E}">
        <p14:creationId xmlns:p14="http://schemas.microsoft.com/office/powerpoint/2010/main" val="128404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5613" lvl="1" indent="-166688" fontAlgn="base">
              <a:spcAft>
                <a:spcPct val="0"/>
              </a:spcAft>
              <a:buFont typeface="Arial" pitchFamily="34" charset="0"/>
              <a:buChar char="•"/>
            </a:pPr>
            <a:r>
              <a:rPr lang="en-US" sz="2400" dirty="0" smtClean="0"/>
              <a:t>CMS proposes to clarify that the VM would apply only to PFS services billed on an assignment-related basis and not to non-assigned services, to avoid any impact on beneficiary cost-sharing. </a:t>
            </a:r>
          </a:p>
          <a:p>
            <a:pPr marL="455613" lvl="1" indent="-166688" fontAlgn="base">
              <a:spcAft>
                <a:spcPct val="0"/>
              </a:spcAft>
              <a:buFont typeface="Arial" pitchFamily="34" charset="0"/>
              <a:buChar char="•"/>
            </a:pPr>
            <a:endParaRPr lang="en-US" sz="2400" dirty="0" smtClean="0"/>
          </a:p>
          <a:p>
            <a:pPr marL="455613" lvl="1" indent="-166688" fontAlgn="base">
              <a:spcAft>
                <a:spcPct val="0"/>
              </a:spcAft>
              <a:buFont typeface="Arial" pitchFamily="34" charset="0"/>
              <a:buChar char="•"/>
            </a:pPr>
            <a:r>
              <a:rPr lang="en-US" sz="2400" dirty="0" smtClean="0">
                <a:ea typeface="ＭＳ Ｐゴシック"/>
                <a:cs typeface="Times New Roman" pitchFamily="18" charset="0"/>
              </a:rPr>
              <a:t>CY 2015 – CMS will apply the VM to groups of physicians with 100 or more eligible professionals (EPs) based on 2013 performance.</a:t>
            </a:r>
          </a:p>
          <a:p>
            <a:pPr marL="455613" lvl="1" indent="-166688" fontAlgn="base">
              <a:spcAft>
                <a:spcPct val="0"/>
              </a:spcAft>
              <a:buFont typeface="Arial" pitchFamily="34" charset="0"/>
              <a:buChar char="•"/>
            </a:pPr>
            <a:endParaRPr lang="en-US" sz="2400" dirty="0" smtClean="0">
              <a:ea typeface="ＭＳ Ｐゴシック"/>
              <a:cs typeface="Times New Roman" pitchFamily="18" charset="0"/>
            </a:endParaRPr>
          </a:p>
          <a:p>
            <a:pPr marL="455613" lvl="1" indent="-166688" fontAlgn="base">
              <a:spcAft>
                <a:spcPct val="0"/>
              </a:spcAft>
              <a:buFont typeface="Arial" pitchFamily="34" charset="0"/>
              <a:buChar char="•"/>
            </a:pPr>
            <a:r>
              <a:rPr lang="en-US" sz="2400" dirty="0" smtClean="0">
                <a:ea typeface="ＭＳ Ｐゴシック"/>
                <a:cs typeface="Times New Roman" pitchFamily="18" charset="0"/>
              </a:rPr>
              <a:t>CY 2016 -  CMS will apply the VM to groups of physicians with 10 or</a:t>
            </a:r>
            <a:r>
              <a:rPr lang="en-US" sz="2400" dirty="0" smtClean="0">
                <a:solidFill>
                  <a:schemeClr val="accent5"/>
                </a:solidFill>
                <a:ea typeface="ＭＳ Ｐゴシック"/>
                <a:cs typeface="Times New Roman" pitchFamily="18" charset="0"/>
              </a:rPr>
              <a:t> </a:t>
            </a:r>
            <a:r>
              <a:rPr lang="en-US" sz="2400" dirty="0" smtClean="0">
                <a:ea typeface="ＭＳ Ｐゴシック"/>
                <a:cs typeface="Times New Roman" pitchFamily="18" charset="0"/>
              </a:rPr>
              <a:t>more EPs based on 2014 performance.</a:t>
            </a:r>
          </a:p>
          <a:p>
            <a:pPr marL="455613" lvl="1" indent="-166688" fontAlgn="base">
              <a:spcAft>
                <a:spcPct val="0"/>
              </a:spcAft>
              <a:buFont typeface="Arial" pitchFamily="34" charset="0"/>
              <a:buChar char="•"/>
            </a:pPr>
            <a:endParaRPr lang="en-US" sz="2400" dirty="0" smtClean="0">
              <a:ea typeface="ＭＳ Ｐゴシック"/>
              <a:cs typeface="Times New Roman" pitchFamily="18" charset="0"/>
            </a:endParaRPr>
          </a:p>
          <a:p>
            <a:pPr marL="455613" lvl="1" indent="-166688" fontAlgn="base">
              <a:spcAft>
                <a:spcPct val="0"/>
              </a:spcAft>
              <a:buFont typeface="Arial" pitchFamily="34" charset="0"/>
              <a:buChar char="•"/>
            </a:pPr>
            <a:r>
              <a:rPr lang="en-US" sz="2400" dirty="0" smtClean="0">
                <a:ea typeface="ＭＳ Ｐゴシック"/>
                <a:cs typeface="Times New Roman" pitchFamily="18" charset="0"/>
              </a:rPr>
              <a:t>CY 2017 - CMS proposes to apply the VM to physicians  and non-physician EPs in groups with 2 or more EPs and to physicians and non-physician EPs who are solo practitioners.</a:t>
            </a:r>
          </a:p>
          <a:p>
            <a:pPr marL="455613" marR="0" lvl="1" indent="-166688" algn="l" defTabSz="914400" rtl="0" eaLnBrk="1" fontAlgn="base" latinLnBrk="0" hangingPunct="1">
              <a:lnSpc>
                <a:spcPct val="100000"/>
              </a:lnSpc>
              <a:spcBef>
                <a:spcPts val="0"/>
              </a:spcBef>
              <a:spcAft>
                <a:spcPct val="0"/>
              </a:spcAft>
              <a:buClrTx/>
              <a:buSzTx/>
              <a:buFont typeface="Arial" pitchFamily="34" charset="0"/>
              <a:buChar char="•"/>
              <a:tabLst/>
              <a:defRPr/>
            </a:pPr>
            <a:endParaRPr lang="en-US" sz="2400" dirty="0" smtClean="0">
              <a:ea typeface="ＭＳ Ｐゴシック"/>
              <a:cs typeface="Times New Roman" pitchFamily="18" charset="0"/>
            </a:endParaRPr>
          </a:p>
          <a:p>
            <a:pPr marL="455613" marR="0" lvl="1" indent="-166688" algn="l" defTabSz="914400" rtl="0" eaLnBrk="1" fontAlgn="base" latinLnBrk="0" hangingPunct="1">
              <a:lnSpc>
                <a:spcPct val="100000"/>
              </a:lnSpc>
              <a:spcBef>
                <a:spcPts val="0"/>
              </a:spcBef>
              <a:spcAft>
                <a:spcPct val="0"/>
              </a:spcAft>
              <a:buClrTx/>
              <a:buSzTx/>
              <a:buFont typeface="Arial" pitchFamily="34" charset="0"/>
              <a:buChar char="•"/>
              <a:tabLst/>
              <a:defRPr/>
            </a:pPr>
            <a:endParaRPr lang="en-US" sz="2400" dirty="0" smtClean="0">
              <a:ea typeface="ＭＳ Ｐゴシック"/>
              <a:cs typeface="Times New Roman" pitchFamily="18" charset="0"/>
            </a:endParaRPr>
          </a:p>
          <a:p>
            <a:pPr marL="455613" marR="0" lvl="1" indent="-166688" algn="l" defTabSz="914400" rtl="0" eaLnBrk="1" fontAlgn="base" latinLnBrk="0" hangingPunct="1">
              <a:lnSpc>
                <a:spcPct val="100000"/>
              </a:lnSpc>
              <a:spcBef>
                <a:spcPts val="0"/>
              </a:spcBef>
              <a:spcAft>
                <a:spcPct val="0"/>
              </a:spcAft>
              <a:buClrTx/>
              <a:buSzTx/>
              <a:buFont typeface="Arial" pitchFamily="34" charset="0"/>
              <a:buChar char="•"/>
              <a:tabLst/>
              <a:defRPr/>
            </a:pPr>
            <a:endParaRPr lang="en-US" sz="2400" dirty="0" smtClean="0">
              <a:ea typeface="ＭＳ Ｐゴシック"/>
              <a:cs typeface="Times New Roman" pitchFamily="18" charset="0"/>
            </a:endParaRPr>
          </a:p>
          <a:p>
            <a:pPr marL="455613" marR="0" lvl="1" indent="-166688"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2400" dirty="0" smtClean="0">
                <a:ea typeface="ＭＳ Ｐゴシック"/>
                <a:cs typeface="Times New Roman" pitchFamily="18" charset="0"/>
              </a:rPr>
              <a:t>For CY 2017, </a:t>
            </a:r>
            <a:r>
              <a:rPr lang="en-US" sz="2400" dirty="0" smtClean="0"/>
              <a:t>the VM will apply to groups-physicians and non-physicians of 2+  and solo practitioners and those participating in ACOs under the Shared Savings Program</a:t>
            </a:r>
          </a:p>
          <a:p>
            <a:pPr marL="455613" lvl="1" indent="-166688" fontAlgn="base">
              <a:spcAft>
                <a:spcPct val="0"/>
              </a:spcAft>
              <a:buFont typeface="Arial" pitchFamily="34" charset="0"/>
              <a:buChar char="•"/>
            </a:pPr>
            <a:r>
              <a:rPr lang="en-US" sz="2400" dirty="0" smtClean="0"/>
              <a:t>Solo practitioner- defined as a single TIN with 1 eligible professional who is identified by an individual NPI billing under the TIN</a:t>
            </a:r>
          </a:p>
          <a:p>
            <a:pPr marL="455613" lvl="1" indent="-166688" fontAlgn="base">
              <a:spcAft>
                <a:spcPct val="0"/>
              </a:spcAft>
              <a:buFont typeface="Arial" pitchFamily="34" charset="0"/>
              <a:buChar char="•"/>
            </a:pPr>
            <a:r>
              <a:rPr lang="en-US" sz="2400" dirty="0" smtClean="0"/>
              <a:t>Eligible Professionals who are solo practitioners can use any of the PQRS measures available to individuals under the PQRS for reporting periods in CY 2015 for purposes of the VM in CY 2017</a:t>
            </a:r>
          </a:p>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5</a:t>
            </a:fld>
            <a:endParaRPr lang="en-US" dirty="0"/>
          </a:p>
        </p:txBody>
      </p:sp>
    </p:spTree>
    <p:extLst>
      <p:ext uri="{BB962C8B-B14F-4D97-AF65-F5344CB8AC3E}">
        <p14:creationId xmlns:p14="http://schemas.microsoft.com/office/powerpoint/2010/main" val="357696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6</a:t>
            </a:fld>
            <a:endParaRPr lang="en-US" dirty="0"/>
          </a:p>
        </p:txBody>
      </p:sp>
    </p:spTree>
    <p:extLst>
      <p:ext uri="{BB962C8B-B14F-4D97-AF65-F5344CB8AC3E}">
        <p14:creationId xmlns:p14="http://schemas.microsoft.com/office/powerpoint/2010/main" val="88683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7</a:t>
            </a:fld>
            <a:endParaRPr lang="en-US" dirty="0"/>
          </a:p>
        </p:txBody>
      </p:sp>
    </p:spTree>
    <p:extLst>
      <p:ext uri="{BB962C8B-B14F-4D97-AF65-F5344CB8AC3E}">
        <p14:creationId xmlns:p14="http://schemas.microsoft.com/office/powerpoint/2010/main" val="88683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8</a:t>
            </a:fld>
            <a:endParaRPr lang="en-US" dirty="0"/>
          </a:p>
        </p:txBody>
      </p:sp>
    </p:spTree>
    <p:extLst>
      <p:ext uri="{BB962C8B-B14F-4D97-AF65-F5344CB8AC3E}">
        <p14:creationId xmlns:p14="http://schemas.microsoft.com/office/powerpoint/2010/main" val="88683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pPr/>
              <a:t>9</a:t>
            </a:fld>
            <a:endParaRPr lang="en-US" dirty="0"/>
          </a:p>
        </p:txBody>
      </p:sp>
    </p:spTree>
    <p:extLst>
      <p:ext uri="{BB962C8B-B14F-4D97-AF65-F5344CB8AC3E}">
        <p14:creationId xmlns:p14="http://schemas.microsoft.com/office/powerpoint/2010/main" val="886830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p:nvSpPr>
        <p:spPr>
          <a:xfrm>
            <a:off x="-1668146" y="4928188"/>
            <a:ext cx="184666" cy="369332"/>
          </a:xfrm>
          <a:prstGeom prst="rect">
            <a:avLst/>
          </a:prstGeom>
          <a:noFill/>
        </p:spPr>
        <p:txBody>
          <a:bodyPr wrap="none" rtlCol="0">
            <a:spAutoFit/>
          </a:bodyPr>
          <a:lstStyle/>
          <a:p>
            <a:endParaRPr lang="en-US" dirty="0"/>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A group of seniors playing cards in a sunroom, sitting in wicker furni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13841892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smtClean="0"/>
              <a:t>Click to edit Master title style</a:t>
            </a:r>
            <a:endParaRPr lang="en-US" dirty="0"/>
          </a:p>
        </p:txBody>
      </p:sp>
      <p:sp>
        <p:nvSpPr>
          <p:cNvPr id="8" name="TextBox 7"/>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p:ph type="title"/>
          </p:nvPr>
        </p:nvSpPr>
        <p:spPr>
          <a:xfrm>
            <a:off x="0" y="0"/>
            <a:ext cx="9144000" cy="1371600"/>
          </a:xfrm>
          <a:noFill/>
          <a:effectLst/>
        </p:spPr>
        <p:txBody>
          <a:bodyPr/>
          <a:lstStyle/>
          <a:p>
            <a:r>
              <a:rPr lang="en-US"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638839868"/>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D217DA5-5A25-4D66-872B-59DDB2E48A56}" type="slidenum">
              <a:rPr lang="en-US" smtClean="0"/>
              <a:pPr/>
              <a:t>‹#›</a:t>
            </a:fld>
            <a:endParaRPr lang="en-US" dirty="0"/>
          </a:p>
        </p:txBody>
      </p:sp>
      <p:sp>
        <p:nvSpPr>
          <p:cNvPr id="5" name="Slide Number Placeholder 3"/>
          <p:cNvSpPr txBox="1">
            <a:spLocks/>
          </p:cNvSpPr>
          <p:nvPr/>
        </p:nvSpPr>
        <p:spPr>
          <a:xfrm>
            <a:off x="69215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905000"/>
            <a:ext cx="7772400" cy="1500187"/>
          </a:xfrm>
        </p:spPr>
        <p:txBody>
          <a:bodyPr anchor="b"/>
          <a:lstStyle>
            <a:lvl1pPr marL="0" indent="0">
              <a:buNone/>
              <a:defRPr sz="2000">
                <a:solidFill>
                  <a:srgbClr val="000099"/>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Footer Placeholder 5"/>
          <p:cNvSpPr>
            <a:spLocks noGrp="1" noChangeArrowheads="1"/>
          </p:cNvSpPr>
          <p:nvPr>
            <p:ph type="ftr" sz="quarter" idx="11"/>
          </p:nvPr>
        </p:nvSpPr>
        <p:spPr>
          <a:xfrm>
            <a:off x="2971800" y="6324600"/>
            <a:ext cx="2895600" cy="400050"/>
          </a:xfrm>
          <a:prstGeom prst="rect">
            <a:avLst/>
          </a:prstGeom>
        </p:spPr>
        <p:txBody>
          <a:bodyPr/>
          <a:lstStyle>
            <a:lvl1pPr>
              <a:defRPr>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a:latin typeface="Arial" pitchFamily="34" charset="0"/>
                <a:cs typeface="Arial" pitchFamily="34" charset="0"/>
              </a:defRPr>
            </a:lvl1pPr>
          </a:lstStyle>
          <a:p>
            <a:fld id="{7D217DA5-5A25-4D66-872B-59DDB2E48A56}" type="slidenum">
              <a:rPr lang="en-US" smtClean="0"/>
              <a:pPr/>
              <a:t>‹#›</a:t>
            </a:fld>
            <a:endParaRPr lang="en-US" dirty="0"/>
          </a:p>
        </p:txBody>
      </p:sp>
      <p:sp>
        <p:nvSpPr>
          <p:cNvPr id="8" name="Slide Number Placeholder 3"/>
          <p:cNvSpPr txBox="1">
            <a:spLocks/>
          </p:cNvSpPr>
          <p:nvPr/>
        </p:nvSpPr>
        <p:spPr>
          <a:xfrm>
            <a:off x="69215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a:t>
            </a:fld>
            <a:endParaRPr lang="en-US" dirty="0"/>
          </a:p>
        </p:txBody>
      </p:sp>
    </p:spTree>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7462"/>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a:latin typeface="Arial" pitchFamily="34" charset="0"/>
                <a:cs typeface="Arial" pitchFamily="34" charset="0"/>
              </a:defRPr>
            </a:lvl1pPr>
          </a:lstStyle>
          <a:p>
            <a:fld id="{E6B06B22-D607-4041-B599-7405B0685DF3}" type="slidenum">
              <a:rPr lang="en-US" smtClean="0"/>
              <a:pPr/>
              <a:t>‹#›</a:t>
            </a:fld>
            <a:endParaRPr lang="en-US" dirty="0"/>
          </a:p>
        </p:txBody>
      </p:sp>
      <p:sp>
        <p:nvSpPr>
          <p:cNvPr id="10" name="Slide Number Placeholder 3"/>
          <p:cNvSpPr txBox="1">
            <a:spLocks/>
          </p:cNvSpPr>
          <p:nvPr userDrawn="1"/>
        </p:nvSpPr>
        <p:spPr>
          <a:xfrm>
            <a:off x="6858000" y="64198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rgbClr val="FFFFFF"/>
              </a:solidFill>
            </a:endParaRPr>
          </a:p>
        </p:txBody>
      </p:sp>
    </p:spTree>
    <p:extLst>
      <p:ext uri="{BB962C8B-B14F-4D97-AF65-F5344CB8AC3E}">
        <p14:creationId xmlns:p14="http://schemas.microsoft.com/office/powerpoint/2010/main" val="2658435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7461"/>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4B19F5-4DF3-4DDC-A2FD-965D38C6016C}" type="datetime1">
              <a:rPr lang="en-US" smtClean="0"/>
              <a:pPr/>
              <a:t>7/31/2014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D217DA5-5A25-4D66-872B-59DDB2E48A56}" type="slidenum">
              <a:rPr lang="en-US" smtClean="0"/>
              <a:pPr/>
              <a:t>‹#›</a:t>
            </a:fld>
            <a:endParaRPr lang="en-US" dirty="0"/>
          </a:p>
        </p:txBody>
      </p:sp>
      <p:sp>
        <p:nvSpPr>
          <p:cNvPr id="8" name="Slide Number Placeholder 3"/>
          <p:cNvSpPr txBox="1">
            <a:spLocks/>
          </p:cNvSpPr>
          <p:nvPr/>
        </p:nvSpPr>
        <p:spPr>
          <a:xfrm>
            <a:off x="69215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3758267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0" y="0"/>
            <a:ext cx="9144000" cy="1417638"/>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4" name="Slide Number Placeholder 3"/>
          <p:cNvSpPr>
            <a:spLocks noGrp="1"/>
          </p:cNvSpPr>
          <p:nvPr>
            <p:ph type="sldNum" sz="quarter" idx="4294967295"/>
          </p:nvPr>
        </p:nvSpPr>
        <p:spPr>
          <a:xfrm>
            <a:off x="6781800" y="6356350"/>
            <a:ext cx="2133600" cy="365125"/>
          </a:xfrm>
        </p:spPr>
        <p:txBody>
          <a:bodyPr/>
          <a:lstStyle/>
          <a:p>
            <a:fld id="{7D217DA5-5A25-4D66-872B-59DDB2E48A56}" type="slidenum">
              <a:rPr lang="en-US" smtClean="0"/>
              <a:pPr/>
              <a:t>‹#›</a:t>
            </a:fld>
            <a:endParaRPr lang="en-US" dirty="0"/>
          </a:p>
        </p:txBody>
      </p:sp>
      <p:sp>
        <p:nvSpPr>
          <p:cNvPr id="7" name="Slide Number Placeholder 3"/>
          <p:cNvSpPr txBox="1">
            <a:spLocks/>
          </p:cNvSpPr>
          <p:nvPr userDrawn="1"/>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a:t>
            </a:fld>
            <a:endParaRPr lang="en-US" dirty="0"/>
          </a:p>
        </p:txBody>
      </p:sp>
    </p:spTree>
    <p:extLst>
      <p:ext uri="{BB962C8B-B14F-4D97-AF65-F5344CB8AC3E}">
        <p14:creationId xmlns:p14="http://schemas.microsoft.com/office/powerpoint/2010/main" val="384484172"/>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ED7B4C0-0F02-41DB-9071-C00390A3AE82}" type="datetimeFigureOut">
              <a:rPr lang="en-US" smtClean="0"/>
              <a:t>7/31/2014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AC03A13-B90C-44CF-B064-C0C25C214387}" type="slidenum">
              <a:rPr lang="en-US" smtClean="0"/>
              <a:t>‹#›</a:t>
            </a:fld>
            <a:endParaRPr lang="en-US" dirty="0"/>
          </a:p>
        </p:txBody>
      </p:sp>
      <p:sp>
        <p:nvSpPr>
          <p:cNvPr id="8" name="Slide Number Placeholder 3"/>
          <p:cNvSpPr txBox="1">
            <a:spLocks/>
          </p:cNvSpPr>
          <p:nvPr userDrawn="1"/>
        </p:nvSpPr>
        <p:spPr>
          <a:xfrm>
            <a:off x="6858000" y="64198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217DA5-5A25-4D66-872B-59DDB2E48A56}" type="slidenum">
              <a:rPr lang="en-US" sz="1600" smtClean="0">
                <a:solidFill>
                  <a:srgbClr val="FFFFFF"/>
                </a:solidFill>
              </a:rPr>
              <a:pPr/>
              <a:t>‹#›</a:t>
            </a:fld>
            <a:endParaRPr lang="en-US" sz="1600" dirty="0">
              <a:solidFill>
                <a:srgbClr val="FFFFFF"/>
              </a:solidFill>
            </a:endParaRPr>
          </a:p>
        </p:txBody>
      </p:sp>
      <p:sp>
        <p:nvSpPr>
          <p:cNvPr id="9" name="Slide Number Placeholder 3"/>
          <p:cNvSpPr txBox="1">
            <a:spLocks/>
          </p:cNvSpPr>
          <p:nvPr userDrawn="1"/>
        </p:nvSpPr>
        <p:spPr>
          <a:xfrm>
            <a:off x="70104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217DA5-5A25-4D66-872B-59DDB2E48A56}" type="slidenum">
              <a:rPr lang="en-US" sz="1600" smtClean="0">
                <a:solidFill>
                  <a:srgbClr val="FFFFFF"/>
                </a:solidFill>
              </a:rPr>
              <a:pPr/>
              <a:t>‹#›</a:t>
            </a:fld>
            <a:endParaRPr lang="en-US" sz="1600" dirty="0">
              <a:solidFill>
                <a:srgbClr val="FFFFFF"/>
              </a:solidFill>
            </a:endParaRPr>
          </a:p>
        </p:txBody>
      </p:sp>
      <p:sp>
        <p:nvSpPr>
          <p:cNvPr id="10" name="Slide Number Placeholder 3"/>
          <p:cNvSpPr txBox="1">
            <a:spLocks/>
          </p:cNvSpPr>
          <p:nvPr userDrawn="1"/>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a:t>
            </a:fld>
            <a:endParaRPr lang="en-US" dirty="0"/>
          </a:p>
        </p:txBody>
      </p:sp>
    </p:spTree>
    <p:extLst>
      <p:ext uri="{BB962C8B-B14F-4D97-AF65-F5344CB8AC3E}">
        <p14:creationId xmlns:p14="http://schemas.microsoft.com/office/powerpoint/2010/main" val="1375791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8" name="Slide Number Placeholder 3"/>
          <p:cNvSpPr txBox="1">
            <a:spLocks/>
          </p:cNvSpPr>
          <p:nvPr userDrawn="1"/>
        </p:nvSpPr>
        <p:spPr>
          <a:xfrm>
            <a:off x="6858000" y="64198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217DA5-5A25-4D66-872B-59DDB2E48A56}" type="slidenum">
              <a:rPr lang="en-US" sz="1600" smtClean="0">
                <a:solidFill>
                  <a:srgbClr val="FFFFFF"/>
                </a:solidFill>
              </a:rPr>
              <a:pPr/>
              <a:t>‹#›</a:t>
            </a:fld>
            <a:endParaRPr lang="en-US" sz="1600" dirty="0">
              <a:solidFill>
                <a:srgbClr val="FFFFFF"/>
              </a:solidFill>
            </a:endParaRPr>
          </a:p>
        </p:txBody>
      </p:sp>
      <p:sp>
        <p:nvSpPr>
          <p:cNvPr id="2" name="Title 1"/>
          <p:cNvSpPr>
            <a:spLocks noGrp="1"/>
          </p:cNvSpPr>
          <p:nvPr>
            <p:ph type="title"/>
          </p:nvPr>
        </p:nvSpPr>
        <p:spPr>
          <a:xfrm>
            <a:off x="722313" y="1981200"/>
            <a:ext cx="7772400" cy="1066800"/>
          </a:xfrm>
        </p:spPr>
        <p:txBody>
          <a:bodyPr vert="horz" lIns="91440" tIns="45720" rIns="91440" bIns="45720" rtlCol="0" anchor="ctr">
            <a:noAutofit/>
          </a:bodyPr>
          <a:lstStyle>
            <a:lvl1pPr algn="ctr">
              <a:defRPr lang="en-US" sz="4000" b="1"/>
            </a:lvl1pPr>
          </a:lstStyle>
          <a:p>
            <a:pPr marL="0" lvl="0"/>
            <a:r>
              <a:rPr lang="en-US" dirty="0" smtClean="0"/>
              <a:t>Click to edit Master title style</a:t>
            </a:r>
            <a:endParaRPr lang="en-US" dirty="0"/>
          </a:p>
        </p:txBody>
      </p:sp>
      <p:sp>
        <p:nvSpPr>
          <p:cNvPr id="6" name="Slide Number Placeholder 3"/>
          <p:cNvSpPr txBox="1">
            <a:spLocks/>
          </p:cNvSpPr>
          <p:nvPr userDrawn="1"/>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a:t>
            </a:fld>
            <a:endParaRPr lang="en-US" dirty="0"/>
          </a:p>
        </p:txBody>
      </p:sp>
    </p:spTree>
    <p:extLst>
      <p:ext uri="{BB962C8B-B14F-4D97-AF65-F5344CB8AC3E}">
        <p14:creationId xmlns:p14="http://schemas.microsoft.com/office/powerpoint/2010/main" val="1450158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sp>
        <p:nvSpPr>
          <p:cNvPr id="8" name="Slide Number Placeholder 3"/>
          <p:cNvSpPr txBox="1">
            <a:spLocks/>
          </p:cNvSpPr>
          <p:nvPr userDrawn="1"/>
        </p:nvSpPr>
        <p:spPr>
          <a:xfrm>
            <a:off x="6858000" y="64198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217DA5-5A25-4D66-872B-59DDB2E48A56}" type="slidenum">
              <a:rPr lang="en-US" sz="1600" smtClean="0">
                <a:solidFill>
                  <a:srgbClr val="FFFFFF"/>
                </a:solidFill>
              </a:rPr>
              <a:pPr/>
              <a:t>‹#›</a:t>
            </a:fld>
            <a:endParaRPr lang="en-US" sz="1600" dirty="0">
              <a:solidFill>
                <a:srgbClr val="FFFFFF"/>
              </a:solidFill>
            </a:endParaRPr>
          </a:p>
        </p:txBody>
      </p:sp>
      <p:sp>
        <p:nvSpPr>
          <p:cNvPr id="2" name="Title 1"/>
          <p:cNvSpPr>
            <a:spLocks noGrp="1"/>
          </p:cNvSpPr>
          <p:nvPr>
            <p:ph type="title"/>
          </p:nvPr>
        </p:nvSpPr>
        <p:spPr>
          <a:xfrm>
            <a:off x="722313" y="1981200"/>
            <a:ext cx="7772400" cy="1066800"/>
          </a:xfrm>
        </p:spPr>
        <p:txBody>
          <a:bodyPr vert="horz" lIns="91440" tIns="45720" rIns="91440" bIns="45720" rtlCol="0" anchor="ctr">
            <a:noAutofit/>
          </a:bodyPr>
          <a:lstStyle>
            <a:lvl1pPr algn="ctr">
              <a:defRPr lang="en-US" sz="4000" b="1"/>
            </a:lvl1pPr>
          </a:lstStyle>
          <a:p>
            <a:pPr marL="0" lvl="0"/>
            <a:r>
              <a:rPr lang="en-US" dirty="0" smtClean="0"/>
              <a:t>Click to edit Master title style</a:t>
            </a:r>
            <a:endParaRPr lang="en-US" dirty="0"/>
          </a:p>
        </p:txBody>
      </p:sp>
      <p:sp>
        <p:nvSpPr>
          <p:cNvPr id="6" name="Slide Number Placeholder 3"/>
          <p:cNvSpPr txBox="1">
            <a:spLocks/>
          </p:cNvSpPr>
          <p:nvPr userDrawn="1"/>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a:t>
            </a:fld>
            <a:endParaRPr lang="en-US" dirty="0"/>
          </a:p>
        </p:txBody>
      </p:sp>
    </p:spTree>
    <p:extLst>
      <p:ext uri="{BB962C8B-B14F-4D97-AF65-F5344CB8AC3E}">
        <p14:creationId xmlns:p14="http://schemas.microsoft.com/office/powerpoint/2010/main" val="1450158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918331" cy="774257"/>
          </a:xfrm>
          <a:noFill/>
          <a:ln w="57150" cmpd="sng">
            <a:noFill/>
          </a:ln>
        </p:spPr>
        <p:txBody>
          <a:bodyPr vert="horz" lIns="228600" tIns="45720" rIns="91440" bIns="45720" rtlCol="0" anchor="ctr">
            <a:normAutofit/>
          </a:bodyPr>
          <a:lstStyle>
            <a:lvl1pPr>
              <a:lnSpc>
                <a:spcPct val="90000"/>
              </a:lnSpc>
              <a:defRPr lang="en-US" sz="3200" b="1"/>
            </a:lvl1pPr>
          </a:lstStyle>
          <a:p>
            <a:pPr marL="0" lvl="0" algn="l"/>
            <a:r>
              <a:rPr lang="en-US" dirty="0" smtClean="0"/>
              <a:t>Click to edit Master title style</a:t>
            </a:r>
            <a:endParaRPr lang="en-US" dirty="0"/>
          </a:p>
        </p:txBody>
      </p:sp>
      <p:pic>
        <p:nvPicPr>
          <p:cNvPr id="11"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62000"/>
            <a:ext cx="8918331" cy="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3"/>
          <p:cNvSpPr txBox="1">
            <a:spLocks/>
          </p:cNvSpPr>
          <p:nvPr userDrawn="1"/>
        </p:nvSpPr>
        <p:spPr>
          <a:xfrm>
            <a:off x="6858000" y="64198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217DA5-5A25-4D66-872B-59DDB2E48A56}" type="slidenum">
              <a:rPr lang="en-US" sz="1600" smtClean="0">
                <a:solidFill>
                  <a:srgbClr val="FFFFFF"/>
                </a:solidFill>
              </a:rPr>
              <a:pPr/>
              <a:t>‹#›</a:t>
            </a:fld>
            <a:endParaRPr lang="en-US" sz="1600" dirty="0">
              <a:solidFill>
                <a:srgbClr val="FFFFFF"/>
              </a:solidFill>
            </a:endParaRPr>
          </a:p>
        </p:txBody>
      </p:sp>
      <p:sp>
        <p:nvSpPr>
          <p:cNvPr id="6" name="Slide Number Placeholder 3"/>
          <p:cNvSpPr txBox="1">
            <a:spLocks/>
          </p:cNvSpPr>
          <p:nvPr userDrawn="1"/>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a:t>
            </a:fld>
            <a:endParaRPr lang="en-US" dirty="0"/>
          </a:p>
        </p:txBody>
      </p:sp>
    </p:spTree>
    <p:extLst>
      <p:ext uri="{BB962C8B-B14F-4D97-AF65-F5344CB8AC3E}">
        <p14:creationId xmlns:p14="http://schemas.microsoft.com/office/powerpoint/2010/main" val="120560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8956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289560" y="4267200"/>
            <a:ext cx="334772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28956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67360" y="6356350"/>
            <a:ext cx="20472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1176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17DA5-5A25-4D66-872B-59DDB2E48A56}" type="slidenum">
              <a:rPr lang="en-US" smtClean="0"/>
              <a:pPr/>
              <a:t>‹#›</a:t>
            </a:fld>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7" r:id="rId27"/>
    <p:sldLayoutId id="2147483721" r:id="rId28"/>
    <p:sldLayoutId id="2147483684" r:id="rId29"/>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8" Type="http://schemas.openxmlformats.org/officeDocument/2006/relationships/hyperlink" Target="http://www.medicare.gov/physiciancompare/search.html" TargetMode="External"/><Relationship Id="rId3" Type="http://schemas.openxmlformats.org/officeDocument/2006/relationships/hyperlink" Target="http://www.cms.gov/Medicare/Quality-Initiatives-Patient-Assessment-Instruments/PQRS" TargetMode="External"/><Relationship Id="rId7" Type="http://schemas.openxmlformats.org/officeDocument/2006/relationships/hyperlink" Target="http://www.cms.gov/Medicare/Medicare-Fee-for-Service-Payment/PhysicianFeedbackProgram/ValueBasedPaymentModifier.html"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hyperlink" Target="http://cms.gov/Medicare/Medicare-Fee-for-Service-Payment/sharedsavingsprogram/Quality_Measures_Standards.html" TargetMode="External"/><Relationship Id="rId11" Type="http://schemas.openxmlformats.org/officeDocument/2006/relationships/hyperlink" Target="https://public-dc2.govdelivery.com/accounts/USCMS/subscriber/new?topic_id=USCMS_520" TargetMode="External"/><Relationship Id="rId5" Type="http://schemas.openxmlformats.org/officeDocument/2006/relationships/hyperlink" Target="http://www.cms.gov/Regulations-and-Guidance/Legislation/EHRIncentivePrograms" TargetMode="External"/><Relationship Id="rId10" Type="http://schemas.openxmlformats.org/officeDocument/2006/relationships/hyperlink" Target="http://cms.gov/Outreach-and-Education/Outreach/FFSProvPartProg/Index.html" TargetMode="External"/><Relationship Id="rId4" Type="http://schemas.openxmlformats.org/officeDocument/2006/relationships/hyperlink" Target="http://www.cms.gov/Medicare/Medicare-Fee-for-Service-Payment/PhysicianFeeSched/PFS-Federal-Regulation-Notices.html" TargetMode="External"/><Relationship Id="rId9" Type="http://schemas.openxmlformats.org/officeDocument/2006/relationships/hyperlink" Target="https://questions.cms.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qnetsupport@hcqis.org"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hyperlink" Target="mailto:pvhelpdesk@cms.hhs.gov" TargetMode="External"/><Relationship Id="rId5" Type="http://schemas.openxmlformats.org/officeDocument/2006/relationships/hyperlink" Target="mailto:cmsaco@cms.hhs.gov" TargetMode="External"/><Relationship Id="rId4" Type="http://schemas.openxmlformats.org/officeDocument/2006/relationships/hyperlink" Target="http://www.cms.gov/MLNProducts/Downloads/CallCenterTollNumDirectory.zi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www.cms.gov/physicianfeedbackprogram"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hyperlink" Target="http://www.cms.gov/Medicare/Medicare-Fee-for-Service-Payment/PhysicianFeedbackProgram/ValueBasedPaymentModifier.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CMS Proposals for Quality Reporting Programs Under the 2015 Medicare Physician Fee Schedule Proposed Rule</a:t>
            </a:r>
          </a:p>
        </p:txBody>
      </p:sp>
      <p:sp>
        <p:nvSpPr>
          <p:cNvPr id="3" name="Text Placeholder 2"/>
          <p:cNvSpPr>
            <a:spLocks noGrp="1"/>
          </p:cNvSpPr>
          <p:nvPr>
            <p:ph type="body" sz="quarter" idx="10"/>
          </p:nvPr>
        </p:nvSpPr>
        <p:spPr>
          <a:xfrm>
            <a:off x="4800600" y="2819400"/>
            <a:ext cx="4038600" cy="2971800"/>
          </a:xfrm>
        </p:spPr>
        <p:txBody>
          <a:bodyPr>
            <a:noAutofit/>
          </a:bodyPr>
          <a:lstStyle/>
          <a:p>
            <a:pPr algn="ctr"/>
            <a:r>
              <a:rPr lang="en-US" sz="2000" i="0" dirty="0" smtClean="0"/>
              <a:t>PQRS, EHR Incentive Program, Physician Compare, and VBM</a:t>
            </a:r>
            <a:endParaRPr lang="en-US" sz="2000" i="0" dirty="0"/>
          </a:p>
          <a:p>
            <a:pPr algn="ctr"/>
            <a:endParaRPr lang="en-US" sz="1400" dirty="0" smtClean="0"/>
          </a:p>
          <a:p>
            <a:pPr algn="ctr"/>
            <a:r>
              <a:rPr lang="en-US" sz="1600" i="0" dirty="0" smtClean="0">
                <a:solidFill>
                  <a:schemeClr val="tx1"/>
                </a:solidFill>
              </a:rPr>
              <a:t>Kate Goodrich, M.D., M.H.S.</a:t>
            </a:r>
          </a:p>
          <a:p>
            <a:pPr algn="ctr"/>
            <a:r>
              <a:rPr lang="en-US" sz="1400" dirty="0" smtClean="0">
                <a:solidFill>
                  <a:schemeClr val="tx1"/>
                </a:solidFill>
              </a:rPr>
              <a:t>Director, Quality Measurement &amp; Health Assessment Group, Center for Clinical Standards and Quality, CMS</a:t>
            </a:r>
          </a:p>
          <a:p>
            <a:pPr algn="ctr"/>
            <a:endParaRPr lang="en-US" sz="1400" dirty="0">
              <a:solidFill>
                <a:schemeClr val="tx1"/>
              </a:solidFill>
            </a:endParaRPr>
          </a:p>
          <a:p>
            <a:pPr algn="ctr"/>
            <a:r>
              <a:rPr lang="en-US" sz="1600" i="0" dirty="0">
                <a:solidFill>
                  <a:schemeClr val="tx1"/>
                </a:solidFill>
              </a:rPr>
              <a:t>John </a:t>
            </a:r>
            <a:r>
              <a:rPr lang="en-US" sz="1600" i="0" dirty="0" smtClean="0">
                <a:solidFill>
                  <a:schemeClr val="tx1"/>
                </a:solidFill>
              </a:rPr>
              <a:t>Pilotte, M.H.S.</a:t>
            </a:r>
            <a:r>
              <a:rPr lang="en-US" sz="1400" dirty="0" smtClean="0">
                <a:solidFill>
                  <a:schemeClr val="tx1"/>
                </a:solidFill>
              </a:rPr>
              <a:t/>
            </a:r>
            <a:br>
              <a:rPr lang="en-US" sz="1400" dirty="0" smtClean="0">
                <a:solidFill>
                  <a:schemeClr val="tx1"/>
                </a:solidFill>
              </a:rPr>
            </a:br>
            <a:r>
              <a:rPr lang="en-US" sz="1400" dirty="0" smtClean="0">
                <a:solidFill>
                  <a:schemeClr val="tx1"/>
                </a:solidFill>
              </a:rPr>
              <a:t>Director, Performance-based Payment Policy Group, Center for Medicare</a:t>
            </a:r>
            <a:endParaRPr lang="en-US" sz="1400" dirty="0">
              <a:solidFill>
                <a:schemeClr val="tx1"/>
              </a:solidFill>
            </a:endParaRPr>
          </a:p>
          <a:p>
            <a:endParaRPr lang="en-US" sz="1600" dirty="0"/>
          </a:p>
        </p:txBody>
      </p:sp>
      <p:sp>
        <p:nvSpPr>
          <p:cNvPr id="4" name="Text Placeholder 3"/>
          <p:cNvSpPr>
            <a:spLocks noGrp="1"/>
          </p:cNvSpPr>
          <p:nvPr>
            <p:ph type="body" sz="quarter" idx="11"/>
          </p:nvPr>
        </p:nvSpPr>
        <p:spPr>
          <a:xfrm>
            <a:off x="4800600" y="6019800"/>
            <a:ext cx="4191000" cy="838200"/>
          </a:xfrm>
        </p:spPr>
        <p:txBody>
          <a:bodyPr>
            <a:normAutofit/>
          </a:bodyPr>
          <a:lstStyle/>
          <a:p>
            <a:pPr algn="ctr"/>
            <a:r>
              <a:rPr lang="en-US" sz="1800" dirty="0"/>
              <a:t>American Medical Association (AMA) </a:t>
            </a:r>
            <a:br>
              <a:rPr lang="en-US" sz="1800" dirty="0"/>
            </a:br>
            <a:r>
              <a:rPr lang="en-US" sz="1800" dirty="0"/>
              <a:t>8/30/2014</a:t>
            </a:r>
          </a:p>
          <a:p>
            <a:endParaRPr lang="en-US" sz="1800" dirty="0"/>
          </a:p>
        </p:txBody>
      </p:sp>
    </p:spTree>
    <p:extLst>
      <p:ext uri="{BB962C8B-B14F-4D97-AF65-F5344CB8AC3E}">
        <p14:creationId xmlns:p14="http://schemas.microsoft.com/office/powerpoint/2010/main" val="1214613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990600"/>
          </a:xfrm>
        </p:spPr>
        <p:txBody>
          <a:bodyPr>
            <a:noAutofit/>
          </a:bodyPr>
          <a:lstStyle/>
          <a:p>
            <a:pPr lvl="0"/>
            <a:r>
              <a:rPr lang="en-US" sz="3200" b="1" dirty="0" smtClean="0">
                <a:latin typeface="+mj-lt"/>
              </a:rPr>
              <a:t>Attribution Proposals for CY 2017 </a:t>
            </a:r>
            <a:br>
              <a:rPr lang="en-US" sz="3200" b="1" dirty="0" smtClean="0">
                <a:latin typeface="+mj-lt"/>
              </a:rPr>
            </a:br>
            <a:r>
              <a:rPr lang="en-US" sz="3200" b="1" dirty="0" smtClean="0">
                <a:latin typeface="+mj-lt"/>
              </a:rPr>
              <a:t>Payment Adjustment</a:t>
            </a:r>
            <a:endParaRPr lang="en-US" sz="3200" b="1" dirty="0">
              <a:solidFill>
                <a:srgbClr val="FF0000"/>
              </a:solidFill>
              <a:latin typeface="+mj-lt"/>
            </a:endParaRPr>
          </a:p>
        </p:txBody>
      </p:sp>
      <p:sp>
        <p:nvSpPr>
          <p:cNvPr id="5" name="Content Placeholder 4"/>
          <p:cNvSpPr>
            <a:spLocks noGrp="1"/>
          </p:cNvSpPr>
          <p:nvPr>
            <p:ph idx="1"/>
          </p:nvPr>
        </p:nvSpPr>
        <p:spPr>
          <a:xfrm>
            <a:off x="344487" y="990600"/>
            <a:ext cx="8229600" cy="5181600"/>
          </a:xfrm>
        </p:spPr>
        <p:txBody>
          <a:bodyPr>
            <a:normAutofit/>
          </a:bodyPr>
          <a:lstStyle/>
          <a:p>
            <a:r>
              <a:rPr lang="en-US" sz="2400" dirty="0" smtClean="0">
                <a:latin typeface="Calibri" pitchFamily="-108" charset="0"/>
                <a:ea typeface="ＭＳ Ｐゴシック" pitchFamily="34" charset="-128"/>
              </a:rPr>
              <a:t>CMS proposes to modify the two-step attribution process for 5 Total Per Capita Cost Measures and 3 Outcome Measures:</a:t>
            </a:r>
          </a:p>
          <a:p>
            <a:pPr lvl="1"/>
            <a:r>
              <a:rPr lang="en-US" dirty="0" smtClean="0">
                <a:latin typeface="Calibri" pitchFamily="-108" charset="0"/>
                <a:ea typeface="ＭＳ Ｐゴシック" pitchFamily="34" charset="-128"/>
              </a:rPr>
              <a:t>Propose to eliminate the “pre-step” that identified </a:t>
            </a:r>
            <a:r>
              <a:rPr lang="en-US" dirty="0">
                <a:latin typeface="Calibri" pitchFamily="-108" charset="0"/>
                <a:ea typeface="ＭＳ Ｐゴシック" pitchFamily="34" charset="-128"/>
              </a:rPr>
              <a:t>all beneficiaries who have had at least one primary care service rendered by a physician in </a:t>
            </a:r>
            <a:r>
              <a:rPr lang="en-US" dirty="0" smtClean="0">
                <a:latin typeface="Calibri" pitchFamily="-108" charset="0"/>
                <a:ea typeface="ＭＳ Ｐゴシック" pitchFamily="34" charset="-128"/>
              </a:rPr>
              <a:t>the</a:t>
            </a:r>
            <a:r>
              <a:rPr lang="en-US" dirty="0" smtClean="0">
                <a:solidFill>
                  <a:srgbClr val="FF0000"/>
                </a:solidFill>
                <a:latin typeface="Calibri" pitchFamily="-108" charset="0"/>
                <a:ea typeface="ＭＳ Ｐゴシック" pitchFamily="34" charset="-128"/>
              </a:rPr>
              <a:t> </a:t>
            </a:r>
            <a:r>
              <a:rPr lang="en-US" dirty="0" smtClean="0">
                <a:latin typeface="Calibri" pitchFamily="-108" charset="0"/>
                <a:ea typeface="ＭＳ Ｐゴシック" pitchFamily="34" charset="-128"/>
              </a:rPr>
              <a:t>TIN</a:t>
            </a:r>
            <a:endParaRPr lang="en-US" dirty="0">
              <a:latin typeface="Calibri" pitchFamily="-108" charset="0"/>
              <a:ea typeface="ＭＳ Ｐゴシック" pitchFamily="34" charset="-128"/>
            </a:endParaRPr>
          </a:p>
          <a:p>
            <a:pPr lvl="1"/>
            <a:r>
              <a:rPr lang="en-US" dirty="0" smtClean="0">
                <a:latin typeface="Calibri" pitchFamily="-108" charset="0"/>
                <a:ea typeface="ＭＳ Ｐゴシック" pitchFamily="34" charset="-128"/>
              </a:rPr>
              <a:t>Two-step </a:t>
            </a:r>
            <a:r>
              <a:rPr lang="en-US" dirty="0">
                <a:latin typeface="Calibri" pitchFamily="-108" charset="0"/>
                <a:ea typeface="ＭＳ Ｐゴシック" pitchFamily="34" charset="-128"/>
              </a:rPr>
              <a:t>assignment </a:t>
            </a:r>
            <a:r>
              <a:rPr lang="en-US" dirty="0" smtClean="0">
                <a:latin typeface="Calibri" pitchFamily="-108" charset="0"/>
                <a:ea typeface="ＭＳ Ｐゴシック" pitchFamily="34" charset="-128"/>
              </a:rPr>
              <a:t>process remains intact with the proposed modification:</a:t>
            </a:r>
            <a:endParaRPr lang="en-US" sz="2400" dirty="0"/>
          </a:p>
        </p:txBody>
      </p:sp>
      <p:sp>
        <p:nvSpPr>
          <p:cNvPr id="7" name="Freeform 6"/>
          <p:cNvSpPr/>
          <p:nvPr/>
        </p:nvSpPr>
        <p:spPr>
          <a:xfrm>
            <a:off x="914400" y="4648200"/>
            <a:ext cx="3518854" cy="2111312"/>
          </a:xfrm>
          <a:custGeom>
            <a:avLst/>
            <a:gdLst>
              <a:gd name="connsiteX0" fmla="*/ 0 w 3518854"/>
              <a:gd name="connsiteY0" fmla="*/ 0 h 2111312"/>
              <a:gd name="connsiteX1" fmla="*/ 3518854 w 3518854"/>
              <a:gd name="connsiteY1" fmla="*/ 0 h 2111312"/>
              <a:gd name="connsiteX2" fmla="*/ 3518854 w 3518854"/>
              <a:gd name="connsiteY2" fmla="*/ 2111312 h 2111312"/>
              <a:gd name="connsiteX3" fmla="*/ 0 w 3518854"/>
              <a:gd name="connsiteY3" fmla="*/ 2111312 h 2111312"/>
              <a:gd name="connsiteX4" fmla="*/ 0 w 3518854"/>
              <a:gd name="connsiteY4" fmla="*/ 0 h 211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854" h="2111312">
                <a:moveTo>
                  <a:pt x="0" y="0"/>
                </a:moveTo>
                <a:lnTo>
                  <a:pt x="3518854" y="0"/>
                </a:lnTo>
                <a:lnTo>
                  <a:pt x="3518854" y="2111312"/>
                </a:lnTo>
                <a:lnTo>
                  <a:pt x="0" y="211131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108" charset="0"/>
                <a:ea typeface="ＭＳ Ｐゴシック" pitchFamily="34" charset="-128"/>
              </a:rPr>
              <a:t>First, assign beneficiaries who have had a plurality of primary care services (allowed charges) rendered by primary care physicians, nurse </a:t>
            </a:r>
            <a:r>
              <a:rPr lang="en-US" sz="1600" i="0" kern="1200" dirty="0" smtClean="0">
                <a:latin typeface="Calibri" pitchFamily="-108" charset="0"/>
                <a:ea typeface="ＭＳ Ｐゴシック" pitchFamily="34" charset="-128"/>
              </a:rPr>
              <a:t>practitioners (NPs), physician assistants (PAs), or clinical nurse specialists (CNSs) </a:t>
            </a:r>
            <a:r>
              <a:rPr lang="en-US" sz="1600" kern="1200" dirty="0" smtClean="0">
                <a:latin typeface="Calibri" pitchFamily="-108" charset="0"/>
                <a:ea typeface="ＭＳ Ｐゴシック" pitchFamily="34" charset="-128"/>
              </a:rPr>
              <a:t>in the TIN. (We are proposing to move NPs, PAs, and CNSs from Step 2 to Step 1.).</a:t>
            </a:r>
            <a:r>
              <a:rPr lang="en-US" sz="1600" kern="1200" dirty="0" smtClean="0">
                <a:solidFill>
                  <a:srgbClr val="FF0000"/>
                </a:solidFill>
                <a:latin typeface="Calibri" pitchFamily="-108" charset="0"/>
                <a:ea typeface="ＭＳ Ｐゴシック" pitchFamily="34" charset="-128"/>
              </a:rPr>
              <a:t> </a:t>
            </a:r>
            <a:endParaRPr lang="en-US" sz="1600" kern="1200" dirty="0"/>
          </a:p>
        </p:txBody>
      </p:sp>
      <p:sp>
        <p:nvSpPr>
          <p:cNvPr id="10" name="Freeform 9"/>
          <p:cNvSpPr/>
          <p:nvPr/>
        </p:nvSpPr>
        <p:spPr>
          <a:xfrm>
            <a:off x="4785140" y="4648200"/>
            <a:ext cx="3518854" cy="2111312"/>
          </a:xfrm>
          <a:custGeom>
            <a:avLst/>
            <a:gdLst>
              <a:gd name="connsiteX0" fmla="*/ 0 w 3518854"/>
              <a:gd name="connsiteY0" fmla="*/ 0 h 2111312"/>
              <a:gd name="connsiteX1" fmla="*/ 3518854 w 3518854"/>
              <a:gd name="connsiteY1" fmla="*/ 0 h 2111312"/>
              <a:gd name="connsiteX2" fmla="*/ 3518854 w 3518854"/>
              <a:gd name="connsiteY2" fmla="*/ 2111312 h 2111312"/>
              <a:gd name="connsiteX3" fmla="*/ 0 w 3518854"/>
              <a:gd name="connsiteY3" fmla="*/ 2111312 h 2111312"/>
              <a:gd name="connsiteX4" fmla="*/ 0 w 3518854"/>
              <a:gd name="connsiteY4" fmla="*/ 0 h 211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854" h="2111312">
                <a:moveTo>
                  <a:pt x="0" y="0"/>
                </a:moveTo>
                <a:lnTo>
                  <a:pt x="3518854" y="0"/>
                </a:lnTo>
                <a:lnTo>
                  <a:pt x="3518854" y="2111312"/>
                </a:lnTo>
                <a:lnTo>
                  <a:pt x="0" y="211131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108" charset="0"/>
                <a:ea typeface="ＭＳ Ｐゴシック" pitchFamily="34" charset="-128"/>
              </a:rPr>
              <a:t>Second, for beneficiaries that remain unassigned, assign beneficiaries who have received a plurality of primary care services (allowed charges) rendered by non-primary care physicians in the TIN.</a:t>
            </a:r>
            <a:r>
              <a:rPr lang="en-US" sz="1600" kern="1200" dirty="0" smtClean="0">
                <a:solidFill>
                  <a:srgbClr val="FF0000"/>
                </a:solidFill>
                <a:latin typeface="Calibri" pitchFamily="-108" charset="0"/>
                <a:ea typeface="ＭＳ Ｐゴシック" pitchFamily="34" charset="-128"/>
              </a:rPr>
              <a:t> </a:t>
            </a:r>
            <a:endParaRPr lang="en-US" sz="1600" kern="1200" dirty="0"/>
          </a:p>
        </p:txBody>
      </p:sp>
      <p:sp>
        <p:nvSpPr>
          <p:cNvPr id="6"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10</a:t>
            </a:fld>
            <a:endParaRPr lang="en-US" dirty="0"/>
          </a:p>
        </p:txBody>
      </p:sp>
    </p:spTree>
    <p:extLst>
      <p:ext uri="{BB962C8B-B14F-4D97-AF65-F5344CB8AC3E}">
        <p14:creationId xmlns:p14="http://schemas.microsoft.com/office/powerpoint/2010/main" val="500327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sz="3200" dirty="0" smtClean="0">
                <a:latin typeface="+mj-lt"/>
              </a:rPr>
              <a:t>Proposal for Applying the VM to TINs Participating </a:t>
            </a:r>
            <a:br>
              <a:rPr lang="en-US" sz="3200" dirty="0" smtClean="0">
                <a:latin typeface="+mj-lt"/>
              </a:rPr>
            </a:br>
            <a:r>
              <a:rPr lang="en-US" sz="3200" dirty="0" smtClean="0">
                <a:latin typeface="+mj-lt"/>
              </a:rPr>
              <a:t>in the Shared Savings Program </a:t>
            </a:r>
            <a:endParaRPr lang="en-US" sz="3200" dirty="0">
              <a:latin typeface="+mj-lt"/>
            </a:endParaRPr>
          </a:p>
        </p:txBody>
      </p:sp>
      <p:sp>
        <p:nvSpPr>
          <p:cNvPr id="5" name="Content Placeholder 4"/>
          <p:cNvSpPr>
            <a:spLocks noGrp="1"/>
          </p:cNvSpPr>
          <p:nvPr>
            <p:ph idx="1"/>
          </p:nvPr>
        </p:nvSpPr>
        <p:spPr>
          <a:xfrm>
            <a:off x="304800" y="1219200"/>
            <a:ext cx="8229600" cy="5105400"/>
          </a:xfrm>
        </p:spPr>
        <p:txBody>
          <a:bodyPr>
            <a:normAutofit lnSpcReduction="10000"/>
          </a:bodyPr>
          <a:lstStyle/>
          <a:p>
            <a:r>
              <a:rPr lang="en-US" sz="2400" dirty="0" smtClean="0"/>
              <a:t>Beginning CY 2017, CMS proposes to apply the VM to physicians and non-physician EPs in TINs that participate in the Shared Savings Program.</a:t>
            </a:r>
          </a:p>
          <a:p>
            <a:r>
              <a:rPr lang="en-US" sz="2400" dirty="0" smtClean="0"/>
              <a:t>In general, the cost composite for ACO participant TINs that participate in the Shared Savings Program during the payment adjustment period will be classified as “average cost,“ and their quality composite will be based on the ACO’s quality data from the performance period using the quality-tiering methodology. </a:t>
            </a:r>
          </a:p>
          <a:p>
            <a:r>
              <a:rPr lang="en-US" sz="2400" dirty="0" smtClean="0"/>
              <a:t>Special rules apply for ACO participant TINs leaving/joining an ACO during the payment adjustment period.</a:t>
            </a:r>
          </a:p>
          <a:p>
            <a:r>
              <a:rPr lang="en-US" sz="2400" dirty="0" smtClean="0"/>
              <a:t>Refer to Slides 46-47 of the Appendix for a summary of the proposed policies for these TINs. </a:t>
            </a:r>
          </a:p>
        </p:txBody>
      </p:sp>
      <p:sp>
        <p:nvSpPr>
          <p:cNvPr id="6"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11</a:t>
            </a:fld>
            <a:endParaRPr lang="en-US" dirty="0"/>
          </a:p>
        </p:txBody>
      </p:sp>
    </p:spTree>
    <p:extLst>
      <p:ext uri="{BB962C8B-B14F-4D97-AF65-F5344CB8AC3E}">
        <p14:creationId xmlns:p14="http://schemas.microsoft.com/office/powerpoint/2010/main" val="3764561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95400"/>
          </a:xfrm>
        </p:spPr>
        <p:txBody>
          <a:bodyPr>
            <a:noAutofit/>
          </a:bodyPr>
          <a:lstStyle/>
          <a:p>
            <a:r>
              <a:rPr lang="en-US" sz="2800" dirty="0" smtClean="0">
                <a:latin typeface="+mj-lt"/>
              </a:rPr>
              <a:t>Proposal for Applying the VM to TINs participating in the Pioneer ACO Model, CPC Initiative, or Other Similar Innovation Center Models or CMS Initiatives </a:t>
            </a:r>
            <a:endParaRPr lang="en-US" sz="2800" dirty="0">
              <a:latin typeface="+mj-lt"/>
            </a:endParaRPr>
          </a:p>
        </p:txBody>
      </p:sp>
      <p:sp>
        <p:nvSpPr>
          <p:cNvPr id="7" name="Content Placeholder 6"/>
          <p:cNvSpPr>
            <a:spLocks noGrp="1"/>
          </p:cNvSpPr>
          <p:nvPr>
            <p:ph idx="1"/>
          </p:nvPr>
        </p:nvSpPr>
        <p:spPr/>
        <p:txBody>
          <a:bodyPr>
            <a:normAutofit fontScale="92500"/>
          </a:bodyPr>
          <a:lstStyle/>
          <a:p>
            <a:r>
              <a:rPr lang="en-US" dirty="0" smtClean="0"/>
              <a:t>Beginning CY 2017, CMS proposes to apply the VM to physicians and non-physician EPs in TINs that participate in the Pioneer ACO Model, CPC Initiative, or other similar innovation center models or CMS initiatives during the performance period. </a:t>
            </a:r>
          </a:p>
          <a:p>
            <a:r>
              <a:rPr lang="en-US" dirty="0" smtClean="0"/>
              <a:t>Refer to Slides 48-51 of the Appendix for a summary of the proposed policies for these TINs. </a:t>
            </a:r>
            <a:endParaRPr lang="en-US" dirty="0"/>
          </a:p>
        </p:txBody>
      </p:sp>
      <p:sp>
        <p:nvSpPr>
          <p:cNvPr id="4"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12</a:t>
            </a:fld>
            <a:endParaRPr lang="en-US" dirty="0"/>
          </a:p>
        </p:txBody>
      </p:sp>
    </p:spTree>
    <p:extLst>
      <p:ext uri="{BB962C8B-B14F-4D97-AF65-F5344CB8AC3E}">
        <p14:creationId xmlns:p14="http://schemas.microsoft.com/office/powerpoint/2010/main" val="21293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90600"/>
          </a:xfrm>
        </p:spPr>
        <p:txBody>
          <a:bodyPr>
            <a:noAutofit/>
          </a:bodyPr>
          <a:lstStyle/>
          <a:p>
            <a:pPr>
              <a:lnSpc>
                <a:spcPts val="2700"/>
              </a:lnSpc>
              <a:spcBef>
                <a:spcPts val="0"/>
              </a:spcBef>
            </a:pPr>
            <a:r>
              <a:rPr lang="en-US" sz="3600" b="1" dirty="0" smtClean="0">
                <a:solidFill>
                  <a:schemeClr val="accent1">
                    <a:lumMod val="75000"/>
                  </a:schemeClr>
                </a:solidFill>
                <a:latin typeface="Arial" panose="020B0604020202020204" pitchFamily="34" charset="0"/>
                <a:cs typeface="Arial" panose="020B0604020202020204" pitchFamily="34" charset="0"/>
              </a:rPr>
              <a:t/>
            </a:r>
            <a:br>
              <a:rPr lang="en-US" sz="3600" b="1" dirty="0" smtClean="0">
                <a:solidFill>
                  <a:schemeClr val="accent1">
                    <a:lumMod val="75000"/>
                  </a:schemeClr>
                </a:solidFill>
                <a:latin typeface="Arial" panose="020B0604020202020204" pitchFamily="34" charset="0"/>
                <a:cs typeface="Arial" panose="020B0604020202020204" pitchFamily="34" charset="0"/>
              </a:rPr>
            </a:br>
            <a:r>
              <a:rPr lang="en-US" sz="4000" b="1" dirty="0" smtClean="0">
                <a:cs typeface="Arial" panose="020B0604020202020204" pitchFamily="34" charset="0"/>
              </a:rPr>
              <a:t>Value </a:t>
            </a:r>
            <a:r>
              <a:rPr lang="en-US" sz="4000" b="1" dirty="0">
                <a:cs typeface="Arial" panose="020B0604020202020204" pitchFamily="34" charset="0"/>
              </a:rPr>
              <a:t>Modifier and the </a:t>
            </a:r>
            <a:r>
              <a:rPr lang="en-US" sz="4000" b="1" dirty="0" smtClean="0">
                <a:cs typeface="Arial" panose="020B0604020202020204" pitchFamily="34" charset="0"/>
              </a:rPr>
              <a:t>PQRS</a:t>
            </a:r>
            <a:r>
              <a:rPr lang="en-US" sz="3600" b="1" dirty="0">
                <a:solidFill>
                  <a:schemeClr val="accent1">
                    <a:lumMod val="75000"/>
                  </a:schemeClr>
                </a:solidFill>
                <a:latin typeface="Arial" panose="020B0604020202020204" pitchFamily="34" charset="0"/>
                <a:cs typeface="Arial" panose="020B0604020202020204" pitchFamily="34" charset="0"/>
              </a:rPr>
              <a:t/>
            </a:r>
            <a:br>
              <a:rPr lang="en-US" sz="3600" b="1" dirty="0">
                <a:solidFill>
                  <a:schemeClr val="accent1">
                    <a:lumMod val="75000"/>
                  </a:schemeClr>
                </a:solidFill>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5486400" y="5541178"/>
            <a:ext cx="3200400" cy="892552"/>
          </a:xfrm>
          <a:prstGeom prst="rect">
            <a:avLst/>
          </a:prstGeom>
          <a:noFill/>
        </p:spPr>
        <p:txBody>
          <a:bodyPr wrap="square" rtlCol="0">
            <a:spAutoFit/>
          </a:bodyPr>
          <a:lstStyle/>
          <a:p>
            <a:r>
              <a:rPr lang="en-US" sz="1300" dirty="0" smtClean="0"/>
              <a:t>Note: The VM payment adjustment is separate from the PQRS payment adjustment and payment adjustments </a:t>
            </a:r>
            <a:r>
              <a:rPr lang="en-US" sz="1300" dirty="0"/>
              <a:t>from other Medicare sponsored </a:t>
            </a:r>
            <a:r>
              <a:rPr lang="en-US" sz="1300" dirty="0" smtClean="0"/>
              <a:t>programs.</a:t>
            </a:r>
            <a:endParaRPr lang="en-US" sz="1300" dirty="0"/>
          </a:p>
        </p:txBody>
      </p:sp>
      <p:grpSp>
        <p:nvGrpSpPr>
          <p:cNvPr id="26" name="Group 25" descr="Flow chart depicting how the value modifier affects all physicians and non-physician EPs in groups with 2 or more EPs and solo practitioners for 2017. There are 3 options for PQRS reporters. One, group reporters who register for GPRO web-interface, registry, or EHR and meet the criteria to avoid the 2017 PQRS payment adjustment. Two, individual reporters where at least 50% of EPs in the group meet the criteria to avoid the 2017 PQRS payment adjustment. And three, solo practitioners who report PQRS measures as individuals and meet the criteria to avoid the 2017 PQRS payment adjustment. For PQRS reporters, the Mandatory Quality-Tiering Calculation will be an upward or neutral VM adjustment based on quality tiering for groups with 2 through 9 EPs and solo practitioners. The Mandatory Quality-Tiering Calculation is Upward, neutral, or downward VM adjustment based on quality tiering for groups with 10 or more EPs. For Non PQRS Reporters, who do not register for GPRO web-interface, registry, or EHR or 50% EP threshold and do not avoid the 2017 PQRS payment adjustment there is a -4.0% automatic VM downward adjustment."/>
          <p:cNvGrpSpPr/>
          <p:nvPr/>
        </p:nvGrpSpPr>
        <p:grpSpPr>
          <a:xfrm>
            <a:off x="381000" y="1286006"/>
            <a:ext cx="8305800" cy="5147723"/>
            <a:chOff x="381000" y="990599"/>
            <a:chExt cx="8305800" cy="5147723"/>
          </a:xfrm>
        </p:grpSpPr>
        <p:sp>
          <p:nvSpPr>
            <p:cNvPr id="9" name="Text Box 13"/>
            <p:cNvSpPr txBox="1">
              <a:spLocks noChangeAspect="1" noChangeArrowheads="1"/>
            </p:cNvSpPr>
            <p:nvPr/>
          </p:nvSpPr>
          <p:spPr bwMode="auto">
            <a:xfrm>
              <a:off x="2749550" y="990599"/>
              <a:ext cx="3876674" cy="695193"/>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1" dirty="0" smtClean="0">
                  <a:ea typeface="Times New Roman" pitchFamily="18" charset="0"/>
                  <a:cs typeface="Arial" pitchFamily="34" charset="0"/>
                </a:rPr>
                <a:t>For </a:t>
              </a:r>
              <a:r>
                <a:rPr kumimoji="0" lang="en-US" sz="1400" b="1" i="0" u="none" strike="noStrike" cap="none" normalizeH="0" baseline="0" dirty="0" smtClean="0">
                  <a:ln>
                    <a:noFill/>
                  </a:ln>
                  <a:solidFill>
                    <a:schemeClr val="tx1"/>
                  </a:solidFill>
                  <a:effectLst/>
                  <a:ea typeface="Times New Roman" pitchFamily="18" charset="0"/>
                  <a:cs typeface="Arial" pitchFamily="34" charset="0"/>
                </a:rPr>
                <a:t>2017, all physicians and non-physician</a:t>
              </a:r>
              <a:r>
                <a:rPr kumimoji="0" lang="en-US" sz="1400" b="1" i="0" u="none" strike="noStrike" cap="none" normalizeH="0" dirty="0" smtClean="0">
                  <a:ln>
                    <a:noFill/>
                  </a:ln>
                  <a:solidFill>
                    <a:schemeClr val="tx1"/>
                  </a:solidFill>
                  <a:effectLst/>
                  <a:ea typeface="Times New Roman" pitchFamily="18" charset="0"/>
                  <a:cs typeface="Arial" pitchFamily="34" charset="0"/>
                </a:rPr>
                <a:t> EPs</a:t>
              </a:r>
              <a:r>
                <a:rPr kumimoji="0" lang="en-US" sz="1400" b="1" i="0" u="none" strike="noStrike" cap="none" normalizeH="0" baseline="0" dirty="0" smtClean="0">
                  <a:ln>
                    <a:noFill/>
                  </a:ln>
                  <a:solidFill>
                    <a:schemeClr val="tx1"/>
                  </a:solidFill>
                  <a:effectLst/>
                  <a:ea typeface="Times New Roman" pitchFamily="18" charset="0"/>
                  <a:cs typeface="Arial" pitchFamily="34" charset="0"/>
                </a:rPr>
                <a:t> in groups with </a:t>
              </a:r>
              <a:r>
                <a:rPr lang="en-US" sz="1400" b="1" dirty="0">
                  <a:ea typeface="Times New Roman" pitchFamily="18" charset="0"/>
                  <a:cs typeface="Arial" pitchFamily="34" charset="0"/>
                </a:rPr>
                <a:t>2</a:t>
              </a:r>
              <a:r>
                <a:rPr lang="en-US" sz="1400" b="1" dirty="0" smtClean="0">
                  <a:ea typeface="Times New Roman" pitchFamily="18" charset="0"/>
                  <a:cs typeface="Arial" pitchFamily="34" charset="0"/>
                </a:rPr>
                <a:t>+ </a:t>
              </a:r>
              <a:r>
                <a:rPr kumimoji="0" lang="en-US" sz="1400" b="1" i="0" u="none" strike="noStrike" cap="none" normalizeH="0" baseline="0" dirty="0" smtClean="0">
                  <a:ln>
                    <a:noFill/>
                  </a:ln>
                  <a:solidFill>
                    <a:schemeClr val="tx1"/>
                  </a:solidFill>
                  <a:effectLst/>
                  <a:ea typeface="Times New Roman" pitchFamily="18" charset="0"/>
                  <a:cs typeface="Arial" pitchFamily="34" charset="0"/>
                </a:rPr>
                <a:t>EPs and solo practitioners</a:t>
              </a:r>
              <a:endParaRPr kumimoji="0" lang="en-US" sz="2400" b="0" i="0" u="none" strike="noStrike" cap="none" normalizeH="0" baseline="0" dirty="0" smtClean="0">
                <a:ln>
                  <a:noFill/>
                </a:ln>
                <a:solidFill>
                  <a:schemeClr val="tx1"/>
                </a:solidFill>
                <a:effectLst/>
                <a:cs typeface="Arial" pitchFamily="34" charset="0"/>
              </a:endParaRPr>
            </a:p>
          </p:txBody>
        </p:sp>
        <p:sp>
          <p:nvSpPr>
            <p:cNvPr id="10" name="Text Box 12"/>
            <p:cNvSpPr txBox="1">
              <a:spLocks noChangeAspect="1" noChangeArrowheads="1"/>
            </p:cNvSpPr>
            <p:nvPr/>
          </p:nvSpPr>
          <p:spPr bwMode="auto">
            <a:xfrm>
              <a:off x="553872" y="1823586"/>
              <a:ext cx="4703928" cy="1834013"/>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ea typeface="Times New Roman" pitchFamily="18" charset="0"/>
                  <a:cs typeface="Arial" pitchFamily="34" charset="0"/>
                </a:rPr>
                <a:t>PQRS Reporters – 3 types</a:t>
              </a:r>
              <a:endParaRPr kumimoji="0" lang="en-US" sz="1300" b="0" i="0" u="none" strike="noStrike" cap="none" normalizeH="0" baseline="0" dirty="0" smtClean="0">
                <a:ln>
                  <a:noFill/>
                </a:ln>
                <a:solidFill>
                  <a:schemeClr val="tx1"/>
                </a:solidFill>
                <a:effectLst/>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pPr>
              <a:r>
                <a:rPr lang="en-US" sz="1200" dirty="0" smtClean="0">
                  <a:ea typeface="Times New Roman" pitchFamily="18" charset="0"/>
                  <a:cs typeface="Arial" pitchFamily="34" charset="0"/>
                </a:rPr>
                <a:t>Group reporters – Register for</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 GPRO Web</a:t>
              </a:r>
              <a:r>
                <a:rPr kumimoji="0" lang="en-US" sz="1200" b="0" i="0" u="none" strike="noStrike" cap="none" normalizeH="0" dirty="0" smtClean="0">
                  <a:ln>
                    <a:noFill/>
                  </a:ln>
                  <a:solidFill>
                    <a:schemeClr val="tx1"/>
                  </a:solidFill>
                  <a:effectLst/>
                  <a:ea typeface="Times New Roman" pitchFamily="18" charset="0"/>
                  <a:cs typeface="Arial" pitchFamily="34" charset="0"/>
                </a:rPr>
                <a:t> I</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nterface, Registry,</a:t>
              </a:r>
              <a:r>
                <a:rPr kumimoji="0" lang="en-US" sz="1200" b="0" i="0" u="none" strike="noStrike" cap="none" normalizeH="0" dirty="0" smtClean="0">
                  <a:ln>
                    <a:noFill/>
                  </a:ln>
                  <a:solidFill>
                    <a:schemeClr val="tx1"/>
                  </a:solidFill>
                  <a:effectLst/>
                  <a:ea typeface="Times New Roman" pitchFamily="18" charset="0"/>
                  <a:cs typeface="Arial" pitchFamily="34" charset="0"/>
                </a:rPr>
                <a:t> or </a:t>
              </a:r>
              <a:r>
                <a:rPr lang="en-US" sz="1200" dirty="0" smtClean="0">
                  <a:ea typeface="Times New Roman" pitchFamily="18" charset="0"/>
                  <a:cs typeface="Arial" pitchFamily="34" charset="0"/>
                </a:rPr>
                <a:t>EHR AND meet the criteria to </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avoid the 2017 PQRS </a:t>
              </a:r>
              <a:r>
                <a:rPr lang="en-US" sz="1200" dirty="0" smtClean="0">
                  <a:ea typeface="Times New Roman" pitchFamily="18" charset="0"/>
                  <a:cs typeface="Arial" pitchFamily="34" charset="0"/>
                </a:rPr>
                <a:t>p</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ayment </a:t>
              </a:r>
              <a:r>
                <a:rPr lang="en-US" sz="1200" dirty="0" smtClean="0">
                  <a:ea typeface="Times New Roman" pitchFamily="18" charset="0"/>
                  <a:cs typeface="Arial" pitchFamily="34" charset="0"/>
                </a:rPr>
                <a:t>a</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djustment</a:t>
              </a:r>
              <a:r>
                <a:rPr kumimoji="0" lang="en-US" sz="1200" b="0" i="0" u="none" strike="noStrike" cap="none" normalizeH="0" dirty="0" smtClean="0">
                  <a:ln>
                    <a:noFill/>
                  </a:ln>
                  <a:solidFill>
                    <a:schemeClr val="tx1"/>
                  </a:solidFill>
                  <a:effectLst/>
                  <a:ea typeface="Times New Roman" pitchFamily="18" charset="0"/>
                  <a:cs typeface="Arial" pitchFamily="34" charset="0"/>
                </a:rPr>
                <a:t> OR</a:t>
              </a:r>
            </a:p>
            <a:p>
              <a:pPr marL="228600" lvl="0" indent="-228600" eaLnBrk="0" fontAlgn="base" hangingPunct="0">
                <a:spcBef>
                  <a:spcPct val="0"/>
                </a:spcBef>
                <a:spcAft>
                  <a:spcPct val="0"/>
                </a:spcAft>
                <a:buFont typeface="+mj-lt"/>
                <a:buAutoNum type="arabicPeriod"/>
              </a:pPr>
              <a:r>
                <a:rPr lang="en-US" sz="1200" dirty="0" smtClean="0">
                  <a:ea typeface="Times New Roman" pitchFamily="18" charset="0"/>
                  <a:cs typeface="Arial" pitchFamily="34" charset="0"/>
                </a:rPr>
                <a:t>Individual reporters within the group – at least 50% of EPs in the group meet the criteria to avoid the 2017 PQRS payment adjustment.</a:t>
              </a:r>
            </a:p>
            <a:p>
              <a:pPr marL="228600" lvl="0" indent="-228600" eaLnBrk="0" fontAlgn="base" hangingPunct="0">
                <a:spcBef>
                  <a:spcPct val="0"/>
                </a:spcBef>
                <a:spcAft>
                  <a:spcPct val="0"/>
                </a:spcAft>
                <a:buFont typeface="+mj-lt"/>
                <a:buAutoNum type="arabicPeriod" startAt="3"/>
              </a:pPr>
              <a:r>
                <a:rPr lang="en-US" sz="1200" dirty="0" smtClean="0">
                  <a:ea typeface="Times New Roman" pitchFamily="18" charset="0"/>
                  <a:cs typeface="Arial" pitchFamily="34" charset="0"/>
                </a:rPr>
                <a:t>Solo practitioners- Report PQRS measures as individuals </a:t>
              </a:r>
            </a:p>
            <a:p>
              <a:pPr marL="457200" indent="-228600" eaLnBrk="0" fontAlgn="base" hangingPunct="0">
                <a:spcBef>
                  <a:spcPct val="0"/>
                </a:spcBef>
                <a:spcAft>
                  <a:spcPct val="0"/>
                </a:spcAft>
              </a:pPr>
              <a:r>
                <a:rPr lang="en-US" sz="1200" dirty="0" smtClean="0">
                  <a:ea typeface="Times New Roman" pitchFamily="18" charset="0"/>
                  <a:cs typeface="Arial" pitchFamily="34" charset="0"/>
                </a:rPr>
                <a:t>and meet the criteria to avoid the 2017 PQRS payment </a:t>
              </a:r>
            </a:p>
            <a:p>
              <a:pPr marL="457200" indent="-228600" eaLnBrk="0" fontAlgn="base" hangingPunct="0">
                <a:spcBef>
                  <a:spcPct val="0"/>
                </a:spcBef>
                <a:spcAft>
                  <a:spcPct val="0"/>
                </a:spcAft>
              </a:pPr>
              <a:r>
                <a:rPr lang="en-US" sz="1200" dirty="0" smtClean="0">
                  <a:ea typeface="Times New Roman" pitchFamily="18" charset="0"/>
                  <a:cs typeface="Arial" pitchFamily="34" charset="0"/>
                </a:rPr>
                <a:t>adjustment</a:t>
              </a:r>
            </a:p>
          </p:txBody>
        </p:sp>
        <p:sp>
          <p:nvSpPr>
            <p:cNvPr id="11" name="Text Box 11"/>
            <p:cNvSpPr txBox="1">
              <a:spLocks noChangeAspect="1" noChangeArrowheads="1"/>
            </p:cNvSpPr>
            <p:nvPr/>
          </p:nvSpPr>
          <p:spPr bwMode="auto">
            <a:xfrm>
              <a:off x="5943600" y="1825319"/>
              <a:ext cx="2743200" cy="1516885"/>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sz="1300" b="1" dirty="0" smtClean="0">
                  <a:ea typeface="Times New Roman" pitchFamily="18" charset="0"/>
                  <a:cs typeface="Arial" pitchFamily="34" charset="0"/>
                </a:rPr>
                <a:t>Non PQRS Reporters</a:t>
              </a:r>
            </a:p>
            <a:p>
              <a:pPr lvl="0" fontAlgn="base">
                <a:spcBef>
                  <a:spcPct val="0"/>
                </a:spcBef>
                <a:spcAft>
                  <a:spcPct val="0"/>
                </a:spcAft>
              </a:pPr>
              <a:r>
                <a:rPr lang="en-US" sz="1200" dirty="0" smtClean="0">
                  <a:ea typeface="Times New Roman" pitchFamily="18" charset="0"/>
                  <a:cs typeface="Arial" pitchFamily="34" charset="0"/>
                </a:rPr>
                <a:t>Do not register for </a:t>
              </a:r>
              <a:r>
                <a:rPr lang="en-US" sz="1200" dirty="0">
                  <a:ea typeface="Times New Roman" pitchFamily="18" charset="0"/>
                  <a:cs typeface="Arial" pitchFamily="34" charset="0"/>
                </a:rPr>
                <a:t>GPRO </a:t>
              </a:r>
              <a:r>
                <a:rPr lang="en-US" sz="1200" dirty="0" smtClean="0">
                  <a:ea typeface="Times New Roman" pitchFamily="18" charset="0"/>
                  <a:cs typeface="Arial" pitchFamily="34" charset="0"/>
                </a:rPr>
                <a:t>Web Interface</a:t>
              </a:r>
              <a:r>
                <a:rPr lang="en-US" sz="1200" dirty="0">
                  <a:ea typeface="Times New Roman" pitchFamily="18" charset="0"/>
                  <a:cs typeface="Arial" pitchFamily="34" charset="0"/>
                </a:rPr>
                <a:t>, </a:t>
              </a:r>
              <a:r>
                <a:rPr lang="en-US" sz="1200" dirty="0" smtClean="0">
                  <a:ea typeface="Times New Roman" pitchFamily="18" charset="0"/>
                  <a:cs typeface="Arial" pitchFamily="34" charset="0"/>
                </a:rPr>
                <a:t>registry, or EHR </a:t>
              </a:r>
              <a:r>
                <a:rPr lang="en-US" sz="1200" dirty="0">
                  <a:ea typeface="Times New Roman" pitchFamily="18" charset="0"/>
                  <a:cs typeface="Arial" pitchFamily="34" charset="0"/>
                </a:rPr>
                <a:t>or </a:t>
              </a:r>
              <a:r>
                <a:rPr lang="en-US" sz="1200" dirty="0" smtClean="0">
                  <a:ea typeface="Times New Roman" pitchFamily="18" charset="0"/>
                  <a:cs typeface="Arial" pitchFamily="34" charset="0"/>
                </a:rPr>
                <a:t>50</a:t>
              </a:r>
              <a:r>
                <a:rPr lang="en-US" sz="1200" dirty="0">
                  <a:ea typeface="Times New Roman" pitchFamily="18" charset="0"/>
                  <a:cs typeface="Arial" pitchFamily="34" charset="0"/>
                </a:rPr>
                <a:t>% </a:t>
              </a:r>
              <a:r>
                <a:rPr lang="en-US" sz="1200" dirty="0" smtClean="0">
                  <a:ea typeface="Times New Roman" pitchFamily="18" charset="0"/>
                  <a:cs typeface="Arial" pitchFamily="34" charset="0"/>
                </a:rPr>
                <a:t>EP threshold </a:t>
              </a:r>
              <a:r>
                <a:rPr lang="en-US" sz="1200" b="1" dirty="0">
                  <a:ea typeface="Times New Roman" pitchFamily="18" charset="0"/>
                  <a:cs typeface="Arial" pitchFamily="34" charset="0"/>
                </a:rPr>
                <a:t>AND</a:t>
              </a:r>
              <a:r>
                <a:rPr lang="en-US" sz="1200" dirty="0">
                  <a:ea typeface="Times New Roman" pitchFamily="18" charset="0"/>
                  <a:cs typeface="Arial" pitchFamily="34" charset="0"/>
                </a:rPr>
                <a:t> </a:t>
              </a:r>
              <a:r>
                <a:rPr lang="en-US" sz="1200" dirty="0" smtClean="0">
                  <a:ea typeface="Times New Roman" pitchFamily="18" charset="0"/>
                  <a:cs typeface="Arial" pitchFamily="34" charset="0"/>
                </a:rPr>
                <a:t>do not avoid </a:t>
              </a:r>
              <a:r>
                <a:rPr lang="en-US" sz="1200" dirty="0">
                  <a:ea typeface="Times New Roman" pitchFamily="18" charset="0"/>
                  <a:cs typeface="Arial" pitchFamily="34" charset="0"/>
                </a:rPr>
                <a:t>the </a:t>
              </a:r>
              <a:r>
                <a:rPr lang="en-US" sz="1200" dirty="0" smtClean="0">
                  <a:ea typeface="Times New Roman" pitchFamily="18" charset="0"/>
                  <a:cs typeface="Arial" pitchFamily="34" charset="0"/>
                </a:rPr>
                <a:t>2017 PQRS payment </a:t>
              </a:r>
              <a:r>
                <a:rPr lang="en-US" sz="1200" dirty="0">
                  <a:ea typeface="Times New Roman" pitchFamily="18" charset="0"/>
                  <a:cs typeface="Arial" pitchFamily="34" charset="0"/>
                </a:rPr>
                <a:t>adjustment </a:t>
              </a:r>
              <a:endParaRPr kumimoji="0" lang="en-US" sz="1200" b="0" i="0" u="none" strike="noStrike" cap="none" normalizeH="0" baseline="0" dirty="0" smtClean="0">
                <a:ln>
                  <a:noFill/>
                </a:ln>
                <a:solidFill>
                  <a:schemeClr val="tx1"/>
                </a:solidFill>
                <a:effectLst/>
                <a:cs typeface="Arial" pitchFamily="34" charset="0"/>
              </a:endParaRPr>
            </a:p>
          </p:txBody>
        </p:sp>
        <p:sp>
          <p:nvSpPr>
            <p:cNvPr id="12" name="Text Box 2"/>
            <p:cNvSpPr txBox="1">
              <a:spLocks noChangeAspect="1" noChangeArrowheads="1"/>
            </p:cNvSpPr>
            <p:nvPr/>
          </p:nvSpPr>
          <p:spPr bwMode="auto">
            <a:xfrm>
              <a:off x="1548614" y="3861425"/>
              <a:ext cx="1676400" cy="475989"/>
            </a:xfrm>
            <a:prstGeom prst="rect">
              <a:avLst/>
            </a:prstGeom>
            <a:solidFill>
              <a:schemeClr val="tx2">
                <a:lumMod val="7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ea typeface="Times New Roman" pitchFamily="18" charset="0"/>
                  <a:cs typeface="Arial" pitchFamily="34" charset="0"/>
                </a:rPr>
                <a:t>Mandatory</a:t>
              </a:r>
              <a:r>
                <a:rPr kumimoji="0" lang="en-US" sz="1200" b="1" i="0" u="none" strike="noStrike" cap="none" normalizeH="0" dirty="0" smtClean="0">
                  <a:ln>
                    <a:noFill/>
                  </a:ln>
                  <a:solidFill>
                    <a:schemeClr val="bg1"/>
                  </a:solidFill>
                  <a:effectLst/>
                  <a:ea typeface="Times New Roman" pitchFamily="18" charset="0"/>
                  <a:cs typeface="Arial" pitchFamily="34" charset="0"/>
                </a:rPr>
                <a:t> </a:t>
              </a:r>
              <a:r>
                <a:rPr kumimoji="0" lang="en-US" sz="1200" b="1" i="0" u="none" strike="noStrike" cap="none" normalizeH="0" baseline="0" dirty="0" smtClean="0">
                  <a:ln>
                    <a:noFill/>
                  </a:ln>
                  <a:solidFill>
                    <a:schemeClr val="bg1"/>
                  </a:solidFill>
                  <a:effectLst/>
                  <a:ea typeface="Times New Roman" pitchFamily="18" charset="0"/>
                  <a:cs typeface="Arial" pitchFamily="34" charset="0"/>
                </a:rPr>
                <a:t>Quality-Tiering Calculation</a:t>
              </a:r>
              <a:endParaRPr kumimoji="0" lang="en-US" sz="2800" b="0" i="0" u="none" strike="noStrike" cap="none" normalizeH="0" baseline="0" dirty="0" smtClean="0">
                <a:ln>
                  <a:noFill/>
                </a:ln>
                <a:solidFill>
                  <a:schemeClr val="bg1"/>
                </a:solidFill>
                <a:effectLst/>
                <a:cs typeface="Arial" pitchFamily="34" charset="0"/>
              </a:endParaRPr>
            </a:p>
          </p:txBody>
        </p:sp>
        <p:sp>
          <p:nvSpPr>
            <p:cNvPr id="13" name="Text Box 13"/>
            <p:cNvSpPr txBox="1">
              <a:spLocks noChangeAspect="1" noChangeArrowheads="1"/>
            </p:cNvSpPr>
            <p:nvPr/>
          </p:nvSpPr>
          <p:spPr bwMode="auto">
            <a:xfrm>
              <a:off x="387668" y="4453686"/>
              <a:ext cx="1815463" cy="538869"/>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ea typeface="Times New Roman" pitchFamily="18" charset="0"/>
                  <a:cs typeface="Arial" pitchFamily="34" charset="0"/>
                </a:rPr>
                <a:t>Groups with </a:t>
              </a:r>
              <a:r>
                <a:rPr lang="en-US" sz="1200" b="1" dirty="0" smtClean="0">
                  <a:ea typeface="Times New Roman" pitchFamily="18" charset="0"/>
                  <a:cs typeface="Arial" pitchFamily="34" charset="0"/>
                </a:rPr>
                <a:t>2-9 EPs and solo practitioners</a:t>
              </a:r>
              <a:endParaRPr kumimoji="0" lang="en-US" sz="1200" b="0" i="0" u="none" strike="noStrike" cap="none" normalizeH="0" baseline="0" dirty="0" smtClean="0">
                <a:ln>
                  <a:noFill/>
                </a:ln>
                <a:solidFill>
                  <a:schemeClr val="tx1"/>
                </a:solidFill>
                <a:effectLst/>
                <a:cs typeface="Arial" pitchFamily="34" charset="0"/>
              </a:endParaRPr>
            </a:p>
          </p:txBody>
        </p:sp>
        <p:sp>
          <p:nvSpPr>
            <p:cNvPr id="14" name="Text Box 13"/>
            <p:cNvSpPr txBox="1">
              <a:spLocks noChangeAspect="1" noChangeArrowheads="1"/>
            </p:cNvSpPr>
            <p:nvPr/>
          </p:nvSpPr>
          <p:spPr bwMode="auto">
            <a:xfrm>
              <a:off x="2823948" y="4508618"/>
              <a:ext cx="1965432" cy="538869"/>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ea typeface="Times New Roman" pitchFamily="18" charset="0"/>
                  <a:cs typeface="Arial" pitchFamily="34" charset="0"/>
                </a:rPr>
                <a:t>Groups with </a:t>
              </a:r>
              <a:r>
                <a:rPr lang="en-US" sz="1200" b="1" dirty="0" smtClean="0">
                  <a:ea typeface="Times New Roman" pitchFamily="18" charset="0"/>
                  <a:cs typeface="Arial" pitchFamily="34" charset="0"/>
                </a:rPr>
                <a:t>10+</a:t>
              </a:r>
              <a:r>
                <a:rPr kumimoji="0" lang="en-US" sz="1200" b="1" i="0" u="none" strike="noStrike" cap="none" normalizeH="0" baseline="0" dirty="0" smtClean="0">
                  <a:ln>
                    <a:noFill/>
                  </a:ln>
                  <a:solidFill>
                    <a:schemeClr val="tx1"/>
                  </a:solidFill>
                  <a:effectLst/>
                  <a:ea typeface="Times New Roman" pitchFamily="18" charset="0"/>
                  <a:cs typeface="Arial" pitchFamily="34" charset="0"/>
                </a:rPr>
                <a:t> EPs</a:t>
              </a:r>
              <a:endParaRPr kumimoji="0" lang="en-US" sz="1200" b="0" i="0" u="none" strike="noStrike" cap="none" normalizeH="0" baseline="0" dirty="0" smtClean="0">
                <a:ln>
                  <a:noFill/>
                </a:ln>
                <a:solidFill>
                  <a:schemeClr val="tx1"/>
                </a:solidFill>
                <a:effectLst/>
                <a:cs typeface="Arial" pitchFamily="34" charset="0"/>
              </a:endParaRPr>
            </a:p>
          </p:txBody>
        </p:sp>
        <p:sp>
          <p:nvSpPr>
            <p:cNvPr id="15" name="Text Box 9"/>
            <p:cNvSpPr txBox="1">
              <a:spLocks noChangeAspect="1" noChangeArrowheads="1"/>
            </p:cNvSpPr>
            <p:nvPr/>
          </p:nvSpPr>
          <p:spPr bwMode="auto">
            <a:xfrm>
              <a:off x="381000" y="5253089"/>
              <a:ext cx="1822131" cy="885233"/>
            </a:xfrm>
            <a:prstGeom prst="rect">
              <a:avLst/>
            </a:prstGeom>
            <a:solidFill>
              <a:schemeClr val="accent1">
                <a:lumMod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a:solidFill>
                    <a:schemeClr val="bg1"/>
                  </a:solidFill>
                  <a:ea typeface="Times New Roman" pitchFamily="18" charset="0"/>
                  <a:cs typeface="Arial" pitchFamily="34" charset="0"/>
                </a:rPr>
                <a:t/>
              </a:r>
              <a:br>
                <a:rPr lang="en-US" sz="1200" b="1" dirty="0">
                  <a:solidFill>
                    <a:schemeClr val="bg1"/>
                  </a:solidFill>
                  <a:ea typeface="Times New Roman" pitchFamily="18" charset="0"/>
                  <a:cs typeface="Arial" pitchFamily="34" charset="0"/>
                </a:rPr>
              </a:br>
              <a:r>
                <a:rPr kumimoji="0" lang="en-US" sz="1200" b="1" i="0" u="none" strike="noStrike" cap="none" normalizeH="0" baseline="0" dirty="0" smtClean="0">
                  <a:ln>
                    <a:noFill/>
                  </a:ln>
                  <a:solidFill>
                    <a:schemeClr val="bg1"/>
                  </a:solidFill>
                  <a:effectLst/>
                  <a:ea typeface="Times New Roman" pitchFamily="18" charset="0"/>
                  <a:cs typeface="Arial" pitchFamily="34" charset="0"/>
                </a:rPr>
                <a:t>Upward or neutral VM </a:t>
              </a:r>
              <a:r>
                <a:rPr kumimoji="0" lang="en-US" sz="1200" b="0" i="0" u="none" strike="noStrike" cap="none" normalizeH="0" baseline="0" dirty="0" smtClean="0">
                  <a:ln>
                    <a:noFill/>
                  </a:ln>
                  <a:solidFill>
                    <a:schemeClr val="bg1"/>
                  </a:solidFill>
                  <a:effectLst/>
                  <a:ea typeface="Times New Roman" pitchFamily="18" charset="0"/>
                  <a:cs typeface="Arial" pitchFamily="34" charset="0"/>
                </a:rPr>
                <a:t>adjustment based on quality tiering</a:t>
              </a:r>
              <a:endParaRPr kumimoji="0" lang="en-US" sz="1200" b="0" i="0" u="none" strike="noStrike" cap="none" normalizeH="0" baseline="0" dirty="0" smtClean="0">
                <a:ln>
                  <a:noFill/>
                </a:ln>
                <a:solidFill>
                  <a:schemeClr val="bg1"/>
                </a:solidFill>
                <a:effectLst/>
                <a:cs typeface="Arial" pitchFamily="34" charset="0"/>
              </a:endParaRPr>
            </a:p>
          </p:txBody>
        </p:sp>
        <p:sp>
          <p:nvSpPr>
            <p:cNvPr id="16" name="Text Box 9"/>
            <p:cNvSpPr txBox="1">
              <a:spLocks noChangeAspect="1" noChangeArrowheads="1"/>
            </p:cNvSpPr>
            <p:nvPr/>
          </p:nvSpPr>
          <p:spPr bwMode="auto">
            <a:xfrm>
              <a:off x="2823949" y="5207057"/>
              <a:ext cx="1965432" cy="931265"/>
            </a:xfrm>
            <a:prstGeom prst="rect">
              <a:avLst/>
            </a:prstGeom>
            <a:solidFill>
              <a:schemeClr val="accent1">
                <a:lumMod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ea typeface="Times New Roman" pitchFamily="18" charset="0"/>
                  <a:cs typeface="Arial" pitchFamily="34" charset="0"/>
                </a:rPr>
                <a:t>Upward, neutral, or downward VM </a:t>
              </a:r>
              <a:r>
                <a:rPr kumimoji="0" lang="en-US" sz="1200" b="0" i="0" u="none" strike="noStrike" cap="none" normalizeH="0" baseline="0" dirty="0" smtClean="0">
                  <a:ln>
                    <a:noFill/>
                  </a:ln>
                  <a:solidFill>
                    <a:schemeClr val="bg1"/>
                  </a:solidFill>
                  <a:effectLst/>
                  <a:ea typeface="Times New Roman" pitchFamily="18" charset="0"/>
                  <a:cs typeface="Arial" pitchFamily="34" charset="0"/>
                </a:rPr>
                <a:t>adjustment based on quality tiering</a:t>
              </a:r>
              <a:endParaRPr kumimoji="0" lang="en-US" sz="1200" b="0" i="0" u="none" strike="noStrike" cap="none" normalizeH="0" baseline="0" dirty="0" smtClean="0">
                <a:ln>
                  <a:noFill/>
                </a:ln>
                <a:solidFill>
                  <a:schemeClr val="bg1"/>
                </a:solidFill>
                <a:effectLst/>
                <a:cs typeface="Arial" pitchFamily="34" charset="0"/>
              </a:endParaRPr>
            </a:p>
          </p:txBody>
        </p:sp>
        <p:sp>
          <p:nvSpPr>
            <p:cNvPr id="17" name="Text Box 8"/>
            <p:cNvSpPr txBox="1">
              <a:spLocks noChangeAspect="1" noChangeArrowheads="1"/>
            </p:cNvSpPr>
            <p:nvPr/>
          </p:nvSpPr>
          <p:spPr bwMode="auto">
            <a:xfrm>
              <a:off x="6216020" y="3581400"/>
              <a:ext cx="2194555" cy="1104378"/>
            </a:xfrm>
            <a:prstGeom prst="rect">
              <a:avLst/>
            </a:prstGeom>
            <a:solidFill>
              <a:schemeClr val="accent1">
                <a:lumMod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a:solidFill>
                  <a:schemeClr val="bg1"/>
                </a:solidFill>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ea typeface="Times New Roman" pitchFamily="18" charset="0"/>
                  <a:cs typeface="Arial" pitchFamily="34" charset="0"/>
                </a:rPr>
                <a:t>-4.0%</a:t>
              </a:r>
              <a:endParaRPr kumimoji="0" lang="en-US" sz="1000" b="0" i="0" u="none" strike="noStrike" cap="none" normalizeH="0" baseline="0" dirty="0" smtClean="0">
                <a:ln>
                  <a:noFill/>
                </a:ln>
                <a:solidFill>
                  <a:schemeClr val="bg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ea typeface="Times New Roman" pitchFamily="18" charset="0"/>
                  <a:cs typeface="Arial" pitchFamily="34" charset="0"/>
                </a:rPr>
                <a:t>(Automatic</a:t>
              </a:r>
              <a:r>
                <a:rPr kumimoji="0" lang="en-US" sz="1400" b="0" i="0" u="none" strike="noStrike" cap="none" normalizeH="0" dirty="0" smtClean="0">
                  <a:ln>
                    <a:noFill/>
                  </a:ln>
                  <a:solidFill>
                    <a:schemeClr val="bg1"/>
                  </a:solidFill>
                  <a:effectLst/>
                  <a:ea typeface="Times New Roman" pitchFamily="18" charset="0"/>
                  <a:cs typeface="Arial" pitchFamily="34" charset="0"/>
                </a:rPr>
                <a:t> VM </a:t>
              </a:r>
              <a:r>
                <a:rPr kumimoji="0" lang="en-US" sz="1400" b="0" i="0" u="none" strike="noStrike" cap="none" normalizeH="0" baseline="0" dirty="0" smtClean="0">
                  <a:ln>
                    <a:noFill/>
                  </a:ln>
                  <a:solidFill>
                    <a:schemeClr val="bg1"/>
                  </a:solidFill>
                  <a:effectLst/>
                  <a:ea typeface="Times New Roman" pitchFamily="18" charset="0"/>
                  <a:cs typeface="Arial" pitchFamily="34" charset="0"/>
                </a:rPr>
                <a:t>downward adjustment)</a:t>
              </a:r>
              <a:endParaRPr kumimoji="0" lang="en-US" sz="2400" b="0" i="0" u="none" strike="noStrike" cap="none" normalizeH="0" baseline="0" dirty="0" smtClean="0">
                <a:ln>
                  <a:noFill/>
                </a:ln>
                <a:solidFill>
                  <a:schemeClr val="bg1"/>
                </a:solidFill>
                <a:effectLst/>
                <a:cs typeface="Arial" pitchFamily="34" charset="0"/>
              </a:endParaRPr>
            </a:p>
          </p:txBody>
        </p:sp>
        <p:cxnSp>
          <p:nvCxnSpPr>
            <p:cNvPr id="22" name="Straight Arrow Connector 21"/>
            <p:cNvCxnSpPr>
              <a:endCxn id="12" idx="0"/>
            </p:cNvCxnSpPr>
            <p:nvPr/>
          </p:nvCxnSpPr>
          <p:spPr>
            <a:xfrm>
              <a:off x="2386814" y="3657600"/>
              <a:ext cx="0" cy="203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2"/>
              <a:endCxn id="17" idx="0"/>
            </p:cNvCxnSpPr>
            <p:nvPr/>
          </p:nvCxnSpPr>
          <p:spPr>
            <a:xfrm flipH="1">
              <a:off x="7313298" y="3342204"/>
              <a:ext cx="1902" cy="239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84334" y="4992555"/>
              <a:ext cx="0" cy="2704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807483" y="5047487"/>
              <a:ext cx="0" cy="159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9" idx="3"/>
              <a:endCxn id="11" idx="0"/>
            </p:cNvCxnSpPr>
            <p:nvPr/>
          </p:nvCxnSpPr>
          <p:spPr>
            <a:xfrm>
              <a:off x="6626224" y="1338196"/>
              <a:ext cx="688976" cy="48712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066800" y="4058982"/>
              <a:ext cx="457200" cy="394704"/>
              <a:chOff x="838200" y="4095938"/>
              <a:chExt cx="457200" cy="494030"/>
            </a:xfrm>
          </p:grpSpPr>
          <p:cxnSp>
            <p:nvCxnSpPr>
              <p:cNvPr id="35" name="Straight Arrow Connector 34"/>
              <p:cNvCxnSpPr/>
              <p:nvPr/>
            </p:nvCxnSpPr>
            <p:spPr>
              <a:xfrm>
                <a:off x="838200" y="4095938"/>
                <a:ext cx="0" cy="494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38200" y="4095938"/>
                <a:ext cx="4572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200400" y="4070026"/>
              <a:ext cx="609600" cy="438592"/>
              <a:chOff x="2971800" y="4095938"/>
              <a:chExt cx="609600" cy="548962"/>
            </a:xfrm>
          </p:grpSpPr>
          <p:cxnSp>
            <p:nvCxnSpPr>
              <p:cNvPr id="52" name="Straight Connector 51"/>
              <p:cNvCxnSpPr/>
              <p:nvPr/>
            </p:nvCxnSpPr>
            <p:spPr>
              <a:xfrm>
                <a:off x="2971800" y="4095938"/>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578883" y="4095938"/>
                <a:ext cx="0" cy="548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54"/>
            <p:cNvCxnSpPr>
              <a:stCxn id="9" idx="1"/>
            </p:cNvCxnSpPr>
            <p:nvPr/>
          </p:nvCxnSpPr>
          <p:spPr>
            <a:xfrm rot="10800000" flipV="1">
              <a:off x="2386814" y="1338196"/>
              <a:ext cx="362736" cy="4853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4862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86698"/>
          </a:xfrm>
        </p:spPr>
        <p:txBody>
          <a:bodyPr>
            <a:noAutofit/>
          </a:bodyPr>
          <a:lstStyle/>
          <a:p>
            <a:r>
              <a:rPr lang="en-US" sz="3600" b="1" dirty="0" smtClean="0">
                <a:solidFill>
                  <a:schemeClr val="accent1">
                    <a:lumMod val="75000"/>
                  </a:schemeClr>
                </a:solidFill>
                <a:latin typeface="Arial" panose="020B0604020202020204" pitchFamily="34" charset="0"/>
                <a:cs typeface="Arial" panose="020B0604020202020204" pitchFamily="34" charset="0"/>
              </a:rPr>
              <a:t/>
            </a:r>
            <a:br>
              <a:rPr lang="en-US" sz="3600" b="1" dirty="0" smtClean="0">
                <a:solidFill>
                  <a:schemeClr val="accent1">
                    <a:lumMod val="75000"/>
                  </a:schemeClr>
                </a:solidFill>
                <a:latin typeface="Arial" panose="020B0604020202020204" pitchFamily="34" charset="0"/>
                <a:cs typeface="Arial" panose="020B0604020202020204" pitchFamily="34" charset="0"/>
              </a:rPr>
            </a:br>
            <a:r>
              <a:rPr lang="en-US" sz="4000" b="1" dirty="0" smtClean="0">
                <a:cs typeface="Arial" panose="020B0604020202020204" pitchFamily="34" charset="0"/>
              </a:rPr>
              <a:t>Timeline for Value Modifier Phase In</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grpSp>
        <p:nvGrpSpPr>
          <p:cNvPr id="3" name="Group 2" descr="Timeline for Value Modifier phase-in from 2015 through 2017"/>
          <p:cNvGrpSpPr/>
          <p:nvPr/>
        </p:nvGrpSpPr>
        <p:grpSpPr>
          <a:xfrm>
            <a:off x="228600" y="1128998"/>
            <a:ext cx="8534400" cy="5424202"/>
            <a:chOff x="228600" y="914400"/>
            <a:chExt cx="8534400" cy="5424202"/>
          </a:xfrm>
        </p:grpSpPr>
        <p:grpSp>
          <p:nvGrpSpPr>
            <p:cNvPr id="9" name="Gruppe 107"/>
            <p:cNvGrpSpPr>
              <a:grpSpLocks/>
            </p:cNvGrpSpPr>
            <p:nvPr/>
          </p:nvGrpSpPr>
          <p:grpSpPr bwMode="auto">
            <a:xfrm>
              <a:off x="762000" y="3052497"/>
              <a:ext cx="8001000" cy="579449"/>
              <a:chOff x="2177297" y="3461036"/>
              <a:chExt cx="6650922" cy="457202"/>
            </a:xfrm>
          </p:grpSpPr>
          <p:sp>
            <p:nvSpPr>
              <p:cNvPr id="10" name="Pentagon 104"/>
              <p:cNvSpPr>
                <a:spLocks noChangeArrowheads="1"/>
              </p:cNvSpPr>
              <p:nvPr/>
            </p:nvSpPr>
            <p:spPr bwMode="auto">
              <a:xfrm>
                <a:off x="6265767" y="3461036"/>
                <a:ext cx="2562452" cy="457200"/>
              </a:xfrm>
              <a:prstGeom prst="homePlate">
                <a:avLst>
                  <a:gd name="adj" fmla="val 40317"/>
                </a:avLst>
              </a:prstGeom>
              <a:gradFill rotWithShape="1">
                <a:gsLst>
                  <a:gs pos="0">
                    <a:schemeClr val="accent1">
                      <a:lumMod val="20000"/>
                      <a:lumOff val="80000"/>
                    </a:schemeClr>
                  </a:gs>
                  <a:gs pos="100000">
                    <a:schemeClr val="accent1"/>
                  </a:gs>
                </a:gsLst>
                <a:lin ang="5400000" scaled="1"/>
              </a:gradFill>
              <a:ln w="19050">
                <a:solidFill>
                  <a:schemeClr val="accent1"/>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11" name="Gruppe 62"/>
              <p:cNvGrpSpPr>
                <a:grpSpLocks/>
              </p:cNvGrpSpPr>
              <p:nvPr/>
            </p:nvGrpSpPr>
            <p:grpSpPr bwMode="auto">
              <a:xfrm>
                <a:off x="2177297" y="3461036"/>
                <a:ext cx="4244256" cy="457202"/>
                <a:chOff x="2177297" y="3462341"/>
                <a:chExt cx="4244256" cy="457202"/>
              </a:xfrm>
            </p:grpSpPr>
            <p:grpSp>
              <p:nvGrpSpPr>
                <p:cNvPr id="13" name="Gruppe 75"/>
                <p:cNvGrpSpPr>
                  <a:grpSpLocks/>
                </p:cNvGrpSpPr>
                <p:nvPr/>
              </p:nvGrpSpPr>
              <p:grpSpPr bwMode="auto">
                <a:xfrm>
                  <a:off x="2177297" y="3462341"/>
                  <a:ext cx="4244256" cy="457202"/>
                  <a:chOff x="2561789" y="2949958"/>
                  <a:chExt cx="5128881" cy="457923"/>
                </a:xfrm>
              </p:grpSpPr>
              <p:sp>
                <p:nvSpPr>
                  <p:cNvPr id="16" name="Rectangle 445"/>
                  <p:cNvSpPr>
                    <a:spLocks noChangeArrowheads="1"/>
                  </p:cNvSpPr>
                  <p:nvPr/>
                </p:nvSpPr>
                <p:spPr bwMode="auto">
                  <a:xfrm>
                    <a:off x="2561789" y="2949958"/>
                    <a:ext cx="2538448" cy="457921"/>
                  </a:xfrm>
                  <a:prstGeom prst="rect">
                    <a:avLst/>
                  </a:prstGeom>
                  <a:gradFill rotWithShape="1">
                    <a:gsLst>
                      <a:gs pos="0">
                        <a:schemeClr val="accent1">
                          <a:lumMod val="20000"/>
                          <a:lumOff val="80000"/>
                        </a:schemeClr>
                      </a:gs>
                      <a:gs pos="100000">
                        <a:schemeClr val="accent1"/>
                      </a:gs>
                    </a:gsLst>
                    <a:lin ang="5400000" scaled="1"/>
                  </a:gradFill>
                  <a:ln w="19050">
                    <a:solidFill>
                      <a:schemeClr val="accent1"/>
                    </a:solidFill>
                    <a:round/>
                    <a:headEnd/>
                    <a:tailEnd/>
                  </a:ln>
                </p:spPr>
                <p:txBody>
                  <a:bodyPr anchor="ctr"/>
                  <a:lstStyle/>
                  <a:p>
                    <a:pPr indent="-342900" algn="ctr" defTabSz="914400"/>
                    <a:endParaRPr lang="en-US" noProof="1">
                      <a:latin typeface="Calibri" pitchFamily="-111" charset="0"/>
                    </a:endParaRPr>
                  </a:p>
                </p:txBody>
              </p:sp>
              <p:sp>
                <p:nvSpPr>
                  <p:cNvPr id="17" name="Rectangle 446"/>
                  <p:cNvSpPr>
                    <a:spLocks noChangeArrowheads="1"/>
                  </p:cNvSpPr>
                  <p:nvPr/>
                </p:nvSpPr>
                <p:spPr bwMode="auto">
                  <a:xfrm>
                    <a:off x="5100237" y="2949960"/>
                    <a:ext cx="2590433" cy="457921"/>
                  </a:xfrm>
                  <a:prstGeom prst="rect">
                    <a:avLst/>
                  </a:prstGeom>
                  <a:gradFill rotWithShape="1">
                    <a:gsLst>
                      <a:gs pos="0">
                        <a:schemeClr val="accent1">
                          <a:lumMod val="20000"/>
                          <a:lumOff val="80000"/>
                        </a:schemeClr>
                      </a:gs>
                      <a:gs pos="100000">
                        <a:schemeClr val="accent1"/>
                      </a:gs>
                    </a:gsLst>
                    <a:lin ang="5400000" scaled="1"/>
                  </a:gradFill>
                  <a:ln w="19050">
                    <a:solidFill>
                      <a:schemeClr val="accent1"/>
                    </a:solidFill>
                    <a:round/>
                    <a:headEnd/>
                    <a:tailEnd/>
                  </a:ln>
                </p:spPr>
                <p:txBody>
                  <a:bodyPr anchor="ctr"/>
                  <a:lstStyle/>
                  <a:p>
                    <a:pPr indent="-342900" algn="ctr" defTabSz="914400"/>
                    <a:endParaRPr lang="en-US" noProof="1">
                      <a:latin typeface="Calibri" pitchFamily="-111" charset="0"/>
                    </a:endParaRPr>
                  </a:p>
                </p:txBody>
              </p:sp>
            </p:grpSp>
            <p:sp>
              <p:nvSpPr>
                <p:cNvPr id="14" name="Rectangle 445"/>
                <p:cNvSpPr>
                  <a:spLocks noChangeArrowheads="1"/>
                </p:cNvSpPr>
                <p:nvPr/>
              </p:nvSpPr>
              <p:spPr bwMode="auto">
                <a:xfrm>
                  <a:off x="2557350" y="3543856"/>
                  <a:ext cx="1412896"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2015</a:t>
                  </a:r>
                  <a:endParaRPr lang="en-US" noProof="1">
                    <a:latin typeface="Calibri" pitchFamily="-111" charset="0"/>
                  </a:endParaRPr>
                </a:p>
              </p:txBody>
            </p:sp>
            <p:sp>
              <p:nvSpPr>
                <p:cNvPr id="15" name="Rectangle 446"/>
                <p:cNvSpPr>
                  <a:spLocks noChangeArrowheads="1"/>
                </p:cNvSpPr>
                <p:nvPr/>
              </p:nvSpPr>
              <p:spPr bwMode="auto">
                <a:xfrm>
                  <a:off x="4607509" y="3529292"/>
                  <a:ext cx="1414484"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2016</a:t>
                  </a:r>
                  <a:endParaRPr lang="en-US" noProof="1">
                    <a:latin typeface="Calibri" pitchFamily="-111" charset="0"/>
                  </a:endParaRPr>
                </a:p>
              </p:txBody>
            </p:sp>
          </p:grpSp>
          <p:sp>
            <p:nvSpPr>
              <p:cNvPr id="12" name="Rectangle 448"/>
              <p:cNvSpPr>
                <a:spLocks noChangeArrowheads="1"/>
              </p:cNvSpPr>
              <p:nvPr/>
            </p:nvSpPr>
            <p:spPr bwMode="auto">
              <a:xfrm>
                <a:off x="6839751" y="3556286"/>
                <a:ext cx="1414483" cy="300037"/>
              </a:xfrm>
              <a:prstGeom prst="rect">
                <a:avLst/>
              </a:prstGeom>
              <a:noFill/>
              <a:ln w="19050">
                <a:noFill/>
                <a:round/>
                <a:headEnd/>
                <a:tailEnd/>
              </a:ln>
            </p:spPr>
            <p:txBody>
              <a:bodyPr anchor="ctr"/>
              <a:lstStyle/>
              <a:p>
                <a:pPr indent="-342900" algn="ctr" defTabSz="914400"/>
                <a:r>
                  <a:rPr lang="en-US" noProof="1" smtClean="0">
                    <a:latin typeface="Calibri" pitchFamily="-111" charset="0"/>
                  </a:rPr>
                  <a:t>2017</a:t>
                </a:r>
                <a:endParaRPr lang="en-US" noProof="1">
                  <a:latin typeface="Calibri" pitchFamily="-111" charset="0"/>
                </a:endParaRPr>
              </a:p>
            </p:txBody>
          </p:sp>
        </p:grpSp>
        <p:sp>
          <p:nvSpPr>
            <p:cNvPr id="18" name="Left Brace 17"/>
            <p:cNvSpPr/>
            <p:nvPr/>
          </p:nvSpPr>
          <p:spPr>
            <a:xfrm rot="16200000">
              <a:off x="1484564" y="3397149"/>
              <a:ext cx="598131" cy="10677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Nedadgående pil 40"/>
            <p:cNvSpPr>
              <a:spLocks noChangeArrowheads="1"/>
            </p:cNvSpPr>
            <p:nvPr/>
          </p:nvSpPr>
          <p:spPr bwMode="auto">
            <a:xfrm rot="10800000">
              <a:off x="2464290" y="3607411"/>
              <a:ext cx="249238" cy="1639074"/>
            </a:xfrm>
            <a:prstGeom prst="downArrow">
              <a:avLst>
                <a:gd name="adj1" fmla="val 50000"/>
                <a:gd name="adj2" fmla="val 50002"/>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sp>
          <p:nvSpPr>
            <p:cNvPr id="20" name="Left Brace 19"/>
            <p:cNvSpPr/>
            <p:nvPr/>
          </p:nvSpPr>
          <p:spPr>
            <a:xfrm rot="16200000">
              <a:off x="3942062" y="3375404"/>
              <a:ext cx="609603" cy="11226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Nedadgående pil 40"/>
            <p:cNvSpPr>
              <a:spLocks noChangeArrowheads="1"/>
            </p:cNvSpPr>
            <p:nvPr/>
          </p:nvSpPr>
          <p:spPr bwMode="auto">
            <a:xfrm rot="10800000">
              <a:off x="4808204" y="3609999"/>
              <a:ext cx="249238" cy="1639074"/>
            </a:xfrm>
            <a:prstGeom prst="downArrow">
              <a:avLst>
                <a:gd name="adj1" fmla="val 50000"/>
                <a:gd name="adj2" fmla="val 50002"/>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sp>
          <p:nvSpPr>
            <p:cNvPr id="22" name="Nedadgående pil 90"/>
            <p:cNvSpPr>
              <a:spLocks noChangeArrowheads="1"/>
            </p:cNvSpPr>
            <p:nvPr/>
          </p:nvSpPr>
          <p:spPr bwMode="auto">
            <a:xfrm>
              <a:off x="821850" y="1883265"/>
              <a:ext cx="241025" cy="1115876"/>
            </a:xfrm>
            <a:prstGeom prst="downArrow">
              <a:avLst>
                <a:gd name="adj1" fmla="val 50000"/>
                <a:gd name="adj2" fmla="val 50004"/>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23" name="Nedadgående pil 90"/>
            <p:cNvSpPr>
              <a:spLocks noChangeArrowheads="1"/>
            </p:cNvSpPr>
            <p:nvPr/>
          </p:nvSpPr>
          <p:spPr bwMode="auto">
            <a:xfrm>
              <a:off x="1436545" y="2565831"/>
              <a:ext cx="239855" cy="433672"/>
            </a:xfrm>
            <a:prstGeom prst="downArrow">
              <a:avLst>
                <a:gd name="adj1" fmla="val 50000"/>
                <a:gd name="adj2" fmla="val 50004"/>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24" name="Nedadgående pil 90"/>
            <p:cNvSpPr>
              <a:spLocks noChangeArrowheads="1"/>
            </p:cNvSpPr>
            <p:nvPr/>
          </p:nvSpPr>
          <p:spPr bwMode="auto">
            <a:xfrm>
              <a:off x="3289025" y="2449515"/>
              <a:ext cx="250825" cy="563214"/>
            </a:xfrm>
            <a:prstGeom prst="downArrow">
              <a:avLst>
                <a:gd name="adj1" fmla="val 50000"/>
                <a:gd name="adj2" fmla="val 50004"/>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25" name="Rektangel 82"/>
            <p:cNvSpPr>
              <a:spLocks noChangeArrowheads="1"/>
            </p:cNvSpPr>
            <p:nvPr/>
          </p:nvSpPr>
          <p:spPr bwMode="auto">
            <a:xfrm>
              <a:off x="228600" y="914400"/>
              <a:ext cx="1528701" cy="867930"/>
            </a:xfrm>
            <a:prstGeom prst="rect">
              <a:avLst/>
            </a:prstGeom>
            <a:noFill/>
            <a:ln w="9525">
              <a:noFill/>
              <a:miter lim="800000"/>
              <a:headEnd/>
              <a:tailEnd/>
            </a:ln>
          </p:spPr>
          <p:txBody>
            <a:bodyPr wrap="square">
              <a:spAutoFit/>
            </a:bodyPr>
            <a:lstStyle/>
            <a:p>
              <a:pPr defTabSz="801688">
                <a:spcBef>
                  <a:spcPct val="20000"/>
                </a:spcBef>
              </a:pPr>
              <a:r>
                <a:rPr lang="en-US" sz="1200" b="1" noProof="1" smtClean="0">
                  <a:solidFill>
                    <a:srgbClr val="080808"/>
                  </a:solidFill>
                  <a:latin typeface="Calibri" pitchFamily="-111" charset="0"/>
                  <a:cs typeface="Arial" charset="0"/>
                </a:rPr>
                <a:t>January 1</a:t>
              </a:r>
              <a:endParaRPr lang="en-US" sz="1200" b="1" noProof="1">
                <a:solidFill>
                  <a:srgbClr val="080808"/>
                </a:solidFill>
                <a:latin typeface="Calibri" pitchFamily="-111" charset="0"/>
                <a:cs typeface="Arial" charset="0"/>
              </a:endParaRPr>
            </a:p>
            <a:p>
              <a:pPr defTabSz="801688">
                <a:spcBef>
                  <a:spcPct val="20000"/>
                </a:spcBef>
              </a:pPr>
              <a:r>
                <a:rPr lang="en-US" sz="1200" noProof="1" smtClean="0">
                  <a:solidFill>
                    <a:srgbClr val="080808"/>
                  </a:solidFill>
                  <a:latin typeface="Calibri" pitchFamily="-111" charset="0"/>
                  <a:cs typeface="Arial" charset="0"/>
                </a:rPr>
                <a:t>VM applied  to physicians in groups of  </a:t>
              </a:r>
              <a:r>
                <a:rPr lang="en-US" sz="1200" u="sng" noProof="1" smtClean="0">
                  <a:solidFill>
                    <a:srgbClr val="080808"/>
                  </a:solidFill>
                  <a:latin typeface="Calibri" pitchFamily="-111" charset="0"/>
                  <a:cs typeface="Arial" charset="0"/>
                </a:rPr>
                <a:t>&gt;</a:t>
              </a:r>
              <a:r>
                <a:rPr lang="en-US" sz="1200" noProof="1" smtClean="0">
                  <a:solidFill>
                    <a:srgbClr val="080808"/>
                  </a:solidFill>
                  <a:latin typeface="Calibri" pitchFamily="-111" charset="0"/>
                  <a:cs typeface="Arial" charset="0"/>
                </a:rPr>
                <a:t> 100  EPs</a:t>
              </a:r>
              <a:endParaRPr lang="en-US" sz="1200" noProof="1">
                <a:solidFill>
                  <a:srgbClr val="080808"/>
                </a:solidFill>
                <a:latin typeface="Calibri" pitchFamily="-111" charset="0"/>
                <a:cs typeface="Arial" charset="0"/>
              </a:endParaRPr>
            </a:p>
          </p:txBody>
        </p:sp>
        <p:sp>
          <p:nvSpPr>
            <p:cNvPr id="26" name="Rektangel 82"/>
            <p:cNvSpPr>
              <a:spLocks noChangeArrowheads="1"/>
            </p:cNvSpPr>
            <p:nvPr/>
          </p:nvSpPr>
          <p:spPr bwMode="auto">
            <a:xfrm>
              <a:off x="1421519" y="1565907"/>
              <a:ext cx="1293509" cy="1052596"/>
            </a:xfrm>
            <a:prstGeom prst="rect">
              <a:avLst/>
            </a:prstGeom>
            <a:noFill/>
            <a:ln w="9525">
              <a:noFill/>
              <a:miter lim="800000"/>
              <a:headEnd/>
              <a:tailEnd/>
            </a:ln>
          </p:spPr>
          <p:txBody>
            <a:bodyPr wrap="square">
              <a:spAutoFit/>
            </a:bodyPr>
            <a:lstStyle/>
            <a:p>
              <a:pPr defTabSz="801688">
                <a:spcBef>
                  <a:spcPct val="20000"/>
                </a:spcBef>
              </a:pPr>
              <a:r>
                <a:rPr lang="en-US" sz="1200" b="1" noProof="1" smtClean="0">
                  <a:solidFill>
                    <a:srgbClr val="080808"/>
                  </a:solidFill>
                  <a:latin typeface="Calibri" pitchFamily="-111" charset="0"/>
                  <a:cs typeface="Arial" charset="0"/>
                </a:rPr>
                <a:t>1</a:t>
              </a:r>
              <a:r>
                <a:rPr lang="en-US" sz="1200" b="1" baseline="30000" noProof="1" smtClean="0">
                  <a:solidFill>
                    <a:srgbClr val="080808"/>
                  </a:solidFill>
                  <a:latin typeface="Calibri" pitchFamily="-111" charset="0"/>
                  <a:cs typeface="Arial" charset="0"/>
                </a:rPr>
                <a:t>st</a:t>
              </a:r>
              <a:r>
                <a:rPr lang="en-US" sz="1200" b="1" noProof="1" smtClean="0">
                  <a:solidFill>
                    <a:srgbClr val="080808"/>
                  </a:solidFill>
                  <a:latin typeface="Calibri" pitchFamily="-111" charset="0"/>
                  <a:cs typeface="Arial" charset="0"/>
                </a:rPr>
                <a:t> Quarter</a:t>
              </a:r>
              <a:endParaRPr lang="en-US" sz="1200" b="1" noProof="1">
                <a:solidFill>
                  <a:srgbClr val="080808"/>
                </a:solidFill>
                <a:latin typeface="Calibri" pitchFamily="-111" charset="0"/>
                <a:cs typeface="Arial" charset="0"/>
              </a:endParaRPr>
            </a:p>
            <a:p>
              <a:pPr defTabSz="801688">
                <a:spcBef>
                  <a:spcPct val="20000"/>
                </a:spcBef>
              </a:pPr>
              <a:r>
                <a:rPr lang="en-US" sz="1200" noProof="1">
                  <a:solidFill>
                    <a:srgbClr val="080808"/>
                  </a:solidFill>
                  <a:latin typeface="Calibri" pitchFamily="-111" charset="0"/>
                  <a:cs typeface="Arial" charset="0"/>
                </a:rPr>
                <a:t>Complete submission of </a:t>
              </a:r>
              <a:r>
                <a:rPr lang="en-US" sz="1200" noProof="1" smtClean="0">
                  <a:solidFill>
                    <a:srgbClr val="080808"/>
                  </a:solidFill>
                  <a:latin typeface="Calibri" pitchFamily="-111" charset="0"/>
                  <a:cs typeface="Arial" charset="0"/>
                </a:rPr>
                <a:t>2014 </a:t>
              </a:r>
              <a:r>
                <a:rPr lang="en-US" sz="1200" noProof="1">
                  <a:solidFill>
                    <a:srgbClr val="080808"/>
                  </a:solidFill>
                  <a:latin typeface="Calibri" pitchFamily="-111" charset="0"/>
                  <a:cs typeface="Arial" charset="0"/>
                </a:rPr>
                <a:t>information for </a:t>
              </a:r>
              <a:r>
                <a:rPr lang="en-US" sz="1200" noProof="1" smtClean="0">
                  <a:solidFill>
                    <a:srgbClr val="080808"/>
                  </a:solidFill>
                  <a:latin typeface="Calibri" pitchFamily="-111" charset="0"/>
                  <a:cs typeface="Arial" charset="0"/>
                </a:rPr>
                <a:t>PQRS</a:t>
              </a:r>
              <a:endParaRPr lang="en-US" sz="1200" noProof="1">
                <a:solidFill>
                  <a:srgbClr val="080808"/>
                </a:solidFill>
                <a:latin typeface="Calibri" pitchFamily="-111" charset="0"/>
                <a:cs typeface="Arial" charset="0"/>
              </a:endParaRPr>
            </a:p>
          </p:txBody>
        </p:sp>
        <p:sp>
          <p:nvSpPr>
            <p:cNvPr id="28" name="TextBox 27"/>
            <p:cNvSpPr txBox="1"/>
            <p:nvPr/>
          </p:nvSpPr>
          <p:spPr>
            <a:xfrm>
              <a:off x="821850" y="4316913"/>
              <a:ext cx="1701059" cy="830997"/>
            </a:xfrm>
            <a:prstGeom prst="rect">
              <a:avLst/>
            </a:prstGeom>
            <a:noFill/>
          </p:spPr>
          <p:txBody>
            <a:bodyPr wrap="square" rtlCol="0">
              <a:spAutoFit/>
            </a:bodyPr>
            <a:lstStyle/>
            <a:p>
              <a:pPr algn="ctr"/>
              <a:r>
                <a:rPr lang="en-US" sz="1200" b="1" dirty="0" smtClean="0"/>
                <a:t>Group Registration Period</a:t>
              </a:r>
            </a:p>
            <a:p>
              <a:pPr algn="ctr"/>
              <a:r>
                <a:rPr lang="en-US" sz="1200" dirty="0" smtClean="0"/>
                <a:t>Spring – June 30, 2015 </a:t>
              </a:r>
              <a:br>
                <a:rPr lang="en-US" sz="1200" dirty="0" smtClean="0"/>
              </a:br>
              <a:r>
                <a:rPr lang="en-US" sz="1200" dirty="0" smtClean="0"/>
                <a:t>(Proposed)</a:t>
              </a:r>
              <a:endParaRPr lang="en-US" sz="1200" dirty="0"/>
            </a:p>
          </p:txBody>
        </p:sp>
        <p:sp>
          <p:nvSpPr>
            <p:cNvPr id="29" name="TextBox 28"/>
            <p:cNvSpPr txBox="1"/>
            <p:nvPr/>
          </p:nvSpPr>
          <p:spPr>
            <a:xfrm>
              <a:off x="3289025" y="4327728"/>
              <a:ext cx="1667551" cy="830997"/>
            </a:xfrm>
            <a:prstGeom prst="rect">
              <a:avLst/>
            </a:prstGeom>
            <a:noFill/>
          </p:spPr>
          <p:txBody>
            <a:bodyPr wrap="square" rtlCol="0">
              <a:spAutoFit/>
            </a:bodyPr>
            <a:lstStyle/>
            <a:p>
              <a:pPr algn="ctr"/>
              <a:r>
                <a:rPr lang="en-US" sz="1200" b="1" dirty="0" smtClean="0"/>
                <a:t>Group Registration Period</a:t>
              </a:r>
            </a:p>
            <a:p>
              <a:pPr algn="ctr"/>
              <a:r>
                <a:rPr lang="en-US" sz="1200" dirty="0" smtClean="0"/>
                <a:t>Spring – June 30, 2016</a:t>
              </a:r>
              <a:br>
                <a:rPr lang="en-US" sz="1200" dirty="0" smtClean="0"/>
              </a:br>
              <a:r>
                <a:rPr lang="en-US" sz="1200" dirty="0" smtClean="0"/>
                <a:t>(Proposed)</a:t>
              </a:r>
              <a:endParaRPr lang="en-US" sz="1200" dirty="0"/>
            </a:p>
          </p:txBody>
        </p:sp>
        <p:sp>
          <p:nvSpPr>
            <p:cNvPr id="30" name="Rektangel 100"/>
            <p:cNvSpPr>
              <a:spLocks noChangeArrowheads="1"/>
            </p:cNvSpPr>
            <p:nvPr/>
          </p:nvSpPr>
          <p:spPr bwMode="auto">
            <a:xfrm>
              <a:off x="2083303" y="5249073"/>
              <a:ext cx="1726697" cy="1089529"/>
            </a:xfrm>
            <a:prstGeom prst="rect">
              <a:avLst/>
            </a:prstGeom>
            <a:noFill/>
            <a:ln w="9525">
              <a:noFill/>
              <a:miter lim="800000"/>
              <a:headEnd/>
              <a:tailEnd/>
            </a:ln>
          </p:spPr>
          <p:txBody>
            <a:bodyPr wrap="square">
              <a:spAutoFit/>
            </a:bodyPr>
            <a:lstStyle/>
            <a:p>
              <a:pPr defTabSz="801688">
                <a:spcBef>
                  <a:spcPct val="20000"/>
                </a:spcBef>
              </a:pPr>
              <a:r>
                <a:rPr lang="en-US" sz="1200" b="1" noProof="1" smtClean="0">
                  <a:solidFill>
                    <a:srgbClr val="080808"/>
                  </a:solidFill>
                  <a:latin typeface="Calibri" pitchFamily="-111" charset="0"/>
                  <a:cs typeface="Arial" charset="0"/>
                </a:rPr>
                <a:t>3</a:t>
              </a:r>
              <a:r>
                <a:rPr lang="en-US" sz="1200" b="1" baseline="30000" noProof="1" smtClean="0">
                  <a:solidFill>
                    <a:srgbClr val="080808"/>
                  </a:solidFill>
                  <a:latin typeface="Calibri" pitchFamily="-111" charset="0"/>
                  <a:cs typeface="Arial" charset="0"/>
                </a:rPr>
                <a:t>rd</a:t>
              </a:r>
              <a:r>
                <a:rPr lang="en-US" sz="1200" b="1" noProof="1" smtClean="0">
                  <a:solidFill>
                    <a:srgbClr val="080808"/>
                  </a:solidFill>
                  <a:latin typeface="Calibri" pitchFamily="-111" charset="0"/>
                  <a:cs typeface="Arial" charset="0"/>
                </a:rPr>
                <a:t> Quarter</a:t>
              </a:r>
            </a:p>
            <a:p>
              <a:pPr defTabSz="801688">
                <a:spcBef>
                  <a:spcPct val="20000"/>
                </a:spcBef>
              </a:pPr>
              <a:r>
                <a:rPr lang="en-US" sz="1200" noProof="1">
                  <a:solidFill>
                    <a:srgbClr val="080808"/>
                  </a:solidFill>
                  <a:latin typeface="Calibri" pitchFamily="-111" charset="0"/>
                  <a:cs typeface="Arial" charset="0"/>
                </a:rPr>
                <a:t>Retrieve </a:t>
              </a:r>
              <a:r>
                <a:rPr lang="en-US" sz="1200" noProof="1" smtClean="0">
                  <a:solidFill>
                    <a:srgbClr val="080808"/>
                  </a:solidFill>
                  <a:latin typeface="Calibri" pitchFamily="-111" charset="0"/>
                  <a:cs typeface="Arial" charset="0"/>
                </a:rPr>
                <a:t>2014 Physician </a:t>
              </a:r>
              <a:br>
                <a:rPr lang="en-US" sz="1200" noProof="1" smtClean="0">
                  <a:solidFill>
                    <a:srgbClr val="080808"/>
                  </a:solidFill>
                  <a:latin typeface="Calibri" pitchFamily="-111" charset="0"/>
                  <a:cs typeface="Arial" charset="0"/>
                </a:rPr>
              </a:br>
              <a:r>
                <a:rPr lang="en-US" sz="1200" noProof="1" smtClean="0">
                  <a:solidFill>
                    <a:srgbClr val="080808"/>
                  </a:solidFill>
                  <a:latin typeface="Calibri" pitchFamily="-111" charset="0"/>
                  <a:cs typeface="Arial" charset="0"/>
                </a:rPr>
                <a:t>Feedback reports  </a:t>
              </a:r>
            </a:p>
            <a:p>
              <a:pPr defTabSz="801688">
                <a:spcBef>
                  <a:spcPct val="20000"/>
                </a:spcBef>
              </a:pPr>
              <a:r>
                <a:rPr lang="en-US" sz="1200" i="1" noProof="1" smtClean="0">
                  <a:solidFill>
                    <a:srgbClr val="080808"/>
                  </a:solidFill>
                  <a:latin typeface="Calibri" pitchFamily="-111" charset="0"/>
                  <a:cs typeface="Arial" charset="0"/>
                </a:rPr>
                <a:t>(All Groups and </a:t>
              </a:r>
              <a:r>
                <a:rPr lang="en-US" sz="1200" i="1" noProof="1">
                  <a:solidFill>
                    <a:srgbClr val="080808"/>
                  </a:solidFill>
                  <a:latin typeface="Calibri" pitchFamily="-111" charset="0"/>
                  <a:cs typeface="Arial" charset="0"/>
                </a:rPr>
                <a:t>Solo Practitoners</a:t>
              </a:r>
              <a:r>
                <a:rPr lang="en-US" sz="1200" i="1" noProof="1" smtClean="0">
                  <a:solidFill>
                    <a:srgbClr val="080808"/>
                  </a:solidFill>
                  <a:latin typeface="Calibri" pitchFamily="-111" charset="0"/>
                  <a:cs typeface="Arial" charset="0"/>
                </a:rPr>
                <a:t>)</a:t>
              </a:r>
              <a:endParaRPr lang="en-US" sz="1200" i="1" noProof="1">
                <a:solidFill>
                  <a:srgbClr val="080808"/>
                </a:solidFill>
                <a:latin typeface="Calibri" pitchFamily="-111" charset="0"/>
                <a:cs typeface="Arial" charset="0"/>
              </a:endParaRPr>
            </a:p>
          </p:txBody>
        </p:sp>
        <p:sp>
          <p:nvSpPr>
            <p:cNvPr id="31" name="Rektangel 100"/>
            <p:cNvSpPr>
              <a:spLocks noChangeArrowheads="1"/>
            </p:cNvSpPr>
            <p:nvPr/>
          </p:nvSpPr>
          <p:spPr bwMode="auto">
            <a:xfrm>
              <a:off x="4499021" y="5250562"/>
              <a:ext cx="1810214" cy="912912"/>
            </a:xfrm>
            <a:prstGeom prst="rect">
              <a:avLst/>
            </a:prstGeom>
            <a:noFill/>
            <a:ln w="9525">
              <a:noFill/>
              <a:miter lim="800000"/>
              <a:headEnd/>
              <a:tailEnd/>
            </a:ln>
          </p:spPr>
          <p:txBody>
            <a:bodyPr wrap="square">
              <a:noAutofit/>
            </a:bodyPr>
            <a:lstStyle/>
            <a:p>
              <a:pPr defTabSz="801688">
                <a:spcBef>
                  <a:spcPct val="20000"/>
                </a:spcBef>
              </a:pPr>
              <a:r>
                <a:rPr lang="en-US" sz="1200" b="1" noProof="1" smtClean="0">
                  <a:solidFill>
                    <a:srgbClr val="080808"/>
                  </a:solidFill>
                  <a:latin typeface="Calibri" pitchFamily="-111" charset="0"/>
                  <a:cs typeface="Arial" charset="0"/>
                </a:rPr>
                <a:t>3</a:t>
              </a:r>
              <a:r>
                <a:rPr lang="en-US" sz="1200" b="1" baseline="30000" noProof="1" smtClean="0">
                  <a:solidFill>
                    <a:srgbClr val="080808"/>
                  </a:solidFill>
                  <a:latin typeface="Calibri" pitchFamily="-111" charset="0"/>
                  <a:cs typeface="Arial" charset="0"/>
                </a:rPr>
                <a:t>rd</a:t>
              </a:r>
              <a:r>
                <a:rPr lang="en-US" sz="1200" b="1" noProof="1" smtClean="0">
                  <a:solidFill>
                    <a:srgbClr val="080808"/>
                  </a:solidFill>
                  <a:latin typeface="Calibri" pitchFamily="-111" charset="0"/>
                  <a:cs typeface="Arial" charset="0"/>
                </a:rPr>
                <a:t> Quarter</a:t>
              </a:r>
            </a:p>
            <a:p>
              <a:pPr defTabSz="801688">
                <a:spcBef>
                  <a:spcPct val="20000"/>
                </a:spcBef>
              </a:pPr>
              <a:r>
                <a:rPr lang="en-US" sz="1200" noProof="1">
                  <a:solidFill>
                    <a:srgbClr val="080808"/>
                  </a:solidFill>
                  <a:latin typeface="Calibri" pitchFamily="-111" charset="0"/>
                  <a:cs typeface="Arial" charset="0"/>
                </a:rPr>
                <a:t>Retrieve </a:t>
              </a:r>
              <a:r>
                <a:rPr lang="en-US" sz="1200" noProof="1" smtClean="0">
                  <a:solidFill>
                    <a:srgbClr val="080808"/>
                  </a:solidFill>
                  <a:latin typeface="Calibri" pitchFamily="-111" charset="0"/>
                  <a:cs typeface="Arial" charset="0"/>
                </a:rPr>
                <a:t>2015 Physician </a:t>
              </a:r>
              <a:br>
                <a:rPr lang="en-US" sz="1200" noProof="1" smtClean="0">
                  <a:solidFill>
                    <a:srgbClr val="080808"/>
                  </a:solidFill>
                  <a:latin typeface="Calibri" pitchFamily="-111" charset="0"/>
                  <a:cs typeface="Arial" charset="0"/>
                </a:rPr>
              </a:br>
              <a:r>
                <a:rPr lang="en-US" sz="1200" noProof="1" smtClean="0">
                  <a:solidFill>
                    <a:srgbClr val="080808"/>
                  </a:solidFill>
                  <a:latin typeface="Calibri" pitchFamily="-111" charset="0"/>
                  <a:cs typeface="Arial" charset="0"/>
                </a:rPr>
                <a:t>Feedback reports  </a:t>
              </a:r>
            </a:p>
            <a:p>
              <a:pPr defTabSz="801688">
                <a:spcBef>
                  <a:spcPct val="20000"/>
                </a:spcBef>
              </a:pPr>
              <a:r>
                <a:rPr lang="en-US" sz="1200" i="1" noProof="1" smtClean="0">
                  <a:solidFill>
                    <a:srgbClr val="080808"/>
                  </a:solidFill>
                  <a:latin typeface="Calibri" pitchFamily="-111" charset="0"/>
                  <a:cs typeface="Arial" charset="0"/>
                </a:rPr>
                <a:t>(All Groups </a:t>
              </a:r>
              <a:r>
                <a:rPr lang="en-US" sz="1200" i="1" noProof="1">
                  <a:solidFill>
                    <a:srgbClr val="080808"/>
                  </a:solidFill>
                  <a:latin typeface="Calibri" pitchFamily="-111" charset="0"/>
                  <a:cs typeface="Arial" charset="0"/>
                </a:rPr>
                <a:t>and Solo Practitoners)</a:t>
              </a:r>
            </a:p>
            <a:p>
              <a:pPr defTabSz="801688">
                <a:spcBef>
                  <a:spcPct val="20000"/>
                </a:spcBef>
              </a:pPr>
              <a:endParaRPr lang="en-US" sz="1200" noProof="1" smtClean="0">
                <a:solidFill>
                  <a:srgbClr val="080808"/>
                </a:solidFill>
                <a:latin typeface="Calibri" pitchFamily="-111" charset="0"/>
                <a:cs typeface="Arial" charset="0"/>
              </a:endParaRPr>
            </a:p>
            <a:p>
              <a:pPr defTabSz="801688">
                <a:spcBef>
                  <a:spcPct val="20000"/>
                </a:spcBef>
              </a:pPr>
              <a:endParaRPr lang="en-US" sz="1200" noProof="1">
                <a:solidFill>
                  <a:srgbClr val="080808"/>
                </a:solidFill>
                <a:latin typeface="Calibri" pitchFamily="-111" charset="0"/>
                <a:cs typeface="Arial" charset="0"/>
              </a:endParaRPr>
            </a:p>
          </p:txBody>
        </p:sp>
        <p:sp>
          <p:nvSpPr>
            <p:cNvPr id="32" name="Rektangel 82"/>
            <p:cNvSpPr>
              <a:spLocks noChangeArrowheads="1"/>
            </p:cNvSpPr>
            <p:nvPr/>
          </p:nvSpPr>
          <p:spPr bwMode="auto">
            <a:xfrm>
              <a:off x="4983144" y="962898"/>
              <a:ext cx="2484456" cy="1237262"/>
            </a:xfrm>
            <a:prstGeom prst="rect">
              <a:avLst/>
            </a:prstGeom>
            <a:noFill/>
            <a:ln w="9525">
              <a:noFill/>
              <a:miter lim="800000"/>
              <a:headEnd/>
              <a:tailEnd/>
            </a:ln>
          </p:spPr>
          <p:txBody>
            <a:bodyPr wrap="square">
              <a:spAutoFit/>
            </a:bodyPr>
            <a:lstStyle/>
            <a:p>
              <a:pPr defTabSz="801688">
                <a:spcBef>
                  <a:spcPct val="20000"/>
                </a:spcBef>
              </a:pPr>
              <a:r>
                <a:rPr lang="en-US" sz="1200" b="1" noProof="1" smtClean="0">
                  <a:solidFill>
                    <a:srgbClr val="080808"/>
                  </a:solidFill>
                  <a:latin typeface="Calibri" pitchFamily="-111" charset="0"/>
                  <a:cs typeface="Arial" charset="0"/>
                </a:rPr>
                <a:t>January 1</a:t>
              </a:r>
              <a:endParaRPr lang="en-US" sz="1200" b="1" noProof="1">
                <a:solidFill>
                  <a:srgbClr val="080808"/>
                </a:solidFill>
                <a:latin typeface="Calibri" pitchFamily="-111" charset="0"/>
                <a:cs typeface="Arial" charset="0"/>
              </a:endParaRPr>
            </a:p>
            <a:p>
              <a:pPr defTabSz="801688">
                <a:spcBef>
                  <a:spcPct val="20000"/>
                </a:spcBef>
              </a:pPr>
              <a:r>
                <a:rPr lang="en-US" sz="1200" noProof="1">
                  <a:solidFill>
                    <a:srgbClr val="080808"/>
                  </a:solidFill>
                  <a:latin typeface="Calibri" pitchFamily="-111" charset="0"/>
                  <a:cs typeface="Arial" charset="0"/>
                </a:rPr>
                <a:t>VM </a:t>
              </a:r>
              <a:r>
                <a:rPr lang="en-US" sz="1200" noProof="1" smtClean="0">
                  <a:solidFill>
                    <a:srgbClr val="080808"/>
                  </a:solidFill>
                  <a:latin typeface="Calibri" pitchFamily="-111" charset="0"/>
                  <a:cs typeface="Arial" charset="0"/>
                </a:rPr>
                <a:t>apllied to </a:t>
              </a:r>
              <a:r>
                <a:rPr lang="en-US" sz="1200" noProof="1">
                  <a:solidFill>
                    <a:srgbClr val="080808"/>
                  </a:solidFill>
                  <a:latin typeface="Calibri" pitchFamily="-111" charset="0"/>
                  <a:cs typeface="Arial" charset="0"/>
                </a:rPr>
                <a:t>physicians  and non-physician EPs in groups with 2 or more </a:t>
              </a:r>
              <a:r>
                <a:rPr lang="en-US" sz="1200" noProof="1" smtClean="0">
                  <a:solidFill>
                    <a:srgbClr val="080808"/>
                  </a:solidFill>
                  <a:latin typeface="Calibri" pitchFamily="-111" charset="0"/>
                  <a:cs typeface="Arial" charset="0"/>
                </a:rPr>
                <a:t>EPs </a:t>
              </a:r>
              <a:r>
                <a:rPr lang="en-US" sz="1200" noProof="1">
                  <a:solidFill>
                    <a:srgbClr val="080808"/>
                  </a:solidFill>
                  <a:latin typeface="Calibri" pitchFamily="-111" charset="0"/>
                  <a:cs typeface="Arial" charset="0"/>
                </a:rPr>
                <a:t>and </a:t>
              </a:r>
              <a:r>
                <a:rPr lang="en-US" sz="1200" noProof="1" smtClean="0">
                  <a:solidFill>
                    <a:srgbClr val="080808"/>
                  </a:solidFill>
                  <a:latin typeface="Calibri" pitchFamily="-111" charset="0"/>
                  <a:cs typeface="Arial" charset="0"/>
                </a:rPr>
                <a:t> </a:t>
              </a:r>
              <a:r>
                <a:rPr lang="en-US" sz="1200" noProof="1">
                  <a:solidFill>
                    <a:srgbClr val="080808"/>
                  </a:solidFill>
                  <a:latin typeface="Calibri" pitchFamily="-111" charset="0"/>
                  <a:cs typeface="Arial" charset="0"/>
                </a:rPr>
                <a:t>physicians and non-physician EPs who are solo practitioners.</a:t>
              </a:r>
            </a:p>
          </p:txBody>
        </p:sp>
        <p:sp>
          <p:nvSpPr>
            <p:cNvPr id="33" name="Rektangel 82"/>
            <p:cNvSpPr>
              <a:spLocks noChangeArrowheads="1"/>
            </p:cNvSpPr>
            <p:nvPr/>
          </p:nvSpPr>
          <p:spPr bwMode="auto">
            <a:xfrm>
              <a:off x="3733800" y="1556546"/>
              <a:ext cx="1266296" cy="1052596"/>
            </a:xfrm>
            <a:prstGeom prst="rect">
              <a:avLst/>
            </a:prstGeom>
            <a:noFill/>
            <a:ln w="9525">
              <a:noFill/>
              <a:miter lim="800000"/>
              <a:headEnd/>
              <a:tailEnd/>
            </a:ln>
          </p:spPr>
          <p:txBody>
            <a:bodyPr wrap="square">
              <a:spAutoFit/>
            </a:bodyPr>
            <a:lstStyle/>
            <a:p>
              <a:pPr defTabSz="801688">
                <a:spcBef>
                  <a:spcPct val="20000"/>
                </a:spcBef>
              </a:pPr>
              <a:r>
                <a:rPr lang="en-US" sz="1200" b="1" noProof="1" smtClean="0">
                  <a:solidFill>
                    <a:srgbClr val="080808"/>
                  </a:solidFill>
                  <a:latin typeface="Calibri" pitchFamily="-111" charset="0"/>
                  <a:cs typeface="Arial" charset="0"/>
                </a:rPr>
                <a:t>1</a:t>
              </a:r>
              <a:r>
                <a:rPr lang="en-US" sz="1200" b="1" baseline="30000" noProof="1" smtClean="0">
                  <a:solidFill>
                    <a:srgbClr val="080808"/>
                  </a:solidFill>
                  <a:latin typeface="Calibri" pitchFamily="-111" charset="0"/>
                  <a:cs typeface="Arial" charset="0"/>
                </a:rPr>
                <a:t>st</a:t>
              </a:r>
              <a:r>
                <a:rPr lang="en-US" sz="1200" b="1" noProof="1" smtClean="0">
                  <a:solidFill>
                    <a:srgbClr val="080808"/>
                  </a:solidFill>
                  <a:latin typeface="Calibri" pitchFamily="-111" charset="0"/>
                  <a:cs typeface="Arial" charset="0"/>
                </a:rPr>
                <a:t> Quarter</a:t>
              </a:r>
              <a:endParaRPr lang="en-US" sz="1200" b="1" noProof="1">
                <a:solidFill>
                  <a:srgbClr val="080808"/>
                </a:solidFill>
                <a:latin typeface="Calibri" pitchFamily="-111" charset="0"/>
                <a:cs typeface="Arial" charset="0"/>
              </a:endParaRPr>
            </a:p>
            <a:p>
              <a:pPr defTabSz="801688">
                <a:spcBef>
                  <a:spcPct val="20000"/>
                </a:spcBef>
              </a:pPr>
              <a:r>
                <a:rPr lang="en-US" sz="1200" noProof="1">
                  <a:solidFill>
                    <a:srgbClr val="080808"/>
                  </a:solidFill>
                  <a:latin typeface="Calibri" pitchFamily="-111" charset="0"/>
                  <a:cs typeface="Arial" charset="0"/>
                </a:rPr>
                <a:t>Complete submission of </a:t>
              </a:r>
              <a:r>
                <a:rPr lang="en-US" sz="1200" noProof="1" smtClean="0">
                  <a:solidFill>
                    <a:srgbClr val="080808"/>
                  </a:solidFill>
                  <a:latin typeface="Calibri" pitchFamily="-111" charset="0"/>
                  <a:cs typeface="Arial" charset="0"/>
                </a:rPr>
                <a:t>2015 </a:t>
              </a:r>
              <a:r>
                <a:rPr lang="en-US" sz="1200" noProof="1">
                  <a:solidFill>
                    <a:srgbClr val="080808"/>
                  </a:solidFill>
                  <a:latin typeface="Calibri" pitchFamily="-111" charset="0"/>
                  <a:cs typeface="Arial" charset="0"/>
                </a:rPr>
                <a:t>information for </a:t>
              </a:r>
              <a:r>
                <a:rPr lang="en-US" sz="1200" noProof="1" smtClean="0">
                  <a:solidFill>
                    <a:srgbClr val="080808"/>
                  </a:solidFill>
                  <a:latin typeface="Calibri" pitchFamily="-111" charset="0"/>
                  <a:cs typeface="Arial" charset="0"/>
                </a:rPr>
                <a:t>PQRS</a:t>
              </a:r>
              <a:endParaRPr lang="en-US" sz="1200" noProof="1">
                <a:solidFill>
                  <a:srgbClr val="080808"/>
                </a:solidFill>
                <a:latin typeface="Calibri" pitchFamily="-111" charset="0"/>
                <a:cs typeface="Arial" charset="0"/>
              </a:endParaRPr>
            </a:p>
          </p:txBody>
        </p:sp>
        <p:sp>
          <p:nvSpPr>
            <p:cNvPr id="34" name="Nedadgående pil 90"/>
            <p:cNvSpPr>
              <a:spLocks noChangeArrowheads="1"/>
            </p:cNvSpPr>
            <p:nvPr/>
          </p:nvSpPr>
          <p:spPr bwMode="auto">
            <a:xfrm>
              <a:off x="3798745" y="2593389"/>
              <a:ext cx="239855" cy="433672"/>
            </a:xfrm>
            <a:prstGeom prst="downArrow">
              <a:avLst>
                <a:gd name="adj1" fmla="val 50000"/>
                <a:gd name="adj2" fmla="val 50004"/>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35" name="Rektangel 82"/>
            <p:cNvSpPr>
              <a:spLocks noChangeArrowheads="1"/>
            </p:cNvSpPr>
            <p:nvPr/>
          </p:nvSpPr>
          <p:spPr bwMode="auto">
            <a:xfrm>
              <a:off x="2522909" y="1044175"/>
              <a:ext cx="1305384" cy="1421928"/>
            </a:xfrm>
            <a:prstGeom prst="rect">
              <a:avLst/>
            </a:prstGeom>
            <a:noFill/>
            <a:ln w="9525">
              <a:noFill/>
              <a:miter lim="800000"/>
              <a:headEnd/>
              <a:tailEnd/>
            </a:ln>
          </p:spPr>
          <p:txBody>
            <a:bodyPr wrap="square">
              <a:spAutoFit/>
            </a:bodyPr>
            <a:lstStyle/>
            <a:p>
              <a:pPr defTabSz="801688">
                <a:spcBef>
                  <a:spcPct val="20000"/>
                </a:spcBef>
              </a:pPr>
              <a:r>
                <a:rPr lang="en-US" sz="1200" b="1" noProof="1" smtClean="0">
                  <a:solidFill>
                    <a:srgbClr val="080808"/>
                  </a:solidFill>
                  <a:latin typeface="Calibri" pitchFamily="-111" charset="0"/>
                  <a:cs typeface="Arial" charset="0"/>
                </a:rPr>
                <a:t>January 1</a:t>
              </a:r>
              <a:endParaRPr lang="en-US" sz="1200" b="1" noProof="1">
                <a:solidFill>
                  <a:srgbClr val="080808"/>
                </a:solidFill>
                <a:latin typeface="Calibri" pitchFamily="-111" charset="0"/>
                <a:cs typeface="Arial" charset="0"/>
              </a:endParaRPr>
            </a:p>
            <a:p>
              <a:pPr defTabSz="801688">
                <a:spcBef>
                  <a:spcPct val="20000"/>
                </a:spcBef>
              </a:pPr>
              <a:r>
                <a:rPr lang="en-US" sz="1200" noProof="1" smtClean="0">
                  <a:solidFill>
                    <a:srgbClr val="080808"/>
                  </a:solidFill>
                  <a:latin typeface="Calibri" pitchFamily="-111" charset="0"/>
                  <a:cs typeface="Arial" charset="0"/>
                </a:rPr>
                <a:t>VM applied to physicians in groups of  </a:t>
              </a:r>
              <a:r>
                <a:rPr lang="en-US" sz="1200" u="sng" noProof="1" smtClean="0">
                  <a:solidFill>
                    <a:srgbClr val="080808"/>
                  </a:solidFill>
                  <a:latin typeface="Calibri" pitchFamily="-111" charset="0"/>
                  <a:cs typeface="Arial" charset="0"/>
                </a:rPr>
                <a:t>&gt; </a:t>
              </a:r>
              <a:r>
                <a:rPr lang="en-US" sz="1200" noProof="1" smtClean="0">
                  <a:solidFill>
                    <a:srgbClr val="080808"/>
                  </a:solidFill>
                  <a:latin typeface="Calibri" pitchFamily="-111" charset="0"/>
                  <a:cs typeface="Arial" charset="0"/>
                </a:rPr>
                <a:t>100  EPs and to physicians in  groups of 10-99</a:t>
              </a:r>
              <a:endParaRPr lang="en-US" sz="1200" noProof="1">
                <a:solidFill>
                  <a:srgbClr val="080808"/>
                </a:solidFill>
                <a:latin typeface="Calibri" pitchFamily="-111" charset="0"/>
                <a:cs typeface="Arial" charset="0"/>
              </a:endParaRPr>
            </a:p>
          </p:txBody>
        </p:sp>
        <p:sp>
          <p:nvSpPr>
            <p:cNvPr id="36" name="Nedadgående pil 90"/>
            <p:cNvSpPr>
              <a:spLocks noChangeArrowheads="1"/>
            </p:cNvSpPr>
            <p:nvPr/>
          </p:nvSpPr>
          <p:spPr bwMode="auto">
            <a:xfrm>
              <a:off x="5881670" y="2008943"/>
              <a:ext cx="250825" cy="987744"/>
            </a:xfrm>
            <a:prstGeom prst="downArrow">
              <a:avLst>
                <a:gd name="adj1" fmla="val 50000"/>
                <a:gd name="adj2" fmla="val 50004"/>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38" name="Rektangel 82"/>
            <p:cNvSpPr>
              <a:spLocks noChangeArrowheads="1"/>
            </p:cNvSpPr>
            <p:nvPr/>
          </p:nvSpPr>
          <p:spPr bwMode="auto">
            <a:xfrm>
              <a:off x="6477000" y="1902363"/>
              <a:ext cx="1905000" cy="683264"/>
            </a:xfrm>
            <a:prstGeom prst="rect">
              <a:avLst/>
            </a:prstGeom>
            <a:noFill/>
            <a:ln w="9525">
              <a:noFill/>
              <a:miter lim="800000"/>
              <a:headEnd/>
              <a:tailEnd/>
            </a:ln>
          </p:spPr>
          <p:txBody>
            <a:bodyPr wrap="square">
              <a:spAutoFit/>
            </a:bodyPr>
            <a:lstStyle/>
            <a:p>
              <a:pPr defTabSz="801688">
                <a:spcBef>
                  <a:spcPct val="20000"/>
                </a:spcBef>
              </a:pPr>
              <a:r>
                <a:rPr lang="en-US" sz="1200" b="1" noProof="1" smtClean="0">
                  <a:solidFill>
                    <a:srgbClr val="080808"/>
                  </a:solidFill>
                  <a:latin typeface="Calibri" pitchFamily="-111" charset="0"/>
                  <a:cs typeface="Arial" charset="0"/>
                </a:rPr>
                <a:t>1</a:t>
              </a:r>
              <a:r>
                <a:rPr lang="en-US" sz="1200" b="1" baseline="30000" noProof="1" smtClean="0">
                  <a:solidFill>
                    <a:srgbClr val="080808"/>
                  </a:solidFill>
                  <a:latin typeface="Calibri" pitchFamily="-111" charset="0"/>
                  <a:cs typeface="Arial" charset="0"/>
                </a:rPr>
                <a:t>st</a:t>
              </a:r>
              <a:r>
                <a:rPr lang="en-US" sz="1200" b="1" noProof="1" smtClean="0">
                  <a:solidFill>
                    <a:srgbClr val="080808"/>
                  </a:solidFill>
                  <a:latin typeface="Calibri" pitchFamily="-111" charset="0"/>
                  <a:cs typeface="Arial" charset="0"/>
                </a:rPr>
                <a:t> Quarter</a:t>
              </a:r>
              <a:endParaRPr lang="en-US" sz="1200" b="1" noProof="1">
                <a:solidFill>
                  <a:srgbClr val="080808"/>
                </a:solidFill>
                <a:latin typeface="Calibri" pitchFamily="-111" charset="0"/>
                <a:cs typeface="Arial" charset="0"/>
              </a:endParaRPr>
            </a:p>
            <a:p>
              <a:pPr defTabSz="801688">
                <a:spcBef>
                  <a:spcPct val="20000"/>
                </a:spcBef>
              </a:pPr>
              <a:r>
                <a:rPr lang="en-US" sz="1200" noProof="1">
                  <a:solidFill>
                    <a:srgbClr val="080808"/>
                  </a:solidFill>
                  <a:latin typeface="Calibri" pitchFamily="-111" charset="0"/>
                  <a:cs typeface="Arial" charset="0"/>
                </a:rPr>
                <a:t>Complete submission of </a:t>
              </a:r>
              <a:r>
                <a:rPr lang="en-US" sz="1200" noProof="1" smtClean="0">
                  <a:solidFill>
                    <a:srgbClr val="080808"/>
                  </a:solidFill>
                  <a:latin typeface="Calibri" pitchFamily="-111" charset="0"/>
                  <a:cs typeface="Arial" charset="0"/>
                </a:rPr>
                <a:t>2016 </a:t>
              </a:r>
              <a:r>
                <a:rPr lang="en-US" sz="1200" noProof="1">
                  <a:solidFill>
                    <a:srgbClr val="080808"/>
                  </a:solidFill>
                  <a:latin typeface="Calibri" pitchFamily="-111" charset="0"/>
                  <a:cs typeface="Arial" charset="0"/>
                </a:rPr>
                <a:t>information for </a:t>
              </a:r>
              <a:r>
                <a:rPr lang="en-US" sz="1200" noProof="1" smtClean="0">
                  <a:solidFill>
                    <a:srgbClr val="080808"/>
                  </a:solidFill>
                  <a:latin typeface="Calibri" pitchFamily="-111" charset="0"/>
                  <a:cs typeface="Arial" charset="0"/>
                </a:rPr>
                <a:t>PQRS</a:t>
              </a:r>
              <a:endParaRPr lang="en-US" sz="1200" noProof="1">
                <a:solidFill>
                  <a:srgbClr val="080808"/>
                </a:solidFill>
                <a:latin typeface="Calibri" pitchFamily="-111" charset="0"/>
                <a:cs typeface="Arial" charset="0"/>
              </a:endParaRPr>
            </a:p>
          </p:txBody>
        </p:sp>
        <p:sp>
          <p:nvSpPr>
            <p:cNvPr id="39" name="Nedadgående pil 90"/>
            <p:cNvSpPr>
              <a:spLocks noChangeArrowheads="1"/>
            </p:cNvSpPr>
            <p:nvPr/>
          </p:nvSpPr>
          <p:spPr bwMode="auto">
            <a:xfrm>
              <a:off x="6541945" y="2528140"/>
              <a:ext cx="239855" cy="482401"/>
            </a:xfrm>
            <a:prstGeom prst="downArrow">
              <a:avLst>
                <a:gd name="adj1" fmla="val 50000"/>
                <a:gd name="adj2" fmla="val 50004"/>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41" name="TextBox 40"/>
            <p:cNvSpPr txBox="1"/>
            <p:nvPr/>
          </p:nvSpPr>
          <p:spPr>
            <a:xfrm>
              <a:off x="6007082" y="4327728"/>
              <a:ext cx="1694135" cy="830997"/>
            </a:xfrm>
            <a:prstGeom prst="rect">
              <a:avLst/>
            </a:prstGeom>
            <a:noFill/>
          </p:spPr>
          <p:txBody>
            <a:bodyPr wrap="square" rtlCol="0">
              <a:spAutoFit/>
            </a:bodyPr>
            <a:lstStyle/>
            <a:p>
              <a:pPr algn="ctr"/>
              <a:r>
                <a:rPr lang="en-US" sz="1200" b="1" dirty="0" smtClean="0"/>
                <a:t>Group Registration Period</a:t>
              </a:r>
            </a:p>
            <a:p>
              <a:pPr algn="ctr"/>
              <a:r>
                <a:rPr lang="en-US" sz="1200" dirty="0" smtClean="0"/>
                <a:t>Spring </a:t>
              </a:r>
              <a:r>
                <a:rPr lang="en-US" sz="1200" dirty="0"/>
                <a:t>– </a:t>
              </a:r>
              <a:r>
                <a:rPr lang="en-US" sz="1200" dirty="0" smtClean="0"/>
                <a:t> June 30,  2017 (Proposed)</a:t>
              </a:r>
              <a:endParaRPr lang="en-US" sz="1200" dirty="0"/>
            </a:p>
          </p:txBody>
        </p:sp>
        <p:sp>
          <p:nvSpPr>
            <p:cNvPr id="43" name="Nedadgående pil 40"/>
            <p:cNvSpPr>
              <a:spLocks noChangeArrowheads="1"/>
            </p:cNvSpPr>
            <p:nvPr/>
          </p:nvSpPr>
          <p:spPr bwMode="auto">
            <a:xfrm rot="10800000">
              <a:off x="7562743" y="3618646"/>
              <a:ext cx="249238" cy="1639074"/>
            </a:xfrm>
            <a:prstGeom prst="downArrow">
              <a:avLst>
                <a:gd name="adj1" fmla="val 50000"/>
                <a:gd name="adj2" fmla="val 50002"/>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sp>
          <p:nvSpPr>
            <p:cNvPr id="44" name="Rektangel 100"/>
            <p:cNvSpPr>
              <a:spLocks noChangeArrowheads="1"/>
            </p:cNvSpPr>
            <p:nvPr/>
          </p:nvSpPr>
          <p:spPr bwMode="auto">
            <a:xfrm>
              <a:off x="6950968" y="5293846"/>
              <a:ext cx="1810214" cy="912912"/>
            </a:xfrm>
            <a:prstGeom prst="rect">
              <a:avLst/>
            </a:prstGeom>
            <a:noFill/>
            <a:ln w="9525">
              <a:noFill/>
              <a:miter lim="800000"/>
              <a:headEnd/>
              <a:tailEnd/>
            </a:ln>
          </p:spPr>
          <p:txBody>
            <a:bodyPr wrap="square">
              <a:noAutofit/>
            </a:bodyPr>
            <a:lstStyle/>
            <a:p>
              <a:pPr defTabSz="801688">
                <a:spcBef>
                  <a:spcPct val="20000"/>
                </a:spcBef>
              </a:pPr>
              <a:r>
                <a:rPr lang="en-US" sz="1200" b="1" noProof="1" smtClean="0">
                  <a:solidFill>
                    <a:srgbClr val="080808"/>
                  </a:solidFill>
                  <a:latin typeface="Calibri" pitchFamily="-111" charset="0"/>
                  <a:cs typeface="Arial" charset="0"/>
                </a:rPr>
                <a:t>3</a:t>
              </a:r>
              <a:r>
                <a:rPr lang="en-US" sz="1200" b="1" baseline="30000" noProof="1" smtClean="0">
                  <a:solidFill>
                    <a:srgbClr val="080808"/>
                  </a:solidFill>
                  <a:latin typeface="Calibri" pitchFamily="-111" charset="0"/>
                  <a:cs typeface="Arial" charset="0"/>
                </a:rPr>
                <a:t>rd</a:t>
              </a:r>
              <a:r>
                <a:rPr lang="en-US" sz="1200" b="1" noProof="1" smtClean="0">
                  <a:solidFill>
                    <a:srgbClr val="080808"/>
                  </a:solidFill>
                  <a:latin typeface="Calibri" pitchFamily="-111" charset="0"/>
                  <a:cs typeface="Arial" charset="0"/>
                </a:rPr>
                <a:t> Quarter</a:t>
              </a:r>
            </a:p>
            <a:p>
              <a:pPr defTabSz="801688">
                <a:spcBef>
                  <a:spcPct val="20000"/>
                </a:spcBef>
              </a:pPr>
              <a:r>
                <a:rPr lang="en-US" sz="1200" noProof="1">
                  <a:solidFill>
                    <a:srgbClr val="080808"/>
                  </a:solidFill>
                  <a:latin typeface="Calibri" pitchFamily="-111" charset="0"/>
                  <a:cs typeface="Arial" charset="0"/>
                </a:rPr>
                <a:t>Retrieve </a:t>
              </a:r>
              <a:r>
                <a:rPr lang="en-US" sz="1200" noProof="1" smtClean="0">
                  <a:solidFill>
                    <a:srgbClr val="080808"/>
                  </a:solidFill>
                  <a:latin typeface="Calibri" pitchFamily="-111" charset="0"/>
                  <a:cs typeface="Arial" charset="0"/>
                </a:rPr>
                <a:t>2016 Physician </a:t>
              </a:r>
              <a:br>
                <a:rPr lang="en-US" sz="1200" noProof="1" smtClean="0">
                  <a:solidFill>
                    <a:srgbClr val="080808"/>
                  </a:solidFill>
                  <a:latin typeface="Calibri" pitchFamily="-111" charset="0"/>
                  <a:cs typeface="Arial" charset="0"/>
                </a:rPr>
              </a:br>
              <a:r>
                <a:rPr lang="en-US" sz="1200" noProof="1" smtClean="0">
                  <a:solidFill>
                    <a:srgbClr val="080808"/>
                  </a:solidFill>
                  <a:latin typeface="Calibri" pitchFamily="-111" charset="0"/>
                  <a:cs typeface="Arial" charset="0"/>
                </a:rPr>
                <a:t>Feedback reports  </a:t>
              </a:r>
            </a:p>
            <a:p>
              <a:pPr defTabSz="801688">
                <a:spcBef>
                  <a:spcPct val="20000"/>
                </a:spcBef>
              </a:pPr>
              <a:r>
                <a:rPr lang="en-US" sz="1200" i="1" noProof="1" smtClean="0">
                  <a:solidFill>
                    <a:srgbClr val="080808"/>
                  </a:solidFill>
                  <a:latin typeface="Calibri" pitchFamily="-111" charset="0"/>
                  <a:cs typeface="Arial" charset="0"/>
                </a:rPr>
                <a:t>(All </a:t>
              </a:r>
              <a:r>
                <a:rPr lang="en-US" sz="1200" i="1" noProof="1">
                  <a:solidFill>
                    <a:srgbClr val="080808"/>
                  </a:solidFill>
                  <a:latin typeface="Calibri" pitchFamily="-111" charset="0"/>
                  <a:cs typeface="Arial" charset="0"/>
                </a:rPr>
                <a:t>Groups </a:t>
              </a:r>
              <a:r>
                <a:rPr lang="en-US" sz="1200" i="1" noProof="1" smtClean="0">
                  <a:solidFill>
                    <a:srgbClr val="080808"/>
                  </a:solidFill>
                  <a:latin typeface="Calibri" pitchFamily="-111" charset="0"/>
                  <a:cs typeface="Arial" charset="0"/>
                </a:rPr>
                <a:t>and </a:t>
              </a:r>
              <a:r>
                <a:rPr lang="en-US" sz="1200" i="1" noProof="1">
                  <a:solidFill>
                    <a:srgbClr val="080808"/>
                  </a:solidFill>
                  <a:latin typeface="Calibri" pitchFamily="-111" charset="0"/>
                  <a:cs typeface="Arial" charset="0"/>
                </a:rPr>
                <a:t>Solo Practitoners)</a:t>
              </a:r>
            </a:p>
            <a:p>
              <a:pPr defTabSz="801688">
                <a:spcBef>
                  <a:spcPct val="20000"/>
                </a:spcBef>
              </a:pPr>
              <a:endParaRPr lang="en-US" sz="1200" noProof="1" smtClean="0">
                <a:solidFill>
                  <a:srgbClr val="080808"/>
                </a:solidFill>
                <a:latin typeface="Calibri" pitchFamily="-111" charset="0"/>
                <a:cs typeface="Arial" charset="0"/>
              </a:endParaRPr>
            </a:p>
            <a:p>
              <a:pPr defTabSz="801688">
                <a:spcBef>
                  <a:spcPct val="20000"/>
                </a:spcBef>
              </a:pPr>
              <a:endParaRPr lang="en-US" sz="1200" noProof="1">
                <a:solidFill>
                  <a:srgbClr val="080808"/>
                </a:solidFill>
                <a:latin typeface="Calibri" pitchFamily="-111" charset="0"/>
                <a:cs typeface="Arial" charset="0"/>
              </a:endParaRPr>
            </a:p>
          </p:txBody>
        </p:sp>
        <p:sp>
          <p:nvSpPr>
            <p:cNvPr id="42" name="Left Brace 41"/>
            <p:cNvSpPr/>
            <p:nvPr/>
          </p:nvSpPr>
          <p:spPr>
            <a:xfrm rot="16200000">
              <a:off x="6627432" y="3375407"/>
              <a:ext cx="609603" cy="11226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3224471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95400"/>
          </a:xfrm>
        </p:spPr>
        <p:txBody>
          <a:bodyPr>
            <a:noAutofit/>
          </a:bodyPr>
          <a:lstStyle/>
          <a:p>
            <a:r>
              <a:rPr lang="en-US" sz="4000" dirty="0" smtClean="0">
                <a:cs typeface="Arial" panose="020B0604020202020204" pitchFamily="34" charset="0"/>
              </a:rPr>
              <a:t>What Should a Physician Group or Solo Practitioner Prepare to Do in 2015? </a:t>
            </a:r>
            <a:endParaRPr lang="en-US" sz="4000" dirty="0">
              <a:cs typeface="Arial" panose="020B0604020202020204" pitchFamily="34" charset="0"/>
            </a:endParaRPr>
          </a:p>
        </p:txBody>
      </p:sp>
      <p:sp>
        <p:nvSpPr>
          <p:cNvPr id="10" name="Freeform 9"/>
          <p:cNvSpPr/>
          <p:nvPr/>
        </p:nvSpPr>
        <p:spPr>
          <a:xfrm>
            <a:off x="860808" y="1752605"/>
            <a:ext cx="3482578" cy="2089546"/>
          </a:xfrm>
          <a:custGeom>
            <a:avLst/>
            <a:gdLst>
              <a:gd name="connsiteX0" fmla="*/ 0 w 3482578"/>
              <a:gd name="connsiteY0" fmla="*/ 0 h 2089546"/>
              <a:gd name="connsiteX1" fmla="*/ 3482578 w 3482578"/>
              <a:gd name="connsiteY1" fmla="*/ 0 h 2089546"/>
              <a:gd name="connsiteX2" fmla="*/ 3482578 w 3482578"/>
              <a:gd name="connsiteY2" fmla="*/ 2089546 h 2089546"/>
              <a:gd name="connsiteX3" fmla="*/ 0 w 3482578"/>
              <a:gd name="connsiteY3" fmla="*/ 2089546 h 2089546"/>
              <a:gd name="connsiteX4" fmla="*/ 0 w 3482578"/>
              <a:gd name="connsiteY4" fmla="*/ 0 h 208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2578" h="2089546">
                <a:moveTo>
                  <a:pt x="0" y="0"/>
                </a:moveTo>
                <a:lnTo>
                  <a:pt x="3482578" y="0"/>
                </a:lnTo>
                <a:lnTo>
                  <a:pt x="3482578" y="2089546"/>
                </a:lnTo>
                <a:lnTo>
                  <a:pt x="0" y="2089546"/>
                </a:lnTo>
                <a:lnTo>
                  <a:pt x="0" y="0"/>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Actively participate in PQRS</a:t>
            </a:r>
            <a:endParaRPr lang="en-US" sz="2100" kern="1200" dirty="0"/>
          </a:p>
          <a:p>
            <a:pPr marL="171450" lvl="1" indent="-171450" algn="l" defTabSz="711200">
              <a:lnSpc>
                <a:spcPct val="90000"/>
              </a:lnSpc>
              <a:spcBef>
                <a:spcPct val="0"/>
              </a:spcBef>
              <a:spcAft>
                <a:spcPct val="15000"/>
              </a:spcAft>
              <a:buChar char="••"/>
            </a:pPr>
            <a:r>
              <a:rPr lang="en-US" sz="1600" kern="1200" dirty="0" smtClean="0"/>
              <a:t>Group reporting </a:t>
            </a:r>
            <a:endParaRPr lang="en-US" sz="1600" kern="1200" dirty="0"/>
          </a:p>
          <a:p>
            <a:pPr marL="342900" lvl="2" indent="-171450" algn="l" defTabSz="711200">
              <a:lnSpc>
                <a:spcPct val="90000"/>
              </a:lnSpc>
              <a:spcBef>
                <a:spcPct val="0"/>
              </a:spcBef>
              <a:spcAft>
                <a:spcPct val="15000"/>
              </a:spcAft>
              <a:buChar char="••"/>
            </a:pPr>
            <a:r>
              <a:rPr lang="en-US" sz="1600" kern="1200" dirty="0" smtClean="0"/>
              <a:t>If group reporting, be prepared to register between Spring 2015 – June 30, 2015 (proposed)</a:t>
            </a:r>
          </a:p>
          <a:p>
            <a:pPr marL="171450" lvl="1" indent="-171450" algn="l" defTabSz="711200">
              <a:lnSpc>
                <a:spcPct val="90000"/>
              </a:lnSpc>
              <a:spcBef>
                <a:spcPct val="0"/>
              </a:spcBef>
              <a:spcAft>
                <a:spcPct val="15000"/>
              </a:spcAft>
              <a:buChar char="••"/>
            </a:pPr>
            <a:r>
              <a:rPr lang="en-US" sz="1600" kern="1200" dirty="0" smtClean="0"/>
              <a:t>Individual Reporting – No registration necessary</a:t>
            </a:r>
          </a:p>
        </p:txBody>
      </p:sp>
      <p:sp>
        <p:nvSpPr>
          <p:cNvPr id="11" name="Freeform 10"/>
          <p:cNvSpPr/>
          <p:nvPr/>
        </p:nvSpPr>
        <p:spPr>
          <a:xfrm>
            <a:off x="4633415" y="1752605"/>
            <a:ext cx="3482578" cy="2089546"/>
          </a:xfrm>
          <a:custGeom>
            <a:avLst/>
            <a:gdLst>
              <a:gd name="connsiteX0" fmla="*/ 0 w 3482578"/>
              <a:gd name="connsiteY0" fmla="*/ 0 h 2089546"/>
              <a:gd name="connsiteX1" fmla="*/ 3482578 w 3482578"/>
              <a:gd name="connsiteY1" fmla="*/ 0 h 2089546"/>
              <a:gd name="connsiteX2" fmla="*/ 3482578 w 3482578"/>
              <a:gd name="connsiteY2" fmla="*/ 2089546 h 2089546"/>
              <a:gd name="connsiteX3" fmla="*/ 0 w 3482578"/>
              <a:gd name="connsiteY3" fmla="*/ 2089546 h 2089546"/>
              <a:gd name="connsiteX4" fmla="*/ 0 w 3482578"/>
              <a:gd name="connsiteY4" fmla="*/ 0 h 208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2578" h="2089546">
                <a:moveTo>
                  <a:pt x="0" y="0"/>
                </a:moveTo>
                <a:lnTo>
                  <a:pt x="3482578" y="0"/>
                </a:lnTo>
                <a:lnTo>
                  <a:pt x="3482578" y="2089546"/>
                </a:lnTo>
                <a:lnTo>
                  <a:pt x="0" y="2089546"/>
                </a:lnTo>
                <a:lnTo>
                  <a:pt x="0" y="0"/>
                </a:lnTo>
                <a:close/>
              </a:path>
            </a:pathLst>
          </a:custGeom>
        </p:spPr>
        <p:style>
          <a:lnRef idx="2">
            <a:schemeClr val="lt1">
              <a:hueOff val="0"/>
              <a:satOff val="0"/>
              <a:lumOff val="0"/>
              <a:alphaOff val="0"/>
            </a:schemeClr>
          </a:lnRef>
          <a:fillRef idx="1">
            <a:schemeClr val="accent1">
              <a:shade val="50000"/>
              <a:hueOff val="240958"/>
              <a:satOff val="-5040"/>
              <a:lumOff val="28042"/>
              <a:alphaOff val="0"/>
            </a:schemeClr>
          </a:fillRef>
          <a:effectRef idx="0">
            <a:schemeClr val="accent1">
              <a:shade val="50000"/>
              <a:hueOff val="240958"/>
              <a:satOff val="-5040"/>
              <a:lumOff val="28042"/>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Decide which PQRS measures to report and understand the measure specifications.</a:t>
            </a:r>
            <a:endParaRPr lang="en-US" sz="2100" kern="1200" dirty="0"/>
          </a:p>
        </p:txBody>
      </p:sp>
      <p:sp>
        <p:nvSpPr>
          <p:cNvPr id="12" name="Freeform 11"/>
          <p:cNvSpPr/>
          <p:nvPr/>
        </p:nvSpPr>
        <p:spPr>
          <a:xfrm>
            <a:off x="2717996" y="4082654"/>
            <a:ext cx="3656707" cy="2089546"/>
          </a:xfrm>
          <a:custGeom>
            <a:avLst/>
            <a:gdLst>
              <a:gd name="connsiteX0" fmla="*/ 0 w 3482578"/>
              <a:gd name="connsiteY0" fmla="*/ 0 h 2089546"/>
              <a:gd name="connsiteX1" fmla="*/ 3482578 w 3482578"/>
              <a:gd name="connsiteY1" fmla="*/ 0 h 2089546"/>
              <a:gd name="connsiteX2" fmla="*/ 3482578 w 3482578"/>
              <a:gd name="connsiteY2" fmla="*/ 2089546 h 2089546"/>
              <a:gd name="connsiteX3" fmla="*/ 0 w 3482578"/>
              <a:gd name="connsiteY3" fmla="*/ 2089546 h 2089546"/>
              <a:gd name="connsiteX4" fmla="*/ 0 w 3482578"/>
              <a:gd name="connsiteY4" fmla="*/ 0 h 208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2578" h="2089546">
                <a:moveTo>
                  <a:pt x="0" y="0"/>
                </a:moveTo>
                <a:lnTo>
                  <a:pt x="3482578" y="0"/>
                </a:lnTo>
                <a:lnTo>
                  <a:pt x="3482578" y="2089546"/>
                </a:lnTo>
                <a:lnTo>
                  <a:pt x="0" y="2089546"/>
                </a:lnTo>
                <a:lnTo>
                  <a:pt x="0" y="0"/>
                </a:lnTo>
                <a:close/>
              </a:path>
            </a:pathLst>
          </a:custGeom>
        </p:spPr>
        <p:style>
          <a:lnRef idx="2">
            <a:schemeClr val="lt1">
              <a:hueOff val="0"/>
              <a:satOff val="0"/>
              <a:lumOff val="0"/>
              <a:alphaOff val="0"/>
            </a:schemeClr>
          </a:lnRef>
          <a:fillRef idx="1">
            <a:schemeClr val="accent1">
              <a:shade val="50000"/>
              <a:hueOff val="240958"/>
              <a:satOff val="-5040"/>
              <a:lumOff val="28042"/>
              <a:alphaOff val="0"/>
            </a:schemeClr>
          </a:fillRef>
          <a:effectRef idx="0">
            <a:schemeClr val="accent1">
              <a:shade val="50000"/>
              <a:hueOff val="240958"/>
              <a:satOff val="-5040"/>
              <a:lumOff val="28042"/>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Obtain your Quality and Resource Use Report – available late summer of 2015.			</a:t>
            </a:r>
            <a:endParaRPr lang="en-US" sz="2100" kern="1200" dirty="0"/>
          </a:p>
        </p:txBody>
      </p:sp>
    </p:spTree>
    <p:extLst>
      <p:ext uri="{BB962C8B-B14F-4D97-AF65-F5344CB8AC3E}">
        <p14:creationId xmlns:p14="http://schemas.microsoft.com/office/powerpoint/2010/main" val="2920175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3600" dirty="0" smtClean="0">
                <a:cs typeface="Arial" panose="020B0604020202020204" pitchFamily="34" charset="0"/>
              </a:rPr>
              <a:t>How to Submit Comments on Proposals to the CY 2015 PFS Proposed Rule</a:t>
            </a:r>
            <a:endParaRPr lang="en-US" sz="3600" dirty="0">
              <a:cs typeface="Arial" panose="020B0604020202020204" pitchFamily="34" charset="0"/>
            </a:endParaRPr>
          </a:p>
        </p:txBody>
      </p:sp>
      <p:sp>
        <p:nvSpPr>
          <p:cNvPr id="7" name="Freeform 6"/>
          <p:cNvSpPr/>
          <p:nvPr/>
        </p:nvSpPr>
        <p:spPr>
          <a:xfrm>
            <a:off x="178222" y="1414100"/>
            <a:ext cx="2717378" cy="432000"/>
          </a:xfrm>
          <a:custGeom>
            <a:avLst/>
            <a:gdLst>
              <a:gd name="connsiteX0" fmla="*/ 0 w 2717378"/>
              <a:gd name="connsiteY0" fmla="*/ 0 h 432000"/>
              <a:gd name="connsiteX1" fmla="*/ 2717378 w 2717378"/>
              <a:gd name="connsiteY1" fmla="*/ 0 h 432000"/>
              <a:gd name="connsiteX2" fmla="*/ 2717378 w 2717378"/>
              <a:gd name="connsiteY2" fmla="*/ 432000 h 432000"/>
              <a:gd name="connsiteX3" fmla="*/ 0 w 2717378"/>
              <a:gd name="connsiteY3" fmla="*/ 432000 h 432000"/>
              <a:gd name="connsiteX4" fmla="*/ 0 w 2717378"/>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378" h="432000">
                <a:moveTo>
                  <a:pt x="0" y="0"/>
                </a:moveTo>
                <a:lnTo>
                  <a:pt x="2717378" y="0"/>
                </a:lnTo>
                <a:lnTo>
                  <a:pt x="2717378"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Electronically</a:t>
            </a:r>
            <a:endParaRPr lang="en-US" sz="1500" b="1" kern="1200" dirty="0"/>
          </a:p>
        </p:txBody>
      </p:sp>
      <p:sp>
        <p:nvSpPr>
          <p:cNvPr id="10" name="Freeform 9"/>
          <p:cNvSpPr/>
          <p:nvPr/>
        </p:nvSpPr>
        <p:spPr>
          <a:xfrm>
            <a:off x="178222" y="1846100"/>
            <a:ext cx="2717378" cy="4630900"/>
          </a:xfrm>
          <a:custGeom>
            <a:avLst/>
            <a:gdLst>
              <a:gd name="connsiteX0" fmla="*/ 0 w 2717378"/>
              <a:gd name="connsiteY0" fmla="*/ 0 h 4630900"/>
              <a:gd name="connsiteX1" fmla="*/ 2717378 w 2717378"/>
              <a:gd name="connsiteY1" fmla="*/ 0 h 4630900"/>
              <a:gd name="connsiteX2" fmla="*/ 2717378 w 2717378"/>
              <a:gd name="connsiteY2" fmla="*/ 4630900 h 4630900"/>
              <a:gd name="connsiteX3" fmla="*/ 0 w 2717378"/>
              <a:gd name="connsiteY3" fmla="*/ 4630900 h 4630900"/>
              <a:gd name="connsiteX4" fmla="*/ 0 w 2717378"/>
              <a:gd name="connsiteY4" fmla="*/ 0 h 463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378" h="4630900">
                <a:moveTo>
                  <a:pt x="0" y="0"/>
                </a:moveTo>
                <a:lnTo>
                  <a:pt x="2717378" y="0"/>
                </a:lnTo>
                <a:lnTo>
                  <a:pt x="2717378" y="4630900"/>
                </a:lnTo>
                <a:lnTo>
                  <a:pt x="0" y="46309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You may submit electronic comments on this regulation to </a:t>
            </a:r>
            <a:r>
              <a:rPr lang="en-US" sz="1500" kern="1200" dirty="0" smtClean="0">
                <a:hlinkClick r:id="rId3" tooltip="Submit comments to the Proposed Rule electronically"/>
              </a:rPr>
              <a:t>http://www.regulations.gov</a:t>
            </a:r>
            <a:r>
              <a:rPr lang="en-US" sz="1500" kern="1200" dirty="0" smtClean="0"/>
              <a:t>. Follow the instructions for “submitting a comment.”</a:t>
            </a:r>
            <a:endParaRPr lang="en-US" sz="1500" kern="1200" dirty="0"/>
          </a:p>
        </p:txBody>
      </p:sp>
      <p:sp>
        <p:nvSpPr>
          <p:cNvPr id="11" name="Freeform 10"/>
          <p:cNvSpPr/>
          <p:nvPr/>
        </p:nvSpPr>
        <p:spPr>
          <a:xfrm>
            <a:off x="3174011" y="1414100"/>
            <a:ext cx="2717378" cy="432000"/>
          </a:xfrm>
          <a:custGeom>
            <a:avLst/>
            <a:gdLst>
              <a:gd name="connsiteX0" fmla="*/ 0 w 2717378"/>
              <a:gd name="connsiteY0" fmla="*/ 0 h 432000"/>
              <a:gd name="connsiteX1" fmla="*/ 2717378 w 2717378"/>
              <a:gd name="connsiteY1" fmla="*/ 0 h 432000"/>
              <a:gd name="connsiteX2" fmla="*/ 2717378 w 2717378"/>
              <a:gd name="connsiteY2" fmla="*/ 432000 h 432000"/>
              <a:gd name="connsiteX3" fmla="*/ 0 w 2717378"/>
              <a:gd name="connsiteY3" fmla="*/ 432000 h 432000"/>
              <a:gd name="connsiteX4" fmla="*/ 0 w 2717378"/>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378" h="432000">
                <a:moveTo>
                  <a:pt x="0" y="0"/>
                </a:moveTo>
                <a:lnTo>
                  <a:pt x="2717378" y="0"/>
                </a:lnTo>
                <a:lnTo>
                  <a:pt x="2717378"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Mail</a:t>
            </a:r>
            <a:endParaRPr lang="en-US" sz="1500" b="1" kern="1200" dirty="0"/>
          </a:p>
        </p:txBody>
      </p:sp>
      <p:sp>
        <p:nvSpPr>
          <p:cNvPr id="12" name="Freeform 11"/>
          <p:cNvSpPr/>
          <p:nvPr/>
        </p:nvSpPr>
        <p:spPr>
          <a:xfrm>
            <a:off x="3174011" y="1846100"/>
            <a:ext cx="2717378" cy="4630900"/>
          </a:xfrm>
          <a:custGeom>
            <a:avLst/>
            <a:gdLst>
              <a:gd name="connsiteX0" fmla="*/ 0 w 2717378"/>
              <a:gd name="connsiteY0" fmla="*/ 0 h 4630900"/>
              <a:gd name="connsiteX1" fmla="*/ 2717378 w 2717378"/>
              <a:gd name="connsiteY1" fmla="*/ 0 h 4630900"/>
              <a:gd name="connsiteX2" fmla="*/ 2717378 w 2717378"/>
              <a:gd name="connsiteY2" fmla="*/ 4630900 h 4630900"/>
              <a:gd name="connsiteX3" fmla="*/ 0 w 2717378"/>
              <a:gd name="connsiteY3" fmla="*/ 4630900 h 4630900"/>
              <a:gd name="connsiteX4" fmla="*/ 0 w 2717378"/>
              <a:gd name="connsiteY4" fmla="*/ 0 h 463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378" h="4630900">
                <a:moveTo>
                  <a:pt x="0" y="0"/>
                </a:moveTo>
                <a:lnTo>
                  <a:pt x="2717378" y="0"/>
                </a:lnTo>
                <a:lnTo>
                  <a:pt x="2717378" y="4630900"/>
                </a:lnTo>
                <a:lnTo>
                  <a:pt x="0" y="46309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You may regularly mail written comments to the following address ONLY: Centers for Medicare &amp; Medicaid Services, Department of Health and Human Services, Attention: CMS-1612-P, P.O. Box 8013, Baltimore, MD 21244-8013. Please allow sufficient time for mailed comments to be received before the close of the comment period.</a:t>
            </a:r>
            <a:endParaRPr lang="en-US" sz="1500" kern="1200" dirty="0"/>
          </a:p>
          <a:p>
            <a:pPr marL="114300" lvl="1" indent="-114300" algn="l" defTabSz="666750">
              <a:lnSpc>
                <a:spcPct val="90000"/>
              </a:lnSpc>
              <a:spcBef>
                <a:spcPct val="0"/>
              </a:spcBef>
              <a:spcAft>
                <a:spcPct val="15000"/>
              </a:spcAft>
              <a:buChar char="••"/>
            </a:pPr>
            <a:r>
              <a:rPr lang="en-US" sz="1500" kern="1200" dirty="0" smtClean="0"/>
              <a:t>By express or overnight mail to the following address ONLY: Centers for Medicare &amp; Medicaid Services, Department of Health and Human Services, Attention: CMS-1612-P, Mail Stop C4-26-05, Baltimore, MD 21244-1850.  </a:t>
            </a:r>
            <a:endParaRPr lang="en-US" sz="1500" kern="1200" dirty="0"/>
          </a:p>
        </p:txBody>
      </p:sp>
      <p:sp>
        <p:nvSpPr>
          <p:cNvPr id="13" name="Freeform 12"/>
          <p:cNvSpPr/>
          <p:nvPr/>
        </p:nvSpPr>
        <p:spPr>
          <a:xfrm>
            <a:off x="6271822" y="1414100"/>
            <a:ext cx="2717378" cy="432000"/>
          </a:xfrm>
          <a:custGeom>
            <a:avLst/>
            <a:gdLst>
              <a:gd name="connsiteX0" fmla="*/ 0 w 2717378"/>
              <a:gd name="connsiteY0" fmla="*/ 0 h 432000"/>
              <a:gd name="connsiteX1" fmla="*/ 2717378 w 2717378"/>
              <a:gd name="connsiteY1" fmla="*/ 0 h 432000"/>
              <a:gd name="connsiteX2" fmla="*/ 2717378 w 2717378"/>
              <a:gd name="connsiteY2" fmla="*/ 432000 h 432000"/>
              <a:gd name="connsiteX3" fmla="*/ 0 w 2717378"/>
              <a:gd name="connsiteY3" fmla="*/ 432000 h 432000"/>
              <a:gd name="connsiteX4" fmla="*/ 0 w 2717378"/>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378" h="432000">
                <a:moveTo>
                  <a:pt x="0" y="0"/>
                </a:moveTo>
                <a:lnTo>
                  <a:pt x="2717378" y="0"/>
                </a:lnTo>
                <a:lnTo>
                  <a:pt x="2717378"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Hand or Courier</a:t>
            </a:r>
            <a:endParaRPr lang="en-US" sz="1500" b="1" kern="1200" dirty="0"/>
          </a:p>
        </p:txBody>
      </p:sp>
      <p:sp>
        <p:nvSpPr>
          <p:cNvPr id="14" name="Freeform 13"/>
          <p:cNvSpPr/>
          <p:nvPr/>
        </p:nvSpPr>
        <p:spPr>
          <a:xfrm>
            <a:off x="6271822" y="1846100"/>
            <a:ext cx="2717378" cy="4630900"/>
          </a:xfrm>
          <a:custGeom>
            <a:avLst/>
            <a:gdLst>
              <a:gd name="connsiteX0" fmla="*/ 0 w 2717378"/>
              <a:gd name="connsiteY0" fmla="*/ 0 h 4630900"/>
              <a:gd name="connsiteX1" fmla="*/ 2717378 w 2717378"/>
              <a:gd name="connsiteY1" fmla="*/ 0 h 4630900"/>
              <a:gd name="connsiteX2" fmla="*/ 2717378 w 2717378"/>
              <a:gd name="connsiteY2" fmla="*/ 4630900 h 4630900"/>
              <a:gd name="connsiteX3" fmla="*/ 0 w 2717378"/>
              <a:gd name="connsiteY3" fmla="*/ 4630900 h 4630900"/>
              <a:gd name="connsiteX4" fmla="*/ 0 w 2717378"/>
              <a:gd name="connsiteY4" fmla="*/ 0 h 463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378" h="4630900">
                <a:moveTo>
                  <a:pt x="0" y="0"/>
                </a:moveTo>
                <a:lnTo>
                  <a:pt x="2717378" y="0"/>
                </a:lnTo>
                <a:lnTo>
                  <a:pt x="2717378" y="4630900"/>
                </a:lnTo>
                <a:lnTo>
                  <a:pt x="0" y="46309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You may deliver your written comments before the close of the comment period to either of the following addresses:</a:t>
            </a:r>
            <a:endParaRPr lang="en-US" sz="1500" kern="1200" dirty="0"/>
          </a:p>
          <a:p>
            <a:pPr marL="228600" lvl="2" indent="-114300" algn="l" defTabSz="666750">
              <a:lnSpc>
                <a:spcPct val="90000"/>
              </a:lnSpc>
              <a:spcBef>
                <a:spcPct val="0"/>
              </a:spcBef>
              <a:spcAft>
                <a:spcPct val="15000"/>
              </a:spcAft>
              <a:buChar char="••"/>
            </a:pPr>
            <a:r>
              <a:rPr lang="en-US" sz="1500" kern="1200" dirty="0" smtClean="0"/>
              <a:t>For delivery in Washington, DC -- CMS-1590-P, Centers for Medicare &amp; Medicaid Services, Department of Health and Human Services, Room 445-G, Hubert H. Humphrey Building, 200 Independence Avenue, SW., Washington, DC 20201.</a:t>
            </a:r>
            <a:endParaRPr lang="en-US" sz="1500" kern="1200" dirty="0"/>
          </a:p>
          <a:p>
            <a:pPr marL="228600" lvl="2" indent="-114300" algn="l" defTabSz="666750">
              <a:lnSpc>
                <a:spcPct val="90000"/>
              </a:lnSpc>
              <a:spcBef>
                <a:spcPct val="0"/>
              </a:spcBef>
              <a:spcAft>
                <a:spcPct val="15000"/>
              </a:spcAft>
              <a:buChar char="••"/>
            </a:pPr>
            <a:r>
              <a:rPr lang="en-US" sz="1500" kern="1200" dirty="0" smtClean="0"/>
              <a:t>For delivery in Baltimore, MD -- Centers for Medicare &amp; Medicaid Services, Department of Health and Human Services, 7500 Security Boulevard, Baltimore, MD 21244-1850.</a:t>
            </a:r>
          </a:p>
        </p:txBody>
      </p:sp>
    </p:spTree>
    <p:extLst>
      <p:ext uri="{BB962C8B-B14F-4D97-AF65-F5344CB8AC3E}">
        <p14:creationId xmlns:p14="http://schemas.microsoft.com/office/powerpoint/2010/main" val="3019640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normAutofit/>
          </a:bodyPr>
          <a:lstStyle/>
          <a:p>
            <a:r>
              <a:rPr lang="en-US" sz="4000" b="1" dirty="0">
                <a:latin typeface="+mj-lt"/>
              </a:rPr>
              <a:t>Resources</a:t>
            </a:r>
          </a:p>
        </p:txBody>
      </p:sp>
      <p:sp>
        <p:nvSpPr>
          <p:cNvPr id="2" name="Content Placeholder 1"/>
          <p:cNvSpPr>
            <a:spLocks noGrp="1"/>
          </p:cNvSpPr>
          <p:nvPr>
            <p:ph idx="1"/>
          </p:nvPr>
        </p:nvSpPr>
        <p:spPr>
          <a:xfrm>
            <a:off x="286403" y="862120"/>
            <a:ext cx="8763001" cy="5614880"/>
          </a:xfrm>
        </p:spPr>
        <p:txBody>
          <a:bodyPr>
            <a:noAutofit/>
          </a:bodyPr>
          <a:lstStyle/>
          <a:p>
            <a:pPr>
              <a:spcBef>
                <a:spcPts val="0"/>
              </a:spcBef>
            </a:pPr>
            <a:r>
              <a:rPr lang="en-US" sz="1600" b="1" dirty="0"/>
              <a:t>CMS PQRS </a:t>
            </a:r>
            <a:r>
              <a:rPr lang="en-US" sz="1600" b="1" dirty="0" smtClean="0"/>
              <a:t>Website</a:t>
            </a:r>
          </a:p>
          <a:p>
            <a:pPr>
              <a:spcBef>
                <a:spcPts val="0"/>
              </a:spcBef>
              <a:spcAft>
                <a:spcPts val="1200"/>
              </a:spcAft>
              <a:buNone/>
            </a:pPr>
            <a:r>
              <a:rPr lang="en-US" sz="1200" dirty="0" smtClean="0"/>
              <a:t>	</a:t>
            </a:r>
            <a:r>
              <a:rPr lang="en-US" sz="1200" dirty="0" smtClean="0">
                <a:hlinkClick r:id="rId3" tooltip="Link to the PQRS website"/>
              </a:rPr>
              <a:t>http://www.cms.gov/Medicare/Quality-Initiatives-Patient-Assessment-Instruments/PQRS </a:t>
            </a:r>
            <a:endParaRPr lang="en-US" sz="1200" dirty="0" smtClean="0"/>
          </a:p>
          <a:p>
            <a:pPr>
              <a:spcBef>
                <a:spcPts val="0"/>
              </a:spcBef>
            </a:pPr>
            <a:r>
              <a:rPr lang="en-US" sz="1600" b="1" dirty="0" smtClean="0"/>
              <a:t>PFS Federal Regulation Notices</a:t>
            </a:r>
          </a:p>
          <a:p>
            <a:pPr indent="0">
              <a:spcBef>
                <a:spcPts val="0"/>
              </a:spcBef>
              <a:spcAft>
                <a:spcPts val="1200"/>
              </a:spcAft>
              <a:buNone/>
            </a:pPr>
            <a:r>
              <a:rPr lang="en-US" sz="1200" dirty="0" smtClean="0">
                <a:hlinkClick r:id="rId4" tooltip="Link to PFS Federal Regulation Notices"/>
              </a:rPr>
              <a:t>http://www.cms.gov/Medicare/Medicare-Fee-for-Service-Payment/PhysicianFeeSched/PFS-Federal-Regulation-Notices.html</a:t>
            </a:r>
            <a:r>
              <a:rPr lang="en-US" sz="1200" dirty="0" smtClean="0"/>
              <a:t> </a:t>
            </a:r>
            <a:endParaRPr lang="en-US" sz="1200" b="1" dirty="0" smtClean="0"/>
          </a:p>
          <a:p>
            <a:pPr>
              <a:spcBef>
                <a:spcPts val="0"/>
              </a:spcBef>
            </a:pPr>
            <a:r>
              <a:rPr lang="en-US" sz="1600" b="1" dirty="0" smtClean="0"/>
              <a:t>Medicare </a:t>
            </a:r>
            <a:r>
              <a:rPr lang="en-US" sz="1600" b="1" dirty="0"/>
              <a:t>and Medicaid EHR Incentive </a:t>
            </a:r>
            <a:r>
              <a:rPr lang="en-US" sz="1600" b="1" dirty="0" smtClean="0"/>
              <a:t>Programs</a:t>
            </a:r>
          </a:p>
          <a:p>
            <a:pPr>
              <a:spcBef>
                <a:spcPts val="0"/>
              </a:spcBef>
              <a:spcAft>
                <a:spcPts val="1200"/>
              </a:spcAft>
              <a:buNone/>
            </a:pPr>
            <a:r>
              <a:rPr lang="en-US" sz="1600" dirty="0" smtClean="0"/>
              <a:t>	</a:t>
            </a:r>
            <a:r>
              <a:rPr lang="en-US" sz="1200" dirty="0" smtClean="0">
                <a:hlinkClick r:id="rId5" tooltip="Link to the EHR Incentive Program website"/>
              </a:rPr>
              <a:t>http://www.cms.gov/Regulations-and-Guidance/Legislation/EHRIncentivePrograms </a:t>
            </a:r>
            <a:endParaRPr lang="en-US" sz="1200" dirty="0" smtClean="0"/>
          </a:p>
          <a:p>
            <a:pPr>
              <a:spcBef>
                <a:spcPts val="0"/>
              </a:spcBef>
            </a:pPr>
            <a:r>
              <a:rPr lang="en-US" sz="1600" b="1" dirty="0" smtClean="0"/>
              <a:t>Medicare </a:t>
            </a:r>
            <a:r>
              <a:rPr lang="en-US" sz="1600" b="1" dirty="0"/>
              <a:t>Shared Savings Program</a:t>
            </a:r>
          </a:p>
          <a:p>
            <a:pPr>
              <a:spcBef>
                <a:spcPts val="0"/>
              </a:spcBef>
              <a:spcAft>
                <a:spcPts val="1200"/>
              </a:spcAft>
              <a:buNone/>
            </a:pPr>
            <a:r>
              <a:rPr lang="en-US" sz="1200" dirty="0"/>
              <a:t>	</a:t>
            </a:r>
            <a:r>
              <a:rPr lang="en-US" sz="1200" u="sng" dirty="0">
                <a:hlinkClick r:id="rId6" tooltip="Link to the Shared Savings Program website"/>
              </a:rPr>
              <a:t>http://</a:t>
            </a:r>
            <a:r>
              <a:rPr lang="en-US" sz="1200" u="sng" dirty="0" smtClean="0">
                <a:hlinkClick r:id="rId6" tooltip="Link to the Shared Savings Program website"/>
              </a:rPr>
              <a:t>cms.gov/Medicare/Medicare-Fee-for-Service-Payment/sharedsavingsprogram/ Quality_Measures_Standards.html</a:t>
            </a:r>
            <a:endParaRPr lang="en-US" sz="1200" b="1" dirty="0"/>
          </a:p>
          <a:p>
            <a:pPr>
              <a:spcBef>
                <a:spcPts val="0"/>
              </a:spcBef>
            </a:pPr>
            <a:r>
              <a:rPr lang="en-US" sz="1600" b="1" dirty="0"/>
              <a:t>CMS Value-based Payment Modifier (VM) Website</a:t>
            </a:r>
          </a:p>
          <a:p>
            <a:pPr>
              <a:spcBef>
                <a:spcPts val="0"/>
              </a:spcBef>
              <a:spcAft>
                <a:spcPts val="1200"/>
              </a:spcAft>
              <a:buNone/>
            </a:pPr>
            <a:r>
              <a:rPr lang="en-US" sz="1200" b="1" dirty="0"/>
              <a:t>	</a:t>
            </a:r>
            <a:r>
              <a:rPr lang="en-US" sz="1200" dirty="0">
                <a:hlinkClick r:id="rId7" tooltip="Link to the VM website"/>
              </a:rPr>
              <a:t>http://www.cms.gov/Medicare/Medicare-Fee-for-Service-Payment/ </a:t>
            </a:r>
            <a:r>
              <a:rPr lang="en-US" sz="1200" dirty="0" smtClean="0">
                <a:hlinkClick r:id="rId7" tooltip="Link to the VM website"/>
              </a:rPr>
              <a:t>PhysicianFeedback Program/ValueBasedPaymentModifier.html</a:t>
            </a:r>
            <a:endParaRPr lang="en-US" sz="1200" dirty="0" smtClean="0"/>
          </a:p>
          <a:p>
            <a:pPr>
              <a:spcBef>
                <a:spcPts val="0"/>
              </a:spcBef>
            </a:pPr>
            <a:r>
              <a:rPr lang="en-US" sz="1600" b="1" dirty="0"/>
              <a:t>Physician Compare</a:t>
            </a:r>
          </a:p>
          <a:p>
            <a:pPr indent="0">
              <a:spcBef>
                <a:spcPts val="0"/>
              </a:spcBef>
              <a:spcAft>
                <a:spcPts val="1200"/>
              </a:spcAft>
              <a:buNone/>
            </a:pPr>
            <a:r>
              <a:rPr lang="en-US" sz="1200" dirty="0">
                <a:hlinkClick r:id="rId8" tooltip="Link to Physician Compare Website"/>
              </a:rPr>
              <a:t>http://</a:t>
            </a:r>
            <a:r>
              <a:rPr lang="en-US" sz="1200" dirty="0" smtClean="0">
                <a:hlinkClick r:id="rId8" tooltip="Link to Physician Compare Website"/>
              </a:rPr>
              <a:t>www.medicare.gov/physiciancompare/search.html</a:t>
            </a:r>
            <a:endParaRPr lang="en-US" sz="1200" dirty="0" smtClean="0"/>
          </a:p>
          <a:p>
            <a:pPr>
              <a:spcBef>
                <a:spcPts val="0"/>
              </a:spcBef>
            </a:pPr>
            <a:r>
              <a:rPr lang="en-US" sz="1600" b="1" dirty="0"/>
              <a:t>Frequently Asked Questions (FAQs)</a:t>
            </a:r>
          </a:p>
          <a:p>
            <a:pPr>
              <a:spcBef>
                <a:spcPts val="0"/>
              </a:spcBef>
              <a:spcAft>
                <a:spcPts val="1200"/>
              </a:spcAft>
              <a:buNone/>
            </a:pPr>
            <a:r>
              <a:rPr lang="en-US" sz="1600" b="1" dirty="0"/>
              <a:t>	</a:t>
            </a:r>
            <a:r>
              <a:rPr lang="en-US" sz="1200" dirty="0">
                <a:hlinkClick r:id="rId9" tooltip="Link to the FAQ website"/>
              </a:rPr>
              <a:t>https://questions.cms.gov/ </a:t>
            </a:r>
            <a:endParaRPr lang="en-US" sz="1200" dirty="0"/>
          </a:p>
          <a:p>
            <a:pPr>
              <a:spcBef>
                <a:spcPts val="25"/>
              </a:spcBef>
              <a:spcAft>
                <a:spcPts val="25"/>
              </a:spcAft>
            </a:pPr>
            <a:r>
              <a:rPr lang="en-US" sz="1600" b="1" dirty="0" smtClean="0"/>
              <a:t>MLN Connects™ </a:t>
            </a:r>
            <a:r>
              <a:rPr lang="en-US" sz="1600" b="1" dirty="0"/>
              <a:t>Provider eNews</a:t>
            </a:r>
            <a:endParaRPr lang="en-US" sz="1600" b="1" strike="sngStrike" dirty="0">
              <a:solidFill>
                <a:srgbClr val="FF0000"/>
              </a:solidFill>
            </a:endParaRPr>
          </a:p>
          <a:p>
            <a:pPr>
              <a:spcBef>
                <a:spcPts val="0"/>
              </a:spcBef>
              <a:spcAft>
                <a:spcPts val="600"/>
              </a:spcAft>
              <a:buNone/>
            </a:pPr>
            <a:r>
              <a:rPr lang="en-US" sz="1600" dirty="0">
                <a:solidFill>
                  <a:schemeClr val="accent5">
                    <a:lumMod val="50000"/>
                  </a:schemeClr>
                </a:solidFill>
              </a:rPr>
              <a:t>	</a:t>
            </a:r>
            <a:r>
              <a:rPr lang="en-US" sz="1200" dirty="0">
                <a:solidFill>
                  <a:schemeClr val="accent5">
                    <a:lumMod val="50000"/>
                  </a:schemeClr>
                </a:solidFill>
                <a:hlinkClick r:id="rId10" tooltip="link to MLN Connects Provider eNews website"/>
              </a:rPr>
              <a:t>http://</a:t>
            </a:r>
            <a:r>
              <a:rPr lang="en-US" sz="1200" dirty="0" smtClean="0">
                <a:solidFill>
                  <a:schemeClr val="accent5">
                    <a:lumMod val="50000"/>
                  </a:schemeClr>
                </a:solidFill>
                <a:hlinkClick r:id="rId10" tooltip="link to MLN Connects Provider eNews website"/>
              </a:rPr>
              <a:t>cms.gov/Outreach-and-Education/Outreach/FFSProvPartProg/Index.html</a:t>
            </a:r>
            <a:endParaRPr lang="en-US" sz="1400" dirty="0">
              <a:solidFill>
                <a:schemeClr val="accent5">
                  <a:lumMod val="50000"/>
                </a:schemeClr>
              </a:solidFill>
            </a:endParaRPr>
          </a:p>
          <a:p>
            <a:r>
              <a:rPr lang="en-US" sz="1600" b="1" dirty="0"/>
              <a:t>PQRS Listserv</a:t>
            </a:r>
            <a:br>
              <a:rPr lang="en-US" sz="1600" b="1" dirty="0"/>
            </a:br>
            <a:r>
              <a:rPr lang="en-US" sz="1200" dirty="0">
                <a:hlinkClick r:id="rId11" tooltip="Link to the PSRS Listserve site"/>
              </a:rPr>
              <a:t>https://</a:t>
            </a:r>
            <a:r>
              <a:rPr lang="en-US" sz="1200" dirty="0" smtClean="0">
                <a:hlinkClick r:id="rId11" tooltip="Link to the PSRS Listserve site"/>
              </a:rPr>
              <a:t>public-dc2.govdelivery.com/accounts/USCMS/subscriber/new?topic_id=USCMS_520</a:t>
            </a:r>
            <a:endParaRPr lang="en-US" sz="1200" dirty="0"/>
          </a:p>
        </p:txBody>
      </p:sp>
      <p:sp>
        <p:nvSpPr>
          <p:cNvPr id="5"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17</a:t>
            </a:fld>
            <a:endParaRPr lang="en-US" dirty="0"/>
          </a:p>
        </p:txBody>
      </p:sp>
    </p:spTree>
    <p:extLst>
      <p:ext uri="{BB962C8B-B14F-4D97-AF65-F5344CB8AC3E}">
        <p14:creationId xmlns:p14="http://schemas.microsoft.com/office/powerpoint/2010/main" val="1200102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normAutofit/>
          </a:bodyPr>
          <a:lstStyle/>
          <a:p>
            <a:r>
              <a:rPr lang="en-US" sz="4000" b="1" dirty="0">
                <a:latin typeface="+mj-lt"/>
              </a:rPr>
              <a:t>Where to Call for Help</a:t>
            </a:r>
          </a:p>
        </p:txBody>
      </p:sp>
      <p:sp>
        <p:nvSpPr>
          <p:cNvPr id="2" name="Content Placeholder 1"/>
          <p:cNvSpPr>
            <a:spLocks noGrp="1"/>
          </p:cNvSpPr>
          <p:nvPr>
            <p:ph idx="1"/>
          </p:nvPr>
        </p:nvSpPr>
        <p:spPr>
          <a:xfrm>
            <a:off x="228601" y="914400"/>
            <a:ext cx="8689974" cy="4953000"/>
          </a:xfrm>
        </p:spPr>
        <p:txBody>
          <a:bodyPr>
            <a:noAutofit/>
          </a:bodyPr>
          <a:lstStyle/>
          <a:p>
            <a:r>
              <a:rPr lang="en-US" sz="1600" b="1" dirty="0"/>
              <a:t>QualityNet Help Desk: </a:t>
            </a:r>
          </a:p>
          <a:p>
            <a:pPr marL="341313" indent="-6350">
              <a:buNone/>
            </a:pPr>
            <a:r>
              <a:rPr lang="en-US" sz="1600" dirty="0"/>
              <a:t>	866-288-8912 (TTY 877-715-6222)</a:t>
            </a:r>
          </a:p>
          <a:p>
            <a:pPr marL="341313" indent="-6350">
              <a:buNone/>
            </a:pPr>
            <a:r>
              <a:rPr lang="en-US" sz="1600" dirty="0"/>
              <a:t>	7:00 a.m.–7:00 p.m. CST M-F or </a:t>
            </a:r>
            <a:r>
              <a:rPr lang="en-US" sz="1600" b="1" dirty="0" smtClean="0">
                <a:hlinkClick r:id="rId3" tooltip="Link to the QualityNet Help Desk email"/>
              </a:rPr>
              <a:t>qnetsupport@hcqis.org</a:t>
            </a:r>
            <a:r>
              <a:rPr lang="en-US" sz="1600" b="1" dirty="0" smtClean="0"/>
              <a:t> </a:t>
            </a:r>
            <a:endParaRPr lang="en-US" sz="1600" dirty="0"/>
          </a:p>
          <a:p>
            <a:pPr marL="341313" lvl="1" indent="-6350">
              <a:spcBef>
                <a:spcPts val="0"/>
              </a:spcBef>
              <a:spcAft>
                <a:spcPts val="1200"/>
              </a:spcAft>
              <a:buNone/>
            </a:pPr>
            <a:r>
              <a:rPr lang="en-US" sz="1600" dirty="0"/>
              <a:t>You will be asked to provide basic information such as </a:t>
            </a:r>
            <a:r>
              <a:rPr lang="en-US" sz="1600" dirty="0" smtClean="0"/>
              <a:t/>
            </a:r>
            <a:br>
              <a:rPr lang="en-US" sz="1600" dirty="0" smtClean="0"/>
            </a:br>
            <a:r>
              <a:rPr lang="en-US" sz="1600" dirty="0" smtClean="0"/>
              <a:t>name, practice, address, phone, and e-mail</a:t>
            </a:r>
          </a:p>
          <a:p>
            <a:pPr>
              <a:spcBef>
                <a:spcPts val="0"/>
              </a:spcBef>
            </a:pPr>
            <a:r>
              <a:rPr lang="en-US" sz="1600" b="1" dirty="0" smtClean="0"/>
              <a:t>Provider </a:t>
            </a:r>
            <a:r>
              <a:rPr lang="en-US" sz="1600" b="1" dirty="0"/>
              <a:t>Contact Center: </a:t>
            </a:r>
          </a:p>
          <a:p>
            <a:pPr marL="341313" lvl="1" indent="-6350">
              <a:buNone/>
            </a:pPr>
            <a:r>
              <a:rPr lang="en-US" sz="1600" dirty="0"/>
              <a:t>Questions on status of 2013 PQRS/eRx Incentive Program incentive payment (during distribution timeframe) </a:t>
            </a:r>
          </a:p>
          <a:p>
            <a:pPr marL="341313" lvl="1" indent="-6350">
              <a:spcAft>
                <a:spcPts val="1600"/>
              </a:spcAft>
              <a:buNone/>
            </a:pPr>
            <a:r>
              <a:rPr lang="en-US" sz="1600" dirty="0"/>
              <a:t>See</a:t>
            </a:r>
            <a:r>
              <a:rPr lang="en-US" sz="1600" i="1" dirty="0"/>
              <a:t> Contact Center Directory</a:t>
            </a:r>
            <a:r>
              <a:rPr lang="en-US" sz="1600" dirty="0"/>
              <a:t> at </a:t>
            </a:r>
            <a:r>
              <a:rPr lang="en-US" sz="1600" u="sng" dirty="0">
                <a:hlinkClick r:id="rId4" tooltip="Link to the Contact Center Directory website"/>
              </a:rPr>
              <a:t>http://</a:t>
            </a:r>
            <a:r>
              <a:rPr lang="en-US" sz="1600" u="sng" dirty="0" smtClean="0">
                <a:hlinkClick r:id="rId4" tooltip="Link to the Contact Center Directory website"/>
              </a:rPr>
              <a:t>www.cms.gov/MLNProducts/Downloads/CallCenterTollNumDirectory.zip</a:t>
            </a:r>
            <a:endParaRPr lang="en-US" sz="1600" dirty="0" smtClean="0"/>
          </a:p>
          <a:p>
            <a:r>
              <a:rPr lang="en-US" sz="1600" b="1" dirty="0" smtClean="0"/>
              <a:t>EHR Incentive Program Information Center: </a:t>
            </a:r>
          </a:p>
          <a:p>
            <a:pPr marL="388938" lvl="1" indent="0">
              <a:buNone/>
            </a:pPr>
            <a:r>
              <a:rPr lang="en-US" sz="1600" dirty="0" smtClean="0"/>
              <a:t>888-734-6433 </a:t>
            </a:r>
            <a:r>
              <a:rPr lang="en-US" sz="1600" dirty="0"/>
              <a:t>(TTY 888-734-6563</a:t>
            </a:r>
            <a:r>
              <a:rPr lang="en-US" sz="1600" dirty="0" smtClean="0"/>
              <a:t>)</a:t>
            </a:r>
            <a:br>
              <a:rPr lang="en-US" sz="1600" dirty="0" smtClean="0"/>
            </a:br>
            <a:endParaRPr lang="en-US" sz="1600" dirty="0"/>
          </a:p>
          <a:p>
            <a:pPr>
              <a:spcBef>
                <a:spcPts val="0"/>
              </a:spcBef>
            </a:pPr>
            <a:r>
              <a:rPr lang="en-US" sz="1600" b="1" dirty="0" smtClean="0"/>
              <a:t>ACO Help Desk via the CMS Information Center:</a:t>
            </a:r>
            <a:r>
              <a:rPr lang="en-US" sz="1600" b="1" dirty="0"/>
              <a:t> </a:t>
            </a:r>
            <a:endParaRPr lang="en-US" sz="1600" b="1" dirty="0" smtClean="0"/>
          </a:p>
          <a:p>
            <a:pPr marL="347663" lvl="1" indent="0">
              <a:spcBef>
                <a:spcPts val="0"/>
              </a:spcBef>
              <a:buNone/>
            </a:pPr>
            <a:r>
              <a:rPr lang="en-US" sz="1600" dirty="0" smtClean="0"/>
              <a:t>888-734-6433 Option 2 or </a:t>
            </a:r>
            <a:r>
              <a:rPr lang="en-US" sz="1600" dirty="0" smtClean="0">
                <a:hlinkClick r:id="rId5"/>
              </a:rPr>
              <a:t>cmsaco@cms.hhs.gov</a:t>
            </a:r>
            <a:r>
              <a:rPr lang="en-US" sz="1600" dirty="0" smtClean="0"/>
              <a:t> </a:t>
            </a:r>
            <a:br>
              <a:rPr lang="en-US" sz="1600" dirty="0" smtClean="0"/>
            </a:br>
            <a:endParaRPr lang="en-US" sz="1600" dirty="0" smtClean="0"/>
          </a:p>
          <a:p>
            <a:pPr>
              <a:spcBef>
                <a:spcPts val="0"/>
              </a:spcBef>
            </a:pPr>
            <a:r>
              <a:rPr lang="en-US" sz="1600" b="1" dirty="0" smtClean="0"/>
              <a:t>VM Help Desk: </a:t>
            </a:r>
          </a:p>
          <a:p>
            <a:pPr marL="334963" lvl="1" indent="0">
              <a:spcBef>
                <a:spcPts val="0"/>
              </a:spcBef>
              <a:buNone/>
            </a:pPr>
            <a:r>
              <a:rPr lang="en-US" sz="1600" dirty="0" smtClean="0"/>
              <a:t>888-734-6433 Option 3 or </a:t>
            </a:r>
            <a:r>
              <a:rPr lang="en-US" sz="1600" dirty="0" smtClean="0">
                <a:hlinkClick r:id="rId6"/>
              </a:rPr>
              <a:t>pvhelpdesk@cms.hhs.gov</a:t>
            </a:r>
            <a:r>
              <a:rPr lang="en-US" sz="1600" dirty="0" smtClean="0"/>
              <a:t> </a:t>
            </a:r>
          </a:p>
          <a:p>
            <a:pPr>
              <a:spcBef>
                <a:spcPts val="0"/>
              </a:spcBef>
            </a:pPr>
            <a:endParaRPr lang="en-US" sz="1600" b="1" dirty="0" smtClean="0"/>
          </a:p>
          <a:p>
            <a:endParaRPr lang="en-US" sz="1600" dirty="0"/>
          </a:p>
        </p:txBody>
      </p:sp>
      <p:sp>
        <p:nvSpPr>
          <p:cNvPr id="5"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18</a:t>
            </a:fld>
            <a:endParaRPr lang="en-US" dirty="0"/>
          </a:p>
        </p:txBody>
      </p:sp>
    </p:spTree>
    <p:extLst>
      <p:ext uri="{BB962C8B-B14F-4D97-AF65-F5344CB8AC3E}">
        <p14:creationId xmlns:p14="http://schemas.microsoft.com/office/powerpoint/2010/main" val="384816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Reference Slides</a:t>
            </a:r>
            <a:endParaRPr lang="en-US" dirty="0"/>
          </a:p>
        </p:txBody>
      </p:sp>
    </p:spTree>
    <p:extLst>
      <p:ext uri="{BB962C8B-B14F-4D97-AF65-F5344CB8AC3E}">
        <p14:creationId xmlns:p14="http://schemas.microsoft.com/office/powerpoint/2010/main" val="3494158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p:txBody>
          <a:bodyPr/>
          <a:lstStyle/>
          <a:p>
            <a:pPr lvl="0"/>
            <a:r>
              <a:rPr lang="en-US" sz="4000" dirty="0" smtClean="0">
                <a:latin typeface="+mj-lt"/>
              </a:rPr>
              <a:t>Disclaimer</a:t>
            </a:r>
            <a:endParaRPr lang="en-US" sz="4000" dirty="0">
              <a:latin typeface="+mj-lt"/>
            </a:endParaRPr>
          </a:p>
        </p:txBody>
      </p:sp>
      <p:sp>
        <p:nvSpPr>
          <p:cNvPr id="5" name="Content Placeholder 5"/>
          <p:cNvSpPr>
            <a:spLocks noGrp="1"/>
          </p:cNvSpPr>
          <p:nvPr>
            <p:ph idx="1"/>
          </p:nvPr>
        </p:nvSpPr>
        <p:spPr>
          <a:xfrm>
            <a:off x="304800" y="1357086"/>
            <a:ext cx="8229600" cy="4967514"/>
          </a:xfrm>
        </p:spPr>
        <p:txBody>
          <a:bodyPr>
            <a:normAutofit lnSpcReduction="10000"/>
          </a:bodyPr>
          <a:lstStyle/>
          <a:p>
            <a:pPr marL="0" indent="0">
              <a:spcBef>
                <a:spcPts val="2000"/>
              </a:spcBef>
              <a:buNone/>
            </a:pPr>
            <a:r>
              <a:rPr lang="en-US" sz="2400" dirty="0" smtClean="0"/>
              <a:t>This presentation was current at the time it was published or uploaded onto the web. Medicare policy changes frequently so links to the source documents have been provided within the document for your reference.</a:t>
            </a:r>
          </a:p>
          <a:p>
            <a:pPr marL="0" indent="0">
              <a:spcBef>
                <a:spcPts val="2000"/>
              </a:spcBef>
              <a:buNone/>
            </a:pPr>
            <a:r>
              <a:rPr lang="en-US" sz="2400" dirty="0" smtClean="0"/>
              <a:t>This presentation was prepared as a service to the public and is not intended to grant rights or impose obligations. This presentation may contain references or links to statutes, regulations, or other policy materials. The information provided is only intended to be a general summary. It is not intended to take the place of either the written law or regulations. We encourage readers to review the specific statutes, regulations, and other interpretive materials for a full and accurate statement of their contents.</a:t>
            </a:r>
            <a:endParaRPr lang="en-US" sz="2400" dirty="0"/>
          </a:p>
        </p:txBody>
      </p:sp>
      <p:sp>
        <p:nvSpPr>
          <p:cNvPr id="4"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2</a:t>
            </a:fld>
            <a:endParaRPr lang="en-US" dirty="0"/>
          </a:p>
        </p:txBody>
      </p:sp>
    </p:spTree>
    <p:extLst>
      <p:ext uri="{BB962C8B-B14F-4D97-AF65-F5344CB8AC3E}">
        <p14:creationId xmlns:p14="http://schemas.microsoft.com/office/powerpoint/2010/main" val="2398655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66800"/>
          </a:xfrm>
        </p:spPr>
        <p:txBody>
          <a:bodyPr>
            <a:normAutofit/>
          </a:bodyPr>
          <a:lstStyle/>
          <a:p>
            <a:r>
              <a:rPr lang="en-US" sz="3600" dirty="0" smtClean="0">
                <a:cs typeface="Arial" panose="020B0604020202020204" pitchFamily="34" charset="0"/>
              </a:rPr>
              <a:t>Value Modifier Policies for 2015, 2016 &amp; 2017</a:t>
            </a:r>
            <a:endParaRPr lang="en-US" sz="3600" dirty="0">
              <a:cs typeface="Arial" panose="020B0604020202020204" pitchFamily="34" charset="0"/>
            </a:endParaRPr>
          </a:p>
        </p:txBody>
      </p:sp>
      <p:graphicFrame>
        <p:nvGraphicFramePr>
          <p:cNvPr id="9" name="Table 8" descr="Value Modifier Policies for 2015, 2016 &amp; 2017"/>
          <p:cNvGraphicFramePr>
            <a:graphicFrameLocks noGrp="1"/>
          </p:cNvGraphicFramePr>
          <p:nvPr>
            <p:extLst>
              <p:ext uri="{D42A27DB-BD31-4B8C-83A1-F6EECF244321}">
                <p14:modId xmlns:p14="http://schemas.microsoft.com/office/powerpoint/2010/main" val="3393594955"/>
              </p:ext>
            </p:extLst>
          </p:nvPr>
        </p:nvGraphicFramePr>
        <p:xfrm>
          <a:off x="304800" y="1447800"/>
          <a:ext cx="8537573" cy="4358640"/>
        </p:xfrm>
        <a:graphic>
          <a:graphicData uri="http://schemas.openxmlformats.org/drawingml/2006/table">
            <a:tbl>
              <a:tblPr firstRow="1" bandRow="1">
                <a:tableStyleId>{5C22544A-7EE6-4342-B048-85BDC9FD1C3A}</a:tableStyleId>
              </a:tblPr>
              <a:tblGrid>
                <a:gridCol w="1828799"/>
                <a:gridCol w="2133600"/>
                <a:gridCol w="2134626"/>
                <a:gridCol w="2440548"/>
              </a:tblGrid>
              <a:tr h="384189">
                <a:tc>
                  <a:txBody>
                    <a:bodyPr/>
                    <a:lstStyle/>
                    <a:p>
                      <a:pPr algn="ctr"/>
                      <a:r>
                        <a:rPr lang="en-US" sz="1600" dirty="0" smtClean="0"/>
                        <a:t>Value</a:t>
                      </a:r>
                      <a:r>
                        <a:rPr lang="en-US" sz="1600" baseline="0" dirty="0" smtClean="0"/>
                        <a:t> Modifier</a:t>
                      </a:r>
                    </a:p>
                    <a:p>
                      <a:pPr algn="ctr"/>
                      <a:r>
                        <a:rPr lang="en-US" sz="1600" baseline="0" dirty="0" smtClean="0"/>
                        <a:t>Components</a:t>
                      </a:r>
                      <a:endParaRPr lang="en-US" sz="1600" dirty="0"/>
                    </a:p>
                  </a:txBody>
                  <a:tcPr/>
                </a:tc>
                <a:tc>
                  <a:txBody>
                    <a:bodyPr/>
                    <a:lstStyle/>
                    <a:p>
                      <a:pPr algn="ctr"/>
                      <a:r>
                        <a:rPr lang="en-US" sz="1600" dirty="0" smtClean="0"/>
                        <a:t>2015</a:t>
                      </a:r>
                    </a:p>
                    <a:p>
                      <a:pPr algn="ctr"/>
                      <a:r>
                        <a:rPr lang="en-US" sz="1600" dirty="0" smtClean="0"/>
                        <a:t>Finalized Policies</a:t>
                      </a:r>
                      <a:endParaRPr lang="en-US" sz="1600" dirty="0"/>
                    </a:p>
                  </a:txBody>
                  <a:tcPr/>
                </a:tc>
                <a:tc>
                  <a:txBody>
                    <a:bodyPr/>
                    <a:lstStyle/>
                    <a:p>
                      <a:pPr algn="ctr"/>
                      <a:r>
                        <a:rPr lang="en-US" sz="1600" dirty="0" smtClean="0"/>
                        <a:t>2016 </a:t>
                      </a:r>
                    </a:p>
                    <a:p>
                      <a:pPr algn="ctr"/>
                      <a:r>
                        <a:rPr lang="en-US" sz="1600" dirty="0" smtClean="0"/>
                        <a:t>Finalized Policies</a:t>
                      </a:r>
                      <a:endParaRPr lang="en-US" sz="1600" dirty="0"/>
                    </a:p>
                  </a:txBody>
                  <a:tcPr/>
                </a:tc>
                <a:tc>
                  <a:txBody>
                    <a:bodyPr/>
                    <a:lstStyle/>
                    <a:p>
                      <a:pPr algn="ctr"/>
                      <a:r>
                        <a:rPr lang="en-US" sz="1600" dirty="0" smtClean="0"/>
                        <a:t>2017</a:t>
                      </a:r>
                    </a:p>
                    <a:p>
                      <a:pPr algn="ctr"/>
                      <a:r>
                        <a:rPr lang="en-US" sz="1600" dirty="0" smtClean="0"/>
                        <a:t> Proposed Policies</a:t>
                      </a:r>
                      <a:endParaRPr lang="en-US" sz="1600" dirty="0"/>
                    </a:p>
                  </a:txBody>
                  <a:tcPr/>
                </a:tc>
              </a:tr>
              <a:tr h="0">
                <a:tc>
                  <a:txBody>
                    <a:bodyPr/>
                    <a:lstStyle/>
                    <a:p>
                      <a:r>
                        <a:rPr lang="en-US" sz="1400" dirty="0" smtClean="0">
                          <a:solidFill>
                            <a:schemeClr val="tx1"/>
                          </a:solidFill>
                        </a:rPr>
                        <a:t>Performance Year</a:t>
                      </a:r>
                      <a:endParaRPr lang="en-US" sz="1400" dirty="0">
                        <a:solidFill>
                          <a:schemeClr val="tx1"/>
                        </a:solidFill>
                      </a:endParaRPr>
                    </a:p>
                  </a:txBody>
                  <a:tcPr/>
                </a:tc>
                <a:tc>
                  <a:txBody>
                    <a:bodyPr/>
                    <a:lstStyle/>
                    <a:p>
                      <a:r>
                        <a:rPr lang="en-US" sz="1400" dirty="0" smtClean="0">
                          <a:solidFill>
                            <a:schemeClr val="tx1"/>
                          </a:solidFill>
                        </a:rPr>
                        <a:t>2013</a:t>
                      </a:r>
                      <a:endParaRPr lang="en-US" sz="1400" dirty="0">
                        <a:solidFill>
                          <a:schemeClr val="tx1"/>
                        </a:solidFill>
                      </a:endParaRPr>
                    </a:p>
                  </a:txBody>
                  <a:tcPr/>
                </a:tc>
                <a:tc>
                  <a:txBody>
                    <a:bodyPr/>
                    <a:lstStyle/>
                    <a:p>
                      <a:r>
                        <a:rPr lang="en-US" sz="1400" dirty="0" smtClean="0">
                          <a:solidFill>
                            <a:schemeClr val="tx1"/>
                          </a:solidFill>
                        </a:rPr>
                        <a:t>2014</a:t>
                      </a:r>
                      <a:endParaRPr lang="en-US" sz="1400" dirty="0">
                        <a:solidFill>
                          <a:schemeClr val="tx1"/>
                        </a:solidFill>
                      </a:endParaRPr>
                    </a:p>
                  </a:txBody>
                  <a:tcPr/>
                </a:tc>
                <a:tc>
                  <a:txBody>
                    <a:bodyPr/>
                    <a:lstStyle/>
                    <a:p>
                      <a:r>
                        <a:rPr lang="en-US" sz="1400" dirty="0" smtClean="0">
                          <a:solidFill>
                            <a:schemeClr val="tx1"/>
                          </a:solidFill>
                        </a:rPr>
                        <a:t>2015</a:t>
                      </a:r>
                      <a:endParaRPr lang="en-US" sz="1400" dirty="0">
                        <a:solidFill>
                          <a:schemeClr val="tx1"/>
                        </a:solidFill>
                      </a:endParaRPr>
                    </a:p>
                  </a:txBody>
                  <a:tcPr/>
                </a:tc>
              </a:tr>
              <a:tr h="0">
                <a:tc>
                  <a:txBody>
                    <a:bodyPr/>
                    <a:lstStyle/>
                    <a:p>
                      <a:r>
                        <a:rPr lang="en-US" sz="1400" dirty="0" smtClean="0">
                          <a:solidFill>
                            <a:schemeClr val="tx1"/>
                          </a:solidFill>
                        </a:rPr>
                        <a:t>Group</a:t>
                      </a:r>
                      <a:r>
                        <a:rPr lang="en-US" sz="1400" baseline="0" dirty="0" smtClean="0">
                          <a:solidFill>
                            <a:schemeClr val="tx1"/>
                          </a:solidFill>
                        </a:rPr>
                        <a:t> Size</a:t>
                      </a:r>
                      <a:endParaRPr lang="en-US" sz="1400" dirty="0">
                        <a:solidFill>
                          <a:schemeClr val="tx1"/>
                        </a:solidFill>
                      </a:endParaRPr>
                    </a:p>
                  </a:txBody>
                  <a:tcPr/>
                </a:tc>
                <a:tc>
                  <a:txBody>
                    <a:bodyPr/>
                    <a:lstStyle/>
                    <a:p>
                      <a:r>
                        <a:rPr lang="en-US" sz="1400" dirty="0" smtClean="0">
                          <a:solidFill>
                            <a:schemeClr val="tx1"/>
                          </a:solidFill>
                        </a:rPr>
                        <a:t>100+ EPs</a:t>
                      </a:r>
                      <a:endParaRPr 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 EPs</a:t>
                      </a:r>
                      <a:endParaRPr 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2+</a:t>
                      </a:r>
                      <a:r>
                        <a:rPr lang="en-US" sz="1400" kern="1200" baseline="0" dirty="0" smtClean="0">
                          <a:solidFill>
                            <a:schemeClr val="tx1"/>
                          </a:solidFill>
                          <a:effectLst/>
                          <a:latin typeface="+mn-lt"/>
                          <a:ea typeface="+mn-ea"/>
                          <a:cs typeface="+mn-cs"/>
                        </a:rPr>
                        <a:t> </a:t>
                      </a:r>
                      <a:r>
                        <a:rPr lang="en-US" sz="1400" dirty="0" smtClean="0">
                          <a:solidFill>
                            <a:schemeClr val="tx1"/>
                          </a:solidFill>
                        </a:rPr>
                        <a:t>EPs</a:t>
                      </a:r>
                      <a:r>
                        <a:rPr lang="en-US" sz="1400" baseline="0" dirty="0" smtClean="0">
                          <a:solidFill>
                            <a:schemeClr val="tx1"/>
                          </a:solidFill>
                        </a:rPr>
                        <a:t> </a:t>
                      </a:r>
                      <a:r>
                        <a:rPr lang="en-US" sz="1400" kern="1200" baseline="0" dirty="0" smtClean="0">
                          <a:solidFill>
                            <a:schemeClr val="tx1"/>
                          </a:solidFill>
                          <a:effectLst/>
                          <a:latin typeface="+mn-lt"/>
                          <a:ea typeface="+mn-ea"/>
                          <a:cs typeface="+mn-cs"/>
                        </a:rPr>
                        <a:t>and solo</a:t>
                      </a:r>
                      <a:r>
                        <a:rPr lang="en-US" sz="1400" kern="1200" dirty="0" smtClean="0">
                          <a:solidFill>
                            <a:schemeClr val="tx1"/>
                          </a:solidFill>
                          <a:effectLst/>
                          <a:latin typeface="+mn-lt"/>
                          <a:ea typeface="+mn-ea"/>
                          <a:cs typeface="+mn-cs"/>
                        </a:rPr>
                        <a:t> practitioners</a:t>
                      </a:r>
                      <a:endParaRPr lang="en-US" sz="1400" dirty="0">
                        <a:solidFill>
                          <a:schemeClr val="tx1"/>
                        </a:solidFill>
                      </a:endParaRPr>
                    </a:p>
                  </a:txBody>
                  <a:tcPr/>
                </a:tc>
              </a:tr>
              <a:tr h="880706">
                <a:tc>
                  <a:txBody>
                    <a:bodyPr/>
                    <a:lstStyle/>
                    <a:p>
                      <a:r>
                        <a:rPr lang="en-US" sz="1400" dirty="0" smtClean="0">
                          <a:solidFill>
                            <a:schemeClr val="tx1"/>
                          </a:solidFill>
                        </a:rPr>
                        <a:t>Quality-</a:t>
                      </a:r>
                      <a:r>
                        <a:rPr lang="en-US" sz="1400" baseline="0" dirty="0" smtClean="0">
                          <a:solidFill>
                            <a:schemeClr val="tx1"/>
                          </a:solidFill>
                        </a:rPr>
                        <a:t>Tiering</a:t>
                      </a:r>
                      <a:endParaRPr lang="en-US" sz="1400" dirty="0">
                        <a:solidFill>
                          <a:schemeClr val="tx1"/>
                        </a:solidFill>
                      </a:endParaRPr>
                    </a:p>
                  </a:txBody>
                  <a:tcPr/>
                </a:tc>
                <a:tc>
                  <a:txBody>
                    <a:bodyPr/>
                    <a:lstStyle/>
                    <a:p>
                      <a:r>
                        <a:rPr lang="en-US" sz="1400" b="1" dirty="0" smtClean="0">
                          <a:solidFill>
                            <a:schemeClr val="tx1"/>
                          </a:solidFill>
                        </a:rPr>
                        <a:t>Optional:</a:t>
                      </a:r>
                      <a:r>
                        <a:rPr lang="en-US" sz="1400" b="1" baseline="0" dirty="0" smtClean="0">
                          <a:solidFill>
                            <a:schemeClr val="tx1"/>
                          </a:solidFill>
                        </a:rPr>
                        <a:t> </a:t>
                      </a:r>
                      <a:r>
                        <a:rPr lang="en-US" sz="1400" baseline="0" dirty="0" smtClean="0">
                          <a:solidFill>
                            <a:schemeClr val="tx1"/>
                          </a:solidFill>
                        </a:rPr>
                        <a:t>Groups with 100+ EPs that elect quality-tiering can receive upward, neutral, or downward VM adjustment.</a:t>
                      </a:r>
                      <a:endParaRPr lang="en-US" sz="1400" dirty="0">
                        <a:solidFill>
                          <a:schemeClr val="tx1"/>
                        </a:solidFill>
                      </a:endParaRPr>
                    </a:p>
                  </a:txBody>
                  <a:tcPr/>
                </a:tc>
                <a:tc>
                  <a:txBody>
                    <a:bodyPr/>
                    <a:lstStyle/>
                    <a:p>
                      <a:r>
                        <a:rPr lang="en-US" sz="1400" b="1" dirty="0" smtClean="0">
                          <a:solidFill>
                            <a:schemeClr val="tx1"/>
                          </a:solidFill>
                        </a:rPr>
                        <a:t>Mandatory</a:t>
                      </a:r>
                      <a:r>
                        <a:rPr lang="en-US" sz="1400" b="1" baseline="0" dirty="0" smtClean="0">
                          <a:solidFill>
                            <a:schemeClr val="tx1"/>
                          </a:solidFill>
                        </a:rPr>
                        <a:t>: </a:t>
                      </a:r>
                      <a:r>
                        <a:rPr lang="en-US" sz="1400" dirty="0" smtClean="0">
                          <a:solidFill>
                            <a:schemeClr val="tx1"/>
                          </a:solidFill>
                        </a:rPr>
                        <a:t>Groups</a:t>
                      </a:r>
                      <a:r>
                        <a:rPr lang="en-US" sz="1400" baseline="0" dirty="0" smtClean="0">
                          <a:solidFill>
                            <a:schemeClr val="tx1"/>
                          </a:solidFill>
                        </a:rPr>
                        <a:t> with 10-99 EPs receive only the upward or neutral VM adjustment (no downward adjustment). Groups with 100+ EPs can receive upward, neutral, or downward VM adjustment.</a:t>
                      </a:r>
                      <a:endParaRPr lang="en-US" sz="1400" dirty="0" smtClean="0">
                        <a:solidFill>
                          <a:schemeClr val="tx1"/>
                        </a:solidFill>
                      </a:endParaRPr>
                    </a:p>
                  </a:txBody>
                  <a:tcPr/>
                </a:tc>
                <a:tc>
                  <a:txBody>
                    <a:bodyPr/>
                    <a:lstStyle/>
                    <a:p>
                      <a:pPr marL="0" indent="0"/>
                      <a:r>
                        <a:rPr lang="en-US" sz="1400" b="1" dirty="0" smtClean="0">
                          <a:solidFill>
                            <a:schemeClr val="tx1"/>
                          </a:solidFill>
                        </a:rPr>
                        <a:t>Mandatory</a:t>
                      </a:r>
                      <a:r>
                        <a:rPr lang="en-US" sz="1400" b="1" baseline="0" dirty="0" smtClean="0">
                          <a:solidFill>
                            <a:schemeClr val="tx1"/>
                          </a:solidFill>
                        </a:rPr>
                        <a:t>:</a:t>
                      </a:r>
                      <a:r>
                        <a:rPr lang="en-US" sz="1400" baseline="0" dirty="0" smtClean="0">
                          <a:solidFill>
                            <a:schemeClr val="tx1"/>
                          </a:solidFill>
                        </a:rPr>
                        <a:t> </a:t>
                      </a:r>
                      <a:r>
                        <a:rPr lang="en-US" sz="1400" dirty="0" smtClean="0">
                          <a:solidFill>
                            <a:schemeClr val="tx1"/>
                          </a:solidFill>
                        </a:rPr>
                        <a:t>Groups</a:t>
                      </a:r>
                      <a:r>
                        <a:rPr lang="en-US" sz="1400" baseline="0" dirty="0" smtClean="0">
                          <a:solidFill>
                            <a:schemeClr val="tx1"/>
                          </a:solidFill>
                        </a:rPr>
                        <a:t> with 2-9  EPs and solo practitioners  receive only the upward or neutral VM adjustment (no downward adjustment).</a:t>
                      </a:r>
                    </a:p>
                    <a:p>
                      <a:pPr marL="0" indent="0"/>
                      <a:endParaRPr lang="en-US" sz="1400" baseline="0" dirty="0" smtClean="0">
                        <a:solidFill>
                          <a:schemeClr val="tx1"/>
                        </a:solidFill>
                      </a:endParaRPr>
                    </a:p>
                    <a:p>
                      <a:pPr marL="0" indent="0"/>
                      <a:r>
                        <a:rPr lang="en-US" sz="1400" baseline="0" dirty="0" smtClean="0">
                          <a:solidFill>
                            <a:schemeClr val="tx1"/>
                          </a:solidFill>
                        </a:rPr>
                        <a:t>Groups with 10+ EPs can receive  upward, neutral, or downward  VM adjustment.</a:t>
                      </a:r>
                      <a:endParaRPr lang="en-US" sz="1400" dirty="0">
                        <a:solidFill>
                          <a:schemeClr val="tx1"/>
                        </a:solidFill>
                      </a:endParaRPr>
                    </a:p>
                  </a:txBody>
                  <a:tcPr/>
                </a:tc>
              </a:tr>
              <a:tr h="413665">
                <a:tc>
                  <a:txBody>
                    <a:bodyPr/>
                    <a:lstStyle/>
                    <a:p>
                      <a:r>
                        <a:rPr lang="en-US" sz="1400" dirty="0" smtClean="0"/>
                        <a:t>Available Quality</a:t>
                      </a:r>
                      <a:r>
                        <a:rPr lang="en-US" sz="1400" baseline="0" dirty="0" smtClean="0"/>
                        <a:t> Reporting Mechanisms</a:t>
                      </a:r>
                      <a:endParaRPr lang="en-US" sz="1400" dirty="0"/>
                    </a:p>
                  </a:txBody>
                  <a:tcPr/>
                </a:tc>
                <a:tc>
                  <a:txBody>
                    <a:bodyPr/>
                    <a:lstStyle/>
                    <a:p>
                      <a:r>
                        <a:rPr lang="en-US" sz="1400" dirty="0" smtClean="0">
                          <a:solidFill>
                            <a:schemeClr val="tx1"/>
                          </a:solidFill>
                        </a:rPr>
                        <a:t>GPRO-Web Interface, Qualified</a:t>
                      </a:r>
                      <a:r>
                        <a:rPr lang="en-US" sz="1400" baseline="0" dirty="0" smtClean="0">
                          <a:solidFill>
                            <a:schemeClr val="tx1"/>
                          </a:solidFill>
                        </a:rPr>
                        <a:t> PQRS </a:t>
                      </a:r>
                      <a:r>
                        <a:rPr lang="en-US" sz="1400" dirty="0" smtClean="0">
                          <a:solidFill>
                            <a:schemeClr val="tx1"/>
                          </a:solidFill>
                        </a:rPr>
                        <a:t>Registry</a:t>
                      </a:r>
                      <a:r>
                        <a:rPr lang="en-US" sz="1400" baseline="0" dirty="0" smtClean="0">
                          <a:solidFill>
                            <a:schemeClr val="tx1"/>
                          </a:solidFill>
                        </a:rPr>
                        <a:t>, </a:t>
                      </a:r>
                      <a:r>
                        <a:rPr lang="en-US" sz="1400" dirty="0" smtClean="0">
                          <a:solidFill>
                            <a:schemeClr val="tx1"/>
                          </a:solidFill>
                        </a:rPr>
                        <a:t>Administrative</a:t>
                      </a:r>
                      <a:r>
                        <a:rPr lang="en-US" sz="1400" baseline="0" dirty="0" smtClean="0">
                          <a:solidFill>
                            <a:schemeClr val="tx1"/>
                          </a:solidFill>
                        </a:rPr>
                        <a:t> Claims</a:t>
                      </a:r>
                      <a:endParaRPr lang="en-US" sz="1400" dirty="0">
                        <a:solidFill>
                          <a:schemeClr val="tx1"/>
                        </a:solidFill>
                      </a:endParaRPr>
                    </a:p>
                  </a:txBody>
                  <a:tcPr/>
                </a:tc>
                <a:tc>
                  <a:txBody>
                    <a:bodyPr/>
                    <a:lstStyle/>
                    <a:p>
                      <a:r>
                        <a:rPr lang="en-US" sz="1400" dirty="0" smtClean="0">
                          <a:solidFill>
                            <a:schemeClr val="tx1"/>
                          </a:solidFill>
                        </a:rPr>
                        <a:t>GPRO-Web Interface, Qualified</a:t>
                      </a:r>
                      <a:r>
                        <a:rPr lang="en-US" sz="1400" baseline="0" dirty="0" smtClean="0">
                          <a:solidFill>
                            <a:schemeClr val="tx1"/>
                          </a:solidFill>
                        </a:rPr>
                        <a:t> PQRS </a:t>
                      </a:r>
                      <a:r>
                        <a:rPr lang="en-US" sz="1400" dirty="0" smtClean="0">
                          <a:solidFill>
                            <a:schemeClr val="tx1"/>
                          </a:solidFill>
                        </a:rPr>
                        <a:t>Registry, EHR, and 50% of EPs</a:t>
                      </a:r>
                      <a:r>
                        <a:rPr lang="en-US" sz="1400" baseline="0" dirty="0" smtClean="0">
                          <a:solidFill>
                            <a:schemeClr val="tx1"/>
                          </a:solidFill>
                        </a:rPr>
                        <a:t> reporting individually</a:t>
                      </a:r>
                      <a:endParaRPr lang="en-US" sz="1400" dirty="0">
                        <a:solidFill>
                          <a:schemeClr val="tx1"/>
                        </a:solidFill>
                      </a:endParaRPr>
                    </a:p>
                  </a:txBody>
                  <a:tcPr/>
                </a:tc>
                <a:tc>
                  <a:txBody>
                    <a:bodyPr/>
                    <a:lstStyle/>
                    <a:p>
                      <a:r>
                        <a:rPr lang="en-US" sz="1400" dirty="0" smtClean="0"/>
                        <a:t>Same as 2016</a:t>
                      </a:r>
                      <a:endParaRPr lang="en-US" sz="1400" dirty="0"/>
                    </a:p>
                  </a:txBody>
                  <a:tcPr/>
                </a:tc>
              </a:tr>
            </a:tbl>
          </a:graphicData>
        </a:graphic>
      </p:graphicFrame>
    </p:spTree>
    <p:extLst>
      <p:ext uri="{BB962C8B-B14F-4D97-AF65-F5344CB8AC3E}">
        <p14:creationId xmlns:p14="http://schemas.microsoft.com/office/powerpoint/2010/main" val="4217126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90600"/>
          </a:xfrm>
        </p:spPr>
        <p:txBody>
          <a:bodyPr>
            <a:noAutofit/>
          </a:bodyPr>
          <a:lstStyle/>
          <a:p>
            <a:r>
              <a:rPr lang="en-US" sz="3600" b="1" dirty="0" smtClean="0">
                <a:cs typeface="Arial" panose="020B0604020202020204" pitchFamily="34" charset="0"/>
              </a:rPr>
              <a:t>Value Modifier </a:t>
            </a:r>
            <a:r>
              <a:rPr lang="en-US" sz="3600" b="1" dirty="0">
                <a:cs typeface="Arial" panose="020B0604020202020204" pitchFamily="34" charset="0"/>
              </a:rPr>
              <a:t>Policies for </a:t>
            </a:r>
            <a:r>
              <a:rPr lang="en-US" sz="3600" b="1" dirty="0" smtClean="0">
                <a:cs typeface="Arial" panose="020B0604020202020204" pitchFamily="34" charset="0"/>
              </a:rPr>
              <a:t>2015, 2016 &amp; 2017 </a:t>
            </a:r>
            <a:r>
              <a:rPr lang="en-US" sz="2000" b="1" dirty="0" smtClean="0">
                <a:cs typeface="Arial" panose="020B0604020202020204" pitchFamily="34" charset="0"/>
              </a:rPr>
              <a:t>(cont.)</a:t>
            </a:r>
            <a:endParaRPr lang="en-US" sz="4000" b="1" dirty="0">
              <a:cs typeface="Arial" panose="020B0604020202020204" pitchFamily="34" charset="0"/>
            </a:endParaRPr>
          </a:p>
        </p:txBody>
      </p:sp>
      <p:graphicFrame>
        <p:nvGraphicFramePr>
          <p:cNvPr id="10" name="Content Placeholder 3" descr="Value Modifier Policies for 2015, 2016 &amp; 2017 (cont.)"/>
          <p:cNvGraphicFramePr>
            <a:graphicFrameLocks noGrp="1"/>
          </p:cNvGraphicFramePr>
          <p:nvPr>
            <p:ph idx="4294967295"/>
            <p:extLst>
              <p:ext uri="{D42A27DB-BD31-4B8C-83A1-F6EECF244321}">
                <p14:modId xmlns:p14="http://schemas.microsoft.com/office/powerpoint/2010/main" val="26687802"/>
              </p:ext>
            </p:extLst>
          </p:nvPr>
        </p:nvGraphicFramePr>
        <p:xfrm>
          <a:off x="228600" y="1295400"/>
          <a:ext cx="8679968" cy="4653280"/>
        </p:xfrm>
        <a:graphic>
          <a:graphicData uri="http://schemas.openxmlformats.org/drawingml/2006/table">
            <a:tbl>
              <a:tblPr firstRow="1" bandRow="1">
                <a:tableStyleId>{5C22544A-7EE6-4342-B048-85BDC9FD1C3A}</a:tableStyleId>
              </a:tblPr>
              <a:tblGrid>
                <a:gridCol w="1974368"/>
                <a:gridCol w="2590800"/>
                <a:gridCol w="2057400"/>
                <a:gridCol w="2057400"/>
              </a:tblGrid>
              <a:tr h="491906">
                <a:tc>
                  <a:txBody>
                    <a:bodyPr/>
                    <a:lstStyle/>
                    <a:p>
                      <a:pPr marL="0" marR="0" algn="ctr">
                        <a:lnSpc>
                          <a:spcPct val="100000"/>
                        </a:lnSpc>
                        <a:spcBef>
                          <a:spcPts val="0"/>
                        </a:spcBef>
                        <a:spcAft>
                          <a:spcPts val="0"/>
                        </a:spcAft>
                      </a:pPr>
                      <a:r>
                        <a:rPr lang="en-US" sz="1600" kern="1200" dirty="0">
                          <a:effectLst/>
                        </a:rPr>
                        <a:t>Value Modifier</a:t>
                      </a:r>
                      <a:endParaRPr lang="en-US" sz="1600" dirty="0">
                        <a:effectLst/>
                      </a:endParaRPr>
                    </a:p>
                    <a:p>
                      <a:pPr marL="0" marR="0" algn="ctr">
                        <a:lnSpc>
                          <a:spcPct val="100000"/>
                        </a:lnSpc>
                        <a:spcBef>
                          <a:spcPts val="0"/>
                        </a:spcBef>
                        <a:spcAft>
                          <a:spcPts val="0"/>
                        </a:spcAft>
                      </a:pPr>
                      <a:r>
                        <a:rPr lang="en-US" sz="1600" kern="1200" dirty="0">
                          <a:effectLst/>
                        </a:rPr>
                        <a:t>Components</a:t>
                      </a:r>
                      <a:endParaRPr lang="en-US" sz="1600" dirty="0">
                        <a:effectLst/>
                        <a:latin typeface="Calibri"/>
                        <a:ea typeface="Calibri"/>
                        <a:cs typeface="Times New Roman"/>
                      </a:endParaRPr>
                    </a:p>
                  </a:txBody>
                  <a:tcPr/>
                </a:tc>
                <a:tc>
                  <a:txBody>
                    <a:bodyPr/>
                    <a:lstStyle/>
                    <a:p>
                      <a:pPr marL="0" marR="0" algn="ctr">
                        <a:lnSpc>
                          <a:spcPct val="100000"/>
                        </a:lnSpc>
                        <a:spcBef>
                          <a:spcPts val="0"/>
                        </a:spcBef>
                        <a:spcAft>
                          <a:spcPts val="0"/>
                        </a:spcAft>
                      </a:pPr>
                      <a:r>
                        <a:rPr lang="en-US" sz="1600" kern="1200" dirty="0">
                          <a:effectLst/>
                        </a:rPr>
                        <a:t>2015</a:t>
                      </a:r>
                      <a:endParaRPr lang="en-US" sz="1600" dirty="0">
                        <a:effectLst/>
                      </a:endParaRPr>
                    </a:p>
                    <a:p>
                      <a:pPr marL="0" marR="0" algn="ctr">
                        <a:lnSpc>
                          <a:spcPct val="100000"/>
                        </a:lnSpc>
                        <a:spcBef>
                          <a:spcPts val="0"/>
                        </a:spcBef>
                        <a:spcAft>
                          <a:spcPts val="0"/>
                        </a:spcAft>
                      </a:pPr>
                      <a:r>
                        <a:rPr lang="en-US" sz="1600" kern="1200" dirty="0">
                          <a:effectLst/>
                        </a:rPr>
                        <a:t>Finalized Policies</a:t>
                      </a:r>
                      <a:endParaRPr lang="en-US" sz="1600" dirty="0">
                        <a:effectLst/>
                        <a:latin typeface="Calibri"/>
                        <a:ea typeface="Calibri"/>
                        <a:cs typeface="Times New Roman"/>
                      </a:endParaRPr>
                    </a:p>
                  </a:txBody>
                  <a:tcPr/>
                </a:tc>
                <a:tc>
                  <a:txBody>
                    <a:bodyPr/>
                    <a:lstStyle/>
                    <a:p>
                      <a:pPr marL="0" marR="0" algn="ctr">
                        <a:lnSpc>
                          <a:spcPct val="100000"/>
                        </a:lnSpc>
                        <a:spcBef>
                          <a:spcPts val="0"/>
                        </a:spcBef>
                        <a:spcAft>
                          <a:spcPts val="0"/>
                        </a:spcAft>
                      </a:pPr>
                      <a:r>
                        <a:rPr lang="en-US" sz="1600" kern="1200" dirty="0">
                          <a:effectLst/>
                        </a:rPr>
                        <a:t>2016 </a:t>
                      </a:r>
                      <a:endParaRPr lang="en-US" sz="1600" dirty="0">
                        <a:effectLst/>
                      </a:endParaRPr>
                    </a:p>
                    <a:p>
                      <a:pPr marL="0" marR="0" algn="ctr">
                        <a:lnSpc>
                          <a:spcPct val="100000"/>
                        </a:lnSpc>
                        <a:spcBef>
                          <a:spcPts val="0"/>
                        </a:spcBef>
                        <a:spcAft>
                          <a:spcPts val="0"/>
                        </a:spcAft>
                      </a:pPr>
                      <a:r>
                        <a:rPr lang="en-US" sz="1600" kern="1200" dirty="0">
                          <a:effectLst/>
                        </a:rPr>
                        <a:t>Finalized Policies</a:t>
                      </a:r>
                      <a:endParaRPr lang="en-US" sz="1600" dirty="0">
                        <a:effectLst/>
                        <a:latin typeface="Calibri"/>
                        <a:ea typeface="Calibri"/>
                        <a:cs typeface="Times New Roman"/>
                      </a:endParaRPr>
                    </a:p>
                  </a:txBody>
                  <a:tcPr/>
                </a:tc>
                <a:tc>
                  <a:txBody>
                    <a:bodyPr/>
                    <a:lstStyle/>
                    <a:p>
                      <a:pPr marL="0" marR="0" algn="ctr">
                        <a:lnSpc>
                          <a:spcPct val="100000"/>
                        </a:lnSpc>
                        <a:spcBef>
                          <a:spcPts val="0"/>
                        </a:spcBef>
                        <a:spcAft>
                          <a:spcPts val="0"/>
                        </a:spcAft>
                      </a:pPr>
                      <a:r>
                        <a:rPr lang="en-US" sz="1600" kern="1200" dirty="0">
                          <a:effectLst/>
                        </a:rPr>
                        <a:t>2017</a:t>
                      </a:r>
                      <a:endParaRPr lang="en-US" sz="1600" dirty="0">
                        <a:effectLst/>
                      </a:endParaRPr>
                    </a:p>
                    <a:p>
                      <a:pPr marL="0" marR="0" algn="ctr">
                        <a:lnSpc>
                          <a:spcPct val="100000"/>
                        </a:lnSpc>
                        <a:spcBef>
                          <a:spcPts val="0"/>
                        </a:spcBef>
                        <a:spcAft>
                          <a:spcPts val="0"/>
                        </a:spcAft>
                      </a:pPr>
                      <a:r>
                        <a:rPr lang="en-US" sz="1600" kern="1200" dirty="0">
                          <a:effectLst/>
                        </a:rPr>
                        <a:t> Proposed Policies</a:t>
                      </a:r>
                      <a:endParaRPr lang="en-US" sz="1600" dirty="0">
                        <a:effectLst/>
                        <a:latin typeface="Calibri"/>
                        <a:ea typeface="Calibri"/>
                        <a:cs typeface="Times New Roman"/>
                      </a:endParaRPr>
                    </a:p>
                  </a:txBody>
                  <a:tcPr/>
                </a:tc>
              </a:tr>
              <a:tr h="2247209">
                <a:tc>
                  <a:txBody>
                    <a:bodyPr/>
                    <a:lstStyle/>
                    <a:p>
                      <a:pPr marL="0" marR="0">
                        <a:lnSpc>
                          <a:spcPct val="100000"/>
                        </a:lnSpc>
                        <a:spcBef>
                          <a:spcPts val="0"/>
                        </a:spcBef>
                        <a:spcAft>
                          <a:spcPts val="0"/>
                        </a:spcAft>
                      </a:pPr>
                      <a:r>
                        <a:rPr lang="en-US" sz="1400" b="1" kern="1200" dirty="0">
                          <a:effectLst/>
                          <a:latin typeface="+mn-lt"/>
                        </a:rPr>
                        <a:t>Outcome Measures</a:t>
                      </a:r>
                      <a:endParaRPr lang="en-US" sz="1400" b="1" dirty="0">
                        <a:effectLst/>
                        <a:latin typeface="+mn-lt"/>
                      </a:endParaRPr>
                    </a:p>
                    <a:p>
                      <a:pPr marL="0" marR="0">
                        <a:lnSpc>
                          <a:spcPct val="100000"/>
                        </a:lnSpc>
                        <a:spcBef>
                          <a:spcPts val="0"/>
                        </a:spcBef>
                        <a:spcAft>
                          <a:spcPts val="0"/>
                        </a:spcAft>
                      </a:pPr>
                      <a:r>
                        <a:rPr lang="en-US" sz="1400" b="1" kern="1200" dirty="0">
                          <a:effectLst/>
                          <a:latin typeface="+mn-lt"/>
                        </a:rPr>
                        <a:t>NOTE: </a:t>
                      </a:r>
                      <a:r>
                        <a:rPr lang="en-US" sz="1400" kern="1200" dirty="0">
                          <a:effectLst/>
                          <a:latin typeface="+mn-lt"/>
                        </a:rPr>
                        <a:t>The performance on the outcome measures and measures  reported through </a:t>
                      </a:r>
                      <a:r>
                        <a:rPr lang="en-US" sz="1400" kern="1200" dirty="0" smtClean="0">
                          <a:solidFill>
                            <a:schemeClr val="tx1"/>
                          </a:solidFill>
                          <a:effectLst/>
                          <a:latin typeface="+mn-lt"/>
                        </a:rPr>
                        <a:t>one of the PQRS </a:t>
                      </a:r>
                      <a:r>
                        <a:rPr lang="en-US" sz="1400" kern="1200" dirty="0">
                          <a:solidFill>
                            <a:schemeClr val="tx1"/>
                          </a:solidFill>
                          <a:effectLst/>
                          <a:latin typeface="+mn-lt"/>
                        </a:rPr>
                        <a:t>reporting </a:t>
                      </a:r>
                      <a:r>
                        <a:rPr lang="en-US" sz="1400" kern="1200" dirty="0" smtClean="0">
                          <a:solidFill>
                            <a:schemeClr val="tx1"/>
                          </a:solidFill>
                          <a:effectLst/>
                          <a:latin typeface="+mn-lt"/>
                        </a:rPr>
                        <a:t>mechanisms </a:t>
                      </a:r>
                      <a:r>
                        <a:rPr lang="en-US" sz="1400" kern="1200" dirty="0">
                          <a:solidFill>
                            <a:schemeClr val="tx1"/>
                          </a:solidFill>
                          <a:effectLst/>
                          <a:latin typeface="+mn-lt"/>
                        </a:rPr>
                        <a:t>will be used to calculate a quality composite score for the </a:t>
                      </a:r>
                      <a:r>
                        <a:rPr lang="en-US" sz="1400" kern="1200" dirty="0" smtClean="0">
                          <a:solidFill>
                            <a:schemeClr val="tx1"/>
                          </a:solidFill>
                          <a:effectLst/>
                          <a:latin typeface="+mn-lt"/>
                        </a:rPr>
                        <a:t>TIN </a:t>
                      </a:r>
                      <a:r>
                        <a:rPr lang="en-US" sz="1400" kern="1200" dirty="0">
                          <a:effectLst/>
                          <a:latin typeface="+mn-lt"/>
                        </a:rPr>
                        <a:t>for the VM.</a:t>
                      </a:r>
                      <a:endParaRPr lang="en-US" sz="1400" dirty="0">
                        <a:effectLst/>
                        <a:latin typeface="+mn-lt"/>
                        <a:ea typeface="Calibri"/>
                        <a:cs typeface="Times New Roman"/>
                      </a:endParaRPr>
                    </a:p>
                  </a:txBody>
                  <a:tcPr/>
                </a:tc>
                <a:tc>
                  <a:txBody>
                    <a:bodyPr/>
                    <a:lstStyle/>
                    <a:p>
                      <a:pPr marL="285750" marR="0" indent="-285750">
                        <a:lnSpc>
                          <a:spcPct val="100000"/>
                        </a:lnSpc>
                        <a:spcBef>
                          <a:spcPts val="0"/>
                        </a:spcBef>
                        <a:spcAft>
                          <a:spcPts val="0"/>
                        </a:spcAft>
                        <a:buFont typeface="Arial" panose="020B0604020202020204" pitchFamily="34" charset="0"/>
                        <a:buChar char="•"/>
                      </a:pPr>
                      <a:r>
                        <a:rPr lang="en-US" sz="1400" kern="1200" dirty="0" smtClean="0">
                          <a:effectLst/>
                          <a:latin typeface="+mn-lt"/>
                        </a:rPr>
                        <a:t>All </a:t>
                      </a:r>
                      <a:r>
                        <a:rPr lang="en-US" sz="1400" kern="1200" dirty="0">
                          <a:effectLst/>
                          <a:latin typeface="+mn-lt"/>
                        </a:rPr>
                        <a:t>Cause Readmission</a:t>
                      </a:r>
                      <a:endParaRPr lang="en-US" sz="1400" dirty="0">
                        <a:effectLst/>
                        <a:latin typeface="+mn-lt"/>
                      </a:endParaRPr>
                    </a:p>
                    <a:p>
                      <a:pPr marL="285750" marR="0" indent="-285750" fontAlgn="base">
                        <a:lnSpc>
                          <a:spcPct val="100000"/>
                        </a:lnSpc>
                        <a:spcBef>
                          <a:spcPts val="385"/>
                        </a:spcBef>
                        <a:spcAft>
                          <a:spcPts val="0"/>
                        </a:spcAft>
                        <a:buFont typeface="Arial" panose="020B0604020202020204" pitchFamily="34" charset="0"/>
                        <a:buChar char="•"/>
                      </a:pPr>
                      <a:r>
                        <a:rPr lang="en-US" sz="1400" kern="1200" dirty="0" smtClean="0">
                          <a:effectLst/>
                          <a:latin typeface="+mn-lt"/>
                        </a:rPr>
                        <a:t>Composite </a:t>
                      </a:r>
                      <a:r>
                        <a:rPr lang="en-US" sz="1400" kern="1200" dirty="0">
                          <a:effectLst/>
                          <a:latin typeface="+mn-lt"/>
                        </a:rPr>
                        <a:t>of Acute </a:t>
                      </a:r>
                      <a:r>
                        <a:rPr lang="en-US" sz="1400" kern="1200" dirty="0" smtClean="0">
                          <a:effectLst/>
                          <a:latin typeface="+mn-lt"/>
                        </a:rPr>
                        <a:t>Prevention</a:t>
                      </a:r>
                      <a:r>
                        <a:rPr lang="en-US" sz="1400" kern="1200" baseline="0" dirty="0" smtClean="0">
                          <a:effectLst/>
                          <a:latin typeface="+mn-lt"/>
                        </a:rPr>
                        <a:t> </a:t>
                      </a:r>
                      <a:r>
                        <a:rPr lang="en-US" sz="1400" kern="1200" dirty="0" smtClean="0">
                          <a:effectLst/>
                          <a:latin typeface="+mn-lt"/>
                        </a:rPr>
                        <a:t>Quality </a:t>
                      </a:r>
                      <a:r>
                        <a:rPr lang="en-US" sz="1400" kern="1200" dirty="0">
                          <a:effectLst/>
                          <a:latin typeface="+mn-lt"/>
                        </a:rPr>
                        <a:t>Indicators: (bacterial pneumonia, urinary tract infection, dehydration</a:t>
                      </a:r>
                      <a:r>
                        <a:rPr lang="en-US" sz="1400" kern="1200" dirty="0" smtClean="0">
                          <a:effectLst/>
                          <a:latin typeface="+mn-lt"/>
                        </a:rPr>
                        <a:t>)</a:t>
                      </a:r>
                    </a:p>
                    <a:p>
                      <a:pPr marL="285750" marR="0" indent="-285750">
                        <a:lnSpc>
                          <a:spcPct val="100000"/>
                        </a:lnSpc>
                        <a:spcBef>
                          <a:spcPts val="0"/>
                        </a:spcBef>
                        <a:spcAft>
                          <a:spcPts val="0"/>
                        </a:spcAft>
                        <a:buFont typeface="Arial" panose="020B0604020202020204" pitchFamily="34" charset="0"/>
                        <a:buChar char="•"/>
                      </a:pPr>
                      <a:r>
                        <a:rPr lang="en-US" sz="1400" kern="1200" dirty="0" smtClean="0">
                          <a:effectLst/>
                          <a:latin typeface="+mn-lt"/>
                        </a:rPr>
                        <a:t>Composite </a:t>
                      </a:r>
                      <a:r>
                        <a:rPr lang="en-US" sz="1400" kern="1200" dirty="0">
                          <a:effectLst/>
                          <a:latin typeface="+mn-lt"/>
                        </a:rPr>
                        <a:t>of Chronic Prevention Quality Indicators</a:t>
                      </a:r>
                      <a:r>
                        <a:rPr lang="en-US" sz="1400" kern="1200" dirty="0" smtClean="0">
                          <a:effectLst/>
                          <a:latin typeface="+mn-lt"/>
                        </a:rPr>
                        <a:t>:</a:t>
                      </a:r>
                      <a:r>
                        <a:rPr lang="en-US" sz="1400" kern="1200" baseline="0" dirty="0" smtClean="0">
                          <a:effectLst/>
                          <a:latin typeface="+mn-lt"/>
                        </a:rPr>
                        <a:t> </a:t>
                      </a:r>
                      <a:r>
                        <a:rPr lang="en-US" sz="1400" kern="1200" dirty="0" smtClean="0">
                          <a:effectLst/>
                          <a:latin typeface="+mn-lt"/>
                        </a:rPr>
                        <a:t>(</a:t>
                      </a:r>
                      <a:r>
                        <a:rPr lang="en-US" sz="1400" kern="1200" dirty="0">
                          <a:effectLst/>
                          <a:latin typeface="+mn-lt"/>
                        </a:rPr>
                        <a:t>chronic obstructive pulmonary disease (COPD), heart failure, diabetes)</a:t>
                      </a:r>
                      <a:endParaRPr lang="en-US" sz="1400" dirty="0">
                        <a:effectLst/>
                        <a:latin typeface="+mn-lt"/>
                        <a:ea typeface="Calibri"/>
                        <a:cs typeface="Times New Roman"/>
                      </a:endParaRPr>
                    </a:p>
                  </a:txBody>
                  <a:tcPr/>
                </a:tc>
                <a:tc>
                  <a:txBody>
                    <a:bodyPr/>
                    <a:lstStyle/>
                    <a:p>
                      <a:pPr marL="0" marR="0">
                        <a:lnSpc>
                          <a:spcPct val="100000"/>
                        </a:lnSpc>
                        <a:spcBef>
                          <a:spcPts val="0"/>
                        </a:spcBef>
                        <a:spcAft>
                          <a:spcPts val="0"/>
                        </a:spcAft>
                      </a:pPr>
                      <a:r>
                        <a:rPr lang="en-US" sz="1400" kern="1200" dirty="0">
                          <a:effectLst/>
                          <a:latin typeface="+mn-lt"/>
                        </a:rPr>
                        <a:t>Same as 2015</a:t>
                      </a:r>
                      <a:endParaRPr lang="en-US" sz="1400" dirty="0">
                        <a:effectLst/>
                        <a:latin typeface="+mn-lt"/>
                        <a:ea typeface="Calibri"/>
                        <a:cs typeface="Times New Roman"/>
                      </a:endParaRPr>
                    </a:p>
                  </a:txBody>
                  <a:tcPr/>
                </a:tc>
                <a:tc>
                  <a:txBody>
                    <a:bodyPr/>
                    <a:lstStyle/>
                    <a:p>
                      <a:pPr marL="0" marR="0">
                        <a:lnSpc>
                          <a:spcPct val="100000"/>
                        </a:lnSpc>
                        <a:spcBef>
                          <a:spcPts val="0"/>
                        </a:spcBef>
                        <a:spcAft>
                          <a:spcPts val="0"/>
                        </a:spcAft>
                      </a:pPr>
                      <a:r>
                        <a:rPr lang="en-US" sz="1400" kern="1200" dirty="0">
                          <a:effectLst/>
                          <a:latin typeface="+mn-lt"/>
                        </a:rPr>
                        <a:t>Same as 2015</a:t>
                      </a:r>
                      <a:endParaRPr lang="en-US" sz="1400" dirty="0">
                        <a:effectLst/>
                        <a:latin typeface="+mn-lt"/>
                        <a:ea typeface="Calibri"/>
                        <a:cs typeface="Times New Roman"/>
                      </a:endParaRPr>
                    </a:p>
                  </a:txBody>
                  <a:tcPr/>
                </a:tc>
              </a:tr>
              <a:tr h="959761">
                <a:tc>
                  <a:txBody>
                    <a:bodyPr/>
                    <a:lstStyle/>
                    <a:p>
                      <a:pPr marL="0" marR="0">
                        <a:lnSpc>
                          <a:spcPct val="100000"/>
                        </a:lnSpc>
                        <a:spcBef>
                          <a:spcPts val="0"/>
                        </a:spcBef>
                        <a:spcAft>
                          <a:spcPts val="0"/>
                        </a:spcAft>
                      </a:pPr>
                      <a:r>
                        <a:rPr lang="en-US" sz="1400" kern="1200" dirty="0">
                          <a:effectLst/>
                          <a:latin typeface="+mn-lt"/>
                        </a:rPr>
                        <a:t>Patient Experience of Care Measures </a:t>
                      </a:r>
                      <a:endParaRPr lang="en-US" sz="1400" dirty="0">
                        <a:effectLst/>
                        <a:latin typeface="+mn-lt"/>
                        <a:ea typeface="Calibri"/>
                        <a:cs typeface="Times New Roman"/>
                      </a:endParaRPr>
                    </a:p>
                  </a:txBody>
                  <a:tcPr/>
                </a:tc>
                <a:tc>
                  <a:txBody>
                    <a:bodyPr/>
                    <a:lstStyle/>
                    <a:p>
                      <a:pPr marL="0" marR="0" fontAlgn="base">
                        <a:lnSpc>
                          <a:spcPct val="100000"/>
                        </a:lnSpc>
                        <a:spcBef>
                          <a:spcPts val="385"/>
                        </a:spcBef>
                        <a:spcAft>
                          <a:spcPts val="0"/>
                        </a:spcAft>
                      </a:pPr>
                      <a:r>
                        <a:rPr lang="en-US" sz="1400" kern="1200" dirty="0">
                          <a:effectLst/>
                          <a:latin typeface="+mn-lt"/>
                        </a:rPr>
                        <a:t>N/A</a:t>
                      </a:r>
                      <a:endParaRPr lang="en-US" sz="1400" dirty="0">
                        <a:effectLst/>
                        <a:latin typeface="+mn-lt"/>
                        <a:ea typeface="Calibri"/>
                        <a:cs typeface="Times New Roman"/>
                      </a:endParaRPr>
                    </a:p>
                  </a:txBody>
                  <a:tcPr/>
                </a:tc>
                <a:tc>
                  <a:txBody>
                    <a:bodyPr/>
                    <a:lstStyle/>
                    <a:p>
                      <a:pPr marL="0" marR="0">
                        <a:lnSpc>
                          <a:spcPct val="100000"/>
                        </a:lnSpc>
                        <a:spcBef>
                          <a:spcPts val="0"/>
                        </a:spcBef>
                        <a:spcAft>
                          <a:spcPts val="0"/>
                        </a:spcAft>
                      </a:pPr>
                      <a:r>
                        <a:rPr lang="en-US" sz="1400" kern="1200" dirty="0" smtClean="0">
                          <a:solidFill>
                            <a:schemeClr val="tx1"/>
                          </a:solidFill>
                          <a:effectLst/>
                          <a:latin typeface="+mn-lt"/>
                        </a:rPr>
                        <a:t>CAHPS for PQRS: Optional </a:t>
                      </a:r>
                      <a:r>
                        <a:rPr lang="en-US" sz="1400" kern="1200" dirty="0">
                          <a:solidFill>
                            <a:schemeClr val="tx1"/>
                          </a:solidFill>
                          <a:effectLst/>
                          <a:latin typeface="+mn-lt"/>
                        </a:rPr>
                        <a:t>for groups </a:t>
                      </a:r>
                      <a:r>
                        <a:rPr lang="en-US" sz="1400" kern="1200" dirty="0" smtClean="0">
                          <a:solidFill>
                            <a:schemeClr val="tx1"/>
                          </a:solidFill>
                          <a:effectLst/>
                          <a:latin typeface="+mn-lt"/>
                        </a:rPr>
                        <a:t>with </a:t>
                      </a:r>
                      <a:r>
                        <a:rPr lang="en-US" sz="1400" kern="1200" dirty="0">
                          <a:solidFill>
                            <a:schemeClr val="tx1"/>
                          </a:solidFill>
                          <a:effectLst/>
                          <a:latin typeface="+mn-lt"/>
                        </a:rPr>
                        <a:t>25+ </a:t>
                      </a:r>
                      <a:r>
                        <a:rPr lang="en-US" sz="1400" kern="1200" dirty="0" smtClean="0">
                          <a:solidFill>
                            <a:schemeClr val="tx1"/>
                          </a:solidFill>
                          <a:effectLst/>
                          <a:latin typeface="+mn-lt"/>
                        </a:rPr>
                        <a:t>EPs; Required</a:t>
                      </a:r>
                      <a:r>
                        <a:rPr lang="en-US" sz="1400" kern="1200" baseline="0" dirty="0" smtClean="0">
                          <a:solidFill>
                            <a:schemeClr val="tx1"/>
                          </a:solidFill>
                          <a:effectLst/>
                          <a:latin typeface="+mn-lt"/>
                        </a:rPr>
                        <a:t> for groups </a:t>
                      </a:r>
                      <a:r>
                        <a:rPr lang="en-US" sz="1400" kern="1200" dirty="0" smtClean="0">
                          <a:solidFill>
                            <a:schemeClr val="tx1"/>
                          </a:solidFill>
                          <a:effectLst/>
                          <a:latin typeface="+mn-lt"/>
                        </a:rPr>
                        <a:t>with</a:t>
                      </a:r>
                      <a:r>
                        <a:rPr lang="en-US" sz="1400" kern="1200" baseline="0" dirty="0" smtClean="0">
                          <a:solidFill>
                            <a:schemeClr val="tx1"/>
                          </a:solidFill>
                          <a:effectLst/>
                          <a:latin typeface="+mn-lt"/>
                        </a:rPr>
                        <a:t> 100+ EPs reporting via Web Interface</a:t>
                      </a:r>
                      <a:endParaRPr lang="en-US" sz="1400" dirty="0">
                        <a:solidFill>
                          <a:schemeClr val="tx1"/>
                        </a:solidFill>
                        <a:effectLst/>
                        <a:latin typeface="+mn-lt"/>
                        <a:ea typeface="Calibri"/>
                        <a:cs typeface="Times New Roman"/>
                      </a:endParaRPr>
                    </a:p>
                  </a:txBody>
                  <a:tcPr/>
                </a:tc>
                <a:tc>
                  <a:txBody>
                    <a:bodyPr/>
                    <a:lstStyle/>
                    <a:p>
                      <a:pPr marL="0" marR="0">
                        <a:lnSpc>
                          <a:spcPct val="100000"/>
                        </a:lnSpc>
                        <a:spcBef>
                          <a:spcPts val="0"/>
                        </a:spcBef>
                        <a:spcAft>
                          <a:spcPts val="0"/>
                        </a:spcAft>
                      </a:pPr>
                      <a:r>
                        <a:rPr lang="en-US" sz="1400" dirty="0" smtClean="0">
                          <a:solidFill>
                            <a:schemeClr val="tx1"/>
                          </a:solidFill>
                          <a:effectLst/>
                          <a:latin typeface="+mn-lt"/>
                          <a:ea typeface="Calibri"/>
                          <a:cs typeface="Times New Roman"/>
                        </a:rPr>
                        <a:t>CAHPS</a:t>
                      </a:r>
                      <a:r>
                        <a:rPr lang="en-US" sz="1400" baseline="0" dirty="0" smtClean="0">
                          <a:solidFill>
                            <a:schemeClr val="tx1"/>
                          </a:solidFill>
                          <a:effectLst/>
                          <a:latin typeface="+mn-lt"/>
                          <a:ea typeface="Calibri"/>
                          <a:cs typeface="Times New Roman"/>
                        </a:rPr>
                        <a:t> for PQRS: Optional for groups </a:t>
                      </a:r>
                      <a:r>
                        <a:rPr lang="en-US" sz="1400" kern="1200" dirty="0" smtClean="0">
                          <a:solidFill>
                            <a:schemeClr val="tx1"/>
                          </a:solidFill>
                          <a:effectLst/>
                          <a:latin typeface="+mn-lt"/>
                        </a:rPr>
                        <a:t>with </a:t>
                      </a:r>
                      <a:r>
                        <a:rPr lang="en-US" sz="1400" baseline="0" dirty="0" smtClean="0">
                          <a:solidFill>
                            <a:schemeClr val="tx1"/>
                          </a:solidFill>
                          <a:effectLst/>
                          <a:latin typeface="+mn-lt"/>
                          <a:ea typeface="Calibri"/>
                          <a:cs typeface="Times New Roman"/>
                        </a:rPr>
                        <a:t>2-99 EPs; Required for all  groups </a:t>
                      </a:r>
                      <a:r>
                        <a:rPr lang="en-US" sz="1400" kern="1200" dirty="0" smtClean="0">
                          <a:solidFill>
                            <a:schemeClr val="tx1"/>
                          </a:solidFill>
                          <a:effectLst/>
                          <a:latin typeface="+mn-lt"/>
                        </a:rPr>
                        <a:t>with </a:t>
                      </a:r>
                      <a:r>
                        <a:rPr lang="en-US" sz="1400" baseline="0" dirty="0" smtClean="0">
                          <a:solidFill>
                            <a:schemeClr val="tx1"/>
                          </a:solidFill>
                          <a:effectLst/>
                          <a:latin typeface="+mn-lt"/>
                          <a:ea typeface="Calibri"/>
                          <a:cs typeface="Times New Roman"/>
                        </a:rPr>
                        <a:t>100+ EPs</a:t>
                      </a:r>
                      <a:endParaRPr lang="en-US" sz="1400" dirty="0">
                        <a:solidFill>
                          <a:schemeClr val="tx1"/>
                        </a:solidFill>
                        <a:effectLst/>
                        <a:latin typeface="+mn-lt"/>
                        <a:ea typeface="Calibri"/>
                        <a:cs typeface="Times New Roman"/>
                      </a:endParaRPr>
                    </a:p>
                  </a:txBody>
                  <a:tcPr/>
                </a:tc>
              </a:tr>
            </a:tbl>
          </a:graphicData>
        </a:graphic>
      </p:graphicFrame>
    </p:spTree>
    <p:extLst>
      <p:ext uri="{BB962C8B-B14F-4D97-AF65-F5344CB8AC3E}">
        <p14:creationId xmlns:p14="http://schemas.microsoft.com/office/powerpoint/2010/main" val="3551490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descr="Value Modifier Policies for 2015, 2016 &amp; 2017 (cont.)"/>
          <p:cNvSpPr>
            <a:spLocks noGrp="1"/>
          </p:cNvSpPr>
          <p:nvPr>
            <p:ph type="title"/>
          </p:nvPr>
        </p:nvSpPr>
        <p:spPr>
          <a:xfrm>
            <a:off x="0" y="0"/>
            <a:ext cx="9144000" cy="990600"/>
          </a:xfrm>
        </p:spPr>
        <p:txBody>
          <a:bodyPr>
            <a:normAutofit/>
          </a:bodyPr>
          <a:lstStyle/>
          <a:p>
            <a:r>
              <a:rPr lang="en-US" sz="3600" b="1" dirty="0" smtClean="0">
                <a:cs typeface="Arial" panose="020B0604020202020204" pitchFamily="34" charset="0"/>
              </a:rPr>
              <a:t>Value Modifier </a:t>
            </a:r>
            <a:r>
              <a:rPr lang="en-US" sz="3600" b="1" dirty="0">
                <a:cs typeface="Arial" panose="020B0604020202020204" pitchFamily="34" charset="0"/>
              </a:rPr>
              <a:t>Policies for </a:t>
            </a:r>
            <a:r>
              <a:rPr lang="en-US" sz="3600" b="1" dirty="0" smtClean="0">
                <a:cs typeface="Arial" panose="020B0604020202020204" pitchFamily="34" charset="0"/>
              </a:rPr>
              <a:t>2015, 2016 &amp; 2017 </a:t>
            </a:r>
            <a:r>
              <a:rPr lang="en-US" sz="2000" b="1" dirty="0" smtClean="0">
                <a:cs typeface="Arial" panose="020B0604020202020204" pitchFamily="34" charset="0"/>
              </a:rPr>
              <a:t>(cont.)</a:t>
            </a:r>
            <a:endParaRPr lang="en-US" sz="1800" b="1" dirty="0">
              <a:cs typeface="Arial" panose="020B0604020202020204" pitchFamily="34" charset="0"/>
            </a:endParaRPr>
          </a:p>
        </p:txBody>
      </p:sp>
      <p:graphicFrame>
        <p:nvGraphicFramePr>
          <p:cNvPr id="9" name="Table 8" descr="Value Modifier Policies for 2015, 2016 &amp; 2017 (cont.)"/>
          <p:cNvGraphicFramePr>
            <a:graphicFrameLocks noGrp="1"/>
          </p:cNvGraphicFramePr>
          <p:nvPr>
            <p:extLst>
              <p:ext uri="{D42A27DB-BD31-4B8C-83A1-F6EECF244321}">
                <p14:modId xmlns:p14="http://schemas.microsoft.com/office/powerpoint/2010/main" val="3293213174"/>
              </p:ext>
            </p:extLst>
          </p:nvPr>
        </p:nvGraphicFramePr>
        <p:xfrm>
          <a:off x="152400" y="1291044"/>
          <a:ext cx="8763000" cy="5109756"/>
        </p:xfrm>
        <a:graphic>
          <a:graphicData uri="http://schemas.openxmlformats.org/drawingml/2006/table">
            <a:tbl>
              <a:tblPr firstRow="1" bandRow="1">
                <a:tableStyleId>{5C22544A-7EE6-4342-B048-85BDC9FD1C3A}</a:tableStyleId>
              </a:tblPr>
              <a:tblGrid>
                <a:gridCol w="1981201"/>
                <a:gridCol w="2590800"/>
                <a:gridCol w="2209800"/>
                <a:gridCol w="1981199"/>
              </a:tblGrid>
              <a:tr h="611347">
                <a:tc>
                  <a:txBody>
                    <a:bodyPr/>
                    <a:lstStyle/>
                    <a:p>
                      <a:pPr algn="ctr"/>
                      <a:r>
                        <a:rPr lang="en-US" sz="1600" dirty="0" smtClean="0"/>
                        <a:t>Value</a:t>
                      </a:r>
                      <a:r>
                        <a:rPr lang="en-US" sz="1600" baseline="0" dirty="0" smtClean="0"/>
                        <a:t> Modifier</a:t>
                      </a:r>
                    </a:p>
                    <a:p>
                      <a:pPr algn="ctr"/>
                      <a:r>
                        <a:rPr lang="en-US" sz="1600" baseline="0" dirty="0" smtClean="0"/>
                        <a:t>Components</a:t>
                      </a:r>
                      <a:endParaRPr lang="en-US" sz="1600" dirty="0"/>
                    </a:p>
                  </a:txBody>
                  <a:tcPr/>
                </a:tc>
                <a:tc>
                  <a:txBody>
                    <a:bodyPr/>
                    <a:lstStyle/>
                    <a:p>
                      <a:pPr algn="ctr"/>
                      <a:r>
                        <a:rPr lang="en-US" sz="1600" dirty="0" smtClean="0"/>
                        <a:t>2015</a:t>
                      </a:r>
                    </a:p>
                    <a:p>
                      <a:pPr algn="ctr"/>
                      <a:r>
                        <a:rPr lang="en-US" sz="1600" dirty="0" smtClean="0"/>
                        <a:t>Finalized Policies</a:t>
                      </a:r>
                      <a:endParaRPr lang="en-US" sz="1600" dirty="0"/>
                    </a:p>
                  </a:txBody>
                  <a:tcPr/>
                </a:tc>
                <a:tc>
                  <a:txBody>
                    <a:bodyPr/>
                    <a:lstStyle/>
                    <a:p>
                      <a:pPr algn="ctr"/>
                      <a:r>
                        <a:rPr lang="en-US" sz="1600" dirty="0" smtClean="0"/>
                        <a:t>2016 </a:t>
                      </a:r>
                    </a:p>
                    <a:p>
                      <a:pPr algn="ctr"/>
                      <a:r>
                        <a:rPr lang="en-US" sz="1600" dirty="0" smtClean="0"/>
                        <a:t>Finalized Policies</a:t>
                      </a:r>
                      <a:endParaRPr lang="en-US" sz="1600" dirty="0"/>
                    </a:p>
                  </a:txBody>
                  <a:tcPr/>
                </a:tc>
                <a:tc>
                  <a:txBody>
                    <a:bodyPr/>
                    <a:lstStyle/>
                    <a:p>
                      <a:pPr algn="ctr"/>
                      <a:r>
                        <a:rPr lang="en-US" sz="1600" dirty="0" smtClean="0"/>
                        <a:t>2017 </a:t>
                      </a:r>
                    </a:p>
                    <a:p>
                      <a:pPr algn="ctr"/>
                      <a:r>
                        <a:rPr lang="en-US" sz="1600" dirty="0" smtClean="0"/>
                        <a:t>Proposed</a:t>
                      </a:r>
                      <a:r>
                        <a:rPr lang="en-US" sz="1600" baseline="0" dirty="0" smtClean="0"/>
                        <a:t> Policies</a:t>
                      </a:r>
                      <a:endParaRPr lang="en-US" sz="1600" dirty="0"/>
                    </a:p>
                  </a:txBody>
                  <a:tcPr/>
                </a:tc>
              </a:tr>
              <a:tr h="2303849">
                <a:tc>
                  <a:txBody>
                    <a:bodyPr/>
                    <a:lstStyle/>
                    <a:p>
                      <a:r>
                        <a:rPr lang="en-US" sz="1400" b="1" dirty="0" smtClean="0"/>
                        <a:t>Cost Measures</a:t>
                      </a:r>
                      <a:endParaRPr lang="en-US" sz="1400" b="1" dirty="0"/>
                    </a:p>
                  </a:txBody>
                  <a:tcPr/>
                </a:tc>
                <a:tc>
                  <a:txBody>
                    <a:bodyPr/>
                    <a:lstStyle/>
                    <a:p>
                      <a:pPr marL="285750" lvl="2" indent="-285750" fontAlgn="base">
                        <a:spcBef>
                          <a:spcPct val="20000"/>
                        </a:spcBef>
                        <a:spcAft>
                          <a:spcPct val="0"/>
                        </a:spcAft>
                        <a:buFont typeface="Arial" panose="020B0604020202020204" pitchFamily="34" charset="0"/>
                        <a:buChar char="•"/>
                      </a:pPr>
                      <a:r>
                        <a:rPr lang="en-US" sz="1400" dirty="0" smtClean="0"/>
                        <a:t>Total per capita costs measure (annual </a:t>
                      </a:r>
                      <a:r>
                        <a:rPr lang="en-US" sz="1400" baseline="0" dirty="0" smtClean="0"/>
                        <a:t>payment standardized and risk-adjusted Part A and Part B costs)</a:t>
                      </a:r>
                      <a:endParaRPr lang="en-US" sz="1400" dirty="0" smtClean="0"/>
                    </a:p>
                    <a:p>
                      <a:pPr marL="285750" lvl="2" indent="-285750" fontAlgn="base">
                        <a:spcBef>
                          <a:spcPct val="20000"/>
                        </a:spcBef>
                        <a:spcAft>
                          <a:spcPct val="0"/>
                        </a:spcAft>
                        <a:buFont typeface="Arial" panose="020B0604020202020204" pitchFamily="34" charset="0"/>
                        <a:buChar char="•"/>
                      </a:pPr>
                      <a:r>
                        <a:rPr lang="en-US" sz="1400" dirty="0" smtClean="0"/>
                        <a:t>Total per capita costs for beneficiaries with four chronic conditions:</a:t>
                      </a:r>
                      <a:r>
                        <a:rPr lang="en-US" sz="1400" baseline="0" dirty="0" smtClean="0"/>
                        <a:t>  </a:t>
                      </a:r>
                      <a:r>
                        <a:rPr lang="en-US" sz="1400" dirty="0" smtClean="0"/>
                        <a:t>COPD,  Heart Failure,  Coronary Artery Disease,  Diabetes</a:t>
                      </a:r>
                      <a:endParaRPr lang="en-US" sz="1400" dirty="0"/>
                    </a:p>
                  </a:txBody>
                  <a:tcPr/>
                </a:tc>
                <a:tc>
                  <a:txBody>
                    <a:bodyPr/>
                    <a:lstStyle/>
                    <a:p>
                      <a:pPr marL="285750" lvl="2" indent="-285750" fontAlgn="base">
                        <a:spcBef>
                          <a:spcPct val="20000"/>
                        </a:spcBef>
                        <a:spcAft>
                          <a:spcPct val="0"/>
                        </a:spcAft>
                        <a:buFont typeface="Arial" panose="020B0604020202020204" pitchFamily="34" charset="0"/>
                        <a:buChar char="•"/>
                      </a:pPr>
                      <a:r>
                        <a:rPr lang="en-US" sz="1400" dirty="0" smtClean="0">
                          <a:solidFill>
                            <a:schemeClr val="tx1"/>
                          </a:solidFill>
                        </a:rPr>
                        <a:t>Same as 2015,</a:t>
                      </a:r>
                      <a:r>
                        <a:rPr lang="en-US" sz="1400" baseline="0" dirty="0" smtClean="0">
                          <a:solidFill>
                            <a:schemeClr val="tx1"/>
                          </a:solidFill>
                        </a:rPr>
                        <a:t> </a:t>
                      </a:r>
                      <a:r>
                        <a:rPr lang="en-US" sz="1400" dirty="0" smtClean="0">
                          <a:solidFill>
                            <a:schemeClr val="tx1"/>
                          </a:solidFill>
                        </a:rPr>
                        <a:t>and</a:t>
                      </a:r>
                    </a:p>
                    <a:p>
                      <a:pPr marL="285750" lvl="2" indent="-285750" fontAlgn="base">
                        <a:spcBef>
                          <a:spcPct val="20000"/>
                        </a:spcBef>
                        <a:spcAft>
                          <a:spcPct val="0"/>
                        </a:spcAft>
                        <a:buFont typeface="Arial" panose="020B0604020202020204" pitchFamily="34" charset="0"/>
                        <a:buChar char="•"/>
                      </a:pPr>
                      <a:r>
                        <a:rPr lang="en-US" sz="1400" dirty="0" smtClean="0">
                          <a:solidFill>
                            <a:schemeClr val="tx1"/>
                          </a:solidFill>
                        </a:rPr>
                        <a:t>Medicare</a:t>
                      </a:r>
                      <a:r>
                        <a:rPr lang="en-US" sz="1400" baseline="0" dirty="0" smtClean="0">
                          <a:solidFill>
                            <a:schemeClr val="tx1"/>
                          </a:solidFill>
                        </a:rPr>
                        <a:t> Spending Per Beneficiary measure (includes Part A and B costs during the 3 days before, through 30 days after discharge following an inpatient hospitalization</a:t>
                      </a:r>
                      <a:r>
                        <a:rPr lang="en-US" sz="1400" baseline="0" dirty="0" smtClean="0"/>
                        <a:t>) </a:t>
                      </a:r>
                      <a:endParaRPr lang="en-US" sz="1400" dirty="0"/>
                    </a:p>
                  </a:txBody>
                  <a:tcPr/>
                </a:tc>
                <a:tc>
                  <a:txBody>
                    <a:bodyPr/>
                    <a:lstStyle/>
                    <a:p>
                      <a:pPr marL="0" lvl="2" indent="0" fontAlgn="base">
                        <a:spcBef>
                          <a:spcPct val="20000"/>
                        </a:spcBef>
                        <a:spcAft>
                          <a:spcPct val="0"/>
                        </a:spcAft>
                        <a:buFontTx/>
                        <a:buNone/>
                      </a:pPr>
                      <a:r>
                        <a:rPr lang="en-US" sz="1400" dirty="0" smtClean="0"/>
                        <a:t>Same as 2016</a:t>
                      </a:r>
                      <a:endParaRPr lang="en-US" sz="1400" dirty="0"/>
                    </a:p>
                  </a:txBody>
                  <a:tcPr/>
                </a:tc>
              </a:tr>
              <a:tr h="481148">
                <a:tc>
                  <a:txBody>
                    <a:bodyPr/>
                    <a:lstStyle/>
                    <a:p>
                      <a:r>
                        <a:rPr lang="en-US" sz="1400" b="0" dirty="0" smtClean="0"/>
                        <a:t>Benchmarks</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Group Comparison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Specialty Adjusted Group Cost</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Specialty Adjusted Group Cost </a:t>
                      </a:r>
                    </a:p>
                  </a:txBody>
                  <a:tcPr/>
                </a:tc>
              </a:tr>
              <a:tr h="283028">
                <a:tc>
                  <a:txBody>
                    <a:bodyPr/>
                    <a:lstStyle/>
                    <a:p>
                      <a:r>
                        <a:rPr lang="en-US" sz="1400" dirty="0" smtClean="0">
                          <a:solidFill>
                            <a:schemeClr val="tx1"/>
                          </a:solidFill>
                        </a:rPr>
                        <a:t>Payment</a:t>
                      </a:r>
                      <a:r>
                        <a:rPr lang="en-US" sz="1400" baseline="0" dirty="0" smtClean="0">
                          <a:solidFill>
                            <a:schemeClr val="tx1"/>
                          </a:solidFill>
                        </a:rPr>
                        <a:t> at Risk</a:t>
                      </a:r>
                      <a:endParaRPr lang="en-US" sz="1400" dirty="0">
                        <a:solidFill>
                          <a:schemeClr val="tx1"/>
                        </a:solidFill>
                      </a:endParaRPr>
                    </a:p>
                  </a:txBody>
                  <a:tcPr/>
                </a:tc>
                <a:tc>
                  <a:txBody>
                    <a:bodyPr/>
                    <a:lstStyle/>
                    <a:p>
                      <a:r>
                        <a:rPr lang="en-US" sz="1400" dirty="0" smtClean="0">
                          <a:solidFill>
                            <a:schemeClr val="tx1"/>
                          </a:solidFill>
                        </a:rPr>
                        <a:t>-1.0%</a:t>
                      </a:r>
                      <a:endParaRPr lang="en-US" sz="1400" dirty="0">
                        <a:solidFill>
                          <a:schemeClr val="tx1"/>
                        </a:solidFill>
                      </a:endParaRPr>
                    </a:p>
                  </a:txBody>
                  <a:tcPr/>
                </a:tc>
                <a:tc>
                  <a:txBody>
                    <a:bodyPr/>
                    <a:lstStyle/>
                    <a:p>
                      <a:r>
                        <a:rPr lang="en-US" sz="1400" dirty="0" smtClean="0">
                          <a:solidFill>
                            <a:schemeClr val="tx1"/>
                          </a:solidFill>
                        </a:rPr>
                        <a:t>-2.0%</a:t>
                      </a:r>
                      <a:endParaRPr lang="en-US" sz="1400" dirty="0">
                        <a:solidFill>
                          <a:schemeClr val="tx1"/>
                        </a:solidFill>
                      </a:endParaRPr>
                    </a:p>
                  </a:txBody>
                  <a:tcPr/>
                </a:tc>
                <a:tc>
                  <a:txBody>
                    <a:bodyPr/>
                    <a:lstStyle/>
                    <a:p>
                      <a:r>
                        <a:rPr lang="en-US" sz="1400" dirty="0" smtClean="0">
                          <a:solidFill>
                            <a:schemeClr val="tx1"/>
                          </a:solidFill>
                        </a:rPr>
                        <a:t>-4.0%</a:t>
                      </a:r>
                      <a:endParaRPr lang="en-US" sz="1400" dirty="0">
                        <a:solidFill>
                          <a:schemeClr val="tx1"/>
                        </a:solidFill>
                      </a:endParaRPr>
                    </a:p>
                  </a:txBody>
                  <a:tcPr/>
                </a:tc>
              </a:tr>
              <a:tr h="1273627">
                <a:tc>
                  <a:txBody>
                    <a:bodyPr/>
                    <a:lstStyle/>
                    <a:p>
                      <a:r>
                        <a:rPr lang="en-US" sz="1400" dirty="0" smtClean="0">
                          <a:solidFill>
                            <a:schemeClr val="tx1"/>
                          </a:solidFill>
                        </a:rPr>
                        <a:t>Application of the VM to Participants of the Shared Savings Program, Pioneer ACO Model, and the CPC Initiative</a:t>
                      </a:r>
                      <a:endParaRPr lang="en-US" sz="1400" dirty="0">
                        <a:solidFill>
                          <a:schemeClr val="tx1"/>
                        </a:solidFill>
                      </a:endParaRPr>
                    </a:p>
                  </a:txBody>
                  <a:tcPr/>
                </a:tc>
                <a:tc>
                  <a:txBody>
                    <a:bodyPr/>
                    <a:lstStyle/>
                    <a:p>
                      <a:r>
                        <a:rPr lang="en-US" sz="1400" dirty="0" smtClean="0">
                          <a:solidFill>
                            <a:schemeClr val="tx1"/>
                          </a:solidFill>
                        </a:rPr>
                        <a:t>Not Applicable</a:t>
                      </a:r>
                      <a:endParaRPr lang="en-US" sz="1400" dirty="0">
                        <a:solidFill>
                          <a:schemeClr val="tx1"/>
                        </a:solidFill>
                      </a:endParaRPr>
                    </a:p>
                  </a:txBody>
                  <a:tcPr/>
                </a:tc>
                <a:tc>
                  <a:txBody>
                    <a:bodyPr/>
                    <a:lstStyle/>
                    <a:p>
                      <a:r>
                        <a:rPr lang="en-US" sz="1400" dirty="0" smtClean="0">
                          <a:solidFill>
                            <a:schemeClr val="tx1"/>
                          </a:solidFill>
                        </a:rPr>
                        <a:t>Not Applicable</a:t>
                      </a:r>
                      <a:endParaRPr lang="en-US" sz="1400" dirty="0">
                        <a:solidFill>
                          <a:schemeClr val="tx1"/>
                        </a:solidFill>
                      </a:endParaRPr>
                    </a:p>
                  </a:txBody>
                  <a:tcPr/>
                </a:tc>
                <a:tc>
                  <a:txBody>
                    <a:bodyPr/>
                    <a:lstStyle/>
                    <a:p>
                      <a:r>
                        <a:rPr lang="en-US" sz="1400" dirty="0" smtClean="0">
                          <a:solidFill>
                            <a:schemeClr val="tx1"/>
                          </a:solidFill>
                        </a:rPr>
                        <a:t>Applicable</a:t>
                      </a:r>
                      <a:endParaRPr lang="en-US" sz="1400" dirty="0">
                        <a:solidFill>
                          <a:schemeClr val="tx1"/>
                        </a:solidFill>
                      </a:endParaRPr>
                    </a:p>
                  </a:txBody>
                  <a:tcPr/>
                </a:tc>
              </a:tr>
            </a:tbl>
          </a:graphicData>
        </a:graphic>
      </p:graphicFrame>
    </p:spTree>
    <p:extLst>
      <p:ext uri="{BB962C8B-B14F-4D97-AF65-F5344CB8AC3E}">
        <p14:creationId xmlns:p14="http://schemas.microsoft.com/office/powerpoint/2010/main" val="1400635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descr="Value Modifier Policies for 2015, 2016 &amp; 2017 (cont.)"/>
          <p:cNvGraphicFramePr>
            <a:graphicFrameLocks noGrp="1"/>
          </p:cNvGraphicFramePr>
          <p:nvPr>
            <p:extLst>
              <p:ext uri="{D42A27DB-BD31-4B8C-83A1-F6EECF244321}">
                <p14:modId xmlns:p14="http://schemas.microsoft.com/office/powerpoint/2010/main" val="1402323193"/>
              </p:ext>
            </p:extLst>
          </p:nvPr>
        </p:nvGraphicFramePr>
        <p:xfrm>
          <a:off x="381000" y="1173480"/>
          <a:ext cx="8381998" cy="5608320"/>
        </p:xfrm>
        <a:graphic>
          <a:graphicData uri="http://schemas.openxmlformats.org/drawingml/2006/table">
            <a:tbl>
              <a:tblPr firstRow="1" bandRow="1">
                <a:tableStyleId>{5C22544A-7EE6-4342-B048-85BDC9FD1C3A}</a:tableStyleId>
              </a:tblPr>
              <a:tblGrid>
                <a:gridCol w="1295400"/>
                <a:gridCol w="1905000"/>
                <a:gridCol w="2590800"/>
                <a:gridCol w="2590798"/>
              </a:tblGrid>
              <a:tr h="328383">
                <a:tc>
                  <a:txBody>
                    <a:bodyPr/>
                    <a:lstStyle/>
                    <a:p>
                      <a:pPr algn="ctr"/>
                      <a:r>
                        <a:rPr lang="en-US" sz="1400" dirty="0" smtClean="0"/>
                        <a:t>Value</a:t>
                      </a:r>
                      <a:r>
                        <a:rPr lang="en-US" sz="1400" baseline="0" dirty="0" smtClean="0"/>
                        <a:t> Modifier</a:t>
                      </a:r>
                    </a:p>
                    <a:p>
                      <a:pPr algn="ctr"/>
                      <a:r>
                        <a:rPr lang="en-US" sz="1400" baseline="0" dirty="0" smtClean="0"/>
                        <a:t>Components</a:t>
                      </a:r>
                      <a:endParaRPr lang="en-US" sz="1400" dirty="0"/>
                    </a:p>
                  </a:txBody>
                  <a:tcPr/>
                </a:tc>
                <a:tc>
                  <a:txBody>
                    <a:bodyPr/>
                    <a:lstStyle/>
                    <a:p>
                      <a:pPr algn="ctr"/>
                      <a:r>
                        <a:rPr lang="en-US" sz="1400" dirty="0" smtClean="0"/>
                        <a:t>2015</a:t>
                      </a:r>
                    </a:p>
                    <a:p>
                      <a:pPr algn="ctr"/>
                      <a:r>
                        <a:rPr lang="en-US" sz="1400" dirty="0" smtClean="0"/>
                        <a:t>Current Policy</a:t>
                      </a:r>
                      <a:endParaRPr lang="en-US" sz="1400" dirty="0"/>
                    </a:p>
                  </a:txBody>
                  <a:tcPr/>
                </a:tc>
                <a:tc>
                  <a:txBody>
                    <a:bodyPr/>
                    <a:lstStyle/>
                    <a:p>
                      <a:pPr algn="ctr"/>
                      <a:r>
                        <a:rPr lang="en-US" sz="1400" dirty="0" smtClean="0"/>
                        <a:t>2015 </a:t>
                      </a:r>
                    </a:p>
                    <a:p>
                      <a:pPr algn="ctr"/>
                      <a:r>
                        <a:rPr lang="en-US" sz="1400" dirty="0" smtClean="0"/>
                        <a:t>Proposed Policy</a:t>
                      </a:r>
                      <a:endParaRPr lang="en-US" sz="1400" dirty="0"/>
                    </a:p>
                  </a:txBody>
                  <a:tcPr/>
                </a:tc>
                <a:tc>
                  <a:txBody>
                    <a:bodyPr/>
                    <a:lstStyle/>
                    <a:p>
                      <a:pPr algn="ctr"/>
                      <a:r>
                        <a:rPr lang="en-US" sz="1400" dirty="0" smtClean="0"/>
                        <a:t>2016, 2017 </a:t>
                      </a:r>
                    </a:p>
                    <a:p>
                      <a:pPr algn="ctr"/>
                      <a:r>
                        <a:rPr lang="en-US" sz="1400" dirty="0" smtClean="0"/>
                        <a:t>Proposed</a:t>
                      </a:r>
                      <a:r>
                        <a:rPr lang="en-US" sz="1400" baseline="0" dirty="0" smtClean="0"/>
                        <a:t> Policy</a:t>
                      </a:r>
                      <a:endParaRPr lang="en-US" sz="1400" dirty="0"/>
                    </a:p>
                  </a:txBody>
                  <a:tcPr/>
                </a:tc>
              </a:tr>
              <a:tr h="852455">
                <a:tc>
                  <a:txBody>
                    <a:bodyPr/>
                    <a:lstStyle/>
                    <a:p>
                      <a:r>
                        <a:rPr lang="en-US" sz="1400" b="1" dirty="0" smtClean="0">
                          <a:solidFill>
                            <a:schemeClr val="tx1"/>
                          </a:solidFill>
                          <a:latin typeface="+mn-lt"/>
                        </a:rPr>
                        <a:t>VM Informal</a:t>
                      </a:r>
                      <a:r>
                        <a:rPr lang="en-US" sz="1400" b="1" baseline="0" dirty="0" smtClean="0">
                          <a:solidFill>
                            <a:schemeClr val="tx1"/>
                          </a:solidFill>
                          <a:latin typeface="+mn-lt"/>
                        </a:rPr>
                        <a:t> Review Process:</a:t>
                      </a:r>
                    </a:p>
                    <a:p>
                      <a:endParaRPr lang="en-US" sz="1400" baseline="0" dirty="0" smtClean="0">
                        <a:solidFill>
                          <a:schemeClr val="tx1"/>
                        </a:solidFill>
                        <a:latin typeface="+mn-lt"/>
                      </a:endParaRPr>
                    </a:p>
                    <a:p>
                      <a:r>
                        <a:rPr lang="en-US" sz="1400" dirty="0" smtClean="0">
                          <a:solidFill>
                            <a:schemeClr val="tx1"/>
                          </a:solidFill>
                          <a:latin typeface="+mn-lt"/>
                        </a:rPr>
                        <a:t>Timeline</a:t>
                      </a:r>
                      <a:endParaRPr lang="en-US" sz="140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Not specified. After the dissemination of the annual Physician Feedback reports, a group of physicians may contact CMS to inquire about its report and the calculation of the value-based payment modifier.</a:t>
                      </a:r>
                      <a:endParaRPr lang="en-US" sz="1400" dirty="0">
                        <a:solidFill>
                          <a:schemeClr val="tx1"/>
                        </a:solidFill>
                        <a:latin typeface="+mn-lt"/>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latin typeface="+mn-lt"/>
                        </a:rPr>
                        <a:t>Deadline of January 31, 2015 for a group to request correction of a perceived error made by CMS in the 2015 VM payment adjustment.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latin typeface="+mn-lt"/>
                        </a:rPr>
                        <a:t>Alternatively, we seek comment on a deadline of no later than the end of February 2015 to align with the PQRS informal review process.</a:t>
                      </a:r>
                      <a:endParaRPr lang="en-US" sz="140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ffectLst/>
                          <a:latin typeface="+mn-lt"/>
                          <a:ea typeface="Calibri"/>
                        </a:rPr>
                        <a:t>Establish a 30 day period that would start after the release of the QRURs for the applicable reporting period for a group or solo practitioner (as applicable) to request correction of a perceived error made by CMS in the determination of the group or solo practitioner’s VM for that payment adjustment period.</a:t>
                      </a:r>
                      <a:endParaRPr lang="en-US" sz="1400" strike="sngStrike" dirty="0">
                        <a:solidFill>
                          <a:schemeClr val="tx1"/>
                        </a:solidFill>
                        <a:latin typeface="+mn-lt"/>
                      </a:endParaRPr>
                    </a:p>
                  </a:txBody>
                  <a:tcPr/>
                </a:tc>
              </a:tr>
              <a:tr h="944100">
                <a:tc>
                  <a:txBody>
                    <a:bodyPr/>
                    <a:lstStyle/>
                    <a:p>
                      <a:r>
                        <a:rPr lang="en-US" sz="1400" b="1" dirty="0" smtClean="0">
                          <a:solidFill>
                            <a:schemeClr val="tx1"/>
                          </a:solidFill>
                          <a:latin typeface="+mn-lt"/>
                        </a:rPr>
                        <a:t>VM Informal Review Process</a:t>
                      </a:r>
                      <a:r>
                        <a:rPr lang="en-US" sz="1400" dirty="0" smtClean="0">
                          <a:solidFill>
                            <a:schemeClr val="tx1"/>
                          </a:solidFill>
                          <a:latin typeface="+mn-lt"/>
                        </a:rPr>
                        <a:t>:</a:t>
                      </a:r>
                    </a:p>
                    <a:p>
                      <a:endParaRPr lang="en-US" sz="1400" dirty="0" smtClean="0">
                        <a:solidFill>
                          <a:schemeClr val="tx1"/>
                        </a:solidFill>
                        <a:latin typeface="+mn-lt"/>
                      </a:endParaRPr>
                    </a:p>
                    <a:p>
                      <a:r>
                        <a:rPr lang="en-US" sz="1400" dirty="0" smtClean="0">
                          <a:solidFill>
                            <a:schemeClr val="tx1"/>
                          </a:solidFill>
                          <a:latin typeface="+mn-lt"/>
                        </a:rPr>
                        <a:t>If CMS made an error</a:t>
                      </a:r>
                      <a:endParaRPr lang="en-US" sz="140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Not specified</a:t>
                      </a:r>
                      <a:endParaRPr lang="en-US" sz="1400" dirty="0">
                        <a:solidFill>
                          <a:schemeClr val="tx1"/>
                        </a:solidFill>
                        <a:latin typeface="+mn-lt"/>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rPr>
                        <a:t>Classify a TIN as “average quality” in the event we determine that we have made an error in the calculation of quality composite.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rPr>
                        <a:t>Recompute a TIN’s cost composite if CMS made an error in its calculation.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rPr>
                        <a:t>Adjust a TIN’s quality tier.</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Calibri"/>
                        </a:rPr>
                        <a:t>Recompute a TIN’s quality composite in the event we determine that we have made an error in the calculation of quality composite.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Calibri"/>
                        </a:rPr>
                        <a:t>Otherwise, the same as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strike="sngStrike" dirty="0">
                        <a:solidFill>
                          <a:schemeClr val="tx1"/>
                        </a:solidFill>
                        <a:latin typeface="+mn-lt"/>
                      </a:endParaRPr>
                    </a:p>
                  </a:txBody>
                  <a:tcPr/>
                </a:tc>
              </a:tr>
            </a:tbl>
          </a:graphicData>
        </a:graphic>
      </p:graphicFrame>
      <p:sp>
        <p:nvSpPr>
          <p:cNvPr id="11" name="Title 3"/>
          <p:cNvSpPr>
            <a:spLocks noGrp="1"/>
          </p:cNvSpPr>
          <p:nvPr>
            <p:ph type="title"/>
          </p:nvPr>
        </p:nvSpPr>
        <p:spPr>
          <a:xfrm>
            <a:off x="0" y="0"/>
            <a:ext cx="9144000" cy="1066800"/>
          </a:xfrm>
        </p:spPr>
        <p:txBody>
          <a:bodyPr>
            <a:normAutofit/>
          </a:bodyPr>
          <a:lstStyle/>
          <a:p>
            <a:r>
              <a:rPr lang="en-US" sz="3600" b="1" dirty="0" smtClean="0">
                <a:cs typeface="Arial" panose="020B0604020202020204" pitchFamily="34" charset="0"/>
              </a:rPr>
              <a:t>Value Modifier </a:t>
            </a:r>
            <a:r>
              <a:rPr lang="en-US" sz="3600" b="1" dirty="0">
                <a:cs typeface="Arial" panose="020B0604020202020204" pitchFamily="34" charset="0"/>
              </a:rPr>
              <a:t>Policies for </a:t>
            </a:r>
            <a:r>
              <a:rPr lang="en-US" sz="3600" b="1" dirty="0" smtClean="0">
                <a:cs typeface="Arial" panose="020B0604020202020204" pitchFamily="34" charset="0"/>
              </a:rPr>
              <a:t>2015, 2016 &amp; 2017</a:t>
            </a:r>
            <a:r>
              <a:rPr lang="en-US" sz="2700" b="1" dirty="0" smtClean="0">
                <a:cs typeface="Arial" panose="020B0604020202020204" pitchFamily="34" charset="0"/>
              </a:rPr>
              <a:t> </a:t>
            </a:r>
            <a:r>
              <a:rPr lang="en-US" sz="2000" b="1" dirty="0" smtClean="0">
                <a:cs typeface="Arial" panose="020B0604020202020204" pitchFamily="34" charset="0"/>
              </a:rPr>
              <a:t>(cont.)</a:t>
            </a:r>
            <a:endParaRPr lang="en-US" sz="2000" b="1" dirty="0">
              <a:cs typeface="Arial" panose="020B0604020202020204" pitchFamily="34" charset="0"/>
            </a:endParaRPr>
          </a:p>
        </p:txBody>
      </p:sp>
    </p:spTree>
    <p:extLst>
      <p:ext uri="{BB962C8B-B14F-4D97-AF65-F5344CB8AC3E}">
        <p14:creationId xmlns:p14="http://schemas.microsoft.com/office/powerpoint/2010/main" val="263609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Autofit/>
          </a:bodyPr>
          <a:lstStyle/>
          <a:p>
            <a:r>
              <a:rPr lang="en-US" sz="3200" b="1" dirty="0">
                <a:latin typeface="+mj-lt"/>
              </a:rPr>
              <a:t>Phase In of the Application of the </a:t>
            </a:r>
            <a:r>
              <a:rPr lang="en-US" sz="3200" b="1" dirty="0" smtClean="0">
                <a:latin typeface="+mj-lt"/>
              </a:rPr>
              <a:t/>
            </a:r>
            <a:br>
              <a:rPr lang="en-US" sz="3200" b="1" dirty="0" smtClean="0">
                <a:latin typeface="+mj-lt"/>
              </a:rPr>
            </a:br>
            <a:r>
              <a:rPr lang="en-US" sz="3200" b="1" dirty="0" smtClean="0">
                <a:latin typeface="+mj-lt"/>
              </a:rPr>
              <a:t>Value </a:t>
            </a:r>
            <a:r>
              <a:rPr lang="en-US" sz="3200" b="1" dirty="0">
                <a:latin typeface="+mj-lt"/>
              </a:rPr>
              <a:t>Modifier </a:t>
            </a:r>
          </a:p>
        </p:txBody>
      </p:sp>
      <p:sp>
        <p:nvSpPr>
          <p:cNvPr id="3" name="Content Placeholder 2"/>
          <p:cNvSpPr>
            <a:spLocks noGrp="1"/>
          </p:cNvSpPr>
          <p:nvPr>
            <p:ph idx="1"/>
          </p:nvPr>
        </p:nvSpPr>
        <p:spPr>
          <a:xfrm>
            <a:off x="304800" y="1103647"/>
            <a:ext cx="3276600" cy="2332946"/>
          </a:xfrm>
        </p:spPr>
        <p:txBody>
          <a:bodyPr wrap="square">
            <a:spAutoFit/>
          </a:bodyPr>
          <a:lstStyle/>
          <a:p>
            <a:pPr marL="0" indent="0">
              <a:buNone/>
            </a:pPr>
            <a:r>
              <a:rPr lang="en-US" sz="1400" b="1" dirty="0" smtClean="0"/>
              <a:t>2015 </a:t>
            </a:r>
            <a:r>
              <a:rPr lang="en-US" sz="1400" b="1" dirty="0"/>
              <a:t>– Voluntary application to </a:t>
            </a:r>
            <a:r>
              <a:rPr lang="en-US" sz="1400" b="1" dirty="0" smtClean="0"/>
              <a:t>physicians </a:t>
            </a:r>
            <a:r>
              <a:rPr lang="en-US" sz="1400" b="1" dirty="0"/>
              <a:t>in 100+ groups</a:t>
            </a:r>
          </a:p>
          <a:p>
            <a:pPr marL="171450" indent="-171450"/>
            <a:r>
              <a:rPr lang="en-US" sz="1400" dirty="0"/>
              <a:t>For groups that do </a:t>
            </a:r>
            <a:r>
              <a:rPr lang="en-US" sz="1400" u="sng" dirty="0"/>
              <a:t>not</a:t>
            </a:r>
            <a:r>
              <a:rPr lang="en-US" sz="1400" dirty="0"/>
              <a:t> avoid the 2015 PQRS payment adjustment: </a:t>
            </a:r>
            <a:r>
              <a:rPr lang="en-US" sz="1400" dirty="0" smtClean="0"/>
              <a:t/>
            </a:r>
            <a:br>
              <a:rPr lang="en-US" sz="1400" dirty="0" smtClean="0"/>
            </a:br>
            <a:r>
              <a:rPr lang="en-US" sz="1400" dirty="0" smtClean="0"/>
              <a:t>-1%</a:t>
            </a:r>
          </a:p>
          <a:p>
            <a:pPr marL="171450" indent="-171450"/>
            <a:r>
              <a:rPr lang="en-US" sz="1400" dirty="0" smtClean="0"/>
              <a:t>Quality </a:t>
            </a:r>
            <a:r>
              <a:rPr lang="en-US" sz="1400" dirty="0"/>
              <a:t>tiers for groups of 100+ that elected quality training, registered for the PQRS as a group and reported at least one measure or elected the PQRS administrative claims option</a:t>
            </a:r>
            <a:r>
              <a:rPr lang="en-US" sz="1400" dirty="0" smtClean="0"/>
              <a:t>:</a:t>
            </a:r>
            <a:endParaRPr lang="en-US" sz="3200" dirty="0"/>
          </a:p>
        </p:txBody>
      </p:sp>
      <p:graphicFrame>
        <p:nvGraphicFramePr>
          <p:cNvPr id="4" name="Table 3" descr="2015 – Voluntary application to physicians in 100+ groups&#10;"/>
          <p:cNvGraphicFramePr>
            <a:graphicFrameLocks noGrp="1"/>
          </p:cNvGraphicFramePr>
          <p:nvPr>
            <p:extLst>
              <p:ext uri="{D42A27DB-BD31-4B8C-83A1-F6EECF244321}">
                <p14:modId xmlns:p14="http://schemas.microsoft.com/office/powerpoint/2010/main" val="2788372869"/>
              </p:ext>
            </p:extLst>
          </p:nvPr>
        </p:nvGraphicFramePr>
        <p:xfrm>
          <a:off x="3581400" y="1143000"/>
          <a:ext cx="5257801" cy="1432560"/>
        </p:xfrm>
        <a:graphic>
          <a:graphicData uri="http://schemas.openxmlformats.org/drawingml/2006/table">
            <a:tbl>
              <a:tblPr firstRow="1" bandRow="1">
                <a:tableStyleId>{5C22544A-7EE6-4342-B048-85BDC9FD1C3A}</a:tableStyleId>
              </a:tblPr>
              <a:tblGrid>
                <a:gridCol w="1418772"/>
                <a:gridCol w="1084944"/>
                <a:gridCol w="1418772"/>
                <a:gridCol w="1335313"/>
              </a:tblGrid>
              <a:tr h="0">
                <a:tc>
                  <a:txBody>
                    <a:bodyPr/>
                    <a:lstStyle/>
                    <a:p>
                      <a:r>
                        <a:rPr lang="en-US" sz="1400" dirty="0" smtClean="0"/>
                        <a:t>Cost/Quality</a:t>
                      </a:r>
                      <a:endParaRPr lang="en-US" sz="1400" dirty="0"/>
                    </a:p>
                  </a:txBody>
                  <a:tcPr marL="45720" marR="45720"/>
                </a:tc>
                <a:tc>
                  <a:txBody>
                    <a:bodyPr/>
                    <a:lstStyle/>
                    <a:p>
                      <a:r>
                        <a:rPr lang="en-US" sz="1400" dirty="0" smtClean="0"/>
                        <a:t>Low Quality</a:t>
                      </a:r>
                      <a:endParaRPr lang="en-US" sz="1400" dirty="0"/>
                    </a:p>
                  </a:txBody>
                  <a:tcPr marL="45720" marR="45720"/>
                </a:tc>
                <a:tc>
                  <a:txBody>
                    <a:bodyPr/>
                    <a:lstStyle/>
                    <a:p>
                      <a:r>
                        <a:rPr lang="en-US" sz="1400" dirty="0" smtClean="0"/>
                        <a:t>Average Quality</a:t>
                      </a:r>
                      <a:endParaRPr lang="en-US" sz="1400" dirty="0"/>
                    </a:p>
                  </a:txBody>
                  <a:tcPr marL="45720" marR="45720"/>
                </a:tc>
                <a:tc>
                  <a:txBody>
                    <a:bodyPr/>
                    <a:lstStyle/>
                    <a:p>
                      <a:r>
                        <a:rPr lang="en-US" sz="1400" dirty="0" smtClean="0"/>
                        <a:t>High Quality</a:t>
                      </a:r>
                      <a:endParaRPr lang="en-US" sz="1400" dirty="0"/>
                    </a:p>
                  </a:txBody>
                  <a:tcPr marL="45720" marR="45720"/>
                </a:tc>
              </a:tr>
              <a:tr h="125506">
                <a:tc>
                  <a:txBody>
                    <a:bodyPr/>
                    <a:lstStyle/>
                    <a:p>
                      <a:r>
                        <a:rPr lang="en-US" sz="1400" dirty="0" smtClean="0"/>
                        <a:t>Low</a:t>
                      </a:r>
                      <a:r>
                        <a:rPr lang="en-US" sz="1400" baseline="0" dirty="0" smtClean="0"/>
                        <a:t> Cost</a:t>
                      </a:r>
                      <a:endParaRPr lang="en-US" sz="1400" dirty="0"/>
                    </a:p>
                  </a:txBody>
                  <a:tcPr marL="45720" marR="45720"/>
                </a:tc>
                <a:tc>
                  <a:txBody>
                    <a:bodyPr/>
                    <a:lstStyle/>
                    <a:p>
                      <a:r>
                        <a:rPr lang="en-US" sz="1400" dirty="0" smtClean="0"/>
                        <a:t>+0.0% </a:t>
                      </a:r>
                      <a:endParaRPr lang="en-US" sz="1400" dirty="0"/>
                    </a:p>
                  </a:txBody>
                  <a:tcPr marL="45720" marR="45720"/>
                </a:tc>
                <a:tc>
                  <a:txBody>
                    <a:bodyPr/>
                    <a:lstStyle/>
                    <a:p>
                      <a:r>
                        <a:rPr lang="en-US" sz="1400" dirty="0" smtClean="0"/>
                        <a:t>+1.0 x AF* </a:t>
                      </a:r>
                      <a:endParaRPr lang="en-US" sz="1400" dirty="0"/>
                    </a:p>
                  </a:txBody>
                  <a:tcPr marL="45720" marR="457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 x AF*</a:t>
                      </a:r>
                      <a:endParaRPr lang="en-US" sz="1400" dirty="0"/>
                    </a:p>
                  </a:txBody>
                  <a:tcPr marL="45720" marR="45720"/>
                </a:tc>
              </a:tr>
              <a:tr h="125506">
                <a:tc>
                  <a:txBody>
                    <a:bodyPr/>
                    <a:lstStyle/>
                    <a:p>
                      <a:r>
                        <a:rPr lang="en-US" sz="1400" dirty="0" smtClean="0"/>
                        <a:t>Average Cost</a:t>
                      </a:r>
                      <a:endParaRPr lang="en-US" sz="1400" dirty="0"/>
                    </a:p>
                  </a:txBody>
                  <a:tcPr marL="45720" marR="45720"/>
                </a:tc>
                <a:tc>
                  <a:txBody>
                    <a:bodyPr/>
                    <a:lstStyle/>
                    <a:p>
                      <a:r>
                        <a:rPr lang="en-US" sz="1400" dirty="0" smtClean="0"/>
                        <a:t>-0.5% </a:t>
                      </a:r>
                      <a:endParaRPr lang="en-US" sz="1400" dirty="0"/>
                    </a:p>
                  </a:txBody>
                  <a:tcPr marL="45720" marR="45720"/>
                </a:tc>
                <a:tc>
                  <a:txBody>
                    <a:bodyPr/>
                    <a:lstStyle/>
                    <a:p>
                      <a:r>
                        <a:rPr lang="en-US" sz="1400" dirty="0" smtClean="0"/>
                        <a:t>+0.0% </a:t>
                      </a:r>
                      <a:endParaRPr lang="en-US" sz="1400" dirty="0"/>
                    </a:p>
                  </a:txBody>
                  <a:tcPr marL="45720" marR="457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+1.0 x AF*</a:t>
                      </a:r>
                      <a:endParaRPr lang="en-US" sz="1400" dirty="0"/>
                    </a:p>
                  </a:txBody>
                  <a:tcPr marL="45720" marR="45720"/>
                </a:tc>
              </a:tr>
              <a:tr h="125506">
                <a:tc>
                  <a:txBody>
                    <a:bodyPr/>
                    <a:lstStyle/>
                    <a:p>
                      <a:r>
                        <a:rPr lang="en-US" sz="1400" dirty="0" smtClean="0"/>
                        <a:t>High</a:t>
                      </a:r>
                      <a:r>
                        <a:rPr lang="en-US" sz="1400" baseline="0" dirty="0" smtClean="0"/>
                        <a:t> Cost</a:t>
                      </a:r>
                      <a:endParaRPr lang="en-US" sz="1400" dirty="0"/>
                    </a:p>
                  </a:txBody>
                  <a:tcPr marL="45720" marR="45720"/>
                </a:tc>
                <a:tc>
                  <a:txBody>
                    <a:bodyPr/>
                    <a:lstStyle/>
                    <a:p>
                      <a:r>
                        <a:rPr lang="en-US" sz="1400" dirty="0" smtClean="0"/>
                        <a:t>-1.0% </a:t>
                      </a:r>
                      <a:endParaRPr lang="en-US" sz="1400" dirty="0"/>
                    </a:p>
                  </a:txBody>
                  <a:tcPr marL="45720" marR="45720"/>
                </a:tc>
                <a:tc>
                  <a:txBody>
                    <a:bodyPr/>
                    <a:lstStyle/>
                    <a:p>
                      <a:r>
                        <a:rPr lang="en-US" sz="1400" dirty="0" smtClean="0"/>
                        <a:t>-0.5% </a:t>
                      </a:r>
                      <a:endParaRPr lang="en-US" sz="1400" dirty="0"/>
                    </a:p>
                  </a:txBody>
                  <a:tcPr marL="45720" marR="457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+0.0%</a:t>
                      </a:r>
                      <a:endParaRPr lang="en-US" sz="1400" dirty="0"/>
                    </a:p>
                  </a:txBody>
                  <a:tcPr marL="45720" marR="45720"/>
                </a:tc>
              </a:tr>
            </a:tbl>
          </a:graphicData>
        </a:graphic>
      </p:graphicFrame>
      <p:sp>
        <p:nvSpPr>
          <p:cNvPr id="10" name="Content Placeholder 2"/>
          <p:cNvSpPr txBox="1">
            <a:spLocks/>
          </p:cNvSpPr>
          <p:nvPr/>
        </p:nvSpPr>
        <p:spPr>
          <a:xfrm>
            <a:off x="304800" y="3352800"/>
            <a:ext cx="3276600" cy="1815882"/>
          </a:xfrm>
          <a:prstGeom prst="rect">
            <a:avLst/>
          </a:prstGeom>
        </p:spPr>
        <p:txBody>
          <a:bodyPr vert="horz" wrap="square" lIns="91440" tIns="45720" rIns="91440" bIns="45720" rtlCol="0">
            <a:spAutoFit/>
          </a:bodyPr>
          <a:lstStyle>
            <a:lvl1pPr marL="342900" indent="-342900" algn="l" defTabSz="457200" rtl="0" eaLnBrk="1" latinLnBrk="0" hangingPunct="1">
              <a:lnSpc>
                <a:spcPct val="95000"/>
              </a:lnSpc>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lnSpc>
                <a:spcPct val="95000"/>
              </a:lnSpc>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9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95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5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2016 – Mandatory for physicians in 10+ groups, no negative adjustments for physicians in groups of 10-99 that avoid the PQRS adjustment</a:t>
            </a:r>
          </a:p>
          <a:p>
            <a:pPr marL="171450" indent="-171450"/>
            <a:r>
              <a:rPr lang="en-US" sz="1400" dirty="0" smtClean="0"/>
              <a:t>For groups that do </a:t>
            </a:r>
            <a:r>
              <a:rPr lang="en-US" sz="1400" u="sng" dirty="0" smtClean="0"/>
              <a:t>not</a:t>
            </a:r>
            <a:r>
              <a:rPr lang="en-US" sz="1400" dirty="0" smtClean="0"/>
              <a:t> avoid the 2016 PQRS payment adjustment: -2%</a:t>
            </a:r>
          </a:p>
          <a:p>
            <a:pPr marL="171450" indent="-171450"/>
            <a:r>
              <a:rPr lang="en-US" sz="1400" dirty="0" smtClean="0"/>
              <a:t>Quality tiers for groups that avoid the 2016 PQRS payment adjustment:</a:t>
            </a:r>
          </a:p>
        </p:txBody>
      </p:sp>
      <p:graphicFrame>
        <p:nvGraphicFramePr>
          <p:cNvPr id="5" name="Table 4" descr="2016 – Mandatory for physicians in 10+ groups, no negative adjustments for physicians in groups of 10-99 that avoid the PQRS adjustment&#10;"/>
          <p:cNvGraphicFramePr>
            <a:graphicFrameLocks noGrp="1"/>
          </p:cNvGraphicFramePr>
          <p:nvPr>
            <p:extLst>
              <p:ext uri="{D42A27DB-BD31-4B8C-83A1-F6EECF244321}">
                <p14:modId xmlns:p14="http://schemas.microsoft.com/office/powerpoint/2010/main" val="1334224645"/>
              </p:ext>
            </p:extLst>
          </p:nvPr>
        </p:nvGraphicFramePr>
        <p:xfrm>
          <a:off x="3581400" y="3505200"/>
          <a:ext cx="5257801" cy="1432560"/>
        </p:xfrm>
        <a:graphic>
          <a:graphicData uri="http://schemas.openxmlformats.org/drawingml/2006/table">
            <a:tbl>
              <a:tblPr firstRow="1" bandRow="1">
                <a:tableStyleId>{5C22544A-7EE6-4342-B048-85BDC9FD1C3A}</a:tableStyleId>
              </a:tblPr>
              <a:tblGrid>
                <a:gridCol w="1418772"/>
                <a:gridCol w="1084944"/>
                <a:gridCol w="1502228"/>
                <a:gridCol w="1251857"/>
              </a:tblGrid>
              <a:tr h="133350">
                <a:tc>
                  <a:txBody>
                    <a:bodyPr/>
                    <a:lstStyle/>
                    <a:p>
                      <a:r>
                        <a:rPr lang="en-US" sz="1400" dirty="0" smtClean="0"/>
                        <a:t>Cost/Quality</a:t>
                      </a:r>
                      <a:endParaRPr lang="en-US" sz="1400" dirty="0"/>
                    </a:p>
                  </a:txBody>
                  <a:tcPr/>
                </a:tc>
                <a:tc>
                  <a:txBody>
                    <a:bodyPr/>
                    <a:lstStyle/>
                    <a:p>
                      <a:r>
                        <a:rPr lang="en-US" sz="1400" dirty="0" smtClean="0"/>
                        <a:t>Low Quality</a:t>
                      </a:r>
                      <a:endParaRPr lang="en-US" sz="1400" dirty="0"/>
                    </a:p>
                  </a:txBody>
                  <a:tcPr/>
                </a:tc>
                <a:tc>
                  <a:txBody>
                    <a:bodyPr/>
                    <a:lstStyle/>
                    <a:p>
                      <a:r>
                        <a:rPr lang="en-US" sz="1400" dirty="0" smtClean="0"/>
                        <a:t>Average Quality</a:t>
                      </a:r>
                      <a:endParaRPr lang="en-US" sz="1400" dirty="0"/>
                    </a:p>
                  </a:txBody>
                  <a:tcPr/>
                </a:tc>
                <a:tc>
                  <a:txBody>
                    <a:bodyPr/>
                    <a:lstStyle/>
                    <a:p>
                      <a:r>
                        <a:rPr lang="en-US" sz="1400" dirty="0" smtClean="0"/>
                        <a:t>High Quality</a:t>
                      </a:r>
                      <a:endParaRPr lang="en-US" sz="1400" dirty="0"/>
                    </a:p>
                  </a:txBody>
                  <a:tcPr/>
                </a:tc>
              </a:tr>
              <a:tr h="133350">
                <a:tc>
                  <a:txBody>
                    <a:bodyPr/>
                    <a:lstStyle/>
                    <a:p>
                      <a:r>
                        <a:rPr lang="en-US" sz="1400" dirty="0" smtClean="0"/>
                        <a:t>Low Cost</a:t>
                      </a:r>
                      <a:endParaRPr lang="en-US" sz="1400" dirty="0"/>
                    </a:p>
                  </a:txBody>
                  <a:tcPr/>
                </a:tc>
                <a:tc>
                  <a:txBody>
                    <a:bodyPr/>
                    <a:lstStyle/>
                    <a:p>
                      <a:r>
                        <a:rPr lang="en-US" sz="1400" dirty="0" smtClean="0"/>
                        <a:t>+0.0% </a:t>
                      </a:r>
                      <a:endParaRPr lang="en-US" sz="1400" dirty="0"/>
                    </a:p>
                  </a:txBody>
                  <a:tcPr/>
                </a:tc>
                <a:tc>
                  <a:txBody>
                    <a:bodyPr/>
                    <a:lstStyle/>
                    <a:p>
                      <a:r>
                        <a:rPr lang="en-US" sz="1400" dirty="0" smtClean="0"/>
                        <a:t>+1.0 x AF* </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 x AF*</a:t>
                      </a:r>
                    </a:p>
                  </a:txBody>
                  <a:tcPr/>
                </a:tc>
              </a:tr>
              <a:tr h="133350">
                <a:tc>
                  <a:txBody>
                    <a:bodyPr/>
                    <a:lstStyle/>
                    <a:p>
                      <a:r>
                        <a:rPr lang="en-US" sz="1400" dirty="0" smtClean="0"/>
                        <a:t>Average Cost</a:t>
                      </a:r>
                      <a:endParaRPr lang="en-US" sz="1400" dirty="0"/>
                    </a:p>
                  </a:txBody>
                  <a:tcPr/>
                </a:tc>
                <a:tc>
                  <a:txBody>
                    <a:bodyPr/>
                    <a:lstStyle/>
                    <a:p>
                      <a:r>
                        <a:rPr lang="en-US" sz="1400" dirty="0" smtClean="0"/>
                        <a:t>-1.0% </a:t>
                      </a:r>
                      <a:endParaRPr lang="en-US" sz="1400" dirty="0"/>
                    </a:p>
                  </a:txBody>
                  <a:tcPr/>
                </a:tc>
                <a:tc>
                  <a:txBody>
                    <a:bodyPr/>
                    <a:lstStyle/>
                    <a:p>
                      <a:r>
                        <a:rPr lang="en-US" sz="1400" dirty="0" smtClean="0"/>
                        <a:t>+0.0% </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+1.0 x AF*</a:t>
                      </a:r>
                    </a:p>
                  </a:txBody>
                  <a:tcPr/>
                </a:tc>
              </a:tr>
              <a:tr h="133350">
                <a:tc>
                  <a:txBody>
                    <a:bodyPr/>
                    <a:lstStyle/>
                    <a:p>
                      <a:r>
                        <a:rPr lang="en-US" sz="1400" dirty="0" smtClean="0"/>
                        <a:t>High Cost</a:t>
                      </a:r>
                      <a:endParaRPr lang="en-US" sz="1400" dirty="0"/>
                    </a:p>
                  </a:txBody>
                  <a:tcPr/>
                </a:tc>
                <a:tc>
                  <a:txBody>
                    <a:bodyPr/>
                    <a:lstStyle/>
                    <a:p>
                      <a:r>
                        <a:rPr lang="en-US" sz="1400" dirty="0" smtClean="0"/>
                        <a:t>-2.0% </a:t>
                      </a:r>
                      <a:endParaRPr lang="en-US" sz="1400" dirty="0"/>
                    </a:p>
                  </a:txBody>
                  <a:tcPr/>
                </a:tc>
                <a:tc>
                  <a:txBody>
                    <a:bodyPr/>
                    <a:lstStyle/>
                    <a:p>
                      <a:r>
                        <a:rPr lang="en-US" sz="1400" dirty="0" smtClean="0"/>
                        <a:t>-1.0% </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+0.0%</a:t>
                      </a:r>
                    </a:p>
                  </a:txBody>
                  <a:tcPr/>
                </a:tc>
              </a:tr>
            </a:tbl>
          </a:graphicData>
        </a:graphic>
      </p:graphicFrame>
      <p:sp>
        <p:nvSpPr>
          <p:cNvPr id="12" name="Content Placeholder 2"/>
          <p:cNvSpPr txBox="1">
            <a:spLocks/>
          </p:cNvSpPr>
          <p:nvPr/>
        </p:nvSpPr>
        <p:spPr>
          <a:xfrm>
            <a:off x="304800" y="5562600"/>
            <a:ext cx="8610600" cy="574773"/>
          </a:xfrm>
          <a:prstGeom prst="rect">
            <a:avLst/>
          </a:prstGeom>
        </p:spPr>
        <p:txBody>
          <a:bodyPr vert="horz" lIns="91440" tIns="45720" rIns="91440" bIns="45720" rtlCol="0">
            <a:spAutoFit/>
          </a:bodyPr>
          <a:lstStyle>
            <a:lvl1pPr marL="342900" indent="-342900" algn="l" defTabSz="457200" rtl="0" eaLnBrk="1" latinLnBrk="0" hangingPunct="1">
              <a:lnSpc>
                <a:spcPct val="95000"/>
              </a:lnSpc>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lnSpc>
                <a:spcPct val="95000"/>
              </a:lnSpc>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9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95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5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100" i="1" dirty="0" smtClean="0"/>
              <a:t>* Groups and solo practitioners are eligible for an additional +1.0 x AF if they report PQRS quality measures and their average beneficiary risk score is in the top 25 percent of all beneficiary risk scores nationwide. The precise size of the reward for higher-performing groups will vary from year to year, based on an adjustment factor (AF) derived from actuarial estimates of projected billings.</a:t>
            </a:r>
            <a:endParaRPr lang="en-US" sz="1100" dirty="0"/>
          </a:p>
        </p:txBody>
      </p:sp>
      <p:sp>
        <p:nvSpPr>
          <p:cNvPr id="8"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24</a:t>
            </a:fld>
            <a:endParaRPr lang="en-US" dirty="0"/>
          </a:p>
        </p:txBody>
      </p:sp>
    </p:spTree>
    <p:extLst>
      <p:ext uri="{BB962C8B-B14F-4D97-AF65-F5344CB8AC3E}">
        <p14:creationId xmlns:p14="http://schemas.microsoft.com/office/powerpoint/2010/main" val="3380688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0"/>
            <a:ext cx="9144000" cy="990600"/>
          </a:xfrm>
        </p:spPr>
        <p:txBody>
          <a:bodyPr>
            <a:noAutofit/>
          </a:bodyPr>
          <a:lstStyle/>
          <a:p>
            <a:r>
              <a:rPr lang="en-US" sz="3200" b="1" dirty="0">
                <a:latin typeface="+mj-lt"/>
              </a:rPr>
              <a:t>Phase In of the Application of the </a:t>
            </a:r>
            <a:r>
              <a:rPr lang="en-US" sz="3200" b="1" dirty="0" smtClean="0">
                <a:latin typeface="+mj-lt"/>
              </a:rPr>
              <a:t/>
            </a:r>
            <a:br>
              <a:rPr lang="en-US" sz="3200" b="1" dirty="0" smtClean="0">
                <a:latin typeface="+mj-lt"/>
              </a:rPr>
            </a:br>
            <a:r>
              <a:rPr lang="en-US" sz="3200" b="1" dirty="0" smtClean="0">
                <a:latin typeface="+mj-lt"/>
              </a:rPr>
              <a:t>Value </a:t>
            </a:r>
            <a:r>
              <a:rPr lang="en-US" sz="3200" b="1" dirty="0">
                <a:latin typeface="+mj-lt"/>
              </a:rPr>
              <a:t>Modifier </a:t>
            </a:r>
            <a:r>
              <a:rPr lang="en-US" sz="2000" b="1" dirty="0">
                <a:latin typeface="+mj-lt"/>
              </a:rPr>
              <a:t>(cont.)</a:t>
            </a:r>
            <a:endParaRPr lang="en-US" sz="2400" b="1" dirty="0">
              <a:latin typeface="+mj-lt"/>
            </a:endParaRPr>
          </a:p>
        </p:txBody>
      </p:sp>
      <p:sp>
        <p:nvSpPr>
          <p:cNvPr id="3" name="Content Placeholder 2"/>
          <p:cNvSpPr>
            <a:spLocks noGrp="1"/>
          </p:cNvSpPr>
          <p:nvPr>
            <p:ph idx="1"/>
          </p:nvPr>
        </p:nvSpPr>
        <p:spPr>
          <a:xfrm>
            <a:off x="344364" y="1150203"/>
            <a:ext cx="8494836" cy="2062103"/>
          </a:xfrm>
        </p:spPr>
        <p:txBody>
          <a:bodyPr wrap="square">
            <a:spAutoFit/>
          </a:bodyPr>
          <a:lstStyle/>
          <a:p>
            <a:pPr marL="0" indent="0">
              <a:buNone/>
            </a:pPr>
            <a:r>
              <a:rPr lang="en-US" sz="2000" b="1" dirty="0"/>
              <a:t>2017 – PROPOSED – Mandatory for all </a:t>
            </a:r>
            <a:r>
              <a:rPr lang="en-US" sz="2000" b="1" dirty="0" smtClean="0"/>
              <a:t>physicians </a:t>
            </a:r>
            <a:r>
              <a:rPr lang="en-US" sz="2000" b="1" dirty="0"/>
              <a:t>and </a:t>
            </a:r>
            <a:r>
              <a:rPr lang="en-US" sz="2000" b="1" dirty="0" smtClean="0"/>
              <a:t>non-physician eligible practitioners</a:t>
            </a:r>
            <a:r>
              <a:rPr lang="en-US" sz="2000" b="1" dirty="0"/>
              <a:t>, no negative adjustments for practices with 1-9 that avoid the 2017 PQRS payment </a:t>
            </a:r>
            <a:r>
              <a:rPr lang="en-US" sz="2000" b="1" dirty="0" smtClean="0"/>
              <a:t>adjustment</a:t>
            </a:r>
          </a:p>
          <a:p>
            <a:pPr marL="171450" indent="-171450"/>
            <a:r>
              <a:rPr lang="en-US" sz="2000" dirty="0" smtClean="0"/>
              <a:t>For </a:t>
            </a:r>
            <a:r>
              <a:rPr lang="en-US" sz="2000" dirty="0"/>
              <a:t>groups that do not avoid the 2017 PQRS payment </a:t>
            </a:r>
            <a:r>
              <a:rPr lang="en-US" sz="2000" dirty="0" smtClean="0"/>
              <a:t>adjustment: -</a:t>
            </a:r>
            <a:r>
              <a:rPr lang="en-US" sz="2000" dirty="0"/>
              <a:t>4%</a:t>
            </a:r>
          </a:p>
          <a:p>
            <a:pPr marL="171450" indent="-171450"/>
            <a:r>
              <a:rPr lang="en-US" sz="2000" dirty="0"/>
              <a:t>Quality tiers for groups and solo practitioners that avoid the 2017 PQRS payment adjustment</a:t>
            </a:r>
            <a:r>
              <a:rPr lang="en-US" sz="2000" dirty="0" smtClean="0"/>
              <a:t>:</a:t>
            </a:r>
            <a:endParaRPr lang="en-US" sz="4000" dirty="0"/>
          </a:p>
        </p:txBody>
      </p:sp>
      <p:graphicFrame>
        <p:nvGraphicFramePr>
          <p:cNvPr id="4" name="Table 3" descr="Quality tiers for groups and solo practitioners that avoid the 2017 PQRS payment adjustment"/>
          <p:cNvGraphicFramePr>
            <a:graphicFrameLocks noGrp="1"/>
          </p:cNvGraphicFramePr>
          <p:nvPr>
            <p:extLst>
              <p:ext uri="{D42A27DB-BD31-4B8C-83A1-F6EECF244321}">
                <p14:modId xmlns:p14="http://schemas.microsoft.com/office/powerpoint/2010/main" val="2248165980"/>
              </p:ext>
            </p:extLst>
          </p:nvPr>
        </p:nvGraphicFramePr>
        <p:xfrm>
          <a:off x="1524002" y="3581400"/>
          <a:ext cx="5867398" cy="2164080"/>
        </p:xfrm>
        <a:graphic>
          <a:graphicData uri="http://schemas.openxmlformats.org/drawingml/2006/table">
            <a:tbl>
              <a:tblPr firstRow="1" bandRow="1">
                <a:tableStyleId>{5C22544A-7EE6-4342-B048-85BDC9FD1C3A}</a:tableStyleId>
              </a:tblPr>
              <a:tblGrid>
                <a:gridCol w="1583266"/>
                <a:gridCol w="1210734"/>
                <a:gridCol w="1583266"/>
                <a:gridCol w="1490132"/>
              </a:tblGrid>
              <a:tr h="433529">
                <a:tc>
                  <a:txBody>
                    <a:bodyPr/>
                    <a:lstStyle/>
                    <a:p>
                      <a:r>
                        <a:rPr lang="en-US" sz="1400" dirty="0" smtClean="0"/>
                        <a:t>Cost/Quality</a:t>
                      </a:r>
                      <a:endParaRPr lang="en-US" sz="1400" dirty="0"/>
                    </a:p>
                  </a:txBody>
                  <a:tcPr marL="137160" marR="137160" marT="137160" marB="137160"/>
                </a:tc>
                <a:tc>
                  <a:txBody>
                    <a:bodyPr/>
                    <a:lstStyle/>
                    <a:p>
                      <a:r>
                        <a:rPr lang="en-US" sz="1400" dirty="0" smtClean="0"/>
                        <a:t>Low Quality</a:t>
                      </a:r>
                      <a:endParaRPr lang="en-US" sz="1400" dirty="0"/>
                    </a:p>
                  </a:txBody>
                  <a:tcPr marL="137160" marR="137160" marT="137160" marB="137160"/>
                </a:tc>
                <a:tc>
                  <a:txBody>
                    <a:bodyPr/>
                    <a:lstStyle/>
                    <a:p>
                      <a:r>
                        <a:rPr lang="en-US" sz="1400" dirty="0" smtClean="0"/>
                        <a:t>Average Quality</a:t>
                      </a:r>
                      <a:endParaRPr lang="en-US" sz="1400" dirty="0"/>
                    </a:p>
                  </a:txBody>
                  <a:tcPr marL="137160" marR="137160" marT="137160" marB="137160"/>
                </a:tc>
                <a:tc>
                  <a:txBody>
                    <a:bodyPr/>
                    <a:lstStyle/>
                    <a:p>
                      <a:r>
                        <a:rPr lang="en-US" sz="1400" dirty="0" smtClean="0"/>
                        <a:t>High Quality</a:t>
                      </a:r>
                      <a:endParaRPr lang="en-US" sz="1400" dirty="0"/>
                    </a:p>
                  </a:txBody>
                  <a:tcPr marL="137160" marR="137160" marT="137160" marB="137160"/>
                </a:tc>
              </a:tr>
              <a:tr h="419340">
                <a:tc>
                  <a:txBody>
                    <a:bodyPr/>
                    <a:lstStyle/>
                    <a:p>
                      <a:r>
                        <a:rPr lang="en-US" sz="1400" dirty="0" smtClean="0"/>
                        <a:t>Low</a:t>
                      </a:r>
                      <a:r>
                        <a:rPr lang="en-US" sz="1400" baseline="0" dirty="0" smtClean="0"/>
                        <a:t> Cost</a:t>
                      </a:r>
                      <a:endParaRPr lang="en-US" sz="1400" dirty="0"/>
                    </a:p>
                  </a:txBody>
                  <a:tcPr marL="137160" marR="137160" marT="137160" marB="137160"/>
                </a:tc>
                <a:tc>
                  <a:txBody>
                    <a:bodyPr/>
                    <a:lstStyle/>
                    <a:p>
                      <a:r>
                        <a:rPr lang="en-US" sz="1400" dirty="0" smtClean="0"/>
                        <a:t>+0.0% </a:t>
                      </a:r>
                      <a:endParaRPr lang="en-US" sz="1400" dirty="0"/>
                    </a:p>
                  </a:txBody>
                  <a:tcPr marL="137160" marR="137160" marT="137160" marB="137160"/>
                </a:tc>
                <a:tc>
                  <a:txBody>
                    <a:bodyPr/>
                    <a:lstStyle/>
                    <a:p>
                      <a:r>
                        <a:rPr lang="en-US" sz="1400" dirty="0" smtClean="0"/>
                        <a:t>+2.0 x AF* </a:t>
                      </a:r>
                      <a:endParaRPr lang="en-US" sz="1400" dirty="0"/>
                    </a:p>
                  </a:txBody>
                  <a:tcPr marL="137160" marR="137160" marT="137160" marB="1371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+4.0 x AF*</a:t>
                      </a:r>
                    </a:p>
                  </a:txBody>
                  <a:tcPr marL="137160" marR="137160" marT="137160" marB="137160"/>
                </a:tc>
              </a:tr>
              <a:tr h="404191">
                <a:tc>
                  <a:txBody>
                    <a:bodyPr/>
                    <a:lstStyle/>
                    <a:p>
                      <a:r>
                        <a:rPr lang="en-US" sz="1400" dirty="0" smtClean="0"/>
                        <a:t>Average Cost</a:t>
                      </a:r>
                      <a:endParaRPr lang="en-US" sz="1400" dirty="0"/>
                    </a:p>
                  </a:txBody>
                  <a:tcPr marL="137160" marR="137160" marT="137160" marB="137160"/>
                </a:tc>
                <a:tc>
                  <a:txBody>
                    <a:bodyPr/>
                    <a:lstStyle/>
                    <a:p>
                      <a:r>
                        <a:rPr lang="en-US" sz="1400" dirty="0" smtClean="0"/>
                        <a:t>-2.0% </a:t>
                      </a:r>
                      <a:endParaRPr lang="en-US" sz="1400" dirty="0"/>
                    </a:p>
                  </a:txBody>
                  <a:tcPr marL="137160" marR="137160" marT="137160" marB="137160"/>
                </a:tc>
                <a:tc>
                  <a:txBody>
                    <a:bodyPr/>
                    <a:lstStyle/>
                    <a:p>
                      <a:r>
                        <a:rPr lang="en-US" sz="1400" dirty="0" smtClean="0"/>
                        <a:t>+0.0% </a:t>
                      </a:r>
                      <a:endParaRPr lang="en-US" sz="1400" dirty="0"/>
                    </a:p>
                  </a:txBody>
                  <a:tcPr marL="137160" marR="137160" marT="137160" marB="1371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 x AF*</a:t>
                      </a:r>
                    </a:p>
                  </a:txBody>
                  <a:tcPr marL="137160" marR="137160" marT="137160" marB="137160"/>
                </a:tc>
              </a:tr>
              <a:tr h="419340">
                <a:tc>
                  <a:txBody>
                    <a:bodyPr/>
                    <a:lstStyle/>
                    <a:p>
                      <a:r>
                        <a:rPr lang="en-US" sz="1400" dirty="0" smtClean="0"/>
                        <a:t>High</a:t>
                      </a:r>
                      <a:r>
                        <a:rPr lang="en-US" sz="1400" baseline="0" dirty="0" smtClean="0"/>
                        <a:t> Cost</a:t>
                      </a:r>
                      <a:endParaRPr lang="en-US" sz="1400" dirty="0"/>
                    </a:p>
                  </a:txBody>
                  <a:tcPr marL="137160" marR="137160" marT="137160" marB="137160"/>
                </a:tc>
                <a:tc>
                  <a:txBody>
                    <a:bodyPr/>
                    <a:lstStyle/>
                    <a:p>
                      <a:r>
                        <a:rPr lang="en-US" sz="1400" dirty="0" smtClean="0"/>
                        <a:t>-4.0% </a:t>
                      </a:r>
                      <a:endParaRPr lang="en-US" sz="1400" dirty="0"/>
                    </a:p>
                  </a:txBody>
                  <a:tcPr marL="137160" marR="137160" marT="137160" marB="137160"/>
                </a:tc>
                <a:tc>
                  <a:txBody>
                    <a:bodyPr/>
                    <a:lstStyle/>
                    <a:p>
                      <a:r>
                        <a:rPr lang="en-US" sz="1400" dirty="0" smtClean="0"/>
                        <a:t>-2.0% </a:t>
                      </a:r>
                      <a:endParaRPr lang="en-US" sz="1400" dirty="0"/>
                    </a:p>
                  </a:txBody>
                  <a:tcPr marL="137160" marR="137160" marT="137160" marB="1371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+0.0%</a:t>
                      </a:r>
                    </a:p>
                  </a:txBody>
                  <a:tcPr marL="137160" marR="137160" marT="137160" marB="137160"/>
                </a:tc>
              </a:tr>
            </a:tbl>
          </a:graphicData>
        </a:graphic>
      </p:graphicFrame>
      <p:sp>
        <p:nvSpPr>
          <p:cNvPr id="8" name="Content Placeholder 2"/>
          <p:cNvSpPr txBox="1">
            <a:spLocks/>
          </p:cNvSpPr>
          <p:nvPr/>
        </p:nvSpPr>
        <p:spPr>
          <a:xfrm>
            <a:off x="381000" y="5798403"/>
            <a:ext cx="8229600" cy="830997"/>
          </a:xfrm>
          <a:prstGeom prst="rect">
            <a:avLst/>
          </a:prstGeom>
        </p:spPr>
        <p:txBody>
          <a:bodyPr vert="horz"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53975">
              <a:buFont typeface="Arial"/>
              <a:buNone/>
            </a:pPr>
            <a:r>
              <a:rPr lang="en-US" sz="1200" b="1" dirty="0" smtClean="0"/>
              <a:t>* </a:t>
            </a:r>
            <a:r>
              <a:rPr lang="en-US" sz="1200" dirty="0" smtClean="0"/>
              <a:t>Groups and solo practitioners are eligible for an additional +1.0 x AF if they report PQRS quality measures and their average beneficiary risk score is in the top 25 percent of all beneficiary risk scores nationwide. The precise size of the reward for higher-performing groups will vary from year to year, based on an adjustment factor (AF) derived from actuarial estimates of projected billings.</a:t>
            </a:r>
            <a:endParaRPr lang="en-US" sz="2400" b="1" dirty="0" smtClean="0"/>
          </a:p>
        </p:txBody>
      </p:sp>
      <p:sp>
        <p:nvSpPr>
          <p:cNvPr id="7"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25</a:t>
            </a:fld>
            <a:endParaRPr lang="en-US" dirty="0"/>
          </a:p>
        </p:txBody>
      </p:sp>
    </p:spTree>
    <p:extLst>
      <p:ext uri="{BB962C8B-B14F-4D97-AF65-F5344CB8AC3E}">
        <p14:creationId xmlns:p14="http://schemas.microsoft.com/office/powerpoint/2010/main" val="2142421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dirty="0" smtClean="0"/>
              <a:t>Value-Based Payment</a:t>
            </a:r>
            <a:r>
              <a:rPr lang="en-US" sz="4000" b="1" dirty="0" smtClean="0">
                <a:solidFill>
                  <a:srgbClr val="00B050"/>
                </a:solidFill>
              </a:rPr>
              <a:t> </a:t>
            </a:r>
            <a:r>
              <a:rPr lang="en-US" sz="4000" b="1" dirty="0" smtClean="0"/>
              <a:t>Modifier</a:t>
            </a:r>
            <a:endParaRPr lang="en-US" sz="4000" b="1" dirty="0"/>
          </a:p>
        </p:txBody>
      </p:sp>
    </p:spTree>
    <p:extLst>
      <p:ext uri="{BB962C8B-B14F-4D97-AF65-F5344CB8AC3E}">
        <p14:creationId xmlns:p14="http://schemas.microsoft.com/office/powerpoint/2010/main" val="2614279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9200"/>
          </a:xfrm>
        </p:spPr>
        <p:txBody>
          <a:bodyPr>
            <a:noAutofit/>
          </a:bodyPr>
          <a:lstStyle/>
          <a:p>
            <a:r>
              <a:rPr lang="en-US" sz="4000" dirty="0" smtClean="0">
                <a:latin typeface="+mj-lt"/>
              </a:rPr>
              <a:t>Value-Based Payment Modifier</a:t>
            </a:r>
            <a:br>
              <a:rPr lang="en-US" sz="4000" dirty="0" smtClean="0">
                <a:latin typeface="+mj-lt"/>
              </a:rPr>
            </a:br>
            <a:r>
              <a:rPr lang="en-US" sz="4000" dirty="0" smtClean="0">
                <a:latin typeface="+mj-lt"/>
              </a:rPr>
              <a:t>Presentation Overview</a:t>
            </a:r>
            <a:endParaRPr lang="en-US" sz="4000" dirty="0">
              <a:latin typeface="+mj-lt"/>
            </a:endParaRPr>
          </a:p>
        </p:txBody>
      </p:sp>
      <p:sp>
        <p:nvSpPr>
          <p:cNvPr id="5" name="Content Placeholder 4"/>
          <p:cNvSpPr>
            <a:spLocks noGrp="1"/>
          </p:cNvSpPr>
          <p:nvPr>
            <p:ph idx="1"/>
          </p:nvPr>
        </p:nvSpPr>
        <p:spPr>
          <a:xfrm>
            <a:off x="304800" y="1524000"/>
            <a:ext cx="8229600" cy="4495800"/>
          </a:xfrm>
        </p:spPr>
        <p:txBody>
          <a:bodyPr>
            <a:normAutofit fontScale="92500"/>
          </a:bodyPr>
          <a:lstStyle/>
          <a:p>
            <a:r>
              <a:rPr lang="en-US" sz="2400" dirty="0" smtClean="0"/>
              <a:t>Provide background on the Value-based Payment Modifier (VM). </a:t>
            </a:r>
          </a:p>
          <a:p>
            <a:r>
              <a:rPr lang="en-US" sz="2400" dirty="0" smtClean="0"/>
              <a:t>Explain how CMS is proposing  to complete the phase in of the VM in 2017 based on performance in 2015. </a:t>
            </a:r>
          </a:p>
          <a:p>
            <a:r>
              <a:rPr lang="en-US" sz="2400" dirty="0" smtClean="0"/>
              <a:t>Explain how the VM is aligned with the reporting requirements under the PQRS.</a:t>
            </a:r>
          </a:p>
          <a:p>
            <a:r>
              <a:rPr lang="en-US" sz="2400" dirty="0" smtClean="0"/>
              <a:t>Explain how the VM will apply to participants of the Shared Savings Program, the Pioneer ACO Model, and the CPC Initiative.</a:t>
            </a:r>
          </a:p>
          <a:p>
            <a:r>
              <a:rPr lang="en-US" sz="2400" dirty="0" smtClean="0"/>
              <a:t>Review the quality and cost measures included in the VM.</a:t>
            </a:r>
          </a:p>
          <a:p>
            <a:r>
              <a:rPr lang="en-US" sz="2400" dirty="0" smtClean="0"/>
              <a:t>Describe the timeline of 2015 activities related to PQRS and the VM.</a:t>
            </a:r>
            <a:endParaRPr lang="en-US" sz="2400" dirty="0"/>
          </a:p>
        </p:txBody>
      </p:sp>
      <p:sp>
        <p:nvSpPr>
          <p:cNvPr id="6"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4</a:t>
            </a:fld>
            <a:endParaRPr lang="en-US" dirty="0"/>
          </a:p>
        </p:txBody>
      </p:sp>
    </p:spTree>
    <p:extLst>
      <p:ext uri="{BB962C8B-B14F-4D97-AF65-F5344CB8AC3E}">
        <p14:creationId xmlns:p14="http://schemas.microsoft.com/office/powerpoint/2010/main" val="484094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798513"/>
          </a:xfrm>
        </p:spPr>
        <p:txBody>
          <a:bodyPr>
            <a:normAutofit/>
          </a:bodyPr>
          <a:lstStyle/>
          <a:p>
            <a:r>
              <a:rPr lang="en-US" sz="4000" b="1" dirty="0" smtClean="0">
                <a:latin typeface="+mj-lt"/>
              </a:rPr>
              <a:t>What </a:t>
            </a:r>
            <a:r>
              <a:rPr lang="en-US" sz="4000" b="1" dirty="0">
                <a:latin typeface="+mj-lt"/>
              </a:rPr>
              <a:t>i</a:t>
            </a:r>
            <a:r>
              <a:rPr lang="en-US" sz="4000" b="1" dirty="0" smtClean="0">
                <a:latin typeface="+mj-lt"/>
              </a:rPr>
              <a:t>s </a:t>
            </a:r>
            <a:r>
              <a:rPr lang="en-US" sz="4000" b="1" dirty="0">
                <a:latin typeface="+mj-lt"/>
              </a:rPr>
              <a:t>the </a:t>
            </a:r>
            <a:r>
              <a:rPr lang="en-US" sz="4000" b="1" dirty="0" smtClean="0">
                <a:latin typeface="+mj-lt"/>
              </a:rPr>
              <a:t>VM?</a:t>
            </a:r>
            <a:endParaRPr lang="en-US" sz="4000" b="1" dirty="0">
              <a:latin typeface="+mj-lt"/>
            </a:endParaRPr>
          </a:p>
        </p:txBody>
      </p:sp>
      <p:sp>
        <p:nvSpPr>
          <p:cNvPr id="5" name="Content Placeholder 4"/>
          <p:cNvSpPr>
            <a:spLocks noGrp="1"/>
          </p:cNvSpPr>
          <p:nvPr>
            <p:ph idx="1"/>
          </p:nvPr>
        </p:nvSpPr>
        <p:spPr>
          <a:xfrm>
            <a:off x="76200" y="4876800"/>
            <a:ext cx="8991600" cy="1524000"/>
          </a:xfrm>
        </p:spPr>
        <p:txBody>
          <a:bodyPr>
            <a:noAutofit/>
          </a:bodyPr>
          <a:lstStyle/>
          <a:p>
            <a:pPr marL="0" indent="-111125" fontAlgn="base">
              <a:spcAft>
                <a:spcPct val="0"/>
              </a:spcAft>
              <a:buNone/>
            </a:pPr>
            <a:r>
              <a:rPr lang="en-US" sz="2000" dirty="0" smtClean="0"/>
              <a:t>For more information on the VM, </a:t>
            </a:r>
            <a:r>
              <a:rPr lang="en-US" sz="2000" dirty="0"/>
              <a:t>please </a:t>
            </a:r>
            <a:r>
              <a:rPr lang="en-US" sz="2000" dirty="0" smtClean="0"/>
              <a:t>visit:</a:t>
            </a:r>
          </a:p>
          <a:p>
            <a:pPr fontAlgn="base">
              <a:spcAft>
                <a:spcPct val="0"/>
              </a:spcAft>
            </a:pPr>
            <a:r>
              <a:rPr lang="en-US" sz="2000" dirty="0">
                <a:hlinkClick r:id="rId3" tooltip="cms.gov page: Physician Feedback Program"/>
              </a:rPr>
              <a:t>www.cms.gov/physicianfeedbackprogram</a:t>
            </a:r>
            <a:endParaRPr lang="en-US" sz="2000" dirty="0"/>
          </a:p>
          <a:p>
            <a:pPr fontAlgn="base">
              <a:spcAft>
                <a:spcPct val="0"/>
              </a:spcAft>
            </a:pPr>
            <a:r>
              <a:rPr lang="en-US" sz="2000" dirty="0" smtClean="0">
                <a:hlinkClick r:id="rId4" tooltip="cms.gov website:  Medicare - Medicare FFS Physician Feedback Program/Value-Based Payment Modifier"/>
              </a:rPr>
              <a:t>http</a:t>
            </a:r>
            <a:r>
              <a:rPr lang="en-US" sz="2000" dirty="0">
                <a:hlinkClick r:id="rId4" tooltip="cms.gov website:  Medicare - Medicare FFS Physician Feedback Program/Value-Based Payment Modifier"/>
              </a:rPr>
              <a:t>://</a:t>
            </a:r>
            <a:r>
              <a:rPr lang="en-US" sz="2000" dirty="0" smtClean="0">
                <a:hlinkClick r:id="rId4" tooltip="cms.gov website:  Medicare - Medicare FFS Physician Feedback Program/Value-Based Payment Modifier"/>
              </a:rPr>
              <a:t>www.cms.gov/Medicare/Medicare-Fee-for-Service-Payment/PhysicianFeedbackProgram/ValueBasedPaymentModifier.html. </a:t>
            </a:r>
            <a:endParaRPr lang="en-US" sz="2000" dirty="0" smtClean="0"/>
          </a:p>
        </p:txBody>
      </p:sp>
      <p:sp>
        <p:nvSpPr>
          <p:cNvPr id="6" name="Freeform 5"/>
          <p:cNvSpPr/>
          <p:nvPr/>
        </p:nvSpPr>
        <p:spPr>
          <a:xfrm>
            <a:off x="1143000" y="1172523"/>
            <a:ext cx="3505200" cy="1589319"/>
          </a:xfrm>
          <a:custGeom>
            <a:avLst/>
            <a:gdLst>
              <a:gd name="connsiteX0" fmla="*/ 0 w 3119809"/>
              <a:gd name="connsiteY0" fmla="*/ 0 h 1871885"/>
              <a:gd name="connsiteX1" fmla="*/ 3119809 w 3119809"/>
              <a:gd name="connsiteY1" fmla="*/ 0 h 1871885"/>
              <a:gd name="connsiteX2" fmla="*/ 3119809 w 3119809"/>
              <a:gd name="connsiteY2" fmla="*/ 1871885 h 1871885"/>
              <a:gd name="connsiteX3" fmla="*/ 0 w 3119809"/>
              <a:gd name="connsiteY3" fmla="*/ 1871885 h 1871885"/>
              <a:gd name="connsiteX4" fmla="*/ 0 w 3119809"/>
              <a:gd name="connsiteY4" fmla="*/ 0 h 187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809" h="1871885">
                <a:moveTo>
                  <a:pt x="0" y="0"/>
                </a:moveTo>
                <a:lnTo>
                  <a:pt x="3119809" y="0"/>
                </a:lnTo>
                <a:lnTo>
                  <a:pt x="3119809" y="1871885"/>
                </a:lnTo>
                <a:lnTo>
                  <a:pt x="0" y="1871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73152" rIns="137160" bIns="73152" numCol="1" spcCol="1270" anchor="ctr" anchorCtr="0">
            <a:noAutofit/>
          </a:bodyPr>
          <a:lstStyle/>
          <a:p>
            <a:pPr lvl="0" algn="ctr" defTabSz="755650">
              <a:lnSpc>
                <a:spcPct val="90000"/>
              </a:lnSpc>
              <a:spcBef>
                <a:spcPct val="0"/>
              </a:spcBef>
              <a:spcAft>
                <a:spcPct val="35000"/>
              </a:spcAft>
            </a:pPr>
            <a:r>
              <a:rPr lang="en-US" sz="1600" b="0" strike="noStrike" kern="1200" baseline="0" dirty="0" smtClean="0"/>
              <a:t>The VM is a new per-claim adjustment under the MPFS that is applied to the Medicare paid amount at the group (Taxpayer Identification Number “TIN”) level to physicians billing under the TIN.</a:t>
            </a:r>
            <a:endParaRPr lang="en-US" sz="1600" b="0" strike="noStrike" kern="1200" baseline="0" dirty="0"/>
          </a:p>
        </p:txBody>
      </p:sp>
      <p:sp>
        <p:nvSpPr>
          <p:cNvPr id="9" name="Freeform 8"/>
          <p:cNvSpPr/>
          <p:nvPr/>
        </p:nvSpPr>
        <p:spPr>
          <a:xfrm>
            <a:off x="4876800" y="1172523"/>
            <a:ext cx="2895593" cy="1589319"/>
          </a:xfrm>
          <a:custGeom>
            <a:avLst/>
            <a:gdLst>
              <a:gd name="connsiteX0" fmla="*/ 0 w 3119809"/>
              <a:gd name="connsiteY0" fmla="*/ 0 h 1871885"/>
              <a:gd name="connsiteX1" fmla="*/ 3119809 w 3119809"/>
              <a:gd name="connsiteY1" fmla="*/ 0 h 1871885"/>
              <a:gd name="connsiteX2" fmla="*/ 3119809 w 3119809"/>
              <a:gd name="connsiteY2" fmla="*/ 1871885 h 1871885"/>
              <a:gd name="connsiteX3" fmla="*/ 0 w 3119809"/>
              <a:gd name="connsiteY3" fmla="*/ 1871885 h 1871885"/>
              <a:gd name="connsiteX4" fmla="*/ 0 w 3119809"/>
              <a:gd name="connsiteY4" fmla="*/ 0 h 187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809" h="1871885">
                <a:moveTo>
                  <a:pt x="0" y="0"/>
                </a:moveTo>
                <a:lnTo>
                  <a:pt x="3119809" y="0"/>
                </a:lnTo>
                <a:lnTo>
                  <a:pt x="3119809" y="1871885"/>
                </a:lnTo>
                <a:lnTo>
                  <a:pt x="0" y="1871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73152" rIns="137160" bIns="73152" numCol="1" spcCol="1270" anchor="ctr" anchorCtr="0">
            <a:noAutofit/>
          </a:bodyPr>
          <a:lstStyle/>
          <a:p>
            <a:pPr lvl="0" algn="ctr" defTabSz="755650">
              <a:lnSpc>
                <a:spcPct val="90000"/>
              </a:lnSpc>
              <a:spcBef>
                <a:spcPct val="0"/>
              </a:spcBef>
              <a:spcAft>
                <a:spcPct val="35000"/>
              </a:spcAft>
            </a:pPr>
            <a:r>
              <a:rPr lang="en-US" sz="1700" b="0" strike="noStrike" kern="1200" dirty="0" smtClean="0"/>
              <a:t>VM provides for differential payment under the PFS based on the quality of care furnished compared to cost of that care</a:t>
            </a:r>
            <a:r>
              <a:rPr lang="en-US" sz="1700" b="0" i="1" strike="noStrike" kern="1200" dirty="0" smtClean="0"/>
              <a:t>.</a:t>
            </a:r>
            <a:endParaRPr lang="en-US" sz="1700" b="0" strike="noStrike" kern="1200" dirty="0"/>
          </a:p>
        </p:txBody>
      </p:sp>
      <p:sp>
        <p:nvSpPr>
          <p:cNvPr id="11" name="Freeform 10"/>
          <p:cNvSpPr/>
          <p:nvPr/>
        </p:nvSpPr>
        <p:spPr>
          <a:xfrm>
            <a:off x="1143000" y="2982675"/>
            <a:ext cx="3505200" cy="1589319"/>
          </a:xfrm>
          <a:custGeom>
            <a:avLst/>
            <a:gdLst>
              <a:gd name="connsiteX0" fmla="*/ 0 w 3119809"/>
              <a:gd name="connsiteY0" fmla="*/ 0 h 1871885"/>
              <a:gd name="connsiteX1" fmla="*/ 3119809 w 3119809"/>
              <a:gd name="connsiteY1" fmla="*/ 0 h 1871885"/>
              <a:gd name="connsiteX2" fmla="*/ 3119809 w 3119809"/>
              <a:gd name="connsiteY2" fmla="*/ 1871885 h 1871885"/>
              <a:gd name="connsiteX3" fmla="*/ 0 w 3119809"/>
              <a:gd name="connsiteY3" fmla="*/ 1871885 h 1871885"/>
              <a:gd name="connsiteX4" fmla="*/ 0 w 3119809"/>
              <a:gd name="connsiteY4" fmla="*/ 0 h 187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809" h="1871885">
                <a:moveTo>
                  <a:pt x="0" y="0"/>
                </a:moveTo>
                <a:lnTo>
                  <a:pt x="3119809" y="0"/>
                </a:lnTo>
                <a:lnTo>
                  <a:pt x="3119809" y="1871885"/>
                </a:lnTo>
                <a:lnTo>
                  <a:pt x="0" y="1871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73152" rIns="137160" bIns="73152"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rPr>
              <a:t>CMS proposes to clarify that the VM would apply only to PFS services billed on an assignment-related basis and not to non-assigned services, to avoid any impact on beneficiary cost-sharing. </a:t>
            </a:r>
            <a:endParaRPr lang="en-US" sz="1600" b="0" kern="1200" dirty="0">
              <a:solidFill>
                <a:schemeClr val="bg1"/>
              </a:solidFill>
            </a:endParaRPr>
          </a:p>
        </p:txBody>
      </p:sp>
      <p:sp>
        <p:nvSpPr>
          <p:cNvPr id="12" name="Freeform 11"/>
          <p:cNvSpPr/>
          <p:nvPr/>
        </p:nvSpPr>
        <p:spPr>
          <a:xfrm>
            <a:off x="4876800" y="2971800"/>
            <a:ext cx="2895593" cy="1589319"/>
          </a:xfrm>
          <a:custGeom>
            <a:avLst/>
            <a:gdLst>
              <a:gd name="connsiteX0" fmla="*/ 0 w 3119809"/>
              <a:gd name="connsiteY0" fmla="*/ 0 h 1871885"/>
              <a:gd name="connsiteX1" fmla="*/ 3119809 w 3119809"/>
              <a:gd name="connsiteY1" fmla="*/ 0 h 1871885"/>
              <a:gd name="connsiteX2" fmla="*/ 3119809 w 3119809"/>
              <a:gd name="connsiteY2" fmla="*/ 1871885 h 1871885"/>
              <a:gd name="connsiteX3" fmla="*/ 0 w 3119809"/>
              <a:gd name="connsiteY3" fmla="*/ 1871885 h 1871885"/>
              <a:gd name="connsiteX4" fmla="*/ 0 w 3119809"/>
              <a:gd name="connsiteY4" fmla="*/ 0 h 187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809" h="1871885">
                <a:moveTo>
                  <a:pt x="0" y="0"/>
                </a:moveTo>
                <a:lnTo>
                  <a:pt x="3119809" y="0"/>
                </a:lnTo>
                <a:lnTo>
                  <a:pt x="3119809" y="1871885"/>
                </a:lnTo>
                <a:lnTo>
                  <a:pt x="0" y="1871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73152" rIns="137160" bIns="73152" numCol="1" spcCol="1270" anchor="ctr" anchorCtr="0">
            <a:noAutofit/>
          </a:bodyPr>
          <a:lstStyle/>
          <a:p>
            <a:pPr lvl="0" algn="ctr" defTabSz="755650">
              <a:lnSpc>
                <a:spcPct val="90000"/>
              </a:lnSpc>
              <a:spcBef>
                <a:spcPct val="0"/>
              </a:spcBef>
              <a:spcAft>
                <a:spcPct val="35000"/>
              </a:spcAft>
            </a:pPr>
            <a:r>
              <a:rPr lang="en-US" sz="1700" b="0" kern="1200" dirty="0" smtClean="0">
                <a:ea typeface="ＭＳ Ｐゴシック"/>
                <a:cs typeface="Times New Roman" pitchFamily="18" charset="0"/>
              </a:rPr>
              <a:t>The VM is aligned with and is based on participation in PQRS.</a:t>
            </a:r>
            <a:endParaRPr lang="en-US" sz="1700" b="0" kern="1200" dirty="0"/>
          </a:p>
        </p:txBody>
      </p:sp>
      <p:sp>
        <p:nvSpPr>
          <p:cNvPr id="8"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5</a:t>
            </a:fld>
            <a:endParaRPr lang="en-US" dirty="0"/>
          </a:p>
        </p:txBody>
      </p:sp>
    </p:spTree>
    <p:extLst>
      <p:ext uri="{BB962C8B-B14F-4D97-AF65-F5344CB8AC3E}">
        <p14:creationId xmlns:p14="http://schemas.microsoft.com/office/powerpoint/2010/main" val="1180894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latin typeface="+mj-lt"/>
              </a:rPr>
              <a:t>Proposed VM Policies for 2017</a:t>
            </a:r>
            <a:r>
              <a:rPr lang="en-US" dirty="0" smtClean="0"/>
              <a:t/>
            </a:r>
            <a:br>
              <a:rPr lang="en-US" dirty="0" smtClean="0"/>
            </a:br>
            <a:endParaRPr lang="en-US" dirty="0"/>
          </a:p>
        </p:txBody>
      </p:sp>
      <p:sp>
        <p:nvSpPr>
          <p:cNvPr id="3" name="Content Placeholder 2"/>
          <p:cNvSpPr>
            <a:spLocks noGrp="1"/>
          </p:cNvSpPr>
          <p:nvPr>
            <p:ph idx="1"/>
          </p:nvPr>
        </p:nvSpPr>
        <p:spPr>
          <a:xfrm>
            <a:off x="304800" y="1278880"/>
            <a:ext cx="8229600" cy="1643527"/>
          </a:xfrm>
        </p:spPr>
        <p:txBody>
          <a:bodyPr>
            <a:normAutofit lnSpcReduction="10000"/>
          </a:bodyPr>
          <a:lstStyle/>
          <a:p>
            <a:r>
              <a:rPr lang="en-US" sz="2400" dirty="0" smtClean="0"/>
              <a:t>Performance Year is 2015</a:t>
            </a:r>
          </a:p>
          <a:p>
            <a:r>
              <a:rPr lang="en-US" sz="2400" dirty="0" smtClean="0"/>
              <a:t>Applies to physicians and non-physician EPs who are solo practitioners or in groups with 2+ EPs </a:t>
            </a:r>
          </a:p>
          <a:p>
            <a:r>
              <a:rPr lang="en-US" sz="2400" dirty="0" smtClean="0"/>
              <a:t>Quality tiering is mandatory:</a:t>
            </a:r>
            <a:endParaRPr lang="en-US" sz="2400" dirty="0"/>
          </a:p>
        </p:txBody>
      </p:sp>
      <p:sp>
        <p:nvSpPr>
          <p:cNvPr id="6" name="Freeform 5"/>
          <p:cNvSpPr/>
          <p:nvPr/>
        </p:nvSpPr>
        <p:spPr>
          <a:xfrm>
            <a:off x="1666540" y="3014961"/>
            <a:ext cx="2694533" cy="1616719"/>
          </a:xfrm>
          <a:custGeom>
            <a:avLst/>
            <a:gdLst>
              <a:gd name="connsiteX0" fmla="*/ 0 w 2694533"/>
              <a:gd name="connsiteY0" fmla="*/ 0 h 1616719"/>
              <a:gd name="connsiteX1" fmla="*/ 2694533 w 2694533"/>
              <a:gd name="connsiteY1" fmla="*/ 0 h 1616719"/>
              <a:gd name="connsiteX2" fmla="*/ 2694533 w 2694533"/>
              <a:gd name="connsiteY2" fmla="*/ 1616719 h 1616719"/>
              <a:gd name="connsiteX3" fmla="*/ 0 w 2694533"/>
              <a:gd name="connsiteY3" fmla="*/ 1616719 h 1616719"/>
              <a:gd name="connsiteX4" fmla="*/ 0 w 2694533"/>
              <a:gd name="connsiteY4" fmla="*/ 0 h 16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533" h="1616719">
                <a:moveTo>
                  <a:pt x="0" y="0"/>
                </a:moveTo>
                <a:lnTo>
                  <a:pt x="2694533" y="0"/>
                </a:lnTo>
                <a:lnTo>
                  <a:pt x="2694533" y="1616719"/>
                </a:lnTo>
                <a:lnTo>
                  <a:pt x="0" y="161671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64770" rIns="137160" bIns="64770" numCol="1" spcCol="1270" anchor="ctr" anchorCtr="0">
            <a:noAutofit/>
          </a:bodyPr>
          <a:lstStyle/>
          <a:p>
            <a:pPr lvl="0" algn="ctr" defTabSz="755650">
              <a:lnSpc>
                <a:spcPct val="90000"/>
              </a:lnSpc>
              <a:spcBef>
                <a:spcPct val="0"/>
              </a:spcBef>
              <a:spcAft>
                <a:spcPct val="35000"/>
              </a:spcAft>
            </a:pPr>
            <a:r>
              <a:rPr lang="en-US" sz="1700" kern="1200" dirty="0" smtClean="0"/>
              <a:t>Groups with 2-9 EPs and solo practitioners receive only the upward  or neutral VM adjustment (no downward adjustment). </a:t>
            </a:r>
            <a:endParaRPr lang="en-US" sz="1700" kern="1200" dirty="0"/>
          </a:p>
        </p:txBody>
      </p:sp>
      <p:sp>
        <p:nvSpPr>
          <p:cNvPr id="10" name="Freeform 9"/>
          <p:cNvSpPr/>
          <p:nvPr/>
        </p:nvSpPr>
        <p:spPr>
          <a:xfrm>
            <a:off x="4630526" y="3014961"/>
            <a:ext cx="2694533" cy="1616719"/>
          </a:xfrm>
          <a:custGeom>
            <a:avLst/>
            <a:gdLst>
              <a:gd name="connsiteX0" fmla="*/ 0 w 2694533"/>
              <a:gd name="connsiteY0" fmla="*/ 0 h 1616719"/>
              <a:gd name="connsiteX1" fmla="*/ 2694533 w 2694533"/>
              <a:gd name="connsiteY1" fmla="*/ 0 h 1616719"/>
              <a:gd name="connsiteX2" fmla="*/ 2694533 w 2694533"/>
              <a:gd name="connsiteY2" fmla="*/ 1616719 h 1616719"/>
              <a:gd name="connsiteX3" fmla="*/ 0 w 2694533"/>
              <a:gd name="connsiteY3" fmla="*/ 1616719 h 1616719"/>
              <a:gd name="connsiteX4" fmla="*/ 0 w 2694533"/>
              <a:gd name="connsiteY4" fmla="*/ 0 h 16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533" h="1616719">
                <a:moveTo>
                  <a:pt x="0" y="0"/>
                </a:moveTo>
                <a:lnTo>
                  <a:pt x="2694533" y="0"/>
                </a:lnTo>
                <a:lnTo>
                  <a:pt x="2694533" y="1616719"/>
                </a:lnTo>
                <a:lnTo>
                  <a:pt x="0" y="161671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64770" rIns="137160" bIns="64770" numCol="1" spcCol="1270" anchor="ctr" anchorCtr="0">
            <a:noAutofit/>
          </a:bodyPr>
          <a:lstStyle/>
          <a:p>
            <a:pPr lvl="0" algn="ctr" defTabSz="755650">
              <a:lnSpc>
                <a:spcPct val="90000"/>
              </a:lnSpc>
              <a:spcBef>
                <a:spcPct val="0"/>
              </a:spcBef>
              <a:spcAft>
                <a:spcPct val="35000"/>
              </a:spcAft>
            </a:pPr>
            <a:r>
              <a:rPr lang="en-US" sz="1700" kern="1200" dirty="0" smtClean="0"/>
              <a:t>Groups with 10+ EPs can receive upward, neutral, or downward VM adjustment.</a:t>
            </a:r>
            <a:endParaRPr lang="en-US" sz="1700" kern="1200" dirty="0"/>
          </a:p>
        </p:txBody>
      </p:sp>
      <p:sp>
        <p:nvSpPr>
          <p:cNvPr id="11" name="Freeform 10"/>
          <p:cNvSpPr/>
          <p:nvPr/>
        </p:nvSpPr>
        <p:spPr>
          <a:xfrm>
            <a:off x="2961559" y="4784081"/>
            <a:ext cx="3134442" cy="1686569"/>
          </a:xfrm>
          <a:custGeom>
            <a:avLst/>
            <a:gdLst>
              <a:gd name="connsiteX0" fmla="*/ 0 w 3134442"/>
              <a:gd name="connsiteY0" fmla="*/ 0 h 1616719"/>
              <a:gd name="connsiteX1" fmla="*/ 3134442 w 3134442"/>
              <a:gd name="connsiteY1" fmla="*/ 0 h 1616719"/>
              <a:gd name="connsiteX2" fmla="*/ 3134442 w 3134442"/>
              <a:gd name="connsiteY2" fmla="*/ 1616719 h 1616719"/>
              <a:gd name="connsiteX3" fmla="*/ 0 w 3134442"/>
              <a:gd name="connsiteY3" fmla="*/ 1616719 h 1616719"/>
              <a:gd name="connsiteX4" fmla="*/ 0 w 3134442"/>
              <a:gd name="connsiteY4" fmla="*/ 0 h 16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4442" h="1616719">
                <a:moveTo>
                  <a:pt x="0" y="0"/>
                </a:moveTo>
                <a:lnTo>
                  <a:pt x="3134442" y="0"/>
                </a:lnTo>
                <a:lnTo>
                  <a:pt x="3134442" y="1616719"/>
                </a:lnTo>
                <a:lnTo>
                  <a:pt x="0" y="161671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64770" rIns="13716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Groups and solo practitioners are eligible for an additional +1.0x  if their average beneficiary risk score is in the top 25 percent of all beneficiary risk scores nationwide.</a:t>
            </a:r>
            <a:endParaRPr lang="en-US" sz="1700" kern="1200" dirty="0">
              <a:solidFill>
                <a:schemeClr val="bg1"/>
              </a:solidFill>
            </a:endParaRPr>
          </a:p>
        </p:txBody>
      </p:sp>
      <p:sp>
        <p:nvSpPr>
          <p:cNvPr id="7"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6</a:t>
            </a:fld>
            <a:endParaRPr lang="en-US" dirty="0"/>
          </a:p>
        </p:txBody>
      </p:sp>
    </p:spTree>
    <p:extLst>
      <p:ext uri="{BB962C8B-B14F-4D97-AF65-F5344CB8AC3E}">
        <p14:creationId xmlns:p14="http://schemas.microsoft.com/office/powerpoint/2010/main" val="3205194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68264"/>
          </a:xfrm>
        </p:spPr>
        <p:txBody>
          <a:bodyPr>
            <a:normAutofit/>
          </a:bodyPr>
          <a:lstStyle/>
          <a:p>
            <a:r>
              <a:rPr lang="en-US" sz="4000" dirty="0" smtClean="0">
                <a:cs typeface="Arial" panose="020B0604020202020204" pitchFamily="34" charset="0"/>
              </a:rPr>
              <a:t>Proposed VM Policies for 2017 </a:t>
            </a:r>
            <a:r>
              <a:rPr lang="en-US" sz="2000" dirty="0" smtClean="0">
                <a:cs typeface="Arial" panose="020B0604020202020204" pitchFamily="34" charset="0"/>
              </a:rPr>
              <a:t>(cont.)</a:t>
            </a:r>
            <a:endParaRPr lang="en-US" sz="4000" dirty="0">
              <a:cs typeface="Arial" panose="020B0604020202020204" pitchFamily="34" charset="0"/>
            </a:endParaRPr>
          </a:p>
        </p:txBody>
      </p:sp>
      <p:sp>
        <p:nvSpPr>
          <p:cNvPr id="6" name="Freeform 5" descr="&quot;&quot;"/>
          <p:cNvSpPr/>
          <p:nvPr/>
        </p:nvSpPr>
        <p:spPr>
          <a:xfrm>
            <a:off x="381000" y="1634524"/>
            <a:ext cx="8458199" cy="2734200"/>
          </a:xfrm>
          <a:custGeom>
            <a:avLst/>
            <a:gdLst>
              <a:gd name="connsiteX0" fmla="*/ 0 w 8458199"/>
              <a:gd name="connsiteY0" fmla="*/ 0 h 2734200"/>
              <a:gd name="connsiteX1" fmla="*/ 8458199 w 8458199"/>
              <a:gd name="connsiteY1" fmla="*/ 0 h 2734200"/>
              <a:gd name="connsiteX2" fmla="*/ 8458199 w 8458199"/>
              <a:gd name="connsiteY2" fmla="*/ 2734200 h 2734200"/>
              <a:gd name="connsiteX3" fmla="*/ 0 w 8458199"/>
              <a:gd name="connsiteY3" fmla="*/ 2734200 h 2734200"/>
              <a:gd name="connsiteX4" fmla="*/ 0 w 8458199"/>
              <a:gd name="connsiteY4" fmla="*/ 0 h 273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199" h="2734200">
                <a:moveTo>
                  <a:pt x="0" y="0"/>
                </a:moveTo>
                <a:lnTo>
                  <a:pt x="8458199" y="0"/>
                </a:lnTo>
                <a:lnTo>
                  <a:pt x="8458199" y="2734200"/>
                </a:lnTo>
                <a:lnTo>
                  <a:pt x="0" y="2734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291592" rIns="656450" bIns="99568"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Reporting through GPRO-Web Interface, Qualified PQRS Registry, EHR, or 50% of EPs reporting individually (same as 2016)</a:t>
            </a:r>
            <a:endParaRPr lang="en-US" sz="1600" kern="1200" dirty="0"/>
          </a:p>
          <a:p>
            <a:pPr marL="171450" lvl="1" indent="-171450" algn="l" defTabSz="711200">
              <a:lnSpc>
                <a:spcPct val="90000"/>
              </a:lnSpc>
              <a:spcBef>
                <a:spcPct val="0"/>
              </a:spcBef>
              <a:spcAft>
                <a:spcPct val="15000"/>
              </a:spcAft>
              <a:buChar char="••"/>
            </a:pPr>
            <a:r>
              <a:rPr lang="en-US" sz="1600" kern="1200" dirty="0" smtClean="0"/>
              <a:t>Patient Experience Measures: CAHPS for PQRS</a:t>
            </a:r>
          </a:p>
          <a:p>
            <a:pPr marL="338138" lvl="2" indent="-114300" algn="l" defTabSz="622300">
              <a:lnSpc>
                <a:spcPct val="90000"/>
              </a:lnSpc>
              <a:spcBef>
                <a:spcPct val="0"/>
              </a:spcBef>
              <a:spcAft>
                <a:spcPct val="15000"/>
              </a:spcAft>
              <a:buChar char="••"/>
            </a:pPr>
            <a:r>
              <a:rPr lang="en-US" sz="1400" kern="1200" dirty="0" smtClean="0"/>
              <a:t>Optional for groups with 2-99 EPs</a:t>
            </a:r>
          </a:p>
          <a:p>
            <a:pPr marL="338138" lvl="2" indent="-114300" algn="l" defTabSz="622300">
              <a:lnSpc>
                <a:spcPct val="90000"/>
              </a:lnSpc>
              <a:spcBef>
                <a:spcPct val="0"/>
              </a:spcBef>
              <a:spcAft>
                <a:spcPct val="15000"/>
              </a:spcAft>
              <a:buChar char="••"/>
            </a:pPr>
            <a:r>
              <a:rPr lang="en-US" sz="1400" kern="1200" dirty="0" smtClean="0"/>
              <a:t>Required for all groups with 100+ EPs</a:t>
            </a:r>
          </a:p>
          <a:p>
            <a:pPr marL="171450" lvl="1" indent="-171450" algn="l" defTabSz="711200">
              <a:lnSpc>
                <a:spcPct val="90000"/>
              </a:lnSpc>
              <a:spcBef>
                <a:spcPct val="0"/>
              </a:spcBef>
              <a:spcAft>
                <a:spcPct val="15000"/>
              </a:spcAft>
              <a:buChar char="••"/>
            </a:pPr>
            <a:r>
              <a:rPr lang="en-US" sz="1600" kern="1200" dirty="0" smtClean="0"/>
              <a:t>Outcome Measures:  Same as 2015 (see Appendix </a:t>
            </a:r>
            <a:r>
              <a:rPr lang="en-US" sz="1600" kern="1200" dirty="0" smtClean="0">
                <a:solidFill>
                  <a:schemeClr val="tx1"/>
                </a:solidFill>
              </a:rPr>
              <a:t>Slide 43)</a:t>
            </a:r>
          </a:p>
          <a:p>
            <a:pPr marL="338138" lvl="2" indent="-114300" algn="l" defTabSz="622300">
              <a:lnSpc>
                <a:spcPct val="90000"/>
              </a:lnSpc>
              <a:spcBef>
                <a:spcPct val="0"/>
              </a:spcBef>
              <a:spcAft>
                <a:spcPct val="15000"/>
              </a:spcAft>
              <a:buChar char="••"/>
            </a:pPr>
            <a:r>
              <a:rPr lang="en-US" sz="1400" kern="1200" dirty="0" smtClean="0"/>
              <a:t>All Cause Readmission</a:t>
            </a:r>
          </a:p>
          <a:p>
            <a:pPr marL="338138" lvl="2" indent="-114300" algn="l" defTabSz="622300">
              <a:lnSpc>
                <a:spcPct val="90000"/>
              </a:lnSpc>
              <a:spcBef>
                <a:spcPct val="0"/>
              </a:spcBef>
              <a:spcAft>
                <a:spcPct val="15000"/>
              </a:spcAft>
              <a:buChar char="••"/>
            </a:pPr>
            <a:r>
              <a:rPr lang="en-US" sz="1400" kern="1200" dirty="0" smtClean="0"/>
              <a:t>Composite of Acute Prevention Quality Indicators (bacterial pneumonia, urinary tract infection, dehydration)</a:t>
            </a:r>
            <a:endParaRPr lang="en-US" sz="1400" kern="1200" dirty="0"/>
          </a:p>
          <a:p>
            <a:pPr marL="338138" lvl="2" indent="-114300" algn="l" defTabSz="622300">
              <a:lnSpc>
                <a:spcPct val="90000"/>
              </a:lnSpc>
              <a:spcBef>
                <a:spcPct val="0"/>
              </a:spcBef>
              <a:spcAft>
                <a:spcPct val="15000"/>
              </a:spcAft>
              <a:buChar char="••"/>
            </a:pPr>
            <a:r>
              <a:rPr lang="en-US" sz="1400" kern="1200" dirty="0" smtClean="0"/>
              <a:t>Composite of Chronic Prevention Quality Indicators (COPD, heart failure, diabetes)</a:t>
            </a:r>
            <a:endParaRPr lang="en-US" sz="1400" kern="1200" dirty="0"/>
          </a:p>
        </p:txBody>
      </p:sp>
      <p:sp>
        <p:nvSpPr>
          <p:cNvPr id="10" name="Freeform 9"/>
          <p:cNvSpPr/>
          <p:nvPr/>
        </p:nvSpPr>
        <p:spPr>
          <a:xfrm>
            <a:off x="803910" y="1389720"/>
            <a:ext cx="5920740" cy="413280"/>
          </a:xfrm>
          <a:custGeom>
            <a:avLst/>
            <a:gdLst>
              <a:gd name="connsiteX0" fmla="*/ 0 w 5920740"/>
              <a:gd name="connsiteY0" fmla="*/ 68881 h 413280"/>
              <a:gd name="connsiteX1" fmla="*/ 68881 w 5920740"/>
              <a:gd name="connsiteY1" fmla="*/ 0 h 413280"/>
              <a:gd name="connsiteX2" fmla="*/ 5851859 w 5920740"/>
              <a:gd name="connsiteY2" fmla="*/ 0 h 413280"/>
              <a:gd name="connsiteX3" fmla="*/ 5920740 w 5920740"/>
              <a:gd name="connsiteY3" fmla="*/ 68881 h 413280"/>
              <a:gd name="connsiteX4" fmla="*/ 5920740 w 5920740"/>
              <a:gd name="connsiteY4" fmla="*/ 344399 h 413280"/>
              <a:gd name="connsiteX5" fmla="*/ 5851859 w 5920740"/>
              <a:gd name="connsiteY5" fmla="*/ 413280 h 413280"/>
              <a:gd name="connsiteX6" fmla="*/ 68881 w 5920740"/>
              <a:gd name="connsiteY6" fmla="*/ 413280 h 413280"/>
              <a:gd name="connsiteX7" fmla="*/ 0 w 5920740"/>
              <a:gd name="connsiteY7" fmla="*/ 344399 h 413280"/>
              <a:gd name="connsiteX8" fmla="*/ 0 w 5920740"/>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413280">
                <a:moveTo>
                  <a:pt x="0" y="68881"/>
                </a:moveTo>
                <a:cubicBezTo>
                  <a:pt x="0" y="30839"/>
                  <a:pt x="30839" y="0"/>
                  <a:pt x="68881" y="0"/>
                </a:cubicBezTo>
                <a:lnTo>
                  <a:pt x="5851859" y="0"/>
                </a:lnTo>
                <a:cubicBezTo>
                  <a:pt x="5889901" y="0"/>
                  <a:pt x="5920740" y="30839"/>
                  <a:pt x="5920740" y="68881"/>
                </a:cubicBezTo>
                <a:lnTo>
                  <a:pt x="5920740" y="344399"/>
                </a:lnTo>
                <a:cubicBezTo>
                  <a:pt x="5920740" y="382441"/>
                  <a:pt x="5889901" y="413280"/>
                  <a:pt x="5851859" y="413280"/>
                </a:cubicBezTo>
                <a:lnTo>
                  <a:pt x="68881" y="413280"/>
                </a:lnTo>
                <a:cubicBezTo>
                  <a:pt x="30839" y="413280"/>
                  <a:pt x="0" y="382441"/>
                  <a:pt x="0" y="344399"/>
                </a:cubicBezTo>
                <a:lnTo>
                  <a:pt x="0" y="688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965" tIns="20175" rIns="243965" bIns="20175" numCol="1" spcCol="1270" anchor="ctr" anchorCtr="0">
            <a:noAutofit/>
          </a:bodyPr>
          <a:lstStyle/>
          <a:p>
            <a:pPr lvl="0" algn="l" defTabSz="800100">
              <a:lnSpc>
                <a:spcPct val="90000"/>
              </a:lnSpc>
              <a:spcBef>
                <a:spcPct val="0"/>
              </a:spcBef>
              <a:spcAft>
                <a:spcPct val="35000"/>
              </a:spcAft>
            </a:pPr>
            <a:r>
              <a:rPr lang="en-US" sz="1800" b="1" kern="1200" dirty="0" smtClean="0"/>
              <a:t>Quality Measures</a:t>
            </a:r>
            <a:endParaRPr lang="en-US" sz="1800" b="1" kern="1200" dirty="0"/>
          </a:p>
        </p:txBody>
      </p:sp>
      <p:sp>
        <p:nvSpPr>
          <p:cNvPr id="11" name="Freeform 10" descr="&quot;&quot;"/>
          <p:cNvSpPr/>
          <p:nvPr/>
        </p:nvSpPr>
        <p:spPr>
          <a:xfrm>
            <a:off x="381000" y="4612801"/>
            <a:ext cx="8458199" cy="1940399"/>
          </a:xfrm>
          <a:custGeom>
            <a:avLst/>
            <a:gdLst>
              <a:gd name="connsiteX0" fmla="*/ 0 w 8458199"/>
              <a:gd name="connsiteY0" fmla="*/ 0 h 1940399"/>
              <a:gd name="connsiteX1" fmla="*/ 8458199 w 8458199"/>
              <a:gd name="connsiteY1" fmla="*/ 0 h 1940399"/>
              <a:gd name="connsiteX2" fmla="*/ 8458199 w 8458199"/>
              <a:gd name="connsiteY2" fmla="*/ 1940399 h 1940399"/>
              <a:gd name="connsiteX3" fmla="*/ 0 w 8458199"/>
              <a:gd name="connsiteY3" fmla="*/ 1940399 h 1940399"/>
              <a:gd name="connsiteX4" fmla="*/ 0 w 8458199"/>
              <a:gd name="connsiteY4" fmla="*/ 0 h 1940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199" h="1940399">
                <a:moveTo>
                  <a:pt x="0" y="0"/>
                </a:moveTo>
                <a:lnTo>
                  <a:pt x="8458199" y="0"/>
                </a:lnTo>
                <a:lnTo>
                  <a:pt x="8458199" y="1940399"/>
                </a:lnTo>
                <a:lnTo>
                  <a:pt x="0" y="194039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291592" rIns="656450" bIns="99568"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Same as 2016 (see Appendix Slide </a:t>
            </a:r>
            <a:r>
              <a:rPr lang="en-US" sz="1700" kern="1200" dirty="0" smtClean="0">
                <a:solidFill>
                  <a:schemeClr val="tx1"/>
                </a:solidFill>
              </a:rPr>
              <a:t>44)</a:t>
            </a:r>
            <a:endParaRPr lang="en-US" sz="1700" kern="1200" dirty="0">
              <a:solidFill>
                <a:schemeClr val="tx1"/>
              </a:solidFill>
            </a:endParaRPr>
          </a:p>
          <a:p>
            <a:pPr marL="171450" lvl="1" indent="-171450" algn="l" defTabSz="755650">
              <a:lnSpc>
                <a:spcPct val="90000"/>
              </a:lnSpc>
              <a:spcBef>
                <a:spcPct val="0"/>
              </a:spcBef>
              <a:spcAft>
                <a:spcPct val="15000"/>
              </a:spcAft>
              <a:buChar char="••"/>
            </a:pPr>
            <a:r>
              <a:rPr lang="en-US" sz="1700" kern="1200" dirty="0" smtClean="0">
                <a:solidFill>
                  <a:schemeClr val="tx1"/>
                </a:solidFill>
              </a:rPr>
              <a:t>Total per capita costs measures (Parts A &amp; B)</a:t>
            </a:r>
            <a:endParaRPr lang="en-US" sz="1700" kern="1200" dirty="0">
              <a:solidFill>
                <a:schemeClr val="tx1"/>
              </a:solidFill>
            </a:endParaRPr>
          </a:p>
          <a:p>
            <a:pPr marL="171450" lvl="1" indent="-171450" algn="l" defTabSz="755650">
              <a:lnSpc>
                <a:spcPct val="90000"/>
              </a:lnSpc>
              <a:spcBef>
                <a:spcPct val="0"/>
              </a:spcBef>
              <a:spcAft>
                <a:spcPct val="15000"/>
              </a:spcAft>
              <a:buChar char="••"/>
            </a:pPr>
            <a:r>
              <a:rPr lang="en-US" sz="1700" kern="1200" dirty="0" smtClean="0">
                <a:solidFill>
                  <a:schemeClr val="tx1"/>
                </a:solidFill>
              </a:rPr>
              <a:t>Total per capita costs for beneficiaries with 4 chronic conditions:     </a:t>
            </a:r>
            <a:endParaRPr lang="en-US" sz="1700" kern="1200" dirty="0">
              <a:solidFill>
                <a:schemeClr val="tx1"/>
              </a:solidFill>
            </a:endParaRPr>
          </a:p>
          <a:p>
            <a:pPr marL="338138" lvl="2" indent="-114300" algn="l" defTabSz="622300">
              <a:lnSpc>
                <a:spcPct val="90000"/>
              </a:lnSpc>
              <a:spcBef>
                <a:spcPct val="0"/>
              </a:spcBef>
              <a:spcAft>
                <a:spcPct val="15000"/>
              </a:spcAft>
              <a:buChar char="••"/>
              <a:tabLst>
                <a:tab pos="3998913" algn="l"/>
              </a:tabLst>
            </a:pPr>
            <a:r>
              <a:rPr lang="en-US" sz="1400" kern="1200" dirty="0" smtClean="0">
                <a:solidFill>
                  <a:schemeClr val="tx1"/>
                </a:solidFill>
              </a:rPr>
              <a:t>Chronic Obstructive Pulmonary Disease (COPD)	</a:t>
            </a:r>
            <a:r>
              <a:rPr lang="en-US" sz="1400" kern="1200" dirty="0" smtClean="0">
                <a:solidFill>
                  <a:schemeClr val="tx1"/>
                </a:solidFill>
                <a:sym typeface="Symbol"/>
              </a:rPr>
              <a:t></a:t>
            </a:r>
            <a:r>
              <a:rPr lang="en-US" sz="1400" kern="1200" dirty="0" smtClean="0">
                <a:solidFill>
                  <a:schemeClr val="tx1"/>
                </a:solidFill>
              </a:rPr>
              <a:t> Heart Failure</a:t>
            </a:r>
            <a:endParaRPr lang="en-US" sz="1400" kern="1200" dirty="0">
              <a:solidFill>
                <a:schemeClr val="tx1"/>
              </a:solidFill>
            </a:endParaRPr>
          </a:p>
          <a:p>
            <a:pPr marL="338138" lvl="2" indent="-114300" defTabSz="622300">
              <a:lnSpc>
                <a:spcPct val="90000"/>
              </a:lnSpc>
              <a:spcBef>
                <a:spcPct val="0"/>
              </a:spcBef>
              <a:spcAft>
                <a:spcPct val="15000"/>
              </a:spcAft>
              <a:buChar char="••"/>
              <a:tabLst>
                <a:tab pos="3998913" algn="l"/>
              </a:tabLst>
            </a:pPr>
            <a:r>
              <a:rPr lang="en-US" sz="1400" kern="1200" dirty="0" smtClean="0">
                <a:solidFill>
                  <a:schemeClr val="tx1"/>
                </a:solidFill>
              </a:rPr>
              <a:t>Coronary Artery Disease	</a:t>
            </a:r>
            <a:r>
              <a:rPr lang="en-US" sz="1400" dirty="0" smtClean="0">
                <a:solidFill>
                  <a:schemeClr val="tx1"/>
                </a:solidFill>
                <a:sym typeface="Symbol"/>
              </a:rPr>
              <a:t></a:t>
            </a:r>
            <a:r>
              <a:rPr lang="en-US" sz="1400" kern="1200" dirty="0" smtClean="0">
                <a:solidFill>
                  <a:schemeClr val="tx1"/>
                </a:solidFill>
              </a:rPr>
              <a:t> Diabetes </a:t>
            </a:r>
          </a:p>
          <a:p>
            <a:pPr marL="171450" lvl="1" indent="-171450" algn="l" defTabSz="755650">
              <a:lnSpc>
                <a:spcPct val="90000"/>
              </a:lnSpc>
              <a:spcBef>
                <a:spcPct val="0"/>
              </a:spcBef>
              <a:spcAft>
                <a:spcPct val="15000"/>
              </a:spcAft>
              <a:buChar char="••"/>
            </a:pPr>
            <a:r>
              <a:rPr lang="en-US" sz="1700" kern="1200" dirty="0" smtClean="0">
                <a:solidFill>
                  <a:schemeClr val="tx1"/>
                </a:solidFill>
              </a:rPr>
              <a:t>Medicare Spending Per Beneficiary measure </a:t>
            </a:r>
          </a:p>
        </p:txBody>
      </p:sp>
      <p:sp>
        <p:nvSpPr>
          <p:cNvPr id="12" name="Freeform 11"/>
          <p:cNvSpPr/>
          <p:nvPr/>
        </p:nvSpPr>
        <p:spPr>
          <a:xfrm>
            <a:off x="803910" y="4406161"/>
            <a:ext cx="5920740" cy="413280"/>
          </a:xfrm>
          <a:custGeom>
            <a:avLst/>
            <a:gdLst>
              <a:gd name="connsiteX0" fmla="*/ 0 w 5920740"/>
              <a:gd name="connsiteY0" fmla="*/ 68881 h 413280"/>
              <a:gd name="connsiteX1" fmla="*/ 68881 w 5920740"/>
              <a:gd name="connsiteY1" fmla="*/ 0 h 413280"/>
              <a:gd name="connsiteX2" fmla="*/ 5851859 w 5920740"/>
              <a:gd name="connsiteY2" fmla="*/ 0 h 413280"/>
              <a:gd name="connsiteX3" fmla="*/ 5920740 w 5920740"/>
              <a:gd name="connsiteY3" fmla="*/ 68881 h 413280"/>
              <a:gd name="connsiteX4" fmla="*/ 5920740 w 5920740"/>
              <a:gd name="connsiteY4" fmla="*/ 344399 h 413280"/>
              <a:gd name="connsiteX5" fmla="*/ 5851859 w 5920740"/>
              <a:gd name="connsiteY5" fmla="*/ 413280 h 413280"/>
              <a:gd name="connsiteX6" fmla="*/ 68881 w 5920740"/>
              <a:gd name="connsiteY6" fmla="*/ 413280 h 413280"/>
              <a:gd name="connsiteX7" fmla="*/ 0 w 5920740"/>
              <a:gd name="connsiteY7" fmla="*/ 344399 h 413280"/>
              <a:gd name="connsiteX8" fmla="*/ 0 w 5920740"/>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413280">
                <a:moveTo>
                  <a:pt x="0" y="68881"/>
                </a:moveTo>
                <a:cubicBezTo>
                  <a:pt x="0" y="30839"/>
                  <a:pt x="30839" y="0"/>
                  <a:pt x="68881" y="0"/>
                </a:cubicBezTo>
                <a:lnTo>
                  <a:pt x="5851859" y="0"/>
                </a:lnTo>
                <a:cubicBezTo>
                  <a:pt x="5889901" y="0"/>
                  <a:pt x="5920740" y="30839"/>
                  <a:pt x="5920740" y="68881"/>
                </a:cubicBezTo>
                <a:lnTo>
                  <a:pt x="5920740" y="344399"/>
                </a:lnTo>
                <a:cubicBezTo>
                  <a:pt x="5920740" y="382441"/>
                  <a:pt x="5889901" y="413280"/>
                  <a:pt x="5851859" y="413280"/>
                </a:cubicBezTo>
                <a:lnTo>
                  <a:pt x="68881" y="413280"/>
                </a:lnTo>
                <a:cubicBezTo>
                  <a:pt x="30839" y="413280"/>
                  <a:pt x="0" y="382441"/>
                  <a:pt x="0" y="344399"/>
                </a:cubicBezTo>
                <a:lnTo>
                  <a:pt x="0" y="688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965" tIns="20175" rIns="243965" bIns="20175" numCol="1" spcCol="1270" anchor="ctr" anchorCtr="0">
            <a:noAutofit/>
          </a:bodyPr>
          <a:lstStyle/>
          <a:p>
            <a:pPr lvl="0" algn="l" defTabSz="800100">
              <a:lnSpc>
                <a:spcPct val="90000"/>
              </a:lnSpc>
              <a:spcBef>
                <a:spcPct val="0"/>
              </a:spcBef>
              <a:spcAft>
                <a:spcPct val="35000"/>
              </a:spcAft>
            </a:pPr>
            <a:r>
              <a:rPr lang="en-US" sz="1800" b="1" kern="1200" dirty="0" smtClean="0"/>
              <a:t>Cost Measures</a:t>
            </a:r>
            <a:endParaRPr lang="en-US" sz="1800" b="1" kern="1200" dirty="0"/>
          </a:p>
        </p:txBody>
      </p:sp>
    </p:spTree>
    <p:extLst>
      <p:ext uri="{BB962C8B-B14F-4D97-AF65-F5344CB8AC3E}">
        <p14:creationId xmlns:p14="http://schemas.microsoft.com/office/powerpoint/2010/main" val="208499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p:txBody>
          <a:bodyPr>
            <a:normAutofit/>
          </a:bodyPr>
          <a:lstStyle/>
          <a:p>
            <a:r>
              <a:rPr lang="en-US" sz="4000" dirty="0" smtClean="0">
                <a:latin typeface="+mj-lt"/>
              </a:rPr>
              <a:t>Proposed VM Policies for 2017 </a:t>
            </a:r>
            <a:r>
              <a:rPr lang="en-US" sz="2000" dirty="0" smtClean="0">
                <a:latin typeface="+mj-lt"/>
              </a:rPr>
              <a:t>(cont.)</a:t>
            </a:r>
            <a:endParaRPr lang="en-US" sz="3600" dirty="0">
              <a:latin typeface="+mj-lt"/>
            </a:endParaRPr>
          </a:p>
        </p:txBody>
      </p:sp>
      <p:sp>
        <p:nvSpPr>
          <p:cNvPr id="5" name="Content Placeholder 4"/>
          <p:cNvSpPr>
            <a:spLocks noGrp="1"/>
          </p:cNvSpPr>
          <p:nvPr>
            <p:ph idx="1"/>
          </p:nvPr>
        </p:nvSpPr>
        <p:spPr>
          <a:xfrm>
            <a:off x="304800" y="1219200"/>
            <a:ext cx="8229600" cy="443198"/>
          </a:xfrm>
        </p:spPr>
        <p:txBody>
          <a:bodyPr>
            <a:normAutofit lnSpcReduction="10000"/>
          </a:bodyPr>
          <a:lstStyle/>
          <a:p>
            <a:pPr marL="0" indent="0">
              <a:buNone/>
            </a:pPr>
            <a:r>
              <a:rPr lang="en-US" sz="2400" dirty="0" smtClean="0"/>
              <a:t>Informal Review Process </a:t>
            </a:r>
            <a:endParaRPr lang="en-US" sz="2400" dirty="0"/>
          </a:p>
        </p:txBody>
      </p:sp>
      <p:sp>
        <p:nvSpPr>
          <p:cNvPr id="12" name="Freeform 11"/>
          <p:cNvSpPr/>
          <p:nvPr/>
        </p:nvSpPr>
        <p:spPr>
          <a:xfrm>
            <a:off x="905477" y="1841861"/>
            <a:ext cx="3455640" cy="2073384"/>
          </a:xfrm>
          <a:custGeom>
            <a:avLst/>
            <a:gdLst>
              <a:gd name="connsiteX0" fmla="*/ 0 w 3455640"/>
              <a:gd name="connsiteY0" fmla="*/ 0 h 2073384"/>
              <a:gd name="connsiteX1" fmla="*/ 3455640 w 3455640"/>
              <a:gd name="connsiteY1" fmla="*/ 0 h 2073384"/>
              <a:gd name="connsiteX2" fmla="*/ 3455640 w 3455640"/>
              <a:gd name="connsiteY2" fmla="*/ 2073384 h 2073384"/>
              <a:gd name="connsiteX3" fmla="*/ 0 w 3455640"/>
              <a:gd name="connsiteY3" fmla="*/ 2073384 h 2073384"/>
              <a:gd name="connsiteX4" fmla="*/ 0 w 3455640"/>
              <a:gd name="connsiteY4" fmla="*/ 0 h 2073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640" h="2073384">
                <a:moveTo>
                  <a:pt x="0" y="0"/>
                </a:moveTo>
                <a:lnTo>
                  <a:pt x="3455640" y="0"/>
                </a:lnTo>
                <a:lnTo>
                  <a:pt x="3455640" y="2073384"/>
                </a:lnTo>
                <a:lnTo>
                  <a:pt x="0" y="207338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For 2015 adjustment, submit request by Jan. 31 (seeking comment on end of February deadline).</a:t>
            </a:r>
            <a:endParaRPr lang="en-US" sz="2400" kern="1200" dirty="0"/>
          </a:p>
        </p:txBody>
      </p:sp>
      <p:sp>
        <p:nvSpPr>
          <p:cNvPr id="13" name="Freeform 12"/>
          <p:cNvSpPr/>
          <p:nvPr/>
        </p:nvSpPr>
        <p:spPr>
          <a:xfrm>
            <a:off x="4706682" y="1841861"/>
            <a:ext cx="3455640" cy="2073384"/>
          </a:xfrm>
          <a:custGeom>
            <a:avLst/>
            <a:gdLst>
              <a:gd name="connsiteX0" fmla="*/ 0 w 3455640"/>
              <a:gd name="connsiteY0" fmla="*/ 0 h 2073384"/>
              <a:gd name="connsiteX1" fmla="*/ 3455640 w 3455640"/>
              <a:gd name="connsiteY1" fmla="*/ 0 h 2073384"/>
              <a:gd name="connsiteX2" fmla="*/ 3455640 w 3455640"/>
              <a:gd name="connsiteY2" fmla="*/ 2073384 h 2073384"/>
              <a:gd name="connsiteX3" fmla="*/ 0 w 3455640"/>
              <a:gd name="connsiteY3" fmla="*/ 2073384 h 2073384"/>
              <a:gd name="connsiteX4" fmla="*/ 0 w 3455640"/>
              <a:gd name="connsiteY4" fmla="*/ 0 h 2073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640" h="2073384">
                <a:moveTo>
                  <a:pt x="0" y="0"/>
                </a:moveTo>
                <a:lnTo>
                  <a:pt x="3455640" y="0"/>
                </a:lnTo>
                <a:lnTo>
                  <a:pt x="3455640" y="2073384"/>
                </a:lnTo>
                <a:lnTo>
                  <a:pt x="0" y="207338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For 2016 adjustment and beyond, submit by 30 days after Quality and Resource Use Report (QRUR) dissemination.</a:t>
            </a:r>
            <a:endParaRPr lang="en-US" sz="2400" kern="1200" dirty="0"/>
          </a:p>
        </p:txBody>
      </p:sp>
      <p:sp>
        <p:nvSpPr>
          <p:cNvPr id="14" name="Freeform 13"/>
          <p:cNvSpPr/>
          <p:nvPr/>
        </p:nvSpPr>
        <p:spPr>
          <a:xfrm>
            <a:off x="1806121" y="4098816"/>
            <a:ext cx="5455557" cy="2073384"/>
          </a:xfrm>
          <a:custGeom>
            <a:avLst/>
            <a:gdLst>
              <a:gd name="connsiteX0" fmla="*/ 0 w 5455557"/>
              <a:gd name="connsiteY0" fmla="*/ 0 h 2073384"/>
              <a:gd name="connsiteX1" fmla="*/ 5455557 w 5455557"/>
              <a:gd name="connsiteY1" fmla="*/ 0 h 2073384"/>
              <a:gd name="connsiteX2" fmla="*/ 5455557 w 5455557"/>
              <a:gd name="connsiteY2" fmla="*/ 2073384 h 2073384"/>
              <a:gd name="connsiteX3" fmla="*/ 0 w 5455557"/>
              <a:gd name="connsiteY3" fmla="*/ 2073384 h 2073384"/>
              <a:gd name="connsiteX4" fmla="*/ 0 w 5455557"/>
              <a:gd name="connsiteY4" fmla="*/ 0 h 2073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557" h="2073384">
                <a:moveTo>
                  <a:pt x="0" y="0"/>
                </a:moveTo>
                <a:lnTo>
                  <a:pt x="5455557" y="0"/>
                </a:lnTo>
                <a:lnTo>
                  <a:pt x="5455557" y="2073384"/>
                </a:lnTo>
                <a:lnTo>
                  <a:pt x="0" y="207338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If CMS erred:</a:t>
            </a:r>
            <a:endParaRPr lang="en-US" sz="2400" kern="1200" dirty="0"/>
          </a:p>
          <a:p>
            <a:pPr marL="228600" lvl="1" indent="-228600" algn="l" defTabSz="889000">
              <a:lnSpc>
                <a:spcPct val="90000"/>
              </a:lnSpc>
              <a:spcBef>
                <a:spcPct val="0"/>
              </a:spcBef>
              <a:spcAft>
                <a:spcPct val="15000"/>
              </a:spcAft>
              <a:buChar char="••"/>
            </a:pPr>
            <a:r>
              <a:rPr lang="en-US" sz="2000" kern="1200" dirty="0" smtClean="0"/>
              <a:t>For 2015 adjustment, reclassify as “Average Quality” for error in quality composite and recalculate cost composite </a:t>
            </a:r>
            <a:endParaRPr lang="en-US" sz="2000" kern="1200" dirty="0"/>
          </a:p>
          <a:p>
            <a:pPr marL="228600" lvl="1" indent="-228600" algn="l" defTabSz="889000">
              <a:lnSpc>
                <a:spcPct val="90000"/>
              </a:lnSpc>
              <a:spcBef>
                <a:spcPct val="0"/>
              </a:spcBef>
              <a:spcAft>
                <a:spcPct val="15000"/>
              </a:spcAft>
              <a:buChar char="••"/>
            </a:pPr>
            <a:r>
              <a:rPr lang="en-US" sz="2000" kern="1200" dirty="0" smtClean="0"/>
              <a:t>For 2016 adjustment and beyond, Recalculate both Quality and Cost Composites</a:t>
            </a:r>
            <a:endParaRPr lang="en-US" sz="2000" kern="1200" dirty="0"/>
          </a:p>
        </p:txBody>
      </p:sp>
      <p:sp>
        <p:nvSpPr>
          <p:cNvPr id="7"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8</a:t>
            </a:fld>
            <a:endParaRPr lang="en-US" dirty="0"/>
          </a:p>
        </p:txBody>
      </p:sp>
    </p:spTree>
    <p:extLst>
      <p:ext uri="{BB962C8B-B14F-4D97-AF65-F5344CB8AC3E}">
        <p14:creationId xmlns:p14="http://schemas.microsoft.com/office/powerpoint/2010/main" val="211385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r>
              <a:rPr lang="en-US" sz="4000" dirty="0" smtClean="0">
                <a:latin typeface="+mj-lt"/>
              </a:rPr>
              <a:t>Proposed VM Policies for 2017 </a:t>
            </a:r>
            <a:r>
              <a:rPr lang="en-US" sz="2000" dirty="0" smtClean="0">
                <a:latin typeface="+mj-lt"/>
              </a:rPr>
              <a:t>(cont.)</a:t>
            </a:r>
            <a:endParaRPr lang="en-US" sz="4000" dirty="0">
              <a:latin typeface="+mj-lt"/>
            </a:endParaRPr>
          </a:p>
        </p:txBody>
      </p:sp>
      <p:sp>
        <p:nvSpPr>
          <p:cNvPr id="5" name="Content Placeholder 4"/>
          <p:cNvSpPr>
            <a:spLocks noGrp="1"/>
          </p:cNvSpPr>
          <p:nvPr>
            <p:ph idx="1"/>
          </p:nvPr>
        </p:nvSpPr>
        <p:spPr>
          <a:xfrm>
            <a:off x="304800" y="1210270"/>
            <a:ext cx="8229600" cy="794064"/>
          </a:xfrm>
        </p:spPr>
        <p:txBody>
          <a:bodyPr>
            <a:normAutofit fontScale="92500"/>
          </a:bodyPr>
          <a:lstStyle/>
          <a:p>
            <a:pPr marL="0" indent="0">
              <a:buNone/>
            </a:pPr>
            <a:r>
              <a:rPr lang="en-US" sz="2400" dirty="0" smtClean="0"/>
              <a:t>Payment at risk is -4.0%, with potential upward adjustment of up to +4.0x (‘x’ represents the upward payment adjustment factor)</a:t>
            </a:r>
            <a:endParaRPr lang="en-US" sz="2400" dirty="0"/>
          </a:p>
        </p:txBody>
      </p:sp>
      <p:sp>
        <p:nvSpPr>
          <p:cNvPr id="14" name="Rectangle 13"/>
          <p:cNvSpPr/>
          <p:nvPr/>
        </p:nvSpPr>
        <p:spPr>
          <a:xfrm>
            <a:off x="2717905" y="2200870"/>
            <a:ext cx="3267113" cy="392159"/>
          </a:xfrm>
          <a:prstGeom prst="rect">
            <a:avLst/>
          </a:prstGeom>
        </p:spPr>
        <p:txBody>
          <a:bodyPr wrap="none">
            <a:spAutoFit/>
          </a:bodyPr>
          <a:lstStyle/>
          <a:p>
            <a:pPr algn="ctr">
              <a:lnSpc>
                <a:spcPct val="115000"/>
              </a:lnSpc>
            </a:pPr>
            <a:r>
              <a:rPr lang="en-US" b="1" dirty="0"/>
              <a:t> Proposed CY 2017 VM Amounts</a:t>
            </a:r>
            <a:endParaRPr lang="en-US" b="1" dirty="0">
              <a:ea typeface="Times New Roman"/>
              <a:cs typeface="Times New Roman"/>
            </a:endParaRPr>
          </a:p>
        </p:txBody>
      </p:sp>
      <p:graphicFrame>
        <p:nvGraphicFramePr>
          <p:cNvPr id="8" name="Table 7" descr="Proposed CY 2017 VM Amounts&#10;"/>
          <p:cNvGraphicFramePr>
            <a:graphicFrameLocks noGrp="1"/>
          </p:cNvGraphicFramePr>
          <p:nvPr>
            <p:extLst>
              <p:ext uri="{D42A27DB-BD31-4B8C-83A1-F6EECF244321}">
                <p14:modId xmlns:p14="http://schemas.microsoft.com/office/powerpoint/2010/main" val="3951009890"/>
              </p:ext>
            </p:extLst>
          </p:nvPr>
        </p:nvGraphicFramePr>
        <p:xfrm>
          <a:off x="801687" y="2658070"/>
          <a:ext cx="7315199" cy="1752600"/>
        </p:xfrm>
        <a:graphic>
          <a:graphicData uri="http://schemas.openxmlformats.org/drawingml/2006/table">
            <a:tbl>
              <a:tblPr firstRow="1" firstCol="1" bandRow="1">
                <a:tableStyleId>{3C2FFA5D-87B4-456A-9821-1D502468CF0F}</a:tableStyleId>
              </a:tblPr>
              <a:tblGrid>
                <a:gridCol w="1688123"/>
                <a:gridCol w="1848896"/>
                <a:gridCol w="2090057"/>
                <a:gridCol w="1688123"/>
              </a:tblGrid>
              <a:tr h="329152">
                <a:tc>
                  <a:txBody>
                    <a:bodyPr/>
                    <a:lstStyle/>
                    <a:p>
                      <a:pPr marL="0" marR="0">
                        <a:lnSpc>
                          <a:spcPct val="115000"/>
                        </a:lnSpc>
                        <a:spcBef>
                          <a:spcPts val="0"/>
                        </a:spcBef>
                        <a:spcAft>
                          <a:spcPts val="0"/>
                        </a:spcAft>
                      </a:pPr>
                      <a:r>
                        <a:rPr lang="en-US" sz="2000" dirty="0" smtClean="0">
                          <a:effectLst/>
                        </a:rPr>
                        <a:t>Cost/Quality</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Low Quality</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Average Quality</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High Quality</a:t>
                      </a:r>
                      <a:endParaRPr lang="en-US" sz="2000" dirty="0">
                        <a:solidFill>
                          <a:schemeClr val="tx1"/>
                        </a:solidFill>
                        <a:effectLst/>
                        <a:latin typeface="+mj-lt"/>
                        <a:ea typeface="Times New Roman"/>
                        <a:cs typeface="Times New Roman"/>
                      </a:endParaRPr>
                    </a:p>
                  </a:txBody>
                  <a:tcPr marL="68580" marR="68580" marT="0" marB="0"/>
                </a:tc>
              </a:tr>
              <a:tr h="329152">
                <a:tc>
                  <a:txBody>
                    <a:bodyPr/>
                    <a:lstStyle/>
                    <a:p>
                      <a:pPr marL="0" marR="0">
                        <a:lnSpc>
                          <a:spcPct val="115000"/>
                        </a:lnSpc>
                        <a:spcBef>
                          <a:spcPts val="0"/>
                        </a:spcBef>
                        <a:spcAft>
                          <a:spcPts val="0"/>
                        </a:spcAft>
                      </a:pPr>
                      <a:r>
                        <a:rPr lang="en-US" sz="2000" dirty="0" smtClean="0">
                          <a:effectLst/>
                        </a:rPr>
                        <a:t>Low Cost</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+0.0%</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+2.0x*</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+4.0x*</a:t>
                      </a:r>
                      <a:endParaRPr lang="en-US" sz="2000" dirty="0">
                        <a:solidFill>
                          <a:schemeClr val="tx1"/>
                        </a:solidFill>
                        <a:effectLst/>
                        <a:latin typeface="+mj-lt"/>
                        <a:ea typeface="Times New Roman"/>
                        <a:cs typeface="Times New Roman"/>
                      </a:endParaRPr>
                    </a:p>
                  </a:txBody>
                  <a:tcPr marL="68580" marR="68580" marT="0" marB="0"/>
                </a:tc>
              </a:tr>
              <a:tr h="329152">
                <a:tc>
                  <a:txBody>
                    <a:bodyPr/>
                    <a:lstStyle/>
                    <a:p>
                      <a:pPr marL="0" marR="0">
                        <a:lnSpc>
                          <a:spcPct val="115000"/>
                        </a:lnSpc>
                        <a:spcBef>
                          <a:spcPts val="0"/>
                        </a:spcBef>
                        <a:spcAft>
                          <a:spcPts val="0"/>
                        </a:spcAft>
                      </a:pPr>
                      <a:r>
                        <a:rPr lang="en-US" sz="2000" dirty="0" smtClean="0">
                          <a:effectLst/>
                        </a:rPr>
                        <a:t>Average Cost </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-2.0%</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+0.0%</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+2.0x*</a:t>
                      </a:r>
                      <a:endParaRPr lang="en-US" sz="2000" dirty="0">
                        <a:solidFill>
                          <a:schemeClr val="tx1"/>
                        </a:solidFill>
                        <a:effectLst/>
                        <a:latin typeface="+mj-lt"/>
                        <a:ea typeface="Times New Roman"/>
                        <a:cs typeface="Times New Roman"/>
                      </a:endParaRPr>
                    </a:p>
                  </a:txBody>
                  <a:tcPr marL="68580" marR="68580" marT="0" marB="0"/>
                </a:tc>
              </a:tr>
              <a:tr h="329152">
                <a:tc>
                  <a:txBody>
                    <a:bodyPr/>
                    <a:lstStyle/>
                    <a:p>
                      <a:pPr marL="0" marR="0">
                        <a:lnSpc>
                          <a:spcPct val="115000"/>
                        </a:lnSpc>
                        <a:spcBef>
                          <a:spcPts val="0"/>
                        </a:spcBef>
                        <a:spcAft>
                          <a:spcPts val="0"/>
                        </a:spcAft>
                      </a:pPr>
                      <a:r>
                        <a:rPr lang="en-US" sz="2000" dirty="0" smtClean="0">
                          <a:effectLst/>
                        </a:rPr>
                        <a:t>High Cost </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-4.0%</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-2.0%</a:t>
                      </a:r>
                      <a:endParaRPr lang="en-US" sz="2000" dirty="0">
                        <a:solidFill>
                          <a:schemeClr val="tx1"/>
                        </a:solidFill>
                        <a:effectLst/>
                        <a:latin typeface="+mj-lt"/>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+0.0%</a:t>
                      </a:r>
                      <a:endParaRPr lang="en-US" sz="2000" dirty="0">
                        <a:solidFill>
                          <a:schemeClr val="tx1"/>
                        </a:solidFill>
                        <a:effectLst/>
                        <a:latin typeface="+mj-lt"/>
                        <a:ea typeface="Times New Roman"/>
                        <a:cs typeface="Times New Roman"/>
                      </a:endParaRPr>
                    </a:p>
                  </a:txBody>
                  <a:tcPr marL="68580" marR="68580" marT="0" marB="0"/>
                </a:tc>
              </a:tr>
            </a:tbl>
          </a:graphicData>
        </a:graphic>
      </p:graphicFrame>
      <p:sp>
        <p:nvSpPr>
          <p:cNvPr id="9" name="Rectangle 8"/>
          <p:cNvSpPr/>
          <p:nvPr/>
        </p:nvSpPr>
        <p:spPr>
          <a:xfrm>
            <a:off x="762000" y="4410670"/>
            <a:ext cx="7696200" cy="923330"/>
          </a:xfrm>
          <a:prstGeom prst="rect">
            <a:avLst/>
          </a:prstGeom>
        </p:spPr>
        <p:txBody>
          <a:bodyPr wrap="square">
            <a:spAutoFit/>
          </a:bodyPr>
          <a:lstStyle/>
          <a:p>
            <a:pPr marL="109538" indent="-109538"/>
            <a:r>
              <a:rPr lang="en-US" dirty="0" smtClean="0"/>
              <a:t>* Eligible </a:t>
            </a:r>
            <a:r>
              <a:rPr lang="en-US" dirty="0"/>
              <a:t>for an additional +1.0x  if reporting clinical data for quality measures and average beneficiary risk score in the top 25 percent of all beneficiary risk scores</a:t>
            </a:r>
          </a:p>
        </p:txBody>
      </p:sp>
      <p:sp>
        <p:nvSpPr>
          <p:cNvPr id="7" name="Slide Number Placeholder 3"/>
          <p:cNvSpPr txBox="1">
            <a:spLocks/>
          </p:cNvSpPr>
          <p:nvPr/>
        </p:nvSpPr>
        <p:spPr>
          <a:xfrm>
            <a:off x="6921500" y="64706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B06B22-D607-4041-B599-7405B0685DF3}" type="slidenum">
              <a:rPr lang="en-US" smtClean="0"/>
              <a:pPr/>
              <a:t>9</a:t>
            </a:fld>
            <a:endParaRPr lang="en-US" dirty="0"/>
          </a:p>
        </p:txBody>
      </p:sp>
    </p:spTree>
    <p:extLst>
      <p:ext uri="{BB962C8B-B14F-4D97-AF65-F5344CB8AC3E}">
        <p14:creationId xmlns:p14="http://schemas.microsoft.com/office/powerpoint/2010/main" val="4051382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_template">
  <a:themeElements>
    <a:clrScheme name="Custom 3">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FF"/>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E878769F239D4BB29D3862DA6434F7" ma:contentTypeVersion="3" ma:contentTypeDescription="Create a new document." ma:contentTypeScope="" ma:versionID="85d5dc11c49e1f49d338bd7a865ecf7d">
  <xsd:schema xmlns:xsd="http://www.w3.org/2001/XMLSchema" xmlns:xs="http://www.w3.org/2001/XMLSchema" xmlns:p="http://schemas.microsoft.com/office/2006/metadata/properties" xmlns:ns3="c96a47c6-c0dd-4aa0-8c1a-44682ef28caf" targetNamespace="http://schemas.microsoft.com/office/2006/metadata/properties" ma:root="true" ma:fieldsID="fb25919518c60d1f8f9d1d398884adc7" ns3:_="">
    <xsd:import namespace="c96a47c6-c0dd-4aa0-8c1a-44682ef28caf"/>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6a47c6-c0dd-4aa0-8c1a-44682ef28caf"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928787-F715-4F5E-B968-D6474156C599}">
  <ds:schemaRefs>
    <ds:schemaRef ds:uri="http://schemas.microsoft.com/office/2006/documentManagement/types"/>
    <ds:schemaRef ds:uri="http://purl.org/dc/elements/1.1/"/>
    <ds:schemaRef ds:uri="c96a47c6-c0dd-4aa0-8c1a-44682ef28caf"/>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D73C12FD-B692-41A6-BF75-3FABD591A2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6a47c6-c0dd-4aa0-8c1a-44682ef28c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143643-33BD-4400-87DD-78AAD63B0C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07-09-2014_LisaLentz_CMMI-Orient-PQRS101_F07-07-2014</Template>
  <TotalTime>4883</TotalTime>
  <Words>3467</Words>
  <Application>Microsoft Office PowerPoint</Application>
  <PresentationFormat>On-screen Show (4:3)</PresentationFormat>
  <Paragraphs>418</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CMS_template</vt:lpstr>
      <vt:lpstr>CMS Proposals for Quality Reporting Programs Under the 2015 Medicare Physician Fee Schedule Proposed Rule</vt:lpstr>
      <vt:lpstr>Disclaimer</vt:lpstr>
      <vt:lpstr>Value-Based Payment Modifier</vt:lpstr>
      <vt:lpstr>Value-Based Payment Modifier Presentation Overview</vt:lpstr>
      <vt:lpstr>What is the VM?</vt:lpstr>
      <vt:lpstr> Proposed VM Policies for 2017 </vt:lpstr>
      <vt:lpstr>Proposed VM Policies for 2017 (cont.)</vt:lpstr>
      <vt:lpstr>Proposed VM Policies for 2017 (cont.)</vt:lpstr>
      <vt:lpstr>Proposed VM Policies for 2017 (cont.)</vt:lpstr>
      <vt:lpstr>Attribution Proposals for CY 2017  Payment Adjustment</vt:lpstr>
      <vt:lpstr>Proposal for Applying the VM to TINs Participating  in the Shared Savings Program </vt:lpstr>
      <vt:lpstr>Proposal for Applying the VM to TINs participating in the Pioneer ACO Model, CPC Initiative, or Other Similar Innovation Center Models or CMS Initiatives </vt:lpstr>
      <vt:lpstr> Value Modifier and the PQRS </vt:lpstr>
      <vt:lpstr> Timeline for Value Modifier Phase In </vt:lpstr>
      <vt:lpstr>What Should a Physician Group or Solo Practitioner Prepare to Do in 2015? </vt:lpstr>
      <vt:lpstr>How to Submit Comments on Proposals to the CY 2015 PFS Proposed Rule</vt:lpstr>
      <vt:lpstr>Resources</vt:lpstr>
      <vt:lpstr>Where to Call for Help</vt:lpstr>
      <vt:lpstr>APPENDIX: Reference Slides</vt:lpstr>
      <vt:lpstr>Value Modifier Policies for 2015, 2016 &amp; 2017</vt:lpstr>
      <vt:lpstr>Value Modifier Policies for 2015, 2016 &amp; 2017 (cont.)</vt:lpstr>
      <vt:lpstr>Value Modifier Policies for 2015, 2016 &amp; 2017 (cont.)</vt:lpstr>
      <vt:lpstr>Value Modifier Policies for 2015, 2016 &amp; 2017 (cont.)</vt:lpstr>
      <vt:lpstr>Phase In of the Application of the  Value Modifier </vt:lpstr>
      <vt:lpstr>Phase In of the Application of the  Value Modifier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30, 2014 AMA - PQRS/VM/EHR 2015 Proposed Rule</dc:title>
  <dc:subject>July 30, 2014 AMA - PQRS/VM/EHR 2015 Proposed Rule</dc:subject>
  <dc:creator>CMS</dc:creator>
  <cp:keywords>2015, Proposed, Rule, National, Provider, Call, NPC, Value, Based, Payment, Modivier, PQRS, Physician, Quality, Reporting, System, EHR, Incentive, Program, Value Modifier, Physician Compare</cp:keywords>
  <cp:lastModifiedBy>Peery, Harrison</cp:lastModifiedBy>
  <cp:revision>366</cp:revision>
  <cp:lastPrinted>2014-07-29T20:57:21Z</cp:lastPrinted>
  <dcterms:created xsi:type="dcterms:W3CDTF">2013-05-20T13:35:06Z</dcterms:created>
  <dcterms:modified xsi:type="dcterms:W3CDTF">2014-07-31T17:53:13Z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0x01010002E878769F239D4BB29D3862DA6434F7</vt:lpwstr>
  </property>
</Properties>
</file>