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1" r:id="rId2"/>
    <p:sldMasterId id="2147483666" r:id="rId3"/>
    <p:sldMasterId id="2147483671" r:id="rId4"/>
    <p:sldMasterId id="2147483677" r:id="rId5"/>
    <p:sldMasterId id="2147483681" r:id="rId6"/>
    <p:sldMasterId id="2147483685" r:id="rId7"/>
  </p:sldMasterIdLst>
  <p:notesMasterIdLst>
    <p:notesMasterId r:id="rId27"/>
  </p:notesMasterIdLst>
  <p:handoutMasterIdLst>
    <p:handoutMasterId r:id="rId28"/>
  </p:handoutMasterIdLst>
  <p:sldIdLst>
    <p:sldId id="277" r:id="rId8"/>
    <p:sldId id="260" r:id="rId9"/>
    <p:sldId id="276" r:id="rId10"/>
    <p:sldId id="262" r:id="rId11"/>
    <p:sldId id="264" r:id="rId12"/>
    <p:sldId id="265" r:id="rId13"/>
    <p:sldId id="267" r:id="rId14"/>
    <p:sldId id="268" r:id="rId15"/>
    <p:sldId id="269" r:id="rId16"/>
    <p:sldId id="279" r:id="rId17"/>
    <p:sldId id="280" r:id="rId18"/>
    <p:sldId id="281" r:id="rId19"/>
    <p:sldId id="278" r:id="rId20"/>
    <p:sldId id="272" r:id="rId21"/>
    <p:sldId id="273" r:id="rId22"/>
    <p:sldId id="274" r:id="rId23"/>
    <p:sldId id="283" r:id="rId24"/>
    <p:sldId id="282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76994" autoAdjust="0"/>
  </p:normalViewPr>
  <p:slideViewPr>
    <p:cSldViewPr snapToGrid="0" snapToObjects="1">
      <p:cViewPr varScale="1">
        <p:scale>
          <a:sx n="88" d="100"/>
          <a:sy n="88" d="100"/>
        </p:scale>
        <p:origin x="14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58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0A6B2-B25D-F646-A061-2CFC3C35B0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36EC0-886D-034F-B0E9-26CD3CE064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7A77-2B2D-C044-8C89-6828D73A5110}" type="datetimeFigureOut">
              <a:rPr lang="en-US" smtClean="0">
                <a:latin typeface="Arial" panose="020B0604020202020204" pitchFamily="34" charset="0"/>
              </a:rPr>
              <a:t>10/3/2019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F8C94-0A87-944D-9538-F5EA6230EF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F276E-6643-AE4D-BC90-2880E65713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BF595-5011-3445-A1F1-4085370E60F0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1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3B91137-0312-9748-99D2-021ED3DC5FC5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B2B287-2F00-C44E-A09D-DC92986E9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0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dirty="0">
              <a:ea typeface="+mn-ea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19DFA68-CFB3-4BAE-83C2-4238D3A89907}" type="slidenum">
              <a:rPr lang="en-US" altLang="en-US" sz="12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3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B83C-2202-7949-BD9D-39C2CA35C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74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8D74D-DE02-114E-A95A-CE0DE9B22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715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978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83450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951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2066355A-084C-D24E-9AD2-7E4FC41EA62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7434" y="6563"/>
            <a:ext cx="7973484" cy="912812"/>
          </a:xfrm>
        </p:spPr>
        <p:txBody>
          <a:bodyPr>
            <a:noAutofit/>
          </a:bodyPr>
          <a:lstStyle>
            <a:lvl1pPr marL="0" indent="0" algn="r">
              <a:buNone/>
              <a:defRPr sz="2900" baseline="0"/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47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83450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951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2066355A-084C-D24E-9AD2-7E4FC41EA62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7434" y="6563"/>
            <a:ext cx="7973484" cy="912812"/>
          </a:xfrm>
        </p:spPr>
        <p:txBody>
          <a:bodyPr>
            <a:noAutofit/>
          </a:bodyPr>
          <a:lstStyle>
            <a:lvl1pPr marL="0" indent="0" algn="r">
              <a:buNone/>
              <a:defRPr sz="2900" baseline="0"/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47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83450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951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2066355A-084C-D24E-9AD2-7E4FC41EA62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7434" y="6563"/>
            <a:ext cx="7973484" cy="912812"/>
          </a:xfrm>
        </p:spPr>
        <p:txBody>
          <a:bodyPr>
            <a:noAutofit/>
          </a:bodyPr>
          <a:lstStyle>
            <a:lvl1pPr marL="0" indent="0" algn="r">
              <a:buNone/>
              <a:defRPr sz="2900" baseline="0"/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47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83450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951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2066355A-084C-D24E-9AD2-7E4FC41EA62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7434" y="6563"/>
            <a:ext cx="7973484" cy="912812"/>
          </a:xfrm>
        </p:spPr>
        <p:txBody>
          <a:bodyPr>
            <a:noAutofit/>
          </a:bodyPr>
          <a:lstStyle>
            <a:lvl1pPr marL="0" indent="0" algn="r">
              <a:buNone/>
              <a:defRPr sz="2900" baseline="0"/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47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83450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951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2066355A-084C-D24E-9AD2-7E4FC41EA62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7434" y="6563"/>
            <a:ext cx="7973484" cy="912812"/>
          </a:xfrm>
        </p:spPr>
        <p:txBody>
          <a:bodyPr>
            <a:noAutofit/>
          </a:bodyPr>
          <a:lstStyle>
            <a:lvl1pPr marL="0" indent="0" algn="r">
              <a:buNone/>
              <a:defRPr sz="2900" baseline="0"/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47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83450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951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2066355A-084C-D24E-9AD2-7E4FC41EA62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7434" y="6563"/>
            <a:ext cx="7973484" cy="912812"/>
          </a:xfrm>
        </p:spPr>
        <p:txBody>
          <a:bodyPr>
            <a:noAutofit/>
          </a:bodyPr>
          <a:lstStyle>
            <a:lvl1pPr marL="0" indent="0" algn="r">
              <a:buNone/>
              <a:defRPr sz="2900" baseline="0"/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47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83450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951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2066355A-084C-D24E-9AD2-7E4FC41EA62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7434" y="6563"/>
            <a:ext cx="7973484" cy="912812"/>
          </a:xfrm>
        </p:spPr>
        <p:txBody>
          <a:bodyPr>
            <a:noAutofit/>
          </a:bodyPr>
          <a:lstStyle>
            <a:lvl1pPr marL="0" indent="0" algn="r">
              <a:buNone/>
              <a:defRPr sz="2900" baseline="0"/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47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4C604E1-5540-D344-AADD-9865F95E9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"/>
          </a:blip>
          <a:stretch>
            <a:fillRect/>
          </a:stretch>
        </p:blipFill>
        <p:spPr>
          <a:xfrm rot="16200000">
            <a:off x="7937850" y="1354832"/>
            <a:ext cx="5182431" cy="41226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401D55-1519-A24D-AC0A-75BC07951D3B}"/>
              </a:ext>
            </a:extLst>
          </p:cNvPr>
          <p:cNvSpPr/>
          <p:nvPr userDrawn="1"/>
        </p:nvSpPr>
        <p:spPr>
          <a:xfrm>
            <a:off x="0" y="0"/>
            <a:ext cx="12192000" cy="850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7F5F44-0AA6-F94B-9783-B67A514CBB1A}"/>
              </a:ext>
            </a:extLst>
          </p:cNvPr>
          <p:cNvSpPr txBox="1">
            <a:spLocks/>
          </p:cNvSpPr>
          <p:nvPr userDrawn="1"/>
        </p:nvSpPr>
        <p:spPr>
          <a:xfrm>
            <a:off x="-1" y="838514"/>
            <a:ext cx="12192001" cy="352457"/>
          </a:xfrm>
          <a:prstGeom prst="rect">
            <a:avLst/>
          </a:prstGeom>
          <a:solidFill>
            <a:srgbClr val="65507C"/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0F40A4-570F-C247-8A45-C1168DD67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831502"/>
          </a:xfrm>
          <a:prstGeom prst="rect">
            <a:avLst/>
          </a:prstGeom>
          <a:noFill/>
          <a:ln w="38100">
            <a:noFill/>
          </a:ln>
        </p:spPr>
        <p:txBody>
          <a:bodyPr lIns="91440" rIns="91440" anchor="ctr" anchorCtr="0">
            <a:noAutofit/>
          </a:bodyPr>
          <a:lstStyle>
            <a:lvl1pPr algn="ctr">
              <a:defRPr sz="3200" b="1">
                <a:solidFill>
                  <a:srgbClr val="6550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CE81B19-FD0D-A046-8107-3A6FB1BD7C1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0" y="850626"/>
            <a:ext cx="12192000" cy="34034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58707F-5DB4-3E40-BBFF-BEC9D94CB8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75215"/>
            <a:ext cx="10515600" cy="4095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0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flythrough/>
      </p:transition>
    </mc:Choice>
    <mc:Fallback xmlns="">
      <p:transition spd="slow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B83C-2202-7949-BD9D-39C2CA35C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74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8D74D-DE02-114E-A95A-CE0DE9B22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715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6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6B1C-D2FE-EA43-A7DD-2B33399C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D892-2DCC-8C4E-9739-6A0092BC2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31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6B1C-D2FE-EA43-A7DD-2B33399C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D892-2DCC-8C4E-9739-6A0092BC2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088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571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42B71-E935-4E4B-9921-980CE5781B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13509"/>
            <a:ext cx="10515600" cy="558183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B05A6-9DE4-4C45-B5AC-6CB3917016BF}"/>
              </a:ext>
            </a:extLst>
          </p:cNvPr>
          <p:cNvSpPr txBox="1"/>
          <p:nvPr userDrawn="1"/>
        </p:nvSpPr>
        <p:spPr>
          <a:xfrm>
            <a:off x="831850" y="3958807"/>
            <a:ext cx="1051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LEADER IN OPTIMIZING QUALITY EAR, NOSE, AND THROAT PATIENT CARE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0A910A-9472-8D4C-95DF-C3351AFC974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5514301"/>
            <a:ext cx="10515600" cy="558183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2A52E-3D8E-FE41-A31C-954B1337A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8535" y="1469487"/>
            <a:ext cx="6142230" cy="20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B83C-2202-7949-BD9D-39C2CA35C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74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8D74D-DE02-114E-A95A-CE0DE9B22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715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7E05C-D502-3F4A-B704-AD89C615C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5697" y="294937"/>
            <a:ext cx="2655714" cy="8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98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6B1C-D2FE-EA43-A7DD-2B33399C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D892-2DCC-8C4E-9739-6A0092BC2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956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A89F90-503B-CC46-B6F2-C6FDFA91C1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5697" y="294937"/>
            <a:ext cx="2655714" cy="8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2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CB05A6-9DE4-4C45-B5AC-6CB3917016BF}"/>
              </a:ext>
            </a:extLst>
          </p:cNvPr>
          <p:cNvSpPr txBox="1"/>
          <p:nvPr userDrawn="1"/>
        </p:nvSpPr>
        <p:spPr>
          <a:xfrm>
            <a:off x="831850" y="3958807"/>
            <a:ext cx="1051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LEADER IN OPTIMIZING QUALITY EAR, NOSE, AND THROAT PATIENT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1108E-F252-EF43-95B2-0C328F59A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8535" y="1469487"/>
            <a:ext cx="6142230" cy="20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31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B83C-2202-7949-BD9D-39C2CA35C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74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8D74D-DE02-114E-A95A-CE0DE9B22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715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247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6B1C-D2FE-EA43-A7DD-2B33399C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D892-2DCC-8C4E-9739-6A0092BC2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210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06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B83C-2202-7949-BD9D-39C2CA35C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74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8D74D-DE02-114E-A95A-CE0DE9B22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715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89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501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6B1C-D2FE-EA43-A7DD-2B33399C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D892-2DCC-8C4E-9739-6A0092BC2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360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738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B83C-2202-7949-BD9D-39C2CA35C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74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8D74D-DE02-114E-A95A-CE0DE9B22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715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833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6B1C-D2FE-EA43-A7DD-2B33399C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D892-2DCC-8C4E-9739-6A0092BC2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375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02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B83C-2202-7949-BD9D-39C2CA35C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74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8D74D-DE02-114E-A95A-CE0DE9B22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715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75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6B1C-D2FE-EA43-A7DD-2B33399C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D892-2DCC-8C4E-9739-6A0092BC2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09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6866"/>
            <a:ext cx="5384800" cy="48492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6867"/>
            <a:ext cx="5384800" cy="4849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7434" y="6563"/>
            <a:ext cx="7973484" cy="912812"/>
          </a:xfrm>
        </p:spPr>
        <p:txBody>
          <a:bodyPr>
            <a:noAutofit/>
          </a:bodyPr>
          <a:lstStyle>
            <a:lvl1pPr marL="0" indent="0" algn="r">
              <a:buNone/>
              <a:defRPr sz="2900" baseline="0"/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445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83450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951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2066355A-084C-D24E-9AD2-7E4FC41EA62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7434" y="6563"/>
            <a:ext cx="7973484" cy="912812"/>
          </a:xfrm>
        </p:spPr>
        <p:txBody>
          <a:bodyPr>
            <a:noAutofit/>
          </a:bodyPr>
          <a:lstStyle>
            <a:lvl1pPr marL="0" indent="0" algn="r">
              <a:buNone/>
              <a:defRPr sz="2900" baseline="0"/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4855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83450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951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2066355A-084C-D24E-9AD2-7E4FC41EA62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7434" y="6563"/>
            <a:ext cx="7973484" cy="912812"/>
          </a:xfrm>
        </p:spPr>
        <p:txBody>
          <a:bodyPr>
            <a:noAutofit/>
          </a:bodyPr>
          <a:lstStyle>
            <a:lvl1pPr marL="0" indent="0" algn="r">
              <a:buNone/>
              <a:defRPr sz="2900" baseline="0"/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47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.emf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ED43D-E280-E940-8351-01A77ACD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FDC3-E5B6-E84C-BF06-9EC613AA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9E82D-C65B-564B-9F0F-A8EEFB015D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72037" y="4754526"/>
            <a:ext cx="6488464" cy="34953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9A12AC-CD17-5A43-8121-AEDDB035BE09}"/>
              </a:ext>
            </a:extLst>
          </p:cNvPr>
          <p:cNvSpPr/>
          <p:nvPr userDrawn="1"/>
        </p:nvSpPr>
        <p:spPr>
          <a:xfrm>
            <a:off x="4786313" y="6379079"/>
            <a:ext cx="7033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dirty="0">
                <a:solidFill>
                  <a:schemeClr val="accent1"/>
                </a:solidFill>
                <a:latin typeface="Arial" panose="020B0604020202020204" pitchFamily="34" charset="0"/>
                <a:ea typeface="Whitney Book" charset="0"/>
                <a:cs typeface="Arial" panose="020B0604020202020204" pitchFamily="34" charset="0"/>
              </a:rPr>
              <a:t>THE GLOBAL LEADER IN OPTIMIZING QUALITY EAR, NOSE, AND THROAT PATIENT CARE   </a:t>
            </a:r>
            <a:r>
              <a:rPr lang="en-US" sz="1000" b="1" dirty="0">
                <a:ln>
                  <a:noFill/>
                </a:ln>
                <a:solidFill>
                  <a:schemeClr val="accent6"/>
                </a:solidFill>
                <a:latin typeface="Arial" panose="020B0604020202020204" pitchFamily="34" charset="0"/>
                <a:ea typeface="Whitney Medium" charset="0"/>
                <a:cs typeface="Arial" panose="020B0604020202020204" pitchFamily="34" charset="0"/>
              </a:rPr>
              <a:t>www.entnet.org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2E515-58A3-B845-A542-0F4A1C7B51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130960"/>
            <a:ext cx="2100946" cy="4943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00F055-5283-534A-8090-11BBC2FE7CEB}"/>
              </a:ext>
            </a:extLst>
          </p:cNvPr>
          <p:cNvSpPr/>
          <p:nvPr userDrawn="1"/>
        </p:nvSpPr>
        <p:spPr>
          <a:xfrm>
            <a:off x="0" y="0"/>
            <a:ext cx="139148" cy="18191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E9F2B-B9C0-DF4B-B3CB-C9D855B068D5}"/>
              </a:ext>
            </a:extLst>
          </p:cNvPr>
          <p:cNvSpPr/>
          <p:nvPr userDrawn="1"/>
        </p:nvSpPr>
        <p:spPr>
          <a:xfrm>
            <a:off x="0" y="1752902"/>
            <a:ext cx="139148" cy="1819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6BEF13-83CB-9F45-8214-D94A1373F3CE}"/>
              </a:ext>
            </a:extLst>
          </p:cNvPr>
          <p:cNvSpPr/>
          <p:nvPr userDrawn="1"/>
        </p:nvSpPr>
        <p:spPr>
          <a:xfrm>
            <a:off x="0" y="3505804"/>
            <a:ext cx="139148" cy="1819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C55EC9-5236-3C4D-A769-879623B933ED}"/>
              </a:ext>
            </a:extLst>
          </p:cNvPr>
          <p:cNvSpPr/>
          <p:nvPr userDrawn="1"/>
        </p:nvSpPr>
        <p:spPr>
          <a:xfrm>
            <a:off x="0" y="5258706"/>
            <a:ext cx="139148" cy="15992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9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ED43D-E280-E940-8351-01A77ACD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FDC3-E5B6-E84C-BF06-9EC613AA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A12AC-CD17-5A43-8121-AEDDB035BE09}"/>
              </a:ext>
            </a:extLst>
          </p:cNvPr>
          <p:cNvSpPr/>
          <p:nvPr userDrawn="1"/>
        </p:nvSpPr>
        <p:spPr>
          <a:xfrm>
            <a:off x="4786313" y="6379079"/>
            <a:ext cx="7033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dirty="0">
                <a:solidFill>
                  <a:schemeClr val="accent1"/>
                </a:solidFill>
                <a:latin typeface="Arial" panose="020B0604020202020204" pitchFamily="34" charset="0"/>
                <a:ea typeface="Whitney Book" charset="0"/>
                <a:cs typeface="Arial" panose="020B0604020202020204" pitchFamily="34" charset="0"/>
              </a:rPr>
              <a:t>THE GLOBAL LEADER IN OPTIMIZING QUALITY EAR, NOSE, AND THROAT PATIENT CARE   </a:t>
            </a:r>
            <a:r>
              <a:rPr lang="en-US" sz="1000" b="1" dirty="0">
                <a:ln>
                  <a:noFill/>
                </a:ln>
                <a:solidFill>
                  <a:schemeClr val="accent6"/>
                </a:solidFill>
                <a:latin typeface="Arial" panose="020B0604020202020204" pitchFamily="34" charset="0"/>
                <a:ea typeface="Whitney Medium" charset="0"/>
                <a:cs typeface="Arial" panose="020B0604020202020204" pitchFamily="34" charset="0"/>
              </a:rPr>
              <a:t>www.entnet.org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2E515-58A3-B845-A542-0F4A1C7B51A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130960"/>
            <a:ext cx="2100946" cy="4943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F5058B-EDC3-3D4A-946F-3AB4886910F6}"/>
              </a:ext>
            </a:extLst>
          </p:cNvPr>
          <p:cNvSpPr/>
          <p:nvPr userDrawn="1"/>
        </p:nvSpPr>
        <p:spPr>
          <a:xfrm rot="5400000">
            <a:off x="1459929" y="-1459931"/>
            <a:ext cx="125898" cy="304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5130CF-3032-9F4F-95AB-68B571332673}"/>
              </a:ext>
            </a:extLst>
          </p:cNvPr>
          <p:cNvSpPr/>
          <p:nvPr userDrawn="1"/>
        </p:nvSpPr>
        <p:spPr>
          <a:xfrm rot="5400000">
            <a:off x="4507930" y="-1462172"/>
            <a:ext cx="125898" cy="3050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E8D126-7CD4-4540-BA9F-490F567B7B77}"/>
              </a:ext>
            </a:extLst>
          </p:cNvPr>
          <p:cNvSpPr/>
          <p:nvPr userDrawn="1"/>
        </p:nvSpPr>
        <p:spPr>
          <a:xfrm rot="5400000">
            <a:off x="7558170" y="-1459931"/>
            <a:ext cx="125898" cy="304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C85294-3B3B-FD40-AB49-CE48F0FE5124}"/>
              </a:ext>
            </a:extLst>
          </p:cNvPr>
          <p:cNvSpPr/>
          <p:nvPr userDrawn="1"/>
        </p:nvSpPr>
        <p:spPr>
          <a:xfrm rot="5400000">
            <a:off x="10606171" y="-1462172"/>
            <a:ext cx="125898" cy="30502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7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89" r:id="rId4"/>
    <p:sldLayoutId id="2147483690" r:id="rId5"/>
    <p:sldLayoutId id="2147483692" r:id="rId6"/>
    <p:sldLayoutId id="2147483693" r:id="rId7"/>
    <p:sldLayoutId id="2147483695" r:id="rId8"/>
    <p:sldLayoutId id="2147483696" r:id="rId9"/>
    <p:sldLayoutId id="2147483697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ED43D-E280-E940-8351-01A77ACD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FDC3-E5B6-E84C-BF06-9EC613AA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A12AC-CD17-5A43-8121-AEDDB035BE09}"/>
              </a:ext>
            </a:extLst>
          </p:cNvPr>
          <p:cNvSpPr/>
          <p:nvPr userDrawn="1"/>
        </p:nvSpPr>
        <p:spPr>
          <a:xfrm>
            <a:off x="4786313" y="6379079"/>
            <a:ext cx="7033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dirty="0">
                <a:solidFill>
                  <a:schemeClr val="accent1"/>
                </a:solidFill>
                <a:latin typeface="Arial" panose="020B0604020202020204" pitchFamily="34" charset="0"/>
                <a:ea typeface="Whitney Book" charset="0"/>
                <a:cs typeface="Arial" panose="020B0604020202020204" pitchFamily="34" charset="0"/>
              </a:rPr>
              <a:t>THE GLOBAL LEADER IN OPTIMIZING QUALITY EAR, NOSE, AND THROAT PATIENT CARE   </a:t>
            </a:r>
            <a:r>
              <a:rPr lang="en-US" sz="1000" b="1" dirty="0">
                <a:ln>
                  <a:noFill/>
                </a:ln>
                <a:solidFill>
                  <a:schemeClr val="accent6"/>
                </a:solidFill>
                <a:latin typeface="Arial" panose="020B0604020202020204" pitchFamily="34" charset="0"/>
                <a:ea typeface="Whitney Medium" charset="0"/>
                <a:cs typeface="Arial" panose="020B0604020202020204" pitchFamily="34" charset="0"/>
              </a:rPr>
              <a:t>www.entnet.org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2E515-58A3-B845-A542-0F4A1C7B51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130960"/>
            <a:ext cx="2100946" cy="4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3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ED43D-E280-E940-8351-01A77ACD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FDC3-E5B6-E84C-BF06-9EC613AA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69E44C-0297-A148-89BE-5B81D539F5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7676" y="-528958"/>
            <a:ext cx="16219163" cy="87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ED43D-E280-E940-8351-01A77ACD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FDC3-E5B6-E84C-BF06-9EC613AA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56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9E82D-C65B-564B-9F0F-A8EEFB015D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72037" y="4754526"/>
            <a:ext cx="6488464" cy="34953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9A12AC-CD17-5A43-8121-AEDDB035BE09}"/>
              </a:ext>
            </a:extLst>
          </p:cNvPr>
          <p:cNvSpPr/>
          <p:nvPr userDrawn="1"/>
        </p:nvSpPr>
        <p:spPr>
          <a:xfrm>
            <a:off x="4786313" y="6379079"/>
            <a:ext cx="7033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dirty="0">
                <a:solidFill>
                  <a:schemeClr val="accent1"/>
                </a:solidFill>
                <a:latin typeface="Arial" panose="020B0604020202020204" pitchFamily="34" charset="0"/>
                <a:ea typeface="Whitney Book" charset="0"/>
                <a:cs typeface="Arial" panose="020B0604020202020204" pitchFamily="34" charset="0"/>
              </a:rPr>
              <a:t>THE GLOBAL LEADER IN OPTIMIZING QUALITY EAR, NOSE, AND THROAT PATIENT CARE   </a:t>
            </a:r>
            <a:r>
              <a:rPr lang="en-US" sz="1000" b="1" dirty="0">
                <a:ln>
                  <a:noFill/>
                </a:ln>
                <a:solidFill>
                  <a:schemeClr val="accent6"/>
                </a:solidFill>
                <a:latin typeface="Arial" panose="020B0604020202020204" pitchFamily="34" charset="0"/>
                <a:ea typeface="Whitney Medium" charset="0"/>
                <a:cs typeface="Arial" panose="020B0604020202020204" pitchFamily="34" charset="0"/>
              </a:rPr>
              <a:t>www.entnet.org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00F055-5283-534A-8090-11BBC2FE7CEB}"/>
              </a:ext>
            </a:extLst>
          </p:cNvPr>
          <p:cNvSpPr/>
          <p:nvPr userDrawn="1"/>
        </p:nvSpPr>
        <p:spPr>
          <a:xfrm>
            <a:off x="0" y="0"/>
            <a:ext cx="139148" cy="18191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E9F2B-B9C0-DF4B-B3CB-C9D855B068D5}"/>
              </a:ext>
            </a:extLst>
          </p:cNvPr>
          <p:cNvSpPr/>
          <p:nvPr userDrawn="1"/>
        </p:nvSpPr>
        <p:spPr>
          <a:xfrm>
            <a:off x="0" y="1752902"/>
            <a:ext cx="139148" cy="1819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6BEF13-83CB-9F45-8214-D94A1373F3CE}"/>
              </a:ext>
            </a:extLst>
          </p:cNvPr>
          <p:cNvSpPr/>
          <p:nvPr userDrawn="1"/>
        </p:nvSpPr>
        <p:spPr>
          <a:xfrm>
            <a:off x="0" y="3505804"/>
            <a:ext cx="139148" cy="1819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C55EC9-5236-3C4D-A769-879623B933ED}"/>
              </a:ext>
            </a:extLst>
          </p:cNvPr>
          <p:cNvSpPr/>
          <p:nvPr userDrawn="1"/>
        </p:nvSpPr>
        <p:spPr>
          <a:xfrm>
            <a:off x="0" y="5258706"/>
            <a:ext cx="139148" cy="15992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6FAF2C-CBAD-F24A-B180-97C6C5AD7DF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6354" y="5920236"/>
            <a:ext cx="2097192" cy="7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4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ED43D-E280-E940-8351-01A77ACD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FDC3-E5B6-E84C-BF06-9EC613AA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96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A12AC-CD17-5A43-8121-AEDDB035BE09}"/>
              </a:ext>
            </a:extLst>
          </p:cNvPr>
          <p:cNvSpPr/>
          <p:nvPr userDrawn="1"/>
        </p:nvSpPr>
        <p:spPr>
          <a:xfrm>
            <a:off x="4786313" y="6379079"/>
            <a:ext cx="7033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dirty="0">
                <a:solidFill>
                  <a:schemeClr val="accent1"/>
                </a:solidFill>
                <a:latin typeface="Arial" panose="020B0604020202020204" pitchFamily="34" charset="0"/>
                <a:ea typeface="Whitney Book" charset="0"/>
                <a:cs typeface="Arial" panose="020B0604020202020204" pitchFamily="34" charset="0"/>
              </a:rPr>
              <a:t>THE GLOBAL LEADER IN OPTIMIZING QUALITY EAR, NOSE, AND THROAT PATIENT CARE   </a:t>
            </a:r>
            <a:r>
              <a:rPr lang="en-US" sz="1000" b="1" dirty="0">
                <a:ln>
                  <a:noFill/>
                </a:ln>
                <a:solidFill>
                  <a:schemeClr val="accent6"/>
                </a:solidFill>
                <a:latin typeface="Arial" panose="020B0604020202020204" pitchFamily="34" charset="0"/>
                <a:ea typeface="Whitney Medium" charset="0"/>
                <a:cs typeface="Arial" panose="020B0604020202020204" pitchFamily="34" charset="0"/>
              </a:rPr>
              <a:t>www.entnet.org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F5058B-EDC3-3D4A-946F-3AB4886910F6}"/>
              </a:ext>
            </a:extLst>
          </p:cNvPr>
          <p:cNvSpPr/>
          <p:nvPr userDrawn="1"/>
        </p:nvSpPr>
        <p:spPr>
          <a:xfrm rot="5400000">
            <a:off x="1459929" y="-1459931"/>
            <a:ext cx="125898" cy="304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5130CF-3032-9F4F-95AB-68B571332673}"/>
              </a:ext>
            </a:extLst>
          </p:cNvPr>
          <p:cNvSpPr/>
          <p:nvPr userDrawn="1"/>
        </p:nvSpPr>
        <p:spPr>
          <a:xfrm rot="5400000">
            <a:off x="4507930" y="-1462172"/>
            <a:ext cx="125898" cy="3050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E8D126-7CD4-4540-BA9F-490F567B7B77}"/>
              </a:ext>
            </a:extLst>
          </p:cNvPr>
          <p:cNvSpPr/>
          <p:nvPr userDrawn="1"/>
        </p:nvSpPr>
        <p:spPr>
          <a:xfrm rot="5400000">
            <a:off x="7558170" y="-1459931"/>
            <a:ext cx="125898" cy="304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C85294-3B3B-FD40-AB49-CE48F0FE5124}"/>
              </a:ext>
            </a:extLst>
          </p:cNvPr>
          <p:cNvSpPr/>
          <p:nvPr userDrawn="1"/>
        </p:nvSpPr>
        <p:spPr>
          <a:xfrm rot="5400000">
            <a:off x="10606171" y="-1462172"/>
            <a:ext cx="125898" cy="30502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573610-AB7D-E94B-84F9-D1B5F4DBFC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6354" y="5920236"/>
            <a:ext cx="2097192" cy="7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ED43D-E280-E940-8351-01A77ACD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FDC3-E5B6-E84C-BF06-9EC613AA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A12AC-CD17-5A43-8121-AEDDB035BE09}"/>
              </a:ext>
            </a:extLst>
          </p:cNvPr>
          <p:cNvSpPr/>
          <p:nvPr userDrawn="1"/>
        </p:nvSpPr>
        <p:spPr>
          <a:xfrm>
            <a:off x="4786313" y="6379079"/>
            <a:ext cx="7033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dirty="0">
                <a:solidFill>
                  <a:schemeClr val="accent1"/>
                </a:solidFill>
                <a:latin typeface="Arial" panose="020B0604020202020204" pitchFamily="34" charset="0"/>
                <a:ea typeface="Whitney Book" charset="0"/>
                <a:cs typeface="Arial" panose="020B0604020202020204" pitchFamily="34" charset="0"/>
              </a:rPr>
              <a:t>THE GLOBAL LEADER IN OPTIMIZING QUALITY EAR, NOSE, AND THROAT PATIENT CARE   </a:t>
            </a:r>
            <a:r>
              <a:rPr lang="en-US" sz="1000" b="1" dirty="0">
                <a:ln>
                  <a:noFill/>
                </a:ln>
                <a:solidFill>
                  <a:schemeClr val="accent6"/>
                </a:solidFill>
                <a:latin typeface="Arial" panose="020B0604020202020204" pitchFamily="34" charset="0"/>
                <a:ea typeface="Whitney Medium" charset="0"/>
                <a:cs typeface="Arial" panose="020B0604020202020204" pitchFamily="34" charset="0"/>
              </a:rPr>
              <a:t>www.entnet.org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5B91D-F071-FC41-A576-D24CDF4270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6354" y="5920236"/>
            <a:ext cx="2097192" cy="7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4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net.org/content/state-legislative-advocacy" TargetMode="External"/><Relationship Id="rId2" Type="http://schemas.openxmlformats.org/officeDocument/2006/relationships/hyperlink" Target="https://docs.google.com/forms/d/e/1FAIpQLSdIgNCFm5sB1W9PaceWfqddYVymDALiVpMn0b7bsUXaF-VxQw/viewform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https://www.entpac.org/" TargetMode="External"/><Relationship Id="rId4" Type="http://schemas.openxmlformats.org/officeDocument/2006/relationships/hyperlink" Target="https://www.entnet.org/content/district-grassroots-outreach-i-g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net.org/content/3p-you" TargetMode="External"/><Relationship Id="rId2" Type="http://schemas.openxmlformats.org/officeDocument/2006/relationships/hyperlink" Target="https://www.entnet.org/content/student-program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tghanem1@hfhs.org" TargetMode="External"/><Relationship Id="rId13" Type="http://schemas.openxmlformats.org/officeDocument/2006/relationships/hyperlink" Target="mailto:nrjuhlin@yahoo.com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eselledge59@gmail.com" TargetMode="External"/><Relationship Id="rId12" Type="http://schemas.openxmlformats.org/officeDocument/2006/relationships/hyperlink" Target="mailto:sfpent@ao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weiss@baltimoreent.com" TargetMode="External"/><Relationship Id="rId11" Type="http://schemas.openxmlformats.org/officeDocument/2006/relationships/hyperlink" Target="mailto:kevmote@gmail.com" TargetMode="External"/><Relationship Id="rId5" Type="http://schemas.openxmlformats.org/officeDocument/2006/relationships/hyperlink" Target="mailto:pmassengill@entandallergy.com" TargetMode="External"/><Relationship Id="rId15" Type="http://schemas.openxmlformats.org/officeDocument/2006/relationships/image" Target="../media/image6.png"/><Relationship Id="rId10" Type="http://schemas.openxmlformats.org/officeDocument/2006/relationships/hyperlink" Target="mailto:changda@health.missouri.edu" TargetMode="External"/><Relationship Id="rId4" Type="http://schemas.openxmlformats.org/officeDocument/2006/relationships/hyperlink" Target="mailto:david@boisoneau.org" TargetMode="External"/><Relationship Id="rId9" Type="http://schemas.openxmlformats.org/officeDocument/2006/relationships/hyperlink" Target="mailto:manning.ent@gmail.com" TargetMode="External"/><Relationship Id="rId14" Type="http://schemas.openxmlformats.org/officeDocument/2006/relationships/hyperlink" Target="mailto:sghossaini@gmail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g"/><Relationship Id="rId5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72817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2948993" y="1756110"/>
            <a:ext cx="5365392" cy="2614183"/>
            <a:chOff x="1632" y="528"/>
            <a:chExt cx="2363" cy="1159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632" y="528"/>
              <a:ext cx="2363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83" y="1271"/>
              <a:ext cx="2307" cy="4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727" y="1433"/>
              <a:ext cx="114" cy="123"/>
            </a:xfrm>
            <a:custGeom>
              <a:avLst/>
              <a:gdLst>
                <a:gd name="T0" fmla="*/ 667351 w 62"/>
                <a:gd name="T1" fmla="*/ 435290 h 67"/>
                <a:gd name="T2" fmla="*/ 939468 w 62"/>
                <a:gd name="T3" fmla="*/ 435290 h 67"/>
                <a:gd name="T4" fmla="*/ 1162247 w 62"/>
                <a:gd name="T5" fmla="*/ 466152 h 67"/>
                <a:gd name="T6" fmla="*/ 1227065 w 62"/>
                <a:gd name="T7" fmla="*/ 615288 h 67"/>
                <a:gd name="T8" fmla="*/ 1162247 w 62"/>
                <a:gd name="T9" fmla="*/ 762213 h 67"/>
                <a:gd name="T10" fmla="*/ 939468 w 62"/>
                <a:gd name="T11" fmla="*/ 799114 h 67"/>
                <a:gd name="T12" fmla="*/ 667351 w 62"/>
                <a:gd name="T13" fmla="*/ 799114 h 67"/>
                <a:gd name="T14" fmla="*/ 667351 w 62"/>
                <a:gd name="T15" fmla="*/ 435290 h 67"/>
                <a:gd name="T16" fmla="*/ 0 w 62"/>
                <a:gd name="T17" fmla="*/ 2049712 h 67"/>
                <a:gd name="T18" fmla="*/ 1120164 w 62"/>
                <a:gd name="T19" fmla="*/ 2049712 h 67"/>
                <a:gd name="T20" fmla="*/ 1420394 w 62"/>
                <a:gd name="T21" fmla="*/ 2014839 h 67"/>
                <a:gd name="T22" fmla="*/ 1650097 w 62"/>
                <a:gd name="T23" fmla="*/ 1950178 h 67"/>
                <a:gd name="T24" fmla="*/ 1846866 w 62"/>
                <a:gd name="T25" fmla="*/ 1747940 h 67"/>
                <a:gd name="T26" fmla="*/ 1949158 w 62"/>
                <a:gd name="T27" fmla="*/ 1467030 h 67"/>
                <a:gd name="T28" fmla="*/ 1829093 w 62"/>
                <a:gd name="T29" fmla="*/ 1129559 h 67"/>
                <a:gd name="T30" fmla="*/ 1504780 w 62"/>
                <a:gd name="T31" fmla="*/ 952130 h 67"/>
                <a:gd name="T32" fmla="*/ 1727409 w 62"/>
                <a:gd name="T33" fmla="*/ 833986 h 67"/>
                <a:gd name="T34" fmla="*/ 1846866 w 62"/>
                <a:gd name="T35" fmla="*/ 518640 h 67"/>
                <a:gd name="T36" fmla="*/ 1691664 w 62"/>
                <a:gd name="T37" fmla="*/ 153888 h 67"/>
                <a:gd name="T38" fmla="*/ 1227065 w 62"/>
                <a:gd name="T39" fmla="*/ 0 h 67"/>
                <a:gd name="T40" fmla="*/ 0 w 62"/>
                <a:gd name="T41" fmla="*/ 0 h 67"/>
                <a:gd name="T42" fmla="*/ 0 w 62"/>
                <a:gd name="T43" fmla="*/ 2049712 h 67"/>
                <a:gd name="T44" fmla="*/ 667351 w 62"/>
                <a:gd name="T45" fmla="*/ 1193933 h 67"/>
                <a:gd name="T46" fmla="*/ 975281 w 62"/>
                <a:gd name="T47" fmla="*/ 1193933 h 67"/>
                <a:gd name="T48" fmla="*/ 1227065 w 62"/>
                <a:gd name="T49" fmla="*/ 1248457 h 67"/>
                <a:gd name="T50" fmla="*/ 1282314 w 62"/>
                <a:gd name="T51" fmla="*/ 1399286 h 67"/>
                <a:gd name="T52" fmla="*/ 1227065 w 62"/>
                <a:gd name="T53" fmla="*/ 1571042 h 67"/>
                <a:gd name="T54" fmla="*/ 975281 w 62"/>
                <a:gd name="T55" fmla="*/ 1576722 h 67"/>
                <a:gd name="T56" fmla="*/ 667351 w 62"/>
                <a:gd name="T57" fmla="*/ 1576722 h 67"/>
                <a:gd name="T58" fmla="*/ 667351 w 62"/>
                <a:gd name="T59" fmla="*/ 1193933 h 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7"/>
                <a:gd name="T92" fmla="*/ 62 w 62"/>
                <a:gd name="T93" fmla="*/ 67 h 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5" y="14"/>
                    <a:pt x="37" y="15"/>
                  </a:cubicBezTo>
                  <a:cubicBezTo>
                    <a:pt x="38" y="16"/>
                    <a:pt x="39" y="18"/>
                    <a:pt x="39" y="20"/>
                  </a:cubicBezTo>
                  <a:cubicBezTo>
                    <a:pt x="39" y="22"/>
                    <a:pt x="38" y="24"/>
                    <a:pt x="37" y="25"/>
                  </a:cubicBezTo>
                  <a:cubicBezTo>
                    <a:pt x="35" y="26"/>
                    <a:pt x="33" y="26"/>
                    <a:pt x="30" y="26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1" y="14"/>
                  </a:lnTo>
                  <a:close/>
                  <a:moveTo>
                    <a:pt x="0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7" y="67"/>
                    <a:pt x="40" y="66"/>
                    <a:pt x="45" y="66"/>
                  </a:cubicBezTo>
                  <a:cubicBezTo>
                    <a:pt x="48" y="65"/>
                    <a:pt x="51" y="65"/>
                    <a:pt x="53" y="64"/>
                  </a:cubicBezTo>
                  <a:cubicBezTo>
                    <a:pt x="56" y="62"/>
                    <a:pt x="58" y="60"/>
                    <a:pt x="59" y="57"/>
                  </a:cubicBezTo>
                  <a:cubicBezTo>
                    <a:pt x="61" y="54"/>
                    <a:pt x="62" y="51"/>
                    <a:pt x="62" y="48"/>
                  </a:cubicBezTo>
                  <a:cubicBezTo>
                    <a:pt x="62" y="44"/>
                    <a:pt x="61" y="40"/>
                    <a:pt x="58" y="37"/>
                  </a:cubicBezTo>
                  <a:cubicBezTo>
                    <a:pt x="56" y="34"/>
                    <a:pt x="53" y="33"/>
                    <a:pt x="48" y="31"/>
                  </a:cubicBezTo>
                  <a:cubicBezTo>
                    <a:pt x="51" y="30"/>
                    <a:pt x="53" y="29"/>
                    <a:pt x="55" y="27"/>
                  </a:cubicBezTo>
                  <a:cubicBezTo>
                    <a:pt x="57" y="24"/>
                    <a:pt x="59" y="21"/>
                    <a:pt x="59" y="17"/>
                  </a:cubicBezTo>
                  <a:cubicBezTo>
                    <a:pt x="59" y="12"/>
                    <a:pt x="57" y="8"/>
                    <a:pt x="54" y="5"/>
                  </a:cubicBezTo>
                  <a:cubicBezTo>
                    <a:pt x="50" y="2"/>
                    <a:pt x="45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7"/>
                  </a:lnTo>
                  <a:close/>
                  <a:moveTo>
                    <a:pt x="21" y="39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5" y="39"/>
                    <a:pt x="38" y="40"/>
                    <a:pt x="39" y="41"/>
                  </a:cubicBezTo>
                  <a:cubicBezTo>
                    <a:pt x="40" y="42"/>
                    <a:pt x="41" y="44"/>
                    <a:pt x="41" y="46"/>
                  </a:cubicBezTo>
                  <a:cubicBezTo>
                    <a:pt x="41" y="48"/>
                    <a:pt x="40" y="49"/>
                    <a:pt x="39" y="51"/>
                  </a:cubicBezTo>
                  <a:cubicBezTo>
                    <a:pt x="38" y="52"/>
                    <a:pt x="35" y="52"/>
                    <a:pt x="31" y="52"/>
                  </a:cubicBezTo>
                  <a:cubicBezTo>
                    <a:pt x="21" y="52"/>
                    <a:pt x="21" y="52"/>
                    <a:pt x="21" y="52"/>
                  </a:cubicBezTo>
                  <a:lnTo>
                    <a:pt x="2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856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22240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694367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22240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8" y="69"/>
                    <a:pt x="35" y="69"/>
                  </a:cubicBezTo>
                  <a:cubicBezTo>
                    <a:pt x="42" y="69"/>
                    <a:pt x="49" y="68"/>
                    <a:pt x="53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985" y="1433"/>
              <a:ext cx="132" cy="123"/>
            </a:xfrm>
            <a:custGeom>
              <a:avLst/>
              <a:gdLst>
                <a:gd name="T0" fmla="*/ 53 w 132"/>
                <a:gd name="T1" fmla="*/ 76 h 123"/>
                <a:gd name="T2" fmla="*/ 66 w 132"/>
                <a:gd name="T3" fmla="*/ 31 h 123"/>
                <a:gd name="T4" fmla="*/ 78 w 132"/>
                <a:gd name="T5" fmla="*/ 76 h 123"/>
                <a:gd name="T6" fmla="*/ 53 w 132"/>
                <a:gd name="T7" fmla="*/ 76 h 123"/>
                <a:gd name="T8" fmla="*/ 93 w 132"/>
                <a:gd name="T9" fmla="*/ 123 h 123"/>
                <a:gd name="T10" fmla="*/ 132 w 132"/>
                <a:gd name="T11" fmla="*/ 123 h 123"/>
                <a:gd name="T12" fmla="*/ 86 w 132"/>
                <a:gd name="T13" fmla="*/ 0 h 123"/>
                <a:gd name="T14" fmla="*/ 45 w 132"/>
                <a:gd name="T15" fmla="*/ 0 h 123"/>
                <a:gd name="T16" fmla="*/ 0 w 132"/>
                <a:gd name="T17" fmla="*/ 123 h 123"/>
                <a:gd name="T18" fmla="*/ 38 w 132"/>
                <a:gd name="T19" fmla="*/ 123 h 123"/>
                <a:gd name="T20" fmla="*/ 44 w 132"/>
                <a:gd name="T21" fmla="*/ 103 h 123"/>
                <a:gd name="T22" fmla="*/ 88 w 132"/>
                <a:gd name="T23" fmla="*/ 103 h 123"/>
                <a:gd name="T24" fmla="*/ 93 w 132"/>
                <a:gd name="T25" fmla="*/ 123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23"/>
                <a:gd name="T41" fmla="*/ 132 w 132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23">
                  <a:moveTo>
                    <a:pt x="53" y="76"/>
                  </a:moveTo>
                  <a:lnTo>
                    <a:pt x="66" y="31"/>
                  </a:lnTo>
                  <a:lnTo>
                    <a:pt x="78" y="76"/>
                  </a:lnTo>
                  <a:lnTo>
                    <a:pt x="53" y="76"/>
                  </a:lnTo>
                  <a:close/>
                  <a:moveTo>
                    <a:pt x="93" y="123"/>
                  </a:moveTo>
                  <a:lnTo>
                    <a:pt x="132" y="123"/>
                  </a:lnTo>
                  <a:lnTo>
                    <a:pt x="86" y="0"/>
                  </a:lnTo>
                  <a:lnTo>
                    <a:pt x="45" y="0"/>
                  </a:lnTo>
                  <a:lnTo>
                    <a:pt x="0" y="123"/>
                  </a:lnTo>
                  <a:lnTo>
                    <a:pt x="38" y="123"/>
                  </a:lnTo>
                  <a:lnTo>
                    <a:pt x="44" y="103"/>
                  </a:lnTo>
                  <a:lnTo>
                    <a:pt x="88" y="103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130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94751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501324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8" y="25"/>
                    <a:pt x="36" y="26"/>
                    <a:pt x="35" y="26"/>
                  </a:cubicBezTo>
                  <a:cubicBezTo>
                    <a:pt x="32" y="27"/>
                    <a:pt x="30" y="27"/>
                    <a:pt x="30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5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50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262" y="1433"/>
              <a:ext cx="114" cy="123"/>
            </a:xfrm>
            <a:custGeom>
              <a:avLst/>
              <a:gdLst>
                <a:gd name="T0" fmla="*/ 818389 w 62"/>
                <a:gd name="T1" fmla="*/ 466152 h 67"/>
                <a:gd name="T2" fmla="*/ 1198046 w 62"/>
                <a:gd name="T3" fmla="*/ 578647 h 67"/>
                <a:gd name="T4" fmla="*/ 1282314 w 62"/>
                <a:gd name="T5" fmla="*/ 1033127 h 67"/>
                <a:gd name="T6" fmla="*/ 1263753 w 62"/>
                <a:gd name="T7" fmla="*/ 1377989 h 67"/>
                <a:gd name="T8" fmla="*/ 1096357 w 62"/>
                <a:gd name="T9" fmla="*/ 1531049 h 67"/>
                <a:gd name="T10" fmla="*/ 818389 w 62"/>
                <a:gd name="T11" fmla="*/ 1576722 h 67"/>
                <a:gd name="T12" fmla="*/ 667351 w 62"/>
                <a:gd name="T13" fmla="*/ 1576722 h 67"/>
                <a:gd name="T14" fmla="*/ 667351 w 62"/>
                <a:gd name="T15" fmla="*/ 466152 h 67"/>
                <a:gd name="T16" fmla="*/ 818389 w 62"/>
                <a:gd name="T17" fmla="*/ 466152 h 67"/>
                <a:gd name="T18" fmla="*/ 0 w 62"/>
                <a:gd name="T19" fmla="*/ 2049712 h 67"/>
                <a:gd name="T20" fmla="*/ 975281 w 62"/>
                <a:gd name="T21" fmla="*/ 2049712 h 67"/>
                <a:gd name="T22" fmla="*/ 1348203 w 62"/>
                <a:gd name="T23" fmla="*/ 1974222 h 67"/>
                <a:gd name="T24" fmla="*/ 1650097 w 62"/>
                <a:gd name="T25" fmla="*/ 1831789 h 67"/>
                <a:gd name="T26" fmla="*/ 1846866 w 62"/>
                <a:gd name="T27" fmla="*/ 1531049 h 67"/>
                <a:gd name="T28" fmla="*/ 1949158 w 62"/>
                <a:gd name="T29" fmla="*/ 1017037 h 67"/>
                <a:gd name="T30" fmla="*/ 1872867 w 62"/>
                <a:gd name="T31" fmla="*/ 615288 h 67"/>
                <a:gd name="T32" fmla="*/ 1727409 w 62"/>
                <a:gd name="T33" fmla="*/ 301770 h 67"/>
                <a:gd name="T34" fmla="*/ 1449804 w 62"/>
                <a:gd name="T35" fmla="*/ 99446 h 67"/>
                <a:gd name="T36" fmla="*/ 975281 w 62"/>
                <a:gd name="T37" fmla="*/ 0 h 67"/>
                <a:gd name="T38" fmla="*/ 0 w 62"/>
                <a:gd name="T39" fmla="*/ 0 h 67"/>
                <a:gd name="T40" fmla="*/ 0 w 62"/>
                <a:gd name="T41" fmla="*/ 2049712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67"/>
                <a:gd name="T65" fmla="*/ 62 w 6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67">
                  <a:moveTo>
                    <a:pt x="26" y="15"/>
                  </a:moveTo>
                  <a:cubicBezTo>
                    <a:pt x="32" y="15"/>
                    <a:pt x="35" y="17"/>
                    <a:pt x="38" y="19"/>
                  </a:cubicBezTo>
                  <a:cubicBezTo>
                    <a:pt x="40" y="22"/>
                    <a:pt x="41" y="27"/>
                    <a:pt x="41" y="34"/>
                  </a:cubicBezTo>
                  <a:cubicBezTo>
                    <a:pt x="41" y="39"/>
                    <a:pt x="41" y="43"/>
                    <a:pt x="40" y="45"/>
                  </a:cubicBezTo>
                  <a:cubicBezTo>
                    <a:pt x="39" y="48"/>
                    <a:pt x="37" y="49"/>
                    <a:pt x="35" y="50"/>
                  </a:cubicBezTo>
                  <a:cubicBezTo>
                    <a:pt x="33" y="51"/>
                    <a:pt x="30" y="52"/>
                    <a:pt x="26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15"/>
                    <a:pt x="21" y="15"/>
                    <a:pt x="21" y="15"/>
                  </a:cubicBezTo>
                  <a:lnTo>
                    <a:pt x="26" y="15"/>
                  </a:lnTo>
                  <a:close/>
                  <a:moveTo>
                    <a:pt x="0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7"/>
                    <a:pt x="39" y="66"/>
                    <a:pt x="43" y="65"/>
                  </a:cubicBezTo>
                  <a:cubicBezTo>
                    <a:pt x="47" y="64"/>
                    <a:pt x="50" y="62"/>
                    <a:pt x="53" y="60"/>
                  </a:cubicBezTo>
                  <a:cubicBezTo>
                    <a:pt x="55" y="57"/>
                    <a:pt x="58" y="54"/>
                    <a:pt x="59" y="50"/>
                  </a:cubicBezTo>
                  <a:cubicBezTo>
                    <a:pt x="61" y="46"/>
                    <a:pt x="62" y="40"/>
                    <a:pt x="62" y="33"/>
                  </a:cubicBezTo>
                  <a:cubicBezTo>
                    <a:pt x="62" y="29"/>
                    <a:pt x="61" y="24"/>
                    <a:pt x="60" y="20"/>
                  </a:cubicBezTo>
                  <a:cubicBezTo>
                    <a:pt x="59" y="16"/>
                    <a:pt x="57" y="13"/>
                    <a:pt x="55" y="10"/>
                  </a:cubicBezTo>
                  <a:cubicBezTo>
                    <a:pt x="52" y="7"/>
                    <a:pt x="49" y="4"/>
                    <a:pt x="46" y="3"/>
                  </a:cubicBezTo>
                  <a:cubicBezTo>
                    <a:pt x="42" y="1"/>
                    <a:pt x="37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447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22240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694367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22240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7" y="69"/>
                    <a:pt x="35" y="69"/>
                  </a:cubicBezTo>
                  <a:cubicBezTo>
                    <a:pt x="42" y="69"/>
                    <a:pt x="49" y="68"/>
                    <a:pt x="53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594" y="1433"/>
              <a:ext cx="94" cy="123"/>
            </a:xfrm>
            <a:custGeom>
              <a:avLst/>
              <a:gdLst>
                <a:gd name="T0" fmla="*/ 0 w 94"/>
                <a:gd name="T1" fmla="*/ 0 h 123"/>
                <a:gd name="T2" fmla="*/ 94 w 94"/>
                <a:gd name="T3" fmla="*/ 0 h 123"/>
                <a:gd name="T4" fmla="*/ 94 w 94"/>
                <a:gd name="T5" fmla="*/ 26 h 123"/>
                <a:gd name="T6" fmla="*/ 37 w 94"/>
                <a:gd name="T7" fmla="*/ 26 h 123"/>
                <a:gd name="T8" fmla="*/ 37 w 94"/>
                <a:gd name="T9" fmla="*/ 48 h 123"/>
                <a:gd name="T10" fmla="*/ 85 w 94"/>
                <a:gd name="T11" fmla="*/ 48 h 123"/>
                <a:gd name="T12" fmla="*/ 85 w 94"/>
                <a:gd name="T13" fmla="*/ 74 h 123"/>
                <a:gd name="T14" fmla="*/ 37 w 94"/>
                <a:gd name="T15" fmla="*/ 74 h 123"/>
                <a:gd name="T16" fmla="*/ 37 w 94"/>
                <a:gd name="T17" fmla="*/ 123 h 123"/>
                <a:gd name="T18" fmla="*/ 0 w 94"/>
                <a:gd name="T19" fmla="*/ 123 h 123"/>
                <a:gd name="T20" fmla="*/ 0 w 94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123"/>
                <a:gd name="T35" fmla="*/ 94 w 94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123">
                  <a:moveTo>
                    <a:pt x="0" y="0"/>
                  </a:moveTo>
                  <a:lnTo>
                    <a:pt x="94" y="0"/>
                  </a:lnTo>
                  <a:lnTo>
                    <a:pt x="94" y="26"/>
                  </a:lnTo>
                  <a:lnTo>
                    <a:pt x="37" y="26"/>
                  </a:lnTo>
                  <a:lnTo>
                    <a:pt x="37" y="48"/>
                  </a:lnTo>
                  <a:lnTo>
                    <a:pt x="85" y="48"/>
                  </a:lnTo>
                  <a:lnTo>
                    <a:pt x="85" y="74"/>
                  </a:lnTo>
                  <a:lnTo>
                    <a:pt x="37" y="74"/>
                  </a:lnTo>
                  <a:lnTo>
                    <a:pt x="37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759" y="1431"/>
              <a:ext cx="125" cy="127"/>
            </a:xfrm>
            <a:custGeom>
              <a:avLst/>
              <a:gdLst>
                <a:gd name="T0" fmla="*/ 1116820 w 68"/>
                <a:gd name="T1" fmla="*/ 1402914 h 69"/>
                <a:gd name="T2" fmla="*/ 1116820 w 68"/>
                <a:gd name="T3" fmla="*/ 950849 h 69"/>
                <a:gd name="T4" fmla="*/ 2129204 w 68"/>
                <a:gd name="T5" fmla="*/ 950849 h 69"/>
                <a:gd name="T6" fmla="*/ 2129204 w 68"/>
                <a:gd name="T7" fmla="*/ 1859408 h 69"/>
                <a:gd name="T8" fmla="*/ 1631946 w 68"/>
                <a:gd name="T9" fmla="*/ 2131250 h 69"/>
                <a:gd name="T10" fmla="*/ 1090776 w 68"/>
                <a:gd name="T11" fmla="*/ 2207186 h 69"/>
                <a:gd name="T12" fmla="*/ 486686 w 68"/>
                <a:gd name="T13" fmla="*/ 2084094 h 69"/>
                <a:gd name="T14" fmla="*/ 120735 w 68"/>
                <a:gd name="T15" fmla="*/ 1694367 h 69"/>
                <a:gd name="T16" fmla="*/ 0 w 68"/>
                <a:gd name="T17" fmla="*/ 1095603 h 69"/>
                <a:gd name="T18" fmla="*/ 156452 w 68"/>
                <a:gd name="T19" fmla="*/ 492651 h 69"/>
                <a:gd name="T20" fmla="*/ 564452 w 68"/>
                <a:gd name="T21" fmla="*/ 102605 h 69"/>
                <a:gd name="T22" fmla="*/ 1116820 w 68"/>
                <a:gd name="T23" fmla="*/ 0 h 69"/>
                <a:gd name="T24" fmla="*/ 1631946 w 68"/>
                <a:gd name="T25" fmla="*/ 66414 h 69"/>
                <a:gd name="T26" fmla="*/ 1907345 w 68"/>
                <a:gd name="T27" fmla="*/ 267661 h 69"/>
                <a:gd name="T28" fmla="*/ 2088704 w 68"/>
                <a:gd name="T29" fmla="*/ 603000 h 69"/>
                <a:gd name="T30" fmla="*/ 1458502 w 68"/>
                <a:gd name="T31" fmla="*/ 695570 h 69"/>
                <a:gd name="T32" fmla="*/ 1344064 w 68"/>
                <a:gd name="T33" fmla="*/ 536179 h 69"/>
                <a:gd name="T34" fmla="*/ 1116820 w 68"/>
                <a:gd name="T35" fmla="*/ 492651 h 69"/>
                <a:gd name="T36" fmla="*/ 786294 w 68"/>
                <a:gd name="T37" fmla="*/ 603000 h 69"/>
                <a:gd name="T38" fmla="*/ 665827 w 68"/>
                <a:gd name="T39" fmla="*/ 1095603 h 69"/>
                <a:gd name="T40" fmla="*/ 786294 w 68"/>
                <a:gd name="T41" fmla="*/ 1591516 h 69"/>
                <a:gd name="T42" fmla="*/ 1116820 w 68"/>
                <a:gd name="T43" fmla="*/ 1717415 h 69"/>
                <a:gd name="T44" fmla="*/ 1344064 w 68"/>
                <a:gd name="T45" fmla="*/ 1694367 h 69"/>
                <a:gd name="T46" fmla="*/ 1564571 w 68"/>
                <a:gd name="T47" fmla="*/ 1591516 h 69"/>
                <a:gd name="T48" fmla="*/ 1564571 w 68"/>
                <a:gd name="T49" fmla="*/ 1402914 h 69"/>
                <a:gd name="T50" fmla="*/ 1116820 w 68"/>
                <a:gd name="T51" fmla="*/ 1402914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69"/>
                <a:gd name="T80" fmla="*/ 68 w 68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69">
                  <a:moveTo>
                    <a:pt x="36" y="44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2" y="62"/>
                    <a:pt x="56" y="65"/>
                    <a:pt x="52" y="67"/>
                  </a:cubicBezTo>
                  <a:cubicBezTo>
                    <a:pt x="47" y="68"/>
                    <a:pt x="42" y="69"/>
                    <a:pt x="35" y="69"/>
                  </a:cubicBezTo>
                  <a:cubicBezTo>
                    <a:pt x="27" y="69"/>
                    <a:pt x="21" y="68"/>
                    <a:pt x="16" y="65"/>
                  </a:cubicBezTo>
                  <a:cubicBezTo>
                    <a:pt x="11" y="62"/>
                    <a:pt x="7" y="58"/>
                    <a:pt x="4" y="53"/>
                  </a:cubicBezTo>
                  <a:cubicBezTo>
                    <a:pt x="2" y="47"/>
                    <a:pt x="0" y="41"/>
                    <a:pt x="0" y="34"/>
                  </a:cubicBezTo>
                  <a:cubicBezTo>
                    <a:pt x="0" y="27"/>
                    <a:pt x="2" y="21"/>
                    <a:pt x="5" y="15"/>
                  </a:cubicBezTo>
                  <a:cubicBezTo>
                    <a:pt x="8" y="10"/>
                    <a:pt x="12" y="6"/>
                    <a:pt x="18" y="3"/>
                  </a:cubicBezTo>
                  <a:cubicBezTo>
                    <a:pt x="22" y="1"/>
                    <a:pt x="28" y="0"/>
                    <a:pt x="36" y="0"/>
                  </a:cubicBezTo>
                  <a:cubicBezTo>
                    <a:pt x="43" y="0"/>
                    <a:pt x="49" y="1"/>
                    <a:pt x="52" y="2"/>
                  </a:cubicBezTo>
                  <a:cubicBezTo>
                    <a:pt x="56" y="3"/>
                    <a:pt x="59" y="5"/>
                    <a:pt x="61" y="8"/>
                  </a:cubicBezTo>
                  <a:cubicBezTo>
                    <a:pt x="64" y="11"/>
                    <a:pt x="66" y="15"/>
                    <a:pt x="67" y="19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0"/>
                    <a:pt x="45" y="18"/>
                    <a:pt x="43" y="17"/>
                  </a:cubicBezTo>
                  <a:cubicBezTo>
                    <a:pt x="41" y="15"/>
                    <a:pt x="39" y="15"/>
                    <a:pt x="36" y="15"/>
                  </a:cubicBezTo>
                  <a:cubicBezTo>
                    <a:pt x="31" y="15"/>
                    <a:pt x="27" y="16"/>
                    <a:pt x="25" y="19"/>
                  </a:cubicBezTo>
                  <a:cubicBezTo>
                    <a:pt x="22" y="23"/>
                    <a:pt x="21" y="27"/>
                    <a:pt x="21" y="34"/>
                  </a:cubicBezTo>
                  <a:cubicBezTo>
                    <a:pt x="21" y="41"/>
                    <a:pt x="22" y="47"/>
                    <a:pt x="25" y="50"/>
                  </a:cubicBezTo>
                  <a:cubicBezTo>
                    <a:pt x="28" y="53"/>
                    <a:pt x="31" y="54"/>
                    <a:pt x="36" y="54"/>
                  </a:cubicBezTo>
                  <a:cubicBezTo>
                    <a:pt x="38" y="54"/>
                    <a:pt x="41" y="54"/>
                    <a:pt x="43" y="53"/>
                  </a:cubicBezTo>
                  <a:cubicBezTo>
                    <a:pt x="45" y="53"/>
                    <a:pt x="47" y="52"/>
                    <a:pt x="50" y="50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36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903" y="1431"/>
              <a:ext cx="124" cy="127"/>
            </a:xfrm>
            <a:custGeom>
              <a:avLst/>
              <a:gdLst>
                <a:gd name="T0" fmla="*/ 655468 w 68"/>
                <a:gd name="T1" fmla="*/ 639784 h 69"/>
                <a:gd name="T2" fmla="*/ 927268 w 68"/>
                <a:gd name="T3" fmla="*/ 500148 h 69"/>
                <a:gd name="T4" fmla="*/ 1195265 w 68"/>
                <a:gd name="T5" fmla="*/ 639784 h 69"/>
                <a:gd name="T6" fmla="*/ 1311688 w 68"/>
                <a:gd name="T7" fmla="*/ 1095603 h 69"/>
                <a:gd name="T8" fmla="*/ 1195265 w 68"/>
                <a:gd name="T9" fmla="*/ 1566057 h 69"/>
                <a:gd name="T10" fmla="*/ 927268 w 68"/>
                <a:gd name="T11" fmla="*/ 1694367 h 69"/>
                <a:gd name="T12" fmla="*/ 655468 w 68"/>
                <a:gd name="T13" fmla="*/ 1566057 h 69"/>
                <a:gd name="T14" fmla="*/ 540095 w 68"/>
                <a:gd name="T15" fmla="*/ 1109870 h 69"/>
                <a:gd name="T16" fmla="*/ 655468 w 68"/>
                <a:gd name="T17" fmla="*/ 639784 h 69"/>
                <a:gd name="T18" fmla="*/ 108097 w 68"/>
                <a:gd name="T19" fmla="*/ 1717415 h 69"/>
                <a:gd name="T20" fmla="*/ 436476 w 68"/>
                <a:gd name="T21" fmla="*/ 2084094 h 69"/>
                <a:gd name="T22" fmla="*/ 957112 w 68"/>
                <a:gd name="T23" fmla="*/ 2207186 h 69"/>
                <a:gd name="T24" fmla="*/ 1451396 w 68"/>
                <a:gd name="T25" fmla="*/ 2084094 h 69"/>
                <a:gd name="T26" fmla="*/ 1745322 w 68"/>
                <a:gd name="T27" fmla="*/ 1694367 h 69"/>
                <a:gd name="T28" fmla="*/ 1850736 w 68"/>
                <a:gd name="T29" fmla="*/ 1095603 h 69"/>
                <a:gd name="T30" fmla="*/ 1613995 w 68"/>
                <a:gd name="T31" fmla="*/ 291310 h 69"/>
                <a:gd name="T32" fmla="*/ 927268 w 68"/>
                <a:gd name="T33" fmla="*/ 0 h 69"/>
                <a:gd name="T34" fmla="*/ 239358 w 68"/>
                <a:gd name="T35" fmla="*/ 291310 h 69"/>
                <a:gd name="T36" fmla="*/ 0 w 68"/>
                <a:gd name="T37" fmla="*/ 1109870 h 69"/>
                <a:gd name="T38" fmla="*/ 108097 w 68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8"/>
                <a:gd name="T61" fmla="*/ 0 h 69"/>
                <a:gd name="T62" fmla="*/ 68 w 68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8" h="69">
                  <a:moveTo>
                    <a:pt x="24" y="20"/>
                  </a:moveTo>
                  <a:cubicBezTo>
                    <a:pt x="26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4" y="49"/>
                  </a:cubicBezTo>
                  <a:cubicBezTo>
                    <a:pt x="42" y="52"/>
                    <a:pt x="38" y="53"/>
                    <a:pt x="34" y="53"/>
                  </a:cubicBezTo>
                  <a:cubicBezTo>
                    <a:pt x="30" y="53"/>
                    <a:pt x="26" y="52"/>
                    <a:pt x="24" y="49"/>
                  </a:cubicBezTo>
                  <a:cubicBezTo>
                    <a:pt x="21" y="46"/>
                    <a:pt x="20" y="41"/>
                    <a:pt x="20" y="35"/>
                  </a:cubicBezTo>
                  <a:cubicBezTo>
                    <a:pt x="20" y="28"/>
                    <a:pt x="21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7" y="69"/>
                    <a:pt x="35" y="69"/>
                  </a:cubicBezTo>
                  <a:cubicBezTo>
                    <a:pt x="42" y="69"/>
                    <a:pt x="48" y="68"/>
                    <a:pt x="53" y="65"/>
                  </a:cubicBezTo>
                  <a:cubicBezTo>
                    <a:pt x="58" y="62"/>
                    <a:pt x="62" y="58"/>
                    <a:pt x="64" y="53"/>
                  </a:cubicBezTo>
                  <a:cubicBezTo>
                    <a:pt x="67" y="48"/>
                    <a:pt x="68" y="42"/>
                    <a:pt x="68" y="34"/>
                  </a:cubicBezTo>
                  <a:cubicBezTo>
                    <a:pt x="68" y="23"/>
                    <a:pt x="65" y="15"/>
                    <a:pt x="59" y="9"/>
                  </a:cubicBezTo>
                  <a:cubicBezTo>
                    <a:pt x="53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029" y="1433"/>
              <a:ext cx="132" cy="123"/>
            </a:xfrm>
            <a:custGeom>
              <a:avLst/>
              <a:gdLst>
                <a:gd name="T0" fmla="*/ 0 w 132"/>
                <a:gd name="T1" fmla="*/ 0 h 123"/>
                <a:gd name="T2" fmla="*/ 39 w 132"/>
                <a:gd name="T3" fmla="*/ 0 h 123"/>
                <a:gd name="T4" fmla="*/ 66 w 132"/>
                <a:gd name="T5" fmla="*/ 88 h 123"/>
                <a:gd name="T6" fmla="*/ 94 w 132"/>
                <a:gd name="T7" fmla="*/ 0 h 123"/>
                <a:gd name="T8" fmla="*/ 132 w 132"/>
                <a:gd name="T9" fmla="*/ 0 h 123"/>
                <a:gd name="T10" fmla="*/ 87 w 132"/>
                <a:gd name="T11" fmla="*/ 123 h 123"/>
                <a:gd name="T12" fmla="*/ 46 w 132"/>
                <a:gd name="T13" fmla="*/ 123 h 123"/>
                <a:gd name="T14" fmla="*/ 0 w 132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2"/>
                <a:gd name="T25" fmla="*/ 0 h 123"/>
                <a:gd name="T26" fmla="*/ 132 w 13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2" h="123">
                  <a:moveTo>
                    <a:pt x="0" y="0"/>
                  </a:moveTo>
                  <a:lnTo>
                    <a:pt x="39" y="0"/>
                  </a:lnTo>
                  <a:lnTo>
                    <a:pt x="66" y="88"/>
                  </a:lnTo>
                  <a:lnTo>
                    <a:pt x="94" y="0"/>
                  </a:lnTo>
                  <a:lnTo>
                    <a:pt x="132" y="0"/>
                  </a:lnTo>
                  <a:lnTo>
                    <a:pt x="87" y="123"/>
                  </a:lnTo>
                  <a:lnTo>
                    <a:pt x="46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74" y="1433"/>
              <a:ext cx="103" cy="123"/>
            </a:xfrm>
            <a:custGeom>
              <a:avLst/>
              <a:gdLst>
                <a:gd name="T0" fmla="*/ 0 w 103"/>
                <a:gd name="T1" fmla="*/ 0 h 123"/>
                <a:gd name="T2" fmla="*/ 101 w 103"/>
                <a:gd name="T3" fmla="*/ 0 h 123"/>
                <a:gd name="T4" fmla="*/ 101 w 103"/>
                <a:gd name="T5" fmla="*/ 26 h 123"/>
                <a:gd name="T6" fmla="*/ 37 w 103"/>
                <a:gd name="T7" fmla="*/ 26 h 123"/>
                <a:gd name="T8" fmla="*/ 37 w 103"/>
                <a:gd name="T9" fmla="*/ 46 h 123"/>
                <a:gd name="T10" fmla="*/ 96 w 103"/>
                <a:gd name="T11" fmla="*/ 46 h 123"/>
                <a:gd name="T12" fmla="*/ 96 w 103"/>
                <a:gd name="T13" fmla="*/ 72 h 123"/>
                <a:gd name="T14" fmla="*/ 37 w 103"/>
                <a:gd name="T15" fmla="*/ 72 h 123"/>
                <a:gd name="T16" fmla="*/ 37 w 103"/>
                <a:gd name="T17" fmla="*/ 96 h 123"/>
                <a:gd name="T18" fmla="*/ 103 w 103"/>
                <a:gd name="T19" fmla="*/ 96 h 123"/>
                <a:gd name="T20" fmla="*/ 103 w 103"/>
                <a:gd name="T21" fmla="*/ 123 h 123"/>
                <a:gd name="T22" fmla="*/ 0 w 103"/>
                <a:gd name="T23" fmla="*/ 123 h 123"/>
                <a:gd name="T24" fmla="*/ 0 w 103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123"/>
                <a:gd name="T41" fmla="*/ 103 w 103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123">
                  <a:moveTo>
                    <a:pt x="0" y="0"/>
                  </a:moveTo>
                  <a:lnTo>
                    <a:pt x="101" y="0"/>
                  </a:lnTo>
                  <a:lnTo>
                    <a:pt x="101" y="26"/>
                  </a:lnTo>
                  <a:lnTo>
                    <a:pt x="37" y="26"/>
                  </a:lnTo>
                  <a:lnTo>
                    <a:pt x="37" y="46"/>
                  </a:lnTo>
                  <a:lnTo>
                    <a:pt x="96" y="46"/>
                  </a:lnTo>
                  <a:lnTo>
                    <a:pt x="96" y="72"/>
                  </a:lnTo>
                  <a:lnTo>
                    <a:pt x="37" y="72"/>
                  </a:lnTo>
                  <a:lnTo>
                    <a:pt x="37" y="96"/>
                  </a:lnTo>
                  <a:lnTo>
                    <a:pt x="103" y="96"/>
                  </a:lnTo>
                  <a:lnTo>
                    <a:pt x="103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297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61729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464870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2" y="27"/>
                    <a:pt x="30" y="27"/>
                    <a:pt x="29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49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30" y="1433"/>
              <a:ext cx="117" cy="123"/>
            </a:xfrm>
            <a:custGeom>
              <a:avLst/>
              <a:gdLst>
                <a:gd name="T0" fmla="*/ 0 w 117"/>
                <a:gd name="T1" fmla="*/ 0 h 123"/>
                <a:gd name="T2" fmla="*/ 34 w 117"/>
                <a:gd name="T3" fmla="*/ 0 h 123"/>
                <a:gd name="T4" fmla="*/ 80 w 117"/>
                <a:gd name="T5" fmla="*/ 68 h 123"/>
                <a:gd name="T6" fmla="*/ 80 w 117"/>
                <a:gd name="T7" fmla="*/ 0 h 123"/>
                <a:gd name="T8" fmla="*/ 117 w 117"/>
                <a:gd name="T9" fmla="*/ 0 h 123"/>
                <a:gd name="T10" fmla="*/ 117 w 117"/>
                <a:gd name="T11" fmla="*/ 123 h 123"/>
                <a:gd name="T12" fmla="*/ 80 w 117"/>
                <a:gd name="T13" fmla="*/ 123 h 123"/>
                <a:gd name="T14" fmla="*/ 36 w 117"/>
                <a:gd name="T15" fmla="*/ 55 h 123"/>
                <a:gd name="T16" fmla="*/ 36 w 117"/>
                <a:gd name="T17" fmla="*/ 123 h 123"/>
                <a:gd name="T18" fmla="*/ 0 w 117"/>
                <a:gd name="T19" fmla="*/ 123 h 123"/>
                <a:gd name="T20" fmla="*/ 0 w 11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3"/>
                <a:gd name="T35" fmla="*/ 117 w 117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3">
                  <a:moveTo>
                    <a:pt x="0" y="0"/>
                  </a:moveTo>
                  <a:lnTo>
                    <a:pt x="34" y="0"/>
                  </a:lnTo>
                  <a:lnTo>
                    <a:pt x="80" y="68"/>
                  </a:lnTo>
                  <a:lnTo>
                    <a:pt x="80" y="0"/>
                  </a:lnTo>
                  <a:lnTo>
                    <a:pt x="117" y="0"/>
                  </a:lnTo>
                  <a:lnTo>
                    <a:pt x="117" y="123"/>
                  </a:lnTo>
                  <a:lnTo>
                    <a:pt x="80" y="123"/>
                  </a:lnTo>
                  <a:lnTo>
                    <a:pt x="36" y="55"/>
                  </a:lnTo>
                  <a:lnTo>
                    <a:pt x="36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567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58271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717415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58271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9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5" y="54"/>
                  </a:moveTo>
                  <a:cubicBezTo>
                    <a:pt x="8" y="59"/>
                    <a:pt x="12" y="63"/>
                    <a:pt x="16" y="65"/>
                  </a:cubicBezTo>
                  <a:cubicBezTo>
                    <a:pt x="21" y="68"/>
                    <a:pt x="28" y="69"/>
                    <a:pt x="35" y="69"/>
                  </a:cubicBezTo>
                  <a:cubicBezTo>
                    <a:pt x="42" y="69"/>
                    <a:pt x="49" y="68"/>
                    <a:pt x="54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714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94751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464870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2" y="27"/>
                    <a:pt x="30" y="27"/>
                    <a:pt x="30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49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839" y="1431"/>
              <a:ext cx="112" cy="127"/>
            </a:xfrm>
            <a:custGeom>
              <a:avLst/>
              <a:gdLst>
                <a:gd name="T0" fmla="*/ 0 w 61"/>
                <a:gd name="T1" fmla="*/ 1469432 h 69"/>
                <a:gd name="T2" fmla="*/ 619663 w 61"/>
                <a:gd name="T3" fmla="*/ 1402914 h 69"/>
                <a:gd name="T4" fmla="*/ 698854 w 61"/>
                <a:gd name="T5" fmla="*/ 1668969 h 69"/>
                <a:gd name="T6" fmla="*/ 980009 w 61"/>
                <a:gd name="T7" fmla="*/ 1791048 h 69"/>
                <a:gd name="T8" fmla="*/ 1172822 w 61"/>
                <a:gd name="T9" fmla="*/ 1717415 h 69"/>
                <a:gd name="T10" fmla="*/ 1253444 w 61"/>
                <a:gd name="T11" fmla="*/ 1566057 h 69"/>
                <a:gd name="T12" fmla="*/ 1196083 w 61"/>
                <a:gd name="T13" fmla="*/ 1402914 h 69"/>
                <a:gd name="T14" fmla="*/ 856761 w 61"/>
                <a:gd name="T15" fmla="*/ 1280252 h 69"/>
                <a:gd name="T16" fmla="*/ 282866 w 61"/>
                <a:gd name="T17" fmla="*/ 1028834 h 69"/>
                <a:gd name="T18" fmla="*/ 100113 w 61"/>
                <a:gd name="T19" fmla="*/ 639784 h 69"/>
                <a:gd name="T20" fmla="*/ 183814 w 61"/>
                <a:gd name="T21" fmla="*/ 311516 h 69"/>
                <a:gd name="T22" fmla="*/ 466629 w 61"/>
                <a:gd name="T23" fmla="*/ 102605 h 69"/>
                <a:gd name="T24" fmla="*/ 953581 w 61"/>
                <a:gd name="T25" fmla="*/ 0 h 69"/>
                <a:gd name="T26" fmla="*/ 1573069 w 61"/>
                <a:gd name="T27" fmla="*/ 158271 h 69"/>
                <a:gd name="T28" fmla="*/ 1799361 w 61"/>
                <a:gd name="T29" fmla="*/ 639784 h 69"/>
                <a:gd name="T30" fmla="*/ 1196083 w 61"/>
                <a:gd name="T31" fmla="*/ 681778 h 69"/>
                <a:gd name="T32" fmla="*/ 1099396 w 61"/>
                <a:gd name="T33" fmla="*/ 450189 h 69"/>
                <a:gd name="T34" fmla="*/ 880696 w 61"/>
                <a:gd name="T35" fmla="*/ 377908 h 69"/>
                <a:gd name="T36" fmla="*/ 738870 w 61"/>
                <a:gd name="T37" fmla="*/ 450189 h 69"/>
                <a:gd name="T38" fmla="*/ 663473 w 61"/>
                <a:gd name="T39" fmla="*/ 573370 h 69"/>
                <a:gd name="T40" fmla="*/ 698854 w 61"/>
                <a:gd name="T41" fmla="*/ 681778 h 69"/>
                <a:gd name="T42" fmla="*/ 916066 w 61"/>
                <a:gd name="T43" fmla="*/ 725076 h 69"/>
                <a:gd name="T44" fmla="*/ 1533811 w 61"/>
                <a:gd name="T45" fmla="*/ 920562 h 69"/>
                <a:gd name="T46" fmla="*/ 1769881 w 61"/>
                <a:gd name="T47" fmla="*/ 1141327 h 69"/>
                <a:gd name="T48" fmla="*/ 1869980 w 61"/>
                <a:gd name="T49" fmla="*/ 1469432 h 69"/>
                <a:gd name="T50" fmla="*/ 1750837 w 61"/>
                <a:gd name="T51" fmla="*/ 1859408 h 69"/>
                <a:gd name="T52" fmla="*/ 1434274 w 61"/>
                <a:gd name="T53" fmla="*/ 2100703 h 69"/>
                <a:gd name="T54" fmla="*/ 953581 w 61"/>
                <a:gd name="T55" fmla="*/ 2207186 h 69"/>
                <a:gd name="T56" fmla="*/ 254146 w 61"/>
                <a:gd name="T57" fmla="*/ 1980204 h 69"/>
                <a:gd name="T58" fmla="*/ 0 w 61"/>
                <a:gd name="T59" fmla="*/ 1469432 h 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"/>
                <a:gd name="T91" fmla="*/ 0 h 69"/>
                <a:gd name="T92" fmla="*/ 61 w 61"/>
                <a:gd name="T93" fmla="*/ 69 h 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" h="69">
                  <a:moveTo>
                    <a:pt x="0" y="46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8"/>
                    <a:pt x="21" y="50"/>
                    <a:pt x="23" y="52"/>
                  </a:cubicBezTo>
                  <a:cubicBezTo>
                    <a:pt x="25" y="54"/>
                    <a:pt x="28" y="56"/>
                    <a:pt x="32" y="56"/>
                  </a:cubicBezTo>
                  <a:cubicBezTo>
                    <a:pt x="35" y="56"/>
                    <a:pt x="37" y="55"/>
                    <a:pt x="38" y="54"/>
                  </a:cubicBezTo>
                  <a:cubicBezTo>
                    <a:pt x="40" y="52"/>
                    <a:pt x="41" y="51"/>
                    <a:pt x="41" y="49"/>
                  </a:cubicBezTo>
                  <a:cubicBezTo>
                    <a:pt x="41" y="47"/>
                    <a:pt x="40" y="46"/>
                    <a:pt x="39" y="44"/>
                  </a:cubicBezTo>
                  <a:cubicBezTo>
                    <a:pt x="37" y="43"/>
                    <a:pt x="34" y="42"/>
                    <a:pt x="28" y="40"/>
                  </a:cubicBezTo>
                  <a:cubicBezTo>
                    <a:pt x="19" y="38"/>
                    <a:pt x="13" y="36"/>
                    <a:pt x="9" y="32"/>
                  </a:cubicBezTo>
                  <a:cubicBezTo>
                    <a:pt x="5" y="29"/>
                    <a:pt x="3" y="25"/>
                    <a:pt x="3" y="20"/>
                  </a:cubicBezTo>
                  <a:cubicBezTo>
                    <a:pt x="3" y="16"/>
                    <a:pt x="4" y="13"/>
                    <a:pt x="6" y="10"/>
                  </a:cubicBezTo>
                  <a:cubicBezTo>
                    <a:pt x="8" y="7"/>
                    <a:pt x="11" y="4"/>
                    <a:pt x="15" y="3"/>
                  </a:cubicBezTo>
                  <a:cubicBezTo>
                    <a:pt x="19" y="1"/>
                    <a:pt x="24" y="0"/>
                    <a:pt x="31" y="0"/>
                  </a:cubicBezTo>
                  <a:cubicBezTo>
                    <a:pt x="40" y="0"/>
                    <a:pt x="46" y="2"/>
                    <a:pt x="51" y="5"/>
                  </a:cubicBezTo>
                  <a:cubicBezTo>
                    <a:pt x="55" y="8"/>
                    <a:pt x="58" y="13"/>
                    <a:pt x="5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8"/>
                    <a:pt x="38" y="16"/>
                    <a:pt x="36" y="14"/>
                  </a:cubicBezTo>
                  <a:cubicBezTo>
                    <a:pt x="34" y="13"/>
                    <a:pt x="32" y="12"/>
                    <a:pt x="29" y="12"/>
                  </a:cubicBezTo>
                  <a:cubicBezTo>
                    <a:pt x="27" y="12"/>
                    <a:pt x="25" y="13"/>
                    <a:pt x="24" y="14"/>
                  </a:cubicBezTo>
                  <a:cubicBezTo>
                    <a:pt x="23" y="15"/>
                    <a:pt x="22" y="16"/>
                    <a:pt x="22" y="18"/>
                  </a:cubicBezTo>
                  <a:cubicBezTo>
                    <a:pt x="22" y="19"/>
                    <a:pt x="23" y="20"/>
                    <a:pt x="23" y="21"/>
                  </a:cubicBezTo>
                  <a:cubicBezTo>
                    <a:pt x="24" y="21"/>
                    <a:pt x="27" y="22"/>
                    <a:pt x="30" y="23"/>
                  </a:cubicBezTo>
                  <a:cubicBezTo>
                    <a:pt x="39" y="25"/>
                    <a:pt x="46" y="27"/>
                    <a:pt x="50" y="29"/>
                  </a:cubicBezTo>
                  <a:cubicBezTo>
                    <a:pt x="54" y="31"/>
                    <a:pt x="56" y="33"/>
                    <a:pt x="58" y="36"/>
                  </a:cubicBezTo>
                  <a:cubicBezTo>
                    <a:pt x="60" y="39"/>
                    <a:pt x="61" y="42"/>
                    <a:pt x="61" y="46"/>
                  </a:cubicBezTo>
                  <a:cubicBezTo>
                    <a:pt x="61" y="50"/>
                    <a:pt x="60" y="54"/>
                    <a:pt x="57" y="58"/>
                  </a:cubicBezTo>
                  <a:cubicBezTo>
                    <a:pt x="55" y="62"/>
                    <a:pt x="52" y="64"/>
                    <a:pt x="47" y="66"/>
                  </a:cubicBezTo>
                  <a:cubicBezTo>
                    <a:pt x="43" y="68"/>
                    <a:pt x="38" y="69"/>
                    <a:pt x="31" y="69"/>
                  </a:cubicBezTo>
                  <a:cubicBezTo>
                    <a:pt x="20" y="69"/>
                    <a:pt x="12" y="67"/>
                    <a:pt x="8" y="62"/>
                  </a:cubicBezTo>
                  <a:cubicBezTo>
                    <a:pt x="4" y="58"/>
                    <a:pt x="1" y="52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636" y="544"/>
              <a:ext cx="582" cy="648"/>
            </a:xfrm>
            <a:custGeom>
              <a:avLst/>
              <a:gdLst/>
              <a:ahLst/>
              <a:cxnLst>
                <a:cxn ang="0">
                  <a:pos x="125" y="180"/>
                </a:cxn>
                <a:cxn ang="0">
                  <a:pos x="156" y="174"/>
                </a:cxn>
                <a:cxn ang="0">
                  <a:pos x="227" y="195"/>
                </a:cxn>
                <a:cxn ang="0">
                  <a:pos x="253" y="252"/>
                </a:cxn>
                <a:cxn ang="0">
                  <a:pos x="232" y="309"/>
                </a:cxn>
                <a:cxn ang="0">
                  <a:pos x="173" y="330"/>
                </a:cxn>
                <a:cxn ang="0">
                  <a:pos x="129" y="319"/>
                </a:cxn>
                <a:cxn ang="0">
                  <a:pos x="118" y="277"/>
                </a:cxn>
                <a:cxn ang="0">
                  <a:pos x="118" y="210"/>
                </a:cxn>
                <a:cxn ang="0">
                  <a:pos x="125" y="180"/>
                </a:cxn>
                <a:cxn ang="0">
                  <a:pos x="118" y="66"/>
                </a:cxn>
                <a:cxn ang="0">
                  <a:pos x="125" y="30"/>
                </a:cxn>
                <a:cxn ang="0">
                  <a:pos x="152" y="21"/>
                </a:cxn>
                <a:cxn ang="0">
                  <a:pos x="210" y="42"/>
                </a:cxn>
                <a:cxn ang="0">
                  <a:pos x="233" y="99"/>
                </a:cxn>
                <a:cxn ang="0">
                  <a:pos x="220" y="141"/>
                </a:cxn>
                <a:cxn ang="0">
                  <a:pos x="175" y="154"/>
                </a:cxn>
                <a:cxn ang="0">
                  <a:pos x="127" y="149"/>
                </a:cxn>
                <a:cxn ang="0">
                  <a:pos x="118" y="128"/>
                </a:cxn>
                <a:cxn ang="0">
                  <a:pos x="118" y="66"/>
                </a:cxn>
                <a:cxn ang="0">
                  <a:pos x="58" y="277"/>
                </a:cxn>
                <a:cxn ang="0">
                  <a:pos x="53" y="306"/>
                </a:cxn>
                <a:cxn ang="0">
                  <a:pos x="37" y="324"/>
                </a:cxn>
                <a:cxn ang="0">
                  <a:pos x="33" y="327"/>
                </a:cxn>
                <a:cxn ang="0">
                  <a:pos x="28" y="329"/>
                </a:cxn>
                <a:cxn ang="0">
                  <a:pos x="17" y="336"/>
                </a:cxn>
                <a:cxn ang="0">
                  <a:pos x="14" y="343"/>
                </a:cxn>
                <a:cxn ang="0">
                  <a:pos x="18" y="350"/>
                </a:cxn>
                <a:cxn ang="0">
                  <a:pos x="26" y="352"/>
                </a:cxn>
                <a:cxn ang="0">
                  <a:pos x="35" y="351"/>
                </a:cxn>
                <a:cxn ang="0">
                  <a:pos x="45" y="350"/>
                </a:cxn>
                <a:cxn ang="0">
                  <a:pos x="54" y="350"/>
                </a:cxn>
                <a:cxn ang="0">
                  <a:pos x="91" y="348"/>
                </a:cxn>
                <a:cxn ang="0">
                  <a:pos x="101" y="348"/>
                </a:cxn>
                <a:cxn ang="0">
                  <a:pos x="113" y="349"/>
                </a:cxn>
                <a:cxn ang="0">
                  <a:pos x="146" y="351"/>
                </a:cxn>
                <a:cxn ang="0">
                  <a:pos x="179" y="352"/>
                </a:cxn>
                <a:cxn ang="0">
                  <a:pos x="241" y="345"/>
                </a:cxn>
                <a:cxn ang="0">
                  <a:pos x="282" y="324"/>
                </a:cxn>
                <a:cxn ang="0">
                  <a:pos x="307" y="288"/>
                </a:cxn>
                <a:cxn ang="0">
                  <a:pos x="317" y="245"/>
                </a:cxn>
                <a:cxn ang="0">
                  <a:pos x="294" y="183"/>
                </a:cxn>
                <a:cxn ang="0">
                  <a:pos x="234" y="156"/>
                </a:cxn>
                <a:cxn ang="0">
                  <a:pos x="278" y="129"/>
                </a:cxn>
                <a:cxn ang="0">
                  <a:pos x="291" y="86"/>
                </a:cxn>
                <a:cxn ang="0">
                  <a:pos x="260" y="23"/>
                </a:cxn>
                <a:cxn ang="0">
                  <a:pos x="172" y="0"/>
                </a:cxn>
                <a:cxn ang="0">
                  <a:pos x="126" y="2"/>
                </a:cxn>
                <a:cxn ang="0">
                  <a:pos x="82" y="3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0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33" y="25"/>
                </a:cxn>
                <a:cxn ang="0">
                  <a:pos x="44" y="32"/>
                </a:cxn>
                <a:cxn ang="0">
                  <a:pos x="55" y="48"/>
                </a:cxn>
                <a:cxn ang="0">
                  <a:pos x="58" y="83"/>
                </a:cxn>
                <a:cxn ang="0">
                  <a:pos x="58" y="277"/>
                </a:cxn>
              </a:cxnLst>
              <a:rect l="0" t="0" r="r" b="b"/>
              <a:pathLst>
                <a:path w="317" h="352">
                  <a:moveTo>
                    <a:pt x="125" y="180"/>
                  </a:moveTo>
                  <a:cubicBezTo>
                    <a:pt x="129" y="176"/>
                    <a:pt x="140" y="174"/>
                    <a:pt x="156" y="174"/>
                  </a:cubicBezTo>
                  <a:cubicBezTo>
                    <a:pt x="186" y="174"/>
                    <a:pt x="209" y="181"/>
                    <a:pt x="227" y="195"/>
                  </a:cubicBezTo>
                  <a:cubicBezTo>
                    <a:pt x="244" y="209"/>
                    <a:pt x="253" y="228"/>
                    <a:pt x="253" y="252"/>
                  </a:cubicBezTo>
                  <a:cubicBezTo>
                    <a:pt x="253" y="276"/>
                    <a:pt x="246" y="295"/>
                    <a:pt x="232" y="309"/>
                  </a:cubicBezTo>
                  <a:cubicBezTo>
                    <a:pt x="217" y="323"/>
                    <a:pt x="198" y="330"/>
                    <a:pt x="173" y="330"/>
                  </a:cubicBezTo>
                  <a:cubicBezTo>
                    <a:pt x="151" y="330"/>
                    <a:pt x="137" y="326"/>
                    <a:pt x="129" y="319"/>
                  </a:cubicBezTo>
                  <a:cubicBezTo>
                    <a:pt x="122" y="312"/>
                    <a:pt x="118" y="298"/>
                    <a:pt x="118" y="277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8" y="194"/>
                    <a:pt x="120" y="184"/>
                    <a:pt x="125" y="180"/>
                  </a:cubicBezTo>
                  <a:close/>
                  <a:moveTo>
                    <a:pt x="118" y="66"/>
                  </a:moveTo>
                  <a:cubicBezTo>
                    <a:pt x="118" y="48"/>
                    <a:pt x="120" y="36"/>
                    <a:pt x="125" y="30"/>
                  </a:cubicBezTo>
                  <a:cubicBezTo>
                    <a:pt x="130" y="24"/>
                    <a:pt x="139" y="21"/>
                    <a:pt x="152" y="21"/>
                  </a:cubicBezTo>
                  <a:cubicBezTo>
                    <a:pt x="176" y="21"/>
                    <a:pt x="195" y="28"/>
                    <a:pt x="210" y="42"/>
                  </a:cubicBezTo>
                  <a:cubicBezTo>
                    <a:pt x="225" y="57"/>
                    <a:pt x="233" y="76"/>
                    <a:pt x="233" y="99"/>
                  </a:cubicBezTo>
                  <a:cubicBezTo>
                    <a:pt x="233" y="119"/>
                    <a:pt x="228" y="133"/>
                    <a:pt x="220" y="141"/>
                  </a:cubicBezTo>
                  <a:cubicBezTo>
                    <a:pt x="211" y="150"/>
                    <a:pt x="196" y="154"/>
                    <a:pt x="175" y="154"/>
                  </a:cubicBezTo>
                  <a:cubicBezTo>
                    <a:pt x="149" y="154"/>
                    <a:pt x="134" y="152"/>
                    <a:pt x="127" y="149"/>
                  </a:cubicBezTo>
                  <a:cubicBezTo>
                    <a:pt x="121" y="146"/>
                    <a:pt x="118" y="139"/>
                    <a:pt x="118" y="128"/>
                  </a:cubicBezTo>
                  <a:lnTo>
                    <a:pt x="118" y="66"/>
                  </a:lnTo>
                  <a:close/>
                  <a:moveTo>
                    <a:pt x="58" y="277"/>
                  </a:moveTo>
                  <a:cubicBezTo>
                    <a:pt x="58" y="289"/>
                    <a:pt x="56" y="299"/>
                    <a:pt x="53" y="306"/>
                  </a:cubicBezTo>
                  <a:cubicBezTo>
                    <a:pt x="50" y="314"/>
                    <a:pt x="45" y="320"/>
                    <a:pt x="37" y="324"/>
                  </a:cubicBezTo>
                  <a:cubicBezTo>
                    <a:pt x="36" y="325"/>
                    <a:pt x="35" y="326"/>
                    <a:pt x="33" y="327"/>
                  </a:cubicBezTo>
                  <a:cubicBezTo>
                    <a:pt x="30" y="328"/>
                    <a:pt x="29" y="329"/>
                    <a:pt x="28" y="329"/>
                  </a:cubicBezTo>
                  <a:cubicBezTo>
                    <a:pt x="22" y="332"/>
                    <a:pt x="18" y="334"/>
                    <a:pt x="17" y="336"/>
                  </a:cubicBezTo>
                  <a:cubicBezTo>
                    <a:pt x="15" y="338"/>
                    <a:pt x="14" y="340"/>
                    <a:pt x="14" y="343"/>
                  </a:cubicBezTo>
                  <a:cubicBezTo>
                    <a:pt x="14" y="346"/>
                    <a:pt x="15" y="348"/>
                    <a:pt x="18" y="350"/>
                  </a:cubicBezTo>
                  <a:cubicBezTo>
                    <a:pt x="20" y="351"/>
                    <a:pt x="23" y="352"/>
                    <a:pt x="26" y="352"/>
                  </a:cubicBezTo>
                  <a:cubicBezTo>
                    <a:pt x="29" y="352"/>
                    <a:pt x="31" y="352"/>
                    <a:pt x="35" y="351"/>
                  </a:cubicBezTo>
                  <a:cubicBezTo>
                    <a:pt x="38" y="351"/>
                    <a:pt x="41" y="351"/>
                    <a:pt x="45" y="350"/>
                  </a:cubicBezTo>
                  <a:cubicBezTo>
                    <a:pt x="47" y="350"/>
                    <a:pt x="50" y="350"/>
                    <a:pt x="54" y="350"/>
                  </a:cubicBezTo>
                  <a:cubicBezTo>
                    <a:pt x="69" y="349"/>
                    <a:pt x="81" y="348"/>
                    <a:pt x="91" y="348"/>
                  </a:cubicBezTo>
                  <a:cubicBezTo>
                    <a:pt x="93" y="348"/>
                    <a:pt x="96" y="348"/>
                    <a:pt x="101" y="348"/>
                  </a:cubicBezTo>
                  <a:cubicBezTo>
                    <a:pt x="106" y="349"/>
                    <a:pt x="110" y="349"/>
                    <a:pt x="113" y="349"/>
                  </a:cubicBezTo>
                  <a:cubicBezTo>
                    <a:pt x="124" y="350"/>
                    <a:pt x="135" y="351"/>
                    <a:pt x="146" y="351"/>
                  </a:cubicBezTo>
                  <a:cubicBezTo>
                    <a:pt x="157" y="352"/>
                    <a:pt x="168" y="352"/>
                    <a:pt x="179" y="352"/>
                  </a:cubicBezTo>
                  <a:cubicBezTo>
                    <a:pt x="206" y="352"/>
                    <a:pt x="226" y="350"/>
                    <a:pt x="241" y="345"/>
                  </a:cubicBezTo>
                  <a:cubicBezTo>
                    <a:pt x="256" y="341"/>
                    <a:pt x="270" y="334"/>
                    <a:pt x="282" y="324"/>
                  </a:cubicBezTo>
                  <a:cubicBezTo>
                    <a:pt x="293" y="314"/>
                    <a:pt x="301" y="302"/>
                    <a:pt x="307" y="288"/>
                  </a:cubicBezTo>
                  <a:cubicBezTo>
                    <a:pt x="314" y="275"/>
                    <a:pt x="317" y="260"/>
                    <a:pt x="317" y="245"/>
                  </a:cubicBezTo>
                  <a:cubicBezTo>
                    <a:pt x="317" y="220"/>
                    <a:pt x="309" y="199"/>
                    <a:pt x="294" y="183"/>
                  </a:cubicBezTo>
                  <a:cubicBezTo>
                    <a:pt x="279" y="166"/>
                    <a:pt x="259" y="158"/>
                    <a:pt x="234" y="156"/>
                  </a:cubicBezTo>
                  <a:cubicBezTo>
                    <a:pt x="254" y="149"/>
                    <a:pt x="268" y="140"/>
                    <a:pt x="278" y="129"/>
                  </a:cubicBezTo>
                  <a:cubicBezTo>
                    <a:pt x="287" y="117"/>
                    <a:pt x="291" y="103"/>
                    <a:pt x="291" y="86"/>
                  </a:cubicBezTo>
                  <a:cubicBezTo>
                    <a:pt x="291" y="59"/>
                    <a:pt x="281" y="38"/>
                    <a:pt x="260" y="23"/>
                  </a:cubicBezTo>
                  <a:cubicBezTo>
                    <a:pt x="239" y="7"/>
                    <a:pt x="209" y="0"/>
                    <a:pt x="172" y="0"/>
                  </a:cubicBezTo>
                  <a:cubicBezTo>
                    <a:pt x="161" y="0"/>
                    <a:pt x="146" y="0"/>
                    <a:pt x="126" y="2"/>
                  </a:cubicBezTo>
                  <a:cubicBezTo>
                    <a:pt x="106" y="3"/>
                    <a:pt x="91" y="3"/>
                    <a:pt x="82" y="3"/>
                  </a:cubicBezTo>
                  <a:cubicBezTo>
                    <a:pt x="61" y="3"/>
                    <a:pt x="40" y="2"/>
                    <a:pt x="19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16"/>
                    <a:pt x="5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4" y="22"/>
                    <a:pt x="29" y="24"/>
                    <a:pt x="33" y="25"/>
                  </a:cubicBezTo>
                  <a:cubicBezTo>
                    <a:pt x="37" y="27"/>
                    <a:pt x="41" y="29"/>
                    <a:pt x="44" y="32"/>
                  </a:cubicBezTo>
                  <a:cubicBezTo>
                    <a:pt x="49" y="36"/>
                    <a:pt x="53" y="42"/>
                    <a:pt x="55" y="48"/>
                  </a:cubicBezTo>
                  <a:cubicBezTo>
                    <a:pt x="57" y="55"/>
                    <a:pt x="58" y="66"/>
                    <a:pt x="58" y="83"/>
                  </a:cubicBezTo>
                  <a:lnTo>
                    <a:pt x="58" y="27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2418" y="533"/>
              <a:ext cx="692" cy="670"/>
            </a:xfrm>
            <a:custGeom>
              <a:avLst/>
              <a:gdLst/>
              <a:ahLst/>
              <a:cxnLst>
                <a:cxn ang="0">
                  <a:pos x="95" y="60"/>
                </a:cxn>
                <a:cxn ang="0">
                  <a:pos x="182" y="23"/>
                </a:cxn>
                <a:cxn ang="0">
                  <a:pos x="276" y="74"/>
                </a:cxn>
                <a:cxn ang="0">
                  <a:pos x="313" y="206"/>
                </a:cxn>
                <a:cxn ang="0">
                  <a:pos x="281" y="305"/>
                </a:cxn>
                <a:cxn ang="0">
                  <a:pos x="195" y="341"/>
                </a:cxn>
                <a:cxn ang="0">
                  <a:pos x="100" y="292"/>
                </a:cxn>
                <a:cxn ang="0">
                  <a:pos x="64" y="163"/>
                </a:cxn>
                <a:cxn ang="0">
                  <a:pos x="95" y="60"/>
                </a:cxn>
                <a:cxn ang="0">
                  <a:pos x="51" y="314"/>
                </a:cxn>
                <a:cxn ang="0">
                  <a:pos x="182" y="364"/>
                </a:cxn>
                <a:cxn ang="0">
                  <a:pos x="322" y="311"/>
                </a:cxn>
                <a:cxn ang="0">
                  <a:pos x="377" y="178"/>
                </a:cxn>
                <a:cxn ang="0">
                  <a:pos x="325" y="51"/>
                </a:cxn>
                <a:cxn ang="0">
                  <a:pos x="194" y="0"/>
                </a:cxn>
                <a:cxn ang="0">
                  <a:pos x="55" y="53"/>
                </a:cxn>
                <a:cxn ang="0">
                  <a:pos x="0" y="186"/>
                </a:cxn>
                <a:cxn ang="0">
                  <a:pos x="51" y="314"/>
                </a:cxn>
              </a:cxnLst>
              <a:rect l="0" t="0" r="r" b="b"/>
              <a:pathLst>
                <a:path w="377" h="364">
                  <a:moveTo>
                    <a:pt x="95" y="60"/>
                  </a:moveTo>
                  <a:cubicBezTo>
                    <a:pt x="116" y="35"/>
                    <a:pt x="145" y="23"/>
                    <a:pt x="182" y="23"/>
                  </a:cubicBezTo>
                  <a:cubicBezTo>
                    <a:pt x="220" y="23"/>
                    <a:pt x="251" y="40"/>
                    <a:pt x="276" y="74"/>
                  </a:cubicBezTo>
                  <a:cubicBezTo>
                    <a:pt x="301" y="108"/>
                    <a:pt x="313" y="152"/>
                    <a:pt x="313" y="206"/>
                  </a:cubicBezTo>
                  <a:cubicBezTo>
                    <a:pt x="313" y="247"/>
                    <a:pt x="302" y="280"/>
                    <a:pt x="281" y="305"/>
                  </a:cubicBezTo>
                  <a:cubicBezTo>
                    <a:pt x="260" y="329"/>
                    <a:pt x="231" y="341"/>
                    <a:pt x="195" y="341"/>
                  </a:cubicBezTo>
                  <a:cubicBezTo>
                    <a:pt x="156" y="341"/>
                    <a:pt x="124" y="324"/>
                    <a:pt x="100" y="292"/>
                  </a:cubicBezTo>
                  <a:cubicBezTo>
                    <a:pt x="76" y="259"/>
                    <a:pt x="64" y="216"/>
                    <a:pt x="64" y="163"/>
                  </a:cubicBezTo>
                  <a:cubicBezTo>
                    <a:pt x="64" y="119"/>
                    <a:pt x="74" y="85"/>
                    <a:pt x="95" y="60"/>
                  </a:cubicBezTo>
                  <a:close/>
                  <a:moveTo>
                    <a:pt x="51" y="314"/>
                  </a:moveTo>
                  <a:cubicBezTo>
                    <a:pt x="85" y="347"/>
                    <a:pt x="129" y="364"/>
                    <a:pt x="182" y="364"/>
                  </a:cubicBezTo>
                  <a:cubicBezTo>
                    <a:pt x="238" y="364"/>
                    <a:pt x="285" y="346"/>
                    <a:pt x="322" y="311"/>
                  </a:cubicBezTo>
                  <a:cubicBezTo>
                    <a:pt x="359" y="276"/>
                    <a:pt x="377" y="231"/>
                    <a:pt x="377" y="178"/>
                  </a:cubicBezTo>
                  <a:cubicBezTo>
                    <a:pt x="377" y="127"/>
                    <a:pt x="360" y="84"/>
                    <a:pt x="325" y="51"/>
                  </a:cubicBezTo>
                  <a:cubicBezTo>
                    <a:pt x="290" y="17"/>
                    <a:pt x="247" y="0"/>
                    <a:pt x="194" y="0"/>
                  </a:cubicBezTo>
                  <a:cubicBezTo>
                    <a:pt x="138" y="0"/>
                    <a:pt x="91" y="18"/>
                    <a:pt x="55" y="53"/>
                  </a:cubicBezTo>
                  <a:cubicBezTo>
                    <a:pt x="18" y="88"/>
                    <a:pt x="0" y="133"/>
                    <a:pt x="0" y="186"/>
                  </a:cubicBezTo>
                  <a:cubicBezTo>
                    <a:pt x="0" y="237"/>
                    <a:pt x="17" y="280"/>
                    <a:pt x="51" y="3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305" y="535"/>
              <a:ext cx="670" cy="668"/>
            </a:xfrm>
            <a:custGeom>
              <a:avLst/>
              <a:gdLst/>
              <a:ahLst/>
              <a:cxnLst>
                <a:cxn ang="0">
                  <a:pos x="329" y="287"/>
                </a:cxn>
                <a:cxn ang="0">
                  <a:pos x="329" y="297"/>
                </a:cxn>
                <a:cxn ang="0">
                  <a:pos x="329" y="303"/>
                </a:cxn>
                <a:cxn ang="0">
                  <a:pos x="313" y="320"/>
                </a:cxn>
                <a:cxn ang="0">
                  <a:pos x="303" y="324"/>
                </a:cxn>
                <a:cxn ang="0">
                  <a:pos x="230" y="353"/>
                </a:cxn>
                <a:cxn ang="0">
                  <a:pos x="164" y="363"/>
                </a:cxn>
                <a:cxn ang="0">
                  <a:pos x="45" y="317"/>
                </a:cxn>
                <a:cxn ang="0">
                  <a:pos x="0" y="197"/>
                </a:cxn>
                <a:cxn ang="0">
                  <a:pos x="52" y="57"/>
                </a:cxn>
                <a:cxn ang="0">
                  <a:pos x="180" y="0"/>
                </a:cxn>
                <a:cxn ang="0">
                  <a:pos x="261" y="16"/>
                </a:cxn>
                <a:cxn ang="0">
                  <a:pos x="303" y="32"/>
                </a:cxn>
                <a:cxn ang="0">
                  <a:pos x="315" y="26"/>
                </a:cxn>
                <a:cxn ang="0">
                  <a:pos x="323" y="20"/>
                </a:cxn>
                <a:cxn ang="0">
                  <a:pos x="328" y="22"/>
                </a:cxn>
                <a:cxn ang="0">
                  <a:pos x="330" y="31"/>
                </a:cxn>
                <a:cxn ang="0">
                  <a:pos x="330" y="37"/>
                </a:cxn>
                <a:cxn ang="0">
                  <a:pos x="328" y="77"/>
                </a:cxn>
                <a:cxn ang="0">
                  <a:pos x="329" y="104"/>
                </a:cxn>
                <a:cxn ang="0">
                  <a:pos x="330" y="119"/>
                </a:cxn>
                <a:cxn ang="0">
                  <a:pos x="328" y="128"/>
                </a:cxn>
                <a:cxn ang="0">
                  <a:pos x="321" y="130"/>
                </a:cxn>
                <a:cxn ang="0">
                  <a:pos x="312" y="118"/>
                </a:cxn>
                <a:cxn ang="0">
                  <a:pos x="301" y="90"/>
                </a:cxn>
                <a:cxn ang="0">
                  <a:pos x="252" y="41"/>
                </a:cxn>
                <a:cxn ang="0">
                  <a:pos x="182" y="21"/>
                </a:cxn>
                <a:cxn ang="0">
                  <a:pos x="97" y="60"/>
                </a:cxn>
                <a:cxn ang="0">
                  <a:pos x="65" y="167"/>
                </a:cxn>
                <a:cxn ang="0">
                  <a:pos x="97" y="291"/>
                </a:cxn>
                <a:cxn ang="0">
                  <a:pos x="184" y="338"/>
                </a:cxn>
                <a:cxn ang="0">
                  <a:pos x="228" y="330"/>
                </a:cxn>
                <a:cxn ang="0">
                  <a:pos x="258" y="310"/>
                </a:cxn>
                <a:cxn ang="0">
                  <a:pos x="265" y="290"/>
                </a:cxn>
                <a:cxn ang="0">
                  <a:pos x="268" y="259"/>
                </a:cxn>
                <a:cxn ang="0">
                  <a:pos x="261" y="228"/>
                </a:cxn>
                <a:cxn ang="0">
                  <a:pos x="235" y="213"/>
                </a:cxn>
                <a:cxn ang="0">
                  <a:pos x="226" y="212"/>
                </a:cxn>
                <a:cxn ang="0">
                  <a:pos x="223" y="211"/>
                </a:cxn>
                <a:cxn ang="0">
                  <a:pos x="222" y="211"/>
                </a:cxn>
                <a:cxn ang="0">
                  <a:pos x="209" y="201"/>
                </a:cxn>
                <a:cxn ang="0">
                  <a:pos x="212" y="193"/>
                </a:cxn>
                <a:cxn ang="0">
                  <a:pos x="221" y="191"/>
                </a:cxn>
                <a:cxn ang="0">
                  <a:pos x="249" y="193"/>
                </a:cxn>
                <a:cxn ang="0">
                  <a:pos x="289" y="196"/>
                </a:cxn>
                <a:cxn ang="0">
                  <a:pos x="343" y="193"/>
                </a:cxn>
                <a:cxn ang="0">
                  <a:pos x="352" y="192"/>
                </a:cxn>
                <a:cxn ang="0">
                  <a:pos x="362" y="194"/>
                </a:cxn>
                <a:cxn ang="0">
                  <a:pos x="365" y="201"/>
                </a:cxn>
                <a:cxn ang="0">
                  <a:pos x="353" y="211"/>
                </a:cxn>
                <a:cxn ang="0">
                  <a:pos x="346" y="214"/>
                </a:cxn>
                <a:cxn ang="0">
                  <a:pos x="340" y="217"/>
                </a:cxn>
                <a:cxn ang="0">
                  <a:pos x="331" y="231"/>
                </a:cxn>
                <a:cxn ang="0">
                  <a:pos x="329" y="257"/>
                </a:cxn>
                <a:cxn ang="0">
                  <a:pos x="329" y="287"/>
                </a:cxn>
              </a:cxnLst>
              <a:rect l="0" t="0" r="r" b="b"/>
              <a:pathLst>
                <a:path w="365" h="363">
                  <a:moveTo>
                    <a:pt x="329" y="287"/>
                  </a:moveTo>
                  <a:cubicBezTo>
                    <a:pt x="329" y="290"/>
                    <a:pt x="329" y="293"/>
                    <a:pt x="329" y="297"/>
                  </a:cubicBezTo>
                  <a:cubicBezTo>
                    <a:pt x="329" y="300"/>
                    <a:pt x="329" y="303"/>
                    <a:pt x="329" y="303"/>
                  </a:cubicBezTo>
                  <a:cubicBezTo>
                    <a:pt x="329" y="309"/>
                    <a:pt x="324" y="315"/>
                    <a:pt x="313" y="320"/>
                  </a:cubicBezTo>
                  <a:cubicBezTo>
                    <a:pt x="309" y="322"/>
                    <a:pt x="306" y="323"/>
                    <a:pt x="303" y="324"/>
                  </a:cubicBezTo>
                  <a:cubicBezTo>
                    <a:pt x="278" y="337"/>
                    <a:pt x="254" y="346"/>
                    <a:pt x="230" y="353"/>
                  </a:cubicBezTo>
                  <a:cubicBezTo>
                    <a:pt x="206" y="359"/>
                    <a:pt x="184" y="363"/>
                    <a:pt x="164" y="363"/>
                  </a:cubicBezTo>
                  <a:cubicBezTo>
                    <a:pt x="115" y="363"/>
                    <a:pt x="75" y="347"/>
                    <a:pt x="45" y="317"/>
                  </a:cubicBezTo>
                  <a:cubicBezTo>
                    <a:pt x="15" y="287"/>
                    <a:pt x="0" y="247"/>
                    <a:pt x="0" y="197"/>
                  </a:cubicBezTo>
                  <a:cubicBezTo>
                    <a:pt x="0" y="141"/>
                    <a:pt x="17" y="95"/>
                    <a:pt x="52" y="57"/>
                  </a:cubicBezTo>
                  <a:cubicBezTo>
                    <a:pt x="86" y="19"/>
                    <a:pt x="129" y="0"/>
                    <a:pt x="180" y="0"/>
                  </a:cubicBezTo>
                  <a:cubicBezTo>
                    <a:pt x="207" y="0"/>
                    <a:pt x="234" y="6"/>
                    <a:pt x="261" y="16"/>
                  </a:cubicBezTo>
                  <a:cubicBezTo>
                    <a:pt x="288" y="26"/>
                    <a:pt x="302" y="32"/>
                    <a:pt x="303" y="32"/>
                  </a:cubicBezTo>
                  <a:cubicBezTo>
                    <a:pt x="308" y="32"/>
                    <a:pt x="312" y="30"/>
                    <a:pt x="315" y="26"/>
                  </a:cubicBezTo>
                  <a:cubicBezTo>
                    <a:pt x="318" y="22"/>
                    <a:pt x="320" y="20"/>
                    <a:pt x="323" y="20"/>
                  </a:cubicBezTo>
                  <a:cubicBezTo>
                    <a:pt x="325" y="20"/>
                    <a:pt x="327" y="20"/>
                    <a:pt x="328" y="22"/>
                  </a:cubicBezTo>
                  <a:cubicBezTo>
                    <a:pt x="329" y="24"/>
                    <a:pt x="330" y="27"/>
                    <a:pt x="330" y="31"/>
                  </a:cubicBezTo>
                  <a:cubicBezTo>
                    <a:pt x="330" y="31"/>
                    <a:pt x="330" y="34"/>
                    <a:pt x="330" y="37"/>
                  </a:cubicBezTo>
                  <a:cubicBezTo>
                    <a:pt x="328" y="51"/>
                    <a:pt x="328" y="64"/>
                    <a:pt x="328" y="77"/>
                  </a:cubicBezTo>
                  <a:cubicBezTo>
                    <a:pt x="328" y="86"/>
                    <a:pt x="328" y="95"/>
                    <a:pt x="329" y="104"/>
                  </a:cubicBezTo>
                  <a:cubicBezTo>
                    <a:pt x="330" y="114"/>
                    <a:pt x="330" y="119"/>
                    <a:pt x="330" y="119"/>
                  </a:cubicBezTo>
                  <a:cubicBezTo>
                    <a:pt x="330" y="123"/>
                    <a:pt x="330" y="126"/>
                    <a:pt x="328" y="128"/>
                  </a:cubicBezTo>
                  <a:cubicBezTo>
                    <a:pt x="327" y="129"/>
                    <a:pt x="325" y="130"/>
                    <a:pt x="321" y="130"/>
                  </a:cubicBezTo>
                  <a:cubicBezTo>
                    <a:pt x="317" y="130"/>
                    <a:pt x="314" y="126"/>
                    <a:pt x="312" y="118"/>
                  </a:cubicBezTo>
                  <a:cubicBezTo>
                    <a:pt x="308" y="107"/>
                    <a:pt x="305" y="98"/>
                    <a:pt x="301" y="90"/>
                  </a:cubicBezTo>
                  <a:cubicBezTo>
                    <a:pt x="291" y="70"/>
                    <a:pt x="275" y="54"/>
                    <a:pt x="252" y="41"/>
                  </a:cubicBezTo>
                  <a:cubicBezTo>
                    <a:pt x="229" y="27"/>
                    <a:pt x="206" y="21"/>
                    <a:pt x="182" y="21"/>
                  </a:cubicBezTo>
                  <a:cubicBezTo>
                    <a:pt x="146" y="21"/>
                    <a:pt x="118" y="34"/>
                    <a:pt x="97" y="60"/>
                  </a:cubicBezTo>
                  <a:cubicBezTo>
                    <a:pt x="75" y="87"/>
                    <a:pt x="65" y="123"/>
                    <a:pt x="65" y="167"/>
                  </a:cubicBezTo>
                  <a:cubicBezTo>
                    <a:pt x="65" y="219"/>
                    <a:pt x="76" y="260"/>
                    <a:pt x="97" y="291"/>
                  </a:cubicBezTo>
                  <a:cubicBezTo>
                    <a:pt x="119" y="323"/>
                    <a:pt x="148" y="338"/>
                    <a:pt x="184" y="338"/>
                  </a:cubicBezTo>
                  <a:cubicBezTo>
                    <a:pt x="199" y="338"/>
                    <a:pt x="214" y="336"/>
                    <a:pt x="228" y="330"/>
                  </a:cubicBezTo>
                  <a:cubicBezTo>
                    <a:pt x="242" y="325"/>
                    <a:pt x="252" y="318"/>
                    <a:pt x="258" y="310"/>
                  </a:cubicBezTo>
                  <a:cubicBezTo>
                    <a:pt x="261" y="306"/>
                    <a:pt x="263" y="300"/>
                    <a:pt x="265" y="290"/>
                  </a:cubicBezTo>
                  <a:cubicBezTo>
                    <a:pt x="267" y="281"/>
                    <a:pt x="268" y="271"/>
                    <a:pt x="268" y="259"/>
                  </a:cubicBezTo>
                  <a:cubicBezTo>
                    <a:pt x="268" y="245"/>
                    <a:pt x="266" y="234"/>
                    <a:pt x="261" y="228"/>
                  </a:cubicBezTo>
                  <a:cubicBezTo>
                    <a:pt x="256" y="221"/>
                    <a:pt x="248" y="216"/>
                    <a:pt x="235" y="213"/>
                  </a:cubicBezTo>
                  <a:cubicBezTo>
                    <a:pt x="233" y="213"/>
                    <a:pt x="230" y="212"/>
                    <a:pt x="226" y="212"/>
                  </a:cubicBezTo>
                  <a:cubicBezTo>
                    <a:pt x="224" y="211"/>
                    <a:pt x="224" y="211"/>
                    <a:pt x="223" y="211"/>
                  </a:cubicBezTo>
                  <a:cubicBezTo>
                    <a:pt x="223" y="211"/>
                    <a:pt x="222" y="211"/>
                    <a:pt x="222" y="211"/>
                  </a:cubicBezTo>
                  <a:cubicBezTo>
                    <a:pt x="213" y="210"/>
                    <a:pt x="209" y="206"/>
                    <a:pt x="209" y="201"/>
                  </a:cubicBezTo>
                  <a:cubicBezTo>
                    <a:pt x="209" y="198"/>
                    <a:pt x="210" y="195"/>
                    <a:pt x="212" y="193"/>
                  </a:cubicBezTo>
                  <a:cubicBezTo>
                    <a:pt x="214" y="192"/>
                    <a:pt x="217" y="191"/>
                    <a:pt x="221" y="191"/>
                  </a:cubicBezTo>
                  <a:cubicBezTo>
                    <a:pt x="225" y="191"/>
                    <a:pt x="234" y="192"/>
                    <a:pt x="249" y="193"/>
                  </a:cubicBezTo>
                  <a:cubicBezTo>
                    <a:pt x="264" y="195"/>
                    <a:pt x="278" y="196"/>
                    <a:pt x="289" y="196"/>
                  </a:cubicBezTo>
                  <a:cubicBezTo>
                    <a:pt x="306" y="196"/>
                    <a:pt x="324" y="195"/>
                    <a:pt x="343" y="193"/>
                  </a:cubicBezTo>
                  <a:cubicBezTo>
                    <a:pt x="348" y="192"/>
                    <a:pt x="351" y="192"/>
                    <a:pt x="352" y="192"/>
                  </a:cubicBezTo>
                  <a:cubicBezTo>
                    <a:pt x="357" y="192"/>
                    <a:pt x="360" y="193"/>
                    <a:pt x="362" y="194"/>
                  </a:cubicBezTo>
                  <a:cubicBezTo>
                    <a:pt x="364" y="196"/>
                    <a:pt x="365" y="198"/>
                    <a:pt x="365" y="201"/>
                  </a:cubicBezTo>
                  <a:cubicBezTo>
                    <a:pt x="365" y="205"/>
                    <a:pt x="361" y="209"/>
                    <a:pt x="353" y="211"/>
                  </a:cubicBezTo>
                  <a:cubicBezTo>
                    <a:pt x="350" y="212"/>
                    <a:pt x="348" y="213"/>
                    <a:pt x="346" y="214"/>
                  </a:cubicBezTo>
                  <a:cubicBezTo>
                    <a:pt x="344" y="215"/>
                    <a:pt x="342" y="216"/>
                    <a:pt x="340" y="217"/>
                  </a:cubicBezTo>
                  <a:cubicBezTo>
                    <a:pt x="336" y="221"/>
                    <a:pt x="333" y="225"/>
                    <a:pt x="331" y="231"/>
                  </a:cubicBezTo>
                  <a:cubicBezTo>
                    <a:pt x="329" y="237"/>
                    <a:pt x="329" y="246"/>
                    <a:pt x="329" y="257"/>
                  </a:cubicBezTo>
                  <a:lnTo>
                    <a:pt x="329" y="28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66" y="4125599"/>
            <a:ext cx="2925340" cy="20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Governance &amp; Society Engagement Committee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2019 Highlights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 web-based Society interactive map and encourage Societies to remain active and engaged.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toolkit to aid members in creating and developing local and State Societies.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hand-in-hand with Member-at-Large to solidify interactions and communications between State Societies and their respective Regional Representatives.</a:t>
            </a:r>
          </a:p>
          <a:p>
            <a:pPr marL="0" indent="0" algn="ctr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8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1888"/>
            <a:ext cx="10515600" cy="41695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Legislative Affairs Committee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2019 Highlights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Distribute Legislative Alerts with successful implementation of simplified mobile-enabled feedback to legislators for key concerns.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text “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Otoadvocate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” to 313131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Grow</a:t>
            </a:r>
            <a:r>
              <a:rPr lang="en-US" dirty="0">
                <a:latin typeface="+mn-lt"/>
                <a:cs typeface="Calibri" panose="020F0502020204030204" pitchFamily="34" charset="0"/>
              </a:rPr>
              <a:t> </a:t>
            </a:r>
            <a:r>
              <a:rPr lang="en-US" i="1" u="sng" dirty="0">
                <a:latin typeface="+mn-lt"/>
                <a:cs typeface="Calibri" panose="020F0502020204030204" pitchFamily="34" charset="0"/>
                <a:hlinkClick r:id="rId2"/>
              </a:rPr>
              <a:t>Project 535</a:t>
            </a:r>
            <a:r>
              <a:rPr lang="en-US" dirty="0">
                <a:latin typeface="+mn-lt"/>
                <a:cs typeface="Calibri" panose="020F0502020204030204" pitchFamily="34" charset="0"/>
              </a:rPr>
              <a:t>, </a:t>
            </a:r>
            <a:r>
              <a:rPr lang="en-US" i="1" u="sng" dirty="0">
                <a:latin typeface="+mn-lt"/>
                <a:cs typeface="Calibri" panose="020F0502020204030204" pitchFamily="34" charset="0"/>
                <a:hlinkClick r:id="rId3"/>
              </a:rPr>
              <a:t>State Trackers Program</a:t>
            </a:r>
            <a:r>
              <a:rPr lang="en-US" dirty="0">
                <a:latin typeface="+mn-lt"/>
                <a:cs typeface="Calibri" panose="020F0502020204030204" pitchFamily="34" charset="0"/>
              </a:rPr>
              <a:t>, </a:t>
            </a:r>
            <a:r>
              <a:rPr lang="en-US" i="1" u="sng" dirty="0">
                <a:latin typeface="+mn-lt"/>
                <a:cs typeface="Calibri" panose="020F0502020204030204" pitchFamily="34" charset="0"/>
                <a:hlinkClick r:id="rId4"/>
              </a:rPr>
              <a:t>I-GO (In district Grassroots Outreach)</a:t>
            </a:r>
            <a:r>
              <a:rPr lang="en-US" dirty="0">
                <a:latin typeface="+mn-lt"/>
                <a:cs typeface="Calibri" panose="020F0502020204030204" pitchFamily="34" charset="0"/>
              </a:rPr>
              <a:t>.</a:t>
            </a:r>
          </a:p>
          <a:p>
            <a:pPr lvl="0"/>
            <a:endParaRPr lang="en-US" sz="2000" dirty="0">
              <a:latin typeface="+mn-lt"/>
              <a:cs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Support </a:t>
            </a:r>
            <a:r>
              <a:rPr lang="en-US" i="1" u="sng" dirty="0">
                <a:latin typeface="+mn-lt"/>
                <a:cs typeface="Calibri" panose="020F0502020204030204" pitchFamily="34" charset="0"/>
                <a:hlinkClick r:id="rId5"/>
              </a:rPr>
              <a:t>ENT PAC</a:t>
            </a:r>
            <a:r>
              <a:rPr lang="en-US" dirty="0">
                <a:latin typeface="+mn-lt"/>
                <a:cs typeface="Calibri" panose="020F0502020204030204" pitchFamily="34" charset="0"/>
              </a:rPr>
              <a:t>.</a:t>
            </a:r>
            <a:endParaRPr lang="en-US" sz="20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8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8215" y="1225209"/>
            <a:ext cx="10685585" cy="503491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4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Socioeconomic &amp; Grassroots Committee</a:t>
            </a:r>
          </a:p>
          <a:p>
            <a:pPr marL="0" indent="0" algn="ctr">
              <a:buNone/>
            </a:pPr>
            <a:r>
              <a:rPr lang="en-US" sz="4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2019 Highlights</a:t>
            </a:r>
          </a:p>
          <a:p>
            <a:pPr lvl="0"/>
            <a:r>
              <a:rPr lang="en-US" sz="3600" i="1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New Academy Student Initiative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physicians at grassroots level participate in multiple student programs including high school and medical school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observerships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This provides opportunities for early exposure and a better understanding of our roles as Otolaryngologists.</a:t>
            </a:r>
          </a:p>
          <a:p>
            <a:pPr lvl="0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SEGR Toolkit with information covering unlisted codes and Category III codes.</a:t>
            </a:r>
          </a:p>
          <a:p>
            <a:pPr lvl="0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Raise member awareness of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i="1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3P (Physician Payment Policy workgroup)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activities, and foster opportunities to work together, with Paul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Imber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DO serving as the BOG representative on 3P.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2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2686050" y="270535"/>
            <a:ext cx="10466917" cy="7776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3200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  10 Regional Representatives</a:t>
            </a:r>
          </a:p>
        </p:txBody>
      </p:sp>
      <p:pic>
        <p:nvPicPr>
          <p:cNvPr id="4099" name="Picture 2" descr="http://www.entnet.org/sites/default/files/styles/panopoly_image_original/public/BOG_Region_Map_0.gif?itok=iIJ5ej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91" y="2980532"/>
            <a:ext cx="37401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147051" y="1649413"/>
            <a:ext cx="2614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Region 1 Representative: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Ray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Winicki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, MD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47051" y="2641601"/>
            <a:ext cx="2614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Region 2 Representative: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Phillip L. Massengill, MD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8167" y="3581401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Region 3 Representative: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Karen Rizzo, MD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13133" y="4419601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Region 4 Representative: </a:t>
            </a:r>
          </a:p>
          <a:p>
            <a:pPr eaLnBrk="1" hangingPunct="1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E. Scott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Elledge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, MD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64000" y="2133601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Region 5 Representative: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Robert Stachler, MD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38851" y="5153026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Region 6 Representative: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Lance A. Manning, MD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4419601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Region 7 Representative: </a:t>
            </a:r>
          </a:p>
          <a:p>
            <a:pPr eaLnBrk="1" hangingPunct="1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C. W. David Chang, MD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31217" y="1398588"/>
            <a:ext cx="609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Region 8 Representative: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  <a:p>
            <a:pPr eaLnBrk="1" hangingPunct="1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Andrew Winkler, MD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2295526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Region 9 Representative: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Steven T.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Kmucha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, MD, JD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487488"/>
            <a:ext cx="609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Region 10 Representative: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Derek Lam, MD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16001" y="5153026"/>
            <a:ext cx="4084033" cy="646113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Specialty Representative: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Soha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 N.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Ghossaini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, MD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00034" y="690462"/>
            <a:ext cx="957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	Enhance and facilitate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0554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BOG “Tool Box” Initiative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Each BOG Committee has prepared a step-by-step manual to instruct AAO membership in professional engagement</a:t>
            </a:r>
          </a:p>
          <a:p>
            <a:pPr lvl="2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SEGR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– Insurance company and Medical Director interaction for coding and payment problems</a:t>
            </a:r>
          </a:p>
          <a:p>
            <a:pPr lvl="2">
              <a:lnSpc>
                <a:spcPct val="10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Legislative Affairs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– ‘How to’ develop and promote AAO initiatives through state and national engagement and advocacy</a:t>
            </a:r>
          </a:p>
          <a:p>
            <a:pPr lvl="2">
              <a:lnSpc>
                <a:spcPct val="10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GoSE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– Idea ‘incubator’ to generate greater state and local membership numbers and participation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829" y="135352"/>
            <a:ext cx="2553089" cy="21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4" y="1825625"/>
            <a:ext cx="11725275" cy="416953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Subspecialty Society Engagement Opportunities</a:t>
            </a:r>
          </a:p>
          <a:p>
            <a:pPr lvl="2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Participate in developing the “tool box” library</a:t>
            </a:r>
          </a:p>
          <a:p>
            <a:pPr lvl="3"/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</a:rPr>
              <a:t>Be available to provide relevant informational and subspecialty specific expertise</a:t>
            </a:r>
          </a:p>
          <a:p>
            <a:pPr lvl="3"/>
            <a:endParaRPr lang="en-US" sz="22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2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Be an organized resource for general Academy membership questions</a:t>
            </a:r>
          </a:p>
          <a:p>
            <a:pPr lvl="3"/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</a:rPr>
              <a:t>Regional Representatives can connect membership inquiries </a:t>
            </a:r>
            <a:r>
              <a:rPr lang="en-US" sz="2200" u="sng" dirty="0">
                <a:solidFill>
                  <a:srgbClr val="C00000"/>
                </a:solidFill>
                <a:latin typeface="Calibri" panose="020F0502020204030204" pitchFamily="34" charset="0"/>
              </a:rPr>
              <a:t>to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200" i="1" dirty="0">
                <a:solidFill>
                  <a:srgbClr val="C00000"/>
                </a:solidFill>
                <a:latin typeface="Calibri" panose="020F0502020204030204" pitchFamily="34" charset="0"/>
              </a:rPr>
              <a:t>and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</a:rPr>
              <a:t> forward suggestions </a:t>
            </a:r>
            <a:r>
              <a:rPr lang="en-US" sz="2200" u="sng" dirty="0">
                <a:solidFill>
                  <a:srgbClr val="C00000"/>
                </a:solidFill>
                <a:latin typeface="Calibri" panose="020F0502020204030204" pitchFamily="34" charset="0"/>
              </a:rPr>
              <a:t>from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</a:rPr>
              <a:t> the engaged subspecialty societies and their named BOG Representatives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106" y="1777549"/>
            <a:ext cx="11215992" cy="4462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BOG Meetings</a:t>
            </a:r>
          </a:p>
          <a:p>
            <a:pPr lvl="1"/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ANY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AAO-HNS member can attend BOG meetings including the BOG committee meetings and BOG General Assembly</a:t>
            </a:r>
          </a:p>
          <a:p>
            <a:pPr lvl="2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each BOG society has only one voting representative - the Governor or designated alternate (Alternate Governor)</a:t>
            </a:r>
            <a:b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en-US"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2020 Fall and Spring Meetings</a:t>
            </a:r>
          </a:p>
          <a:p>
            <a:pPr lvl="2">
              <a:buClr>
                <a:srgbClr val="BF301A"/>
              </a:buClr>
            </a:pPr>
            <a:r>
              <a:rPr lang="en-US" sz="24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</a:rPr>
              <a:t>AAO-HNS/F Leadership Forum and BOG Spring Meeting | May 1 – 3 | Alexandria, VA</a:t>
            </a:r>
          </a:p>
          <a:p>
            <a:pPr lvl="2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AAO-HNSF Annual Meeting &amp; OTO Experience | September 13 – 16 | Boston, MA</a:t>
            </a:r>
          </a:p>
          <a:p>
            <a:pPr lvl="3"/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Saturday, September 12, 11:45 am – 3:45 pm:  BOG Committee Meetings</a:t>
            </a:r>
          </a:p>
          <a:p>
            <a:pPr lvl="3"/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Saturday, September 12, 4:00 pm – 5:30 pm:  BOG General Assembly</a:t>
            </a:r>
          </a:p>
          <a:p>
            <a:pPr lvl="3"/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Saturday, September 12, 5:30 pm – 6:30 pm:  BOG Reception</a:t>
            </a:r>
          </a:p>
          <a:p>
            <a:pPr lvl="3"/>
            <a:endParaRPr lang="en-US" sz="2400" b="1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504" y="0"/>
            <a:ext cx="3161496" cy="21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106" y="1777549"/>
            <a:ext cx="11215992" cy="4462199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2400" dirty="0">
                <a:solidFill>
                  <a:schemeClr val="accent3"/>
                </a:solidFill>
              </a:rPr>
              <a:t>Section for Residents &amp; Fellows-in-Training (SRF)</a:t>
            </a:r>
          </a:p>
          <a:p>
            <a:pPr marL="902970" lvl="1" indent="-342900">
              <a:buFont typeface="Courier New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Composed of residents and fellows who are active members of the Academy as medical graduates in training in otolaryngology-head and neck surgery.</a:t>
            </a:r>
          </a:p>
          <a:p>
            <a:pPr marL="342900" indent="-342900"/>
            <a:r>
              <a:rPr lang="en-US" sz="2400" dirty="0">
                <a:solidFill>
                  <a:schemeClr val="accent2"/>
                </a:solidFill>
              </a:rPr>
              <a:t>Women in Otolaryngology (WIO) Section </a:t>
            </a:r>
          </a:p>
          <a:p>
            <a:pPr marL="902970" lvl="1" indent="-342900">
              <a:buFont typeface="Courier New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Female Academy members are automatically members of the WIO Section.</a:t>
            </a:r>
          </a:p>
          <a:p>
            <a:pPr marL="902970" lvl="1" indent="-342900">
              <a:buFont typeface="Courier New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Enhances the careers of women otolaryngologists through the creation of professional development, mentoring, and networking programs.</a:t>
            </a:r>
          </a:p>
          <a:p>
            <a:pPr marL="339725" indent="-339725"/>
            <a:r>
              <a:rPr lang="en-US" sz="2400" dirty="0">
                <a:solidFill>
                  <a:schemeClr val="accent4"/>
                </a:solidFill>
              </a:rPr>
              <a:t>Young Physicians Section (YPS)</a:t>
            </a:r>
          </a:p>
          <a:p>
            <a:pPr marL="902970" lvl="1" indent="-342900">
              <a:buFont typeface="Courier New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Professional home for Academy members who are under 40 years of age or within the first eight years of professional practice after residency and fellowship training.</a:t>
            </a:r>
          </a:p>
          <a:p>
            <a:pPr lvl="3"/>
            <a:endParaRPr lang="en-US" sz="2400" b="1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r>
              <a:rPr lang="en-US" sz="3600" dirty="0"/>
              <a:t>Become Involved with Your Sections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552752-5B91-473E-993F-F66DD01D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516"/>
            <a:ext cx="3574850" cy="82296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3B9DB-8697-4562-8255-B7C4531B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677" y="754516"/>
            <a:ext cx="3574850" cy="82296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0331F2-D415-483F-9891-7D5B4A6AE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150" y="754516"/>
            <a:ext cx="357485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35D3BAE-42F4-4AC7-91EC-4155FBD4B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3"/>
          <a:stretch/>
        </p:blipFill>
        <p:spPr>
          <a:xfrm>
            <a:off x="3578377" y="1403512"/>
            <a:ext cx="2277297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0B6B07-3F91-4700-AF2A-3D60FBB6FC59}"/>
              </a:ext>
            </a:extLst>
          </p:cNvPr>
          <p:cNvSpPr txBox="1"/>
          <p:nvPr/>
        </p:nvSpPr>
        <p:spPr>
          <a:xfrm>
            <a:off x="5987558" y="1403512"/>
            <a:ext cx="3657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AAO-HNS/F 2020</a:t>
            </a: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</a:p>
          <a:p>
            <a:r>
              <a:rPr lang="en-US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FORUM</a:t>
            </a:r>
          </a:p>
          <a:p>
            <a:r>
              <a:rPr lang="en-US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BOG SPRING</a:t>
            </a:r>
          </a:p>
          <a:p>
            <a:r>
              <a:rPr lang="en-US" sz="4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</a:p>
          <a:p>
            <a:r>
              <a:rPr lang="en-US" sz="2800" b="1" dirty="0">
                <a:solidFill>
                  <a:srgbClr val="F2A7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1 – 3</a:t>
            </a:r>
          </a:p>
          <a:p>
            <a:r>
              <a:rPr lang="en-US" sz="2400" b="1" dirty="0">
                <a:solidFill>
                  <a:srgbClr val="F2A7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ALEXANDRIA, VA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CCB503-B39E-4EF9-8113-A756F8691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20" y="4944591"/>
            <a:ext cx="2780439" cy="640080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63883C-E519-49AF-89EC-732D51AFC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60" y="4944591"/>
            <a:ext cx="2780439" cy="64008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75E5DA7-59CA-4EB0-9D54-DC5845A5F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44591"/>
            <a:ext cx="2780439" cy="640080"/>
          </a:xfrm>
          <a:prstGeom prst="rect">
            <a:avLst/>
          </a:prstGeom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19736C9-E3A3-456D-BA2F-433427149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80" y="4944591"/>
            <a:ext cx="278043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flythrough/>
      </p:transition>
    </mc:Choice>
    <mc:Fallback xmlns="">
      <p:transition spd="slow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72817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2948993" y="1756110"/>
            <a:ext cx="5365392" cy="2614183"/>
            <a:chOff x="1632" y="528"/>
            <a:chExt cx="2363" cy="1159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632" y="528"/>
              <a:ext cx="2363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83" y="1271"/>
              <a:ext cx="2307" cy="4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727" y="1433"/>
              <a:ext cx="114" cy="123"/>
            </a:xfrm>
            <a:custGeom>
              <a:avLst/>
              <a:gdLst>
                <a:gd name="T0" fmla="*/ 667351 w 62"/>
                <a:gd name="T1" fmla="*/ 435290 h 67"/>
                <a:gd name="T2" fmla="*/ 939468 w 62"/>
                <a:gd name="T3" fmla="*/ 435290 h 67"/>
                <a:gd name="T4" fmla="*/ 1162247 w 62"/>
                <a:gd name="T5" fmla="*/ 466152 h 67"/>
                <a:gd name="T6" fmla="*/ 1227065 w 62"/>
                <a:gd name="T7" fmla="*/ 615288 h 67"/>
                <a:gd name="T8" fmla="*/ 1162247 w 62"/>
                <a:gd name="T9" fmla="*/ 762213 h 67"/>
                <a:gd name="T10" fmla="*/ 939468 w 62"/>
                <a:gd name="T11" fmla="*/ 799114 h 67"/>
                <a:gd name="T12" fmla="*/ 667351 w 62"/>
                <a:gd name="T13" fmla="*/ 799114 h 67"/>
                <a:gd name="T14" fmla="*/ 667351 w 62"/>
                <a:gd name="T15" fmla="*/ 435290 h 67"/>
                <a:gd name="T16" fmla="*/ 0 w 62"/>
                <a:gd name="T17" fmla="*/ 2049712 h 67"/>
                <a:gd name="T18" fmla="*/ 1120164 w 62"/>
                <a:gd name="T19" fmla="*/ 2049712 h 67"/>
                <a:gd name="T20" fmla="*/ 1420394 w 62"/>
                <a:gd name="T21" fmla="*/ 2014839 h 67"/>
                <a:gd name="T22" fmla="*/ 1650097 w 62"/>
                <a:gd name="T23" fmla="*/ 1950178 h 67"/>
                <a:gd name="T24" fmla="*/ 1846866 w 62"/>
                <a:gd name="T25" fmla="*/ 1747940 h 67"/>
                <a:gd name="T26" fmla="*/ 1949158 w 62"/>
                <a:gd name="T27" fmla="*/ 1467030 h 67"/>
                <a:gd name="T28" fmla="*/ 1829093 w 62"/>
                <a:gd name="T29" fmla="*/ 1129559 h 67"/>
                <a:gd name="T30" fmla="*/ 1504780 w 62"/>
                <a:gd name="T31" fmla="*/ 952130 h 67"/>
                <a:gd name="T32" fmla="*/ 1727409 w 62"/>
                <a:gd name="T33" fmla="*/ 833986 h 67"/>
                <a:gd name="T34" fmla="*/ 1846866 w 62"/>
                <a:gd name="T35" fmla="*/ 518640 h 67"/>
                <a:gd name="T36" fmla="*/ 1691664 w 62"/>
                <a:gd name="T37" fmla="*/ 153888 h 67"/>
                <a:gd name="T38" fmla="*/ 1227065 w 62"/>
                <a:gd name="T39" fmla="*/ 0 h 67"/>
                <a:gd name="T40" fmla="*/ 0 w 62"/>
                <a:gd name="T41" fmla="*/ 0 h 67"/>
                <a:gd name="T42" fmla="*/ 0 w 62"/>
                <a:gd name="T43" fmla="*/ 2049712 h 67"/>
                <a:gd name="T44" fmla="*/ 667351 w 62"/>
                <a:gd name="T45" fmla="*/ 1193933 h 67"/>
                <a:gd name="T46" fmla="*/ 975281 w 62"/>
                <a:gd name="T47" fmla="*/ 1193933 h 67"/>
                <a:gd name="T48" fmla="*/ 1227065 w 62"/>
                <a:gd name="T49" fmla="*/ 1248457 h 67"/>
                <a:gd name="T50" fmla="*/ 1282314 w 62"/>
                <a:gd name="T51" fmla="*/ 1399286 h 67"/>
                <a:gd name="T52" fmla="*/ 1227065 w 62"/>
                <a:gd name="T53" fmla="*/ 1571042 h 67"/>
                <a:gd name="T54" fmla="*/ 975281 w 62"/>
                <a:gd name="T55" fmla="*/ 1576722 h 67"/>
                <a:gd name="T56" fmla="*/ 667351 w 62"/>
                <a:gd name="T57" fmla="*/ 1576722 h 67"/>
                <a:gd name="T58" fmla="*/ 667351 w 62"/>
                <a:gd name="T59" fmla="*/ 1193933 h 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7"/>
                <a:gd name="T92" fmla="*/ 62 w 62"/>
                <a:gd name="T93" fmla="*/ 67 h 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5" y="14"/>
                    <a:pt x="37" y="15"/>
                  </a:cubicBezTo>
                  <a:cubicBezTo>
                    <a:pt x="38" y="16"/>
                    <a:pt x="39" y="18"/>
                    <a:pt x="39" y="20"/>
                  </a:cubicBezTo>
                  <a:cubicBezTo>
                    <a:pt x="39" y="22"/>
                    <a:pt x="38" y="24"/>
                    <a:pt x="37" y="25"/>
                  </a:cubicBezTo>
                  <a:cubicBezTo>
                    <a:pt x="35" y="26"/>
                    <a:pt x="33" y="26"/>
                    <a:pt x="30" y="26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1" y="14"/>
                  </a:lnTo>
                  <a:close/>
                  <a:moveTo>
                    <a:pt x="0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7" y="67"/>
                    <a:pt x="40" y="66"/>
                    <a:pt x="45" y="66"/>
                  </a:cubicBezTo>
                  <a:cubicBezTo>
                    <a:pt x="48" y="65"/>
                    <a:pt x="51" y="65"/>
                    <a:pt x="53" y="64"/>
                  </a:cubicBezTo>
                  <a:cubicBezTo>
                    <a:pt x="56" y="62"/>
                    <a:pt x="58" y="60"/>
                    <a:pt x="59" y="57"/>
                  </a:cubicBezTo>
                  <a:cubicBezTo>
                    <a:pt x="61" y="54"/>
                    <a:pt x="62" y="51"/>
                    <a:pt x="62" y="48"/>
                  </a:cubicBezTo>
                  <a:cubicBezTo>
                    <a:pt x="62" y="44"/>
                    <a:pt x="61" y="40"/>
                    <a:pt x="58" y="37"/>
                  </a:cubicBezTo>
                  <a:cubicBezTo>
                    <a:pt x="56" y="34"/>
                    <a:pt x="53" y="33"/>
                    <a:pt x="48" y="31"/>
                  </a:cubicBezTo>
                  <a:cubicBezTo>
                    <a:pt x="51" y="30"/>
                    <a:pt x="53" y="29"/>
                    <a:pt x="55" y="27"/>
                  </a:cubicBezTo>
                  <a:cubicBezTo>
                    <a:pt x="57" y="24"/>
                    <a:pt x="59" y="21"/>
                    <a:pt x="59" y="17"/>
                  </a:cubicBezTo>
                  <a:cubicBezTo>
                    <a:pt x="59" y="12"/>
                    <a:pt x="57" y="8"/>
                    <a:pt x="54" y="5"/>
                  </a:cubicBezTo>
                  <a:cubicBezTo>
                    <a:pt x="50" y="2"/>
                    <a:pt x="45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7"/>
                  </a:lnTo>
                  <a:close/>
                  <a:moveTo>
                    <a:pt x="21" y="39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5" y="39"/>
                    <a:pt x="38" y="40"/>
                    <a:pt x="39" y="41"/>
                  </a:cubicBezTo>
                  <a:cubicBezTo>
                    <a:pt x="40" y="42"/>
                    <a:pt x="41" y="44"/>
                    <a:pt x="41" y="46"/>
                  </a:cubicBezTo>
                  <a:cubicBezTo>
                    <a:pt x="41" y="48"/>
                    <a:pt x="40" y="49"/>
                    <a:pt x="39" y="51"/>
                  </a:cubicBezTo>
                  <a:cubicBezTo>
                    <a:pt x="38" y="52"/>
                    <a:pt x="35" y="52"/>
                    <a:pt x="31" y="52"/>
                  </a:cubicBezTo>
                  <a:cubicBezTo>
                    <a:pt x="21" y="52"/>
                    <a:pt x="21" y="52"/>
                    <a:pt x="21" y="52"/>
                  </a:cubicBezTo>
                  <a:lnTo>
                    <a:pt x="2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856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22240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694367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22240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8" y="69"/>
                    <a:pt x="35" y="69"/>
                  </a:cubicBezTo>
                  <a:cubicBezTo>
                    <a:pt x="42" y="69"/>
                    <a:pt x="49" y="68"/>
                    <a:pt x="53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985" y="1433"/>
              <a:ext cx="132" cy="123"/>
            </a:xfrm>
            <a:custGeom>
              <a:avLst/>
              <a:gdLst>
                <a:gd name="T0" fmla="*/ 53 w 132"/>
                <a:gd name="T1" fmla="*/ 76 h 123"/>
                <a:gd name="T2" fmla="*/ 66 w 132"/>
                <a:gd name="T3" fmla="*/ 31 h 123"/>
                <a:gd name="T4" fmla="*/ 78 w 132"/>
                <a:gd name="T5" fmla="*/ 76 h 123"/>
                <a:gd name="T6" fmla="*/ 53 w 132"/>
                <a:gd name="T7" fmla="*/ 76 h 123"/>
                <a:gd name="T8" fmla="*/ 93 w 132"/>
                <a:gd name="T9" fmla="*/ 123 h 123"/>
                <a:gd name="T10" fmla="*/ 132 w 132"/>
                <a:gd name="T11" fmla="*/ 123 h 123"/>
                <a:gd name="T12" fmla="*/ 86 w 132"/>
                <a:gd name="T13" fmla="*/ 0 h 123"/>
                <a:gd name="T14" fmla="*/ 45 w 132"/>
                <a:gd name="T15" fmla="*/ 0 h 123"/>
                <a:gd name="T16" fmla="*/ 0 w 132"/>
                <a:gd name="T17" fmla="*/ 123 h 123"/>
                <a:gd name="T18" fmla="*/ 38 w 132"/>
                <a:gd name="T19" fmla="*/ 123 h 123"/>
                <a:gd name="T20" fmla="*/ 44 w 132"/>
                <a:gd name="T21" fmla="*/ 103 h 123"/>
                <a:gd name="T22" fmla="*/ 88 w 132"/>
                <a:gd name="T23" fmla="*/ 103 h 123"/>
                <a:gd name="T24" fmla="*/ 93 w 132"/>
                <a:gd name="T25" fmla="*/ 123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23"/>
                <a:gd name="T41" fmla="*/ 132 w 132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23">
                  <a:moveTo>
                    <a:pt x="53" y="76"/>
                  </a:moveTo>
                  <a:lnTo>
                    <a:pt x="66" y="31"/>
                  </a:lnTo>
                  <a:lnTo>
                    <a:pt x="78" y="76"/>
                  </a:lnTo>
                  <a:lnTo>
                    <a:pt x="53" y="76"/>
                  </a:lnTo>
                  <a:close/>
                  <a:moveTo>
                    <a:pt x="93" y="123"/>
                  </a:moveTo>
                  <a:lnTo>
                    <a:pt x="132" y="123"/>
                  </a:lnTo>
                  <a:lnTo>
                    <a:pt x="86" y="0"/>
                  </a:lnTo>
                  <a:lnTo>
                    <a:pt x="45" y="0"/>
                  </a:lnTo>
                  <a:lnTo>
                    <a:pt x="0" y="123"/>
                  </a:lnTo>
                  <a:lnTo>
                    <a:pt x="38" y="123"/>
                  </a:lnTo>
                  <a:lnTo>
                    <a:pt x="44" y="103"/>
                  </a:lnTo>
                  <a:lnTo>
                    <a:pt x="88" y="103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130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94751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501324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8" y="25"/>
                    <a:pt x="36" y="26"/>
                    <a:pt x="35" y="26"/>
                  </a:cubicBezTo>
                  <a:cubicBezTo>
                    <a:pt x="32" y="27"/>
                    <a:pt x="30" y="27"/>
                    <a:pt x="30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5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50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262" y="1433"/>
              <a:ext cx="114" cy="123"/>
            </a:xfrm>
            <a:custGeom>
              <a:avLst/>
              <a:gdLst>
                <a:gd name="T0" fmla="*/ 818389 w 62"/>
                <a:gd name="T1" fmla="*/ 466152 h 67"/>
                <a:gd name="T2" fmla="*/ 1198046 w 62"/>
                <a:gd name="T3" fmla="*/ 578647 h 67"/>
                <a:gd name="T4" fmla="*/ 1282314 w 62"/>
                <a:gd name="T5" fmla="*/ 1033127 h 67"/>
                <a:gd name="T6" fmla="*/ 1263753 w 62"/>
                <a:gd name="T7" fmla="*/ 1377989 h 67"/>
                <a:gd name="T8" fmla="*/ 1096357 w 62"/>
                <a:gd name="T9" fmla="*/ 1531049 h 67"/>
                <a:gd name="T10" fmla="*/ 818389 w 62"/>
                <a:gd name="T11" fmla="*/ 1576722 h 67"/>
                <a:gd name="T12" fmla="*/ 667351 w 62"/>
                <a:gd name="T13" fmla="*/ 1576722 h 67"/>
                <a:gd name="T14" fmla="*/ 667351 w 62"/>
                <a:gd name="T15" fmla="*/ 466152 h 67"/>
                <a:gd name="T16" fmla="*/ 818389 w 62"/>
                <a:gd name="T17" fmla="*/ 466152 h 67"/>
                <a:gd name="T18" fmla="*/ 0 w 62"/>
                <a:gd name="T19" fmla="*/ 2049712 h 67"/>
                <a:gd name="T20" fmla="*/ 975281 w 62"/>
                <a:gd name="T21" fmla="*/ 2049712 h 67"/>
                <a:gd name="T22" fmla="*/ 1348203 w 62"/>
                <a:gd name="T23" fmla="*/ 1974222 h 67"/>
                <a:gd name="T24" fmla="*/ 1650097 w 62"/>
                <a:gd name="T25" fmla="*/ 1831789 h 67"/>
                <a:gd name="T26" fmla="*/ 1846866 w 62"/>
                <a:gd name="T27" fmla="*/ 1531049 h 67"/>
                <a:gd name="T28" fmla="*/ 1949158 w 62"/>
                <a:gd name="T29" fmla="*/ 1017037 h 67"/>
                <a:gd name="T30" fmla="*/ 1872867 w 62"/>
                <a:gd name="T31" fmla="*/ 615288 h 67"/>
                <a:gd name="T32" fmla="*/ 1727409 w 62"/>
                <a:gd name="T33" fmla="*/ 301770 h 67"/>
                <a:gd name="T34" fmla="*/ 1449804 w 62"/>
                <a:gd name="T35" fmla="*/ 99446 h 67"/>
                <a:gd name="T36" fmla="*/ 975281 w 62"/>
                <a:gd name="T37" fmla="*/ 0 h 67"/>
                <a:gd name="T38" fmla="*/ 0 w 62"/>
                <a:gd name="T39" fmla="*/ 0 h 67"/>
                <a:gd name="T40" fmla="*/ 0 w 62"/>
                <a:gd name="T41" fmla="*/ 2049712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67"/>
                <a:gd name="T65" fmla="*/ 62 w 6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67">
                  <a:moveTo>
                    <a:pt x="26" y="15"/>
                  </a:moveTo>
                  <a:cubicBezTo>
                    <a:pt x="32" y="15"/>
                    <a:pt x="35" y="17"/>
                    <a:pt x="38" y="19"/>
                  </a:cubicBezTo>
                  <a:cubicBezTo>
                    <a:pt x="40" y="22"/>
                    <a:pt x="41" y="27"/>
                    <a:pt x="41" y="34"/>
                  </a:cubicBezTo>
                  <a:cubicBezTo>
                    <a:pt x="41" y="39"/>
                    <a:pt x="41" y="43"/>
                    <a:pt x="40" y="45"/>
                  </a:cubicBezTo>
                  <a:cubicBezTo>
                    <a:pt x="39" y="48"/>
                    <a:pt x="37" y="49"/>
                    <a:pt x="35" y="50"/>
                  </a:cubicBezTo>
                  <a:cubicBezTo>
                    <a:pt x="33" y="51"/>
                    <a:pt x="30" y="52"/>
                    <a:pt x="26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15"/>
                    <a:pt x="21" y="15"/>
                    <a:pt x="21" y="15"/>
                  </a:cubicBezTo>
                  <a:lnTo>
                    <a:pt x="26" y="15"/>
                  </a:lnTo>
                  <a:close/>
                  <a:moveTo>
                    <a:pt x="0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7"/>
                    <a:pt x="39" y="66"/>
                    <a:pt x="43" y="65"/>
                  </a:cubicBezTo>
                  <a:cubicBezTo>
                    <a:pt x="47" y="64"/>
                    <a:pt x="50" y="62"/>
                    <a:pt x="53" y="60"/>
                  </a:cubicBezTo>
                  <a:cubicBezTo>
                    <a:pt x="55" y="57"/>
                    <a:pt x="58" y="54"/>
                    <a:pt x="59" y="50"/>
                  </a:cubicBezTo>
                  <a:cubicBezTo>
                    <a:pt x="61" y="46"/>
                    <a:pt x="62" y="40"/>
                    <a:pt x="62" y="33"/>
                  </a:cubicBezTo>
                  <a:cubicBezTo>
                    <a:pt x="62" y="29"/>
                    <a:pt x="61" y="24"/>
                    <a:pt x="60" y="20"/>
                  </a:cubicBezTo>
                  <a:cubicBezTo>
                    <a:pt x="59" y="16"/>
                    <a:pt x="57" y="13"/>
                    <a:pt x="55" y="10"/>
                  </a:cubicBezTo>
                  <a:cubicBezTo>
                    <a:pt x="52" y="7"/>
                    <a:pt x="49" y="4"/>
                    <a:pt x="46" y="3"/>
                  </a:cubicBezTo>
                  <a:cubicBezTo>
                    <a:pt x="42" y="1"/>
                    <a:pt x="37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447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22240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694367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22240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7" y="69"/>
                    <a:pt x="35" y="69"/>
                  </a:cubicBezTo>
                  <a:cubicBezTo>
                    <a:pt x="42" y="69"/>
                    <a:pt x="49" y="68"/>
                    <a:pt x="53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594" y="1433"/>
              <a:ext cx="94" cy="123"/>
            </a:xfrm>
            <a:custGeom>
              <a:avLst/>
              <a:gdLst>
                <a:gd name="T0" fmla="*/ 0 w 94"/>
                <a:gd name="T1" fmla="*/ 0 h 123"/>
                <a:gd name="T2" fmla="*/ 94 w 94"/>
                <a:gd name="T3" fmla="*/ 0 h 123"/>
                <a:gd name="T4" fmla="*/ 94 w 94"/>
                <a:gd name="T5" fmla="*/ 26 h 123"/>
                <a:gd name="T6" fmla="*/ 37 w 94"/>
                <a:gd name="T7" fmla="*/ 26 h 123"/>
                <a:gd name="T8" fmla="*/ 37 w 94"/>
                <a:gd name="T9" fmla="*/ 48 h 123"/>
                <a:gd name="T10" fmla="*/ 85 w 94"/>
                <a:gd name="T11" fmla="*/ 48 h 123"/>
                <a:gd name="T12" fmla="*/ 85 w 94"/>
                <a:gd name="T13" fmla="*/ 74 h 123"/>
                <a:gd name="T14" fmla="*/ 37 w 94"/>
                <a:gd name="T15" fmla="*/ 74 h 123"/>
                <a:gd name="T16" fmla="*/ 37 w 94"/>
                <a:gd name="T17" fmla="*/ 123 h 123"/>
                <a:gd name="T18" fmla="*/ 0 w 94"/>
                <a:gd name="T19" fmla="*/ 123 h 123"/>
                <a:gd name="T20" fmla="*/ 0 w 94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123"/>
                <a:gd name="T35" fmla="*/ 94 w 94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123">
                  <a:moveTo>
                    <a:pt x="0" y="0"/>
                  </a:moveTo>
                  <a:lnTo>
                    <a:pt x="94" y="0"/>
                  </a:lnTo>
                  <a:lnTo>
                    <a:pt x="94" y="26"/>
                  </a:lnTo>
                  <a:lnTo>
                    <a:pt x="37" y="26"/>
                  </a:lnTo>
                  <a:lnTo>
                    <a:pt x="37" y="48"/>
                  </a:lnTo>
                  <a:lnTo>
                    <a:pt x="85" y="48"/>
                  </a:lnTo>
                  <a:lnTo>
                    <a:pt x="85" y="74"/>
                  </a:lnTo>
                  <a:lnTo>
                    <a:pt x="37" y="74"/>
                  </a:lnTo>
                  <a:lnTo>
                    <a:pt x="37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759" y="1431"/>
              <a:ext cx="125" cy="127"/>
            </a:xfrm>
            <a:custGeom>
              <a:avLst/>
              <a:gdLst>
                <a:gd name="T0" fmla="*/ 1116820 w 68"/>
                <a:gd name="T1" fmla="*/ 1402914 h 69"/>
                <a:gd name="T2" fmla="*/ 1116820 w 68"/>
                <a:gd name="T3" fmla="*/ 950849 h 69"/>
                <a:gd name="T4" fmla="*/ 2129204 w 68"/>
                <a:gd name="T5" fmla="*/ 950849 h 69"/>
                <a:gd name="T6" fmla="*/ 2129204 w 68"/>
                <a:gd name="T7" fmla="*/ 1859408 h 69"/>
                <a:gd name="T8" fmla="*/ 1631946 w 68"/>
                <a:gd name="T9" fmla="*/ 2131250 h 69"/>
                <a:gd name="T10" fmla="*/ 1090776 w 68"/>
                <a:gd name="T11" fmla="*/ 2207186 h 69"/>
                <a:gd name="T12" fmla="*/ 486686 w 68"/>
                <a:gd name="T13" fmla="*/ 2084094 h 69"/>
                <a:gd name="T14" fmla="*/ 120735 w 68"/>
                <a:gd name="T15" fmla="*/ 1694367 h 69"/>
                <a:gd name="T16" fmla="*/ 0 w 68"/>
                <a:gd name="T17" fmla="*/ 1095603 h 69"/>
                <a:gd name="T18" fmla="*/ 156452 w 68"/>
                <a:gd name="T19" fmla="*/ 492651 h 69"/>
                <a:gd name="T20" fmla="*/ 564452 w 68"/>
                <a:gd name="T21" fmla="*/ 102605 h 69"/>
                <a:gd name="T22" fmla="*/ 1116820 w 68"/>
                <a:gd name="T23" fmla="*/ 0 h 69"/>
                <a:gd name="T24" fmla="*/ 1631946 w 68"/>
                <a:gd name="T25" fmla="*/ 66414 h 69"/>
                <a:gd name="T26" fmla="*/ 1907345 w 68"/>
                <a:gd name="T27" fmla="*/ 267661 h 69"/>
                <a:gd name="T28" fmla="*/ 2088704 w 68"/>
                <a:gd name="T29" fmla="*/ 603000 h 69"/>
                <a:gd name="T30" fmla="*/ 1458502 w 68"/>
                <a:gd name="T31" fmla="*/ 695570 h 69"/>
                <a:gd name="T32" fmla="*/ 1344064 w 68"/>
                <a:gd name="T33" fmla="*/ 536179 h 69"/>
                <a:gd name="T34" fmla="*/ 1116820 w 68"/>
                <a:gd name="T35" fmla="*/ 492651 h 69"/>
                <a:gd name="T36" fmla="*/ 786294 w 68"/>
                <a:gd name="T37" fmla="*/ 603000 h 69"/>
                <a:gd name="T38" fmla="*/ 665827 w 68"/>
                <a:gd name="T39" fmla="*/ 1095603 h 69"/>
                <a:gd name="T40" fmla="*/ 786294 w 68"/>
                <a:gd name="T41" fmla="*/ 1591516 h 69"/>
                <a:gd name="T42" fmla="*/ 1116820 w 68"/>
                <a:gd name="T43" fmla="*/ 1717415 h 69"/>
                <a:gd name="T44" fmla="*/ 1344064 w 68"/>
                <a:gd name="T45" fmla="*/ 1694367 h 69"/>
                <a:gd name="T46" fmla="*/ 1564571 w 68"/>
                <a:gd name="T47" fmla="*/ 1591516 h 69"/>
                <a:gd name="T48" fmla="*/ 1564571 w 68"/>
                <a:gd name="T49" fmla="*/ 1402914 h 69"/>
                <a:gd name="T50" fmla="*/ 1116820 w 68"/>
                <a:gd name="T51" fmla="*/ 1402914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69"/>
                <a:gd name="T80" fmla="*/ 68 w 68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69">
                  <a:moveTo>
                    <a:pt x="36" y="44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2" y="62"/>
                    <a:pt x="56" y="65"/>
                    <a:pt x="52" y="67"/>
                  </a:cubicBezTo>
                  <a:cubicBezTo>
                    <a:pt x="47" y="68"/>
                    <a:pt x="42" y="69"/>
                    <a:pt x="35" y="69"/>
                  </a:cubicBezTo>
                  <a:cubicBezTo>
                    <a:pt x="27" y="69"/>
                    <a:pt x="21" y="68"/>
                    <a:pt x="16" y="65"/>
                  </a:cubicBezTo>
                  <a:cubicBezTo>
                    <a:pt x="11" y="62"/>
                    <a:pt x="7" y="58"/>
                    <a:pt x="4" y="53"/>
                  </a:cubicBezTo>
                  <a:cubicBezTo>
                    <a:pt x="2" y="47"/>
                    <a:pt x="0" y="41"/>
                    <a:pt x="0" y="34"/>
                  </a:cubicBezTo>
                  <a:cubicBezTo>
                    <a:pt x="0" y="27"/>
                    <a:pt x="2" y="21"/>
                    <a:pt x="5" y="15"/>
                  </a:cubicBezTo>
                  <a:cubicBezTo>
                    <a:pt x="8" y="10"/>
                    <a:pt x="12" y="6"/>
                    <a:pt x="18" y="3"/>
                  </a:cubicBezTo>
                  <a:cubicBezTo>
                    <a:pt x="22" y="1"/>
                    <a:pt x="28" y="0"/>
                    <a:pt x="36" y="0"/>
                  </a:cubicBezTo>
                  <a:cubicBezTo>
                    <a:pt x="43" y="0"/>
                    <a:pt x="49" y="1"/>
                    <a:pt x="52" y="2"/>
                  </a:cubicBezTo>
                  <a:cubicBezTo>
                    <a:pt x="56" y="3"/>
                    <a:pt x="59" y="5"/>
                    <a:pt x="61" y="8"/>
                  </a:cubicBezTo>
                  <a:cubicBezTo>
                    <a:pt x="64" y="11"/>
                    <a:pt x="66" y="15"/>
                    <a:pt x="67" y="19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0"/>
                    <a:pt x="45" y="18"/>
                    <a:pt x="43" y="17"/>
                  </a:cubicBezTo>
                  <a:cubicBezTo>
                    <a:pt x="41" y="15"/>
                    <a:pt x="39" y="15"/>
                    <a:pt x="36" y="15"/>
                  </a:cubicBezTo>
                  <a:cubicBezTo>
                    <a:pt x="31" y="15"/>
                    <a:pt x="27" y="16"/>
                    <a:pt x="25" y="19"/>
                  </a:cubicBezTo>
                  <a:cubicBezTo>
                    <a:pt x="22" y="23"/>
                    <a:pt x="21" y="27"/>
                    <a:pt x="21" y="34"/>
                  </a:cubicBezTo>
                  <a:cubicBezTo>
                    <a:pt x="21" y="41"/>
                    <a:pt x="22" y="47"/>
                    <a:pt x="25" y="50"/>
                  </a:cubicBezTo>
                  <a:cubicBezTo>
                    <a:pt x="28" y="53"/>
                    <a:pt x="31" y="54"/>
                    <a:pt x="36" y="54"/>
                  </a:cubicBezTo>
                  <a:cubicBezTo>
                    <a:pt x="38" y="54"/>
                    <a:pt x="41" y="54"/>
                    <a:pt x="43" y="53"/>
                  </a:cubicBezTo>
                  <a:cubicBezTo>
                    <a:pt x="45" y="53"/>
                    <a:pt x="47" y="52"/>
                    <a:pt x="50" y="50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36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903" y="1431"/>
              <a:ext cx="124" cy="127"/>
            </a:xfrm>
            <a:custGeom>
              <a:avLst/>
              <a:gdLst>
                <a:gd name="T0" fmla="*/ 655468 w 68"/>
                <a:gd name="T1" fmla="*/ 639784 h 69"/>
                <a:gd name="T2" fmla="*/ 927268 w 68"/>
                <a:gd name="T3" fmla="*/ 500148 h 69"/>
                <a:gd name="T4" fmla="*/ 1195265 w 68"/>
                <a:gd name="T5" fmla="*/ 639784 h 69"/>
                <a:gd name="T6" fmla="*/ 1311688 w 68"/>
                <a:gd name="T7" fmla="*/ 1095603 h 69"/>
                <a:gd name="T8" fmla="*/ 1195265 w 68"/>
                <a:gd name="T9" fmla="*/ 1566057 h 69"/>
                <a:gd name="T10" fmla="*/ 927268 w 68"/>
                <a:gd name="T11" fmla="*/ 1694367 h 69"/>
                <a:gd name="T12" fmla="*/ 655468 w 68"/>
                <a:gd name="T13" fmla="*/ 1566057 h 69"/>
                <a:gd name="T14" fmla="*/ 540095 w 68"/>
                <a:gd name="T15" fmla="*/ 1109870 h 69"/>
                <a:gd name="T16" fmla="*/ 655468 w 68"/>
                <a:gd name="T17" fmla="*/ 639784 h 69"/>
                <a:gd name="T18" fmla="*/ 108097 w 68"/>
                <a:gd name="T19" fmla="*/ 1717415 h 69"/>
                <a:gd name="T20" fmla="*/ 436476 w 68"/>
                <a:gd name="T21" fmla="*/ 2084094 h 69"/>
                <a:gd name="T22" fmla="*/ 957112 w 68"/>
                <a:gd name="T23" fmla="*/ 2207186 h 69"/>
                <a:gd name="T24" fmla="*/ 1451396 w 68"/>
                <a:gd name="T25" fmla="*/ 2084094 h 69"/>
                <a:gd name="T26" fmla="*/ 1745322 w 68"/>
                <a:gd name="T27" fmla="*/ 1694367 h 69"/>
                <a:gd name="T28" fmla="*/ 1850736 w 68"/>
                <a:gd name="T29" fmla="*/ 1095603 h 69"/>
                <a:gd name="T30" fmla="*/ 1613995 w 68"/>
                <a:gd name="T31" fmla="*/ 291310 h 69"/>
                <a:gd name="T32" fmla="*/ 927268 w 68"/>
                <a:gd name="T33" fmla="*/ 0 h 69"/>
                <a:gd name="T34" fmla="*/ 239358 w 68"/>
                <a:gd name="T35" fmla="*/ 291310 h 69"/>
                <a:gd name="T36" fmla="*/ 0 w 68"/>
                <a:gd name="T37" fmla="*/ 1109870 h 69"/>
                <a:gd name="T38" fmla="*/ 108097 w 68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8"/>
                <a:gd name="T61" fmla="*/ 0 h 69"/>
                <a:gd name="T62" fmla="*/ 68 w 68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8" h="69">
                  <a:moveTo>
                    <a:pt x="24" y="20"/>
                  </a:moveTo>
                  <a:cubicBezTo>
                    <a:pt x="26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4" y="49"/>
                  </a:cubicBezTo>
                  <a:cubicBezTo>
                    <a:pt x="42" y="52"/>
                    <a:pt x="38" y="53"/>
                    <a:pt x="34" y="53"/>
                  </a:cubicBezTo>
                  <a:cubicBezTo>
                    <a:pt x="30" y="53"/>
                    <a:pt x="26" y="52"/>
                    <a:pt x="24" y="49"/>
                  </a:cubicBezTo>
                  <a:cubicBezTo>
                    <a:pt x="21" y="46"/>
                    <a:pt x="20" y="41"/>
                    <a:pt x="20" y="35"/>
                  </a:cubicBezTo>
                  <a:cubicBezTo>
                    <a:pt x="20" y="28"/>
                    <a:pt x="21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7" y="69"/>
                    <a:pt x="35" y="69"/>
                  </a:cubicBezTo>
                  <a:cubicBezTo>
                    <a:pt x="42" y="69"/>
                    <a:pt x="48" y="68"/>
                    <a:pt x="53" y="65"/>
                  </a:cubicBezTo>
                  <a:cubicBezTo>
                    <a:pt x="58" y="62"/>
                    <a:pt x="62" y="58"/>
                    <a:pt x="64" y="53"/>
                  </a:cubicBezTo>
                  <a:cubicBezTo>
                    <a:pt x="67" y="48"/>
                    <a:pt x="68" y="42"/>
                    <a:pt x="68" y="34"/>
                  </a:cubicBezTo>
                  <a:cubicBezTo>
                    <a:pt x="68" y="23"/>
                    <a:pt x="65" y="15"/>
                    <a:pt x="59" y="9"/>
                  </a:cubicBezTo>
                  <a:cubicBezTo>
                    <a:pt x="53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029" y="1433"/>
              <a:ext cx="132" cy="123"/>
            </a:xfrm>
            <a:custGeom>
              <a:avLst/>
              <a:gdLst>
                <a:gd name="T0" fmla="*/ 0 w 132"/>
                <a:gd name="T1" fmla="*/ 0 h 123"/>
                <a:gd name="T2" fmla="*/ 39 w 132"/>
                <a:gd name="T3" fmla="*/ 0 h 123"/>
                <a:gd name="T4" fmla="*/ 66 w 132"/>
                <a:gd name="T5" fmla="*/ 88 h 123"/>
                <a:gd name="T6" fmla="*/ 94 w 132"/>
                <a:gd name="T7" fmla="*/ 0 h 123"/>
                <a:gd name="T8" fmla="*/ 132 w 132"/>
                <a:gd name="T9" fmla="*/ 0 h 123"/>
                <a:gd name="T10" fmla="*/ 87 w 132"/>
                <a:gd name="T11" fmla="*/ 123 h 123"/>
                <a:gd name="T12" fmla="*/ 46 w 132"/>
                <a:gd name="T13" fmla="*/ 123 h 123"/>
                <a:gd name="T14" fmla="*/ 0 w 132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2"/>
                <a:gd name="T25" fmla="*/ 0 h 123"/>
                <a:gd name="T26" fmla="*/ 132 w 13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2" h="123">
                  <a:moveTo>
                    <a:pt x="0" y="0"/>
                  </a:moveTo>
                  <a:lnTo>
                    <a:pt x="39" y="0"/>
                  </a:lnTo>
                  <a:lnTo>
                    <a:pt x="66" y="88"/>
                  </a:lnTo>
                  <a:lnTo>
                    <a:pt x="94" y="0"/>
                  </a:lnTo>
                  <a:lnTo>
                    <a:pt x="132" y="0"/>
                  </a:lnTo>
                  <a:lnTo>
                    <a:pt x="87" y="123"/>
                  </a:lnTo>
                  <a:lnTo>
                    <a:pt x="46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74" y="1433"/>
              <a:ext cx="103" cy="123"/>
            </a:xfrm>
            <a:custGeom>
              <a:avLst/>
              <a:gdLst>
                <a:gd name="T0" fmla="*/ 0 w 103"/>
                <a:gd name="T1" fmla="*/ 0 h 123"/>
                <a:gd name="T2" fmla="*/ 101 w 103"/>
                <a:gd name="T3" fmla="*/ 0 h 123"/>
                <a:gd name="T4" fmla="*/ 101 w 103"/>
                <a:gd name="T5" fmla="*/ 26 h 123"/>
                <a:gd name="T6" fmla="*/ 37 w 103"/>
                <a:gd name="T7" fmla="*/ 26 h 123"/>
                <a:gd name="T8" fmla="*/ 37 w 103"/>
                <a:gd name="T9" fmla="*/ 46 h 123"/>
                <a:gd name="T10" fmla="*/ 96 w 103"/>
                <a:gd name="T11" fmla="*/ 46 h 123"/>
                <a:gd name="T12" fmla="*/ 96 w 103"/>
                <a:gd name="T13" fmla="*/ 72 h 123"/>
                <a:gd name="T14" fmla="*/ 37 w 103"/>
                <a:gd name="T15" fmla="*/ 72 h 123"/>
                <a:gd name="T16" fmla="*/ 37 w 103"/>
                <a:gd name="T17" fmla="*/ 96 h 123"/>
                <a:gd name="T18" fmla="*/ 103 w 103"/>
                <a:gd name="T19" fmla="*/ 96 h 123"/>
                <a:gd name="T20" fmla="*/ 103 w 103"/>
                <a:gd name="T21" fmla="*/ 123 h 123"/>
                <a:gd name="T22" fmla="*/ 0 w 103"/>
                <a:gd name="T23" fmla="*/ 123 h 123"/>
                <a:gd name="T24" fmla="*/ 0 w 103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123"/>
                <a:gd name="T41" fmla="*/ 103 w 103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123">
                  <a:moveTo>
                    <a:pt x="0" y="0"/>
                  </a:moveTo>
                  <a:lnTo>
                    <a:pt x="101" y="0"/>
                  </a:lnTo>
                  <a:lnTo>
                    <a:pt x="101" y="26"/>
                  </a:lnTo>
                  <a:lnTo>
                    <a:pt x="37" y="26"/>
                  </a:lnTo>
                  <a:lnTo>
                    <a:pt x="37" y="46"/>
                  </a:lnTo>
                  <a:lnTo>
                    <a:pt x="96" y="46"/>
                  </a:lnTo>
                  <a:lnTo>
                    <a:pt x="96" y="72"/>
                  </a:lnTo>
                  <a:lnTo>
                    <a:pt x="37" y="72"/>
                  </a:lnTo>
                  <a:lnTo>
                    <a:pt x="37" y="96"/>
                  </a:lnTo>
                  <a:lnTo>
                    <a:pt x="103" y="96"/>
                  </a:lnTo>
                  <a:lnTo>
                    <a:pt x="103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297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61729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464870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2" y="27"/>
                    <a:pt x="30" y="27"/>
                    <a:pt x="29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49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30" y="1433"/>
              <a:ext cx="117" cy="123"/>
            </a:xfrm>
            <a:custGeom>
              <a:avLst/>
              <a:gdLst>
                <a:gd name="T0" fmla="*/ 0 w 117"/>
                <a:gd name="T1" fmla="*/ 0 h 123"/>
                <a:gd name="T2" fmla="*/ 34 w 117"/>
                <a:gd name="T3" fmla="*/ 0 h 123"/>
                <a:gd name="T4" fmla="*/ 80 w 117"/>
                <a:gd name="T5" fmla="*/ 68 h 123"/>
                <a:gd name="T6" fmla="*/ 80 w 117"/>
                <a:gd name="T7" fmla="*/ 0 h 123"/>
                <a:gd name="T8" fmla="*/ 117 w 117"/>
                <a:gd name="T9" fmla="*/ 0 h 123"/>
                <a:gd name="T10" fmla="*/ 117 w 117"/>
                <a:gd name="T11" fmla="*/ 123 h 123"/>
                <a:gd name="T12" fmla="*/ 80 w 117"/>
                <a:gd name="T13" fmla="*/ 123 h 123"/>
                <a:gd name="T14" fmla="*/ 36 w 117"/>
                <a:gd name="T15" fmla="*/ 55 h 123"/>
                <a:gd name="T16" fmla="*/ 36 w 117"/>
                <a:gd name="T17" fmla="*/ 123 h 123"/>
                <a:gd name="T18" fmla="*/ 0 w 117"/>
                <a:gd name="T19" fmla="*/ 123 h 123"/>
                <a:gd name="T20" fmla="*/ 0 w 11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3"/>
                <a:gd name="T35" fmla="*/ 117 w 117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3">
                  <a:moveTo>
                    <a:pt x="0" y="0"/>
                  </a:moveTo>
                  <a:lnTo>
                    <a:pt x="34" y="0"/>
                  </a:lnTo>
                  <a:lnTo>
                    <a:pt x="80" y="68"/>
                  </a:lnTo>
                  <a:lnTo>
                    <a:pt x="80" y="0"/>
                  </a:lnTo>
                  <a:lnTo>
                    <a:pt x="117" y="0"/>
                  </a:lnTo>
                  <a:lnTo>
                    <a:pt x="117" y="123"/>
                  </a:lnTo>
                  <a:lnTo>
                    <a:pt x="80" y="123"/>
                  </a:lnTo>
                  <a:lnTo>
                    <a:pt x="36" y="55"/>
                  </a:lnTo>
                  <a:lnTo>
                    <a:pt x="36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567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58271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717415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58271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9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5" y="54"/>
                  </a:moveTo>
                  <a:cubicBezTo>
                    <a:pt x="8" y="59"/>
                    <a:pt x="12" y="63"/>
                    <a:pt x="16" y="65"/>
                  </a:cubicBezTo>
                  <a:cubicBezTo>
                    <a:pt x="21" y="68"/>
                    <a:pt x="28" y="69"/>
                    <a:pt x="35" y="69"/>
                  </a:cubicBezTo>
                  <a:cubicBezTo>
                    <a:pt x="42" y="69"/>
                    <a:pt x="49" y="68"/>
                    <a:pt x="54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714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94751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464870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2" y="27"/>
                    <a:pt x="30" y="27"/>
                    <a:pt x="30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49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839" y="1431"/>
              <a:ext cx="112" cy="127"/>
            </a:xfrm>
            <a:custGeom>
              <a:avLst/>
              <a:gdLst>
                <a:gd name="T0" fmla="*/ 0 w 61"/>
                <a:gd name="T1" fmla="*/ 1469432 h 69"/>
                <a:gd name="T2" fmla="*/ 619663 w 61"/>
                <a:gd name="T3" fmla="*/ 1402914 h 69"/>
                <a:gd name="T4" fmla="*/ 698854 w 61"/>
                <a:gd name="T5" fmla="*/ 1668969 h 69"/>
                <a:gd name="T6" fmla="*/ 980009 w 61"/>
                <a:gd name="T7" fmla="*/ 1791048 h 69"/>
                <a:gd name="T8" fmla="*/ 1172822 w 61"/>
                <a:gd name="T9" fmla="*/ 1717415 h 69"/>
                <a:gd name="T10" fmla="*/ 1253444 w 61"/>
                <a:gd name="T11" fmla="*/ 1566057 h 69"/>
                <a:gd name="T12" fmla="*/ 1196083 w 61"/>
                <a:gd name="T13" fmla="*/ 1402914 h 69"/>
                <a:gd name="T14" fmla="*/ 856761 w 61"/>
                <a:gd name="T15" fmla="*/ 1280252 h 69"/>
                <a:gd name="T16" fmla="*/ 282866 w 61"/>
                <a:gd name="T17" fmla="*/ 1028834 h 69"/>
                <a:gd name="T18" fmla="*/ 100113 w 61"/>
                <a:gd name="T19" fmla="*/ 639784 h 69"/>
                <a:gd name="T20" fmla="*/ 183814 w 61"/>
                <a:gd name="T21" fmla="*/ 311516 h 69"/>
                <a:gd name="T22" fmla="*/ 466629 w 61"/>
                <a:gd name="T23" fmla="*/ 102605 h 69"/>
                <a:gd name="T24" fmla="*/ 953581 w 61"/>
                <a:gd name="T25" fmla="*/ 0 h 69"/>
                <a:gd name="T26" fmla="*/ 1573069 w 61"/>
                <a:gd name="T27" fmla="*/ 158271 h 69"/>
                <a:gd name="T28" fmla="*/ 1799361 w 61"/>
                <a:gd name="T29" fmla="*/ 639784 h 69"/>
                <a:gd name="T30" fmla="*/ 1196083 w 61"/>
                <a:gd name="T31" fmla="*/ 681778 h 69"/>
                <a:gd name="T32" fmla="*/ 1099396 w 61"/>
                <a:gd name="T33" fmla="*/ 450189 h 69"/>
                <a:gd name="T34" fmla="*/ 880696 w 61"/>
                <a:gd name="T35" fmla="*/ 377908 h 69"/>
                <a:gd name="T36" fmla="*/ 738870 w 61"/>
                <a:gd name="T37" fmla="*/ 450189 h 69"/>
                <a:gd name="T38" fmla="*/ 663473 w 61"/>
                <a:gd name="T39" fmla="*/ 573370 h 69"/>
                <a:gd name="T40" fmla="*/ 698854 w 61"/>
                <a:gd name="T41" fmla="*/ 681778 h 69"/>
                <a:gd name="T42" fmla="*/ 916066 w 61"/>
                <a:gd name="T43" fmla="*/ 725076 h 69"/>
                <a:gd name="T44" fmla="*/ 1533811 w 61"/>
                <a:gd name="T45" fmla="*/ 920562 h 69"/>
                <a:gd name="T46" fmla="*/ 1769881 w 61"/>
                <a:gd name="T47" fmla="*/ 1141327 h 69"/>
                <a:gd name="T48" fmla="*/ 1869980 w 61"/>
                <a:gd name="T49" fmla="*/ 1469432 h 69"/>
                <a:gd name="T50" fmla="*/ 1750837 w 61"/>
                <a:gd name="T51" fmla="*/ 1859408 h 69"/>
                <a:gd name="T52" fmla="*/ 1434274 w 61"/>
                <a:gd name="T53" fmla="*/ 2100703 h 69"/>
                <a:gd name="T54" fmla="*/ 953581 w 61"/>
                <a:gd name="T55" fmla="*/ 2207186 h 69"/>
                <a:gd name="T56" fmla="*/ 254146 w 61"/>
                <a:gd name="T57" fmla="*/ 1980204 h 69"/>
                <a:gd name="T58" fmla="*/ 0 w 61"/>
                <a:gd name="T59" fmla="*/ 1469432 h 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"/>
                <a:gd name="T91" fmla="*/ 0 h 69"/>
                <a:gd name="T92" fmla="*/ 61 w 61"/>
                <a:gd name="T93" fmla="*/ 69 h 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" h="69">
                  <a:moveTo>
                    <a:pt x="0" y="46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8"/>
                    <a:pt x="21" y="50"/>
                    <a:pt x="23" y="52"/>
                  </a:cubicBezTo>
                  <a:cubicBezTo>
                    <a:pt x="25" y="54"/>
                    <a:pt x="28" y="56"/>
                    <a:pt x="32" y="56"/>
                  </a:cubicBezTo>
                  <a:cubicBezTo>
                    <a:pt x="35" y="56"/>
                    <a:pt x="37" y="55"/>
                    <a:pt x="38" y="54"/>
                  </a:cubicBezTo>
                  <a:cubicBezTo>
                    <a:pt x="40" y="52"/>
                    <a:pt x="41" y="51"/>
                    <a:pt x="41" y="49"/>
                  </a:cubicBezTo>
                  <a:cubicBezTo>
                    <a:pt x="41" y="47"/>
                    <a:pt x="40" y="46"/>
                    <a:pt x="39" y="44"/>
                  </a:cubicBezTo>
                  <a:cubicBezTo>
                    <a:pt x="37" y="43"/>
                    <a:pt x="34" y="42"/>
                    <a:pt x="28" y="40"/>
                  </a:cubicBezTo>
                  <a:cubicBezTo>
                    <a:pt x="19" y="38"/>
                    <a:pt x="13" y="36"/>
                    <a:pt x="9" y="32"/>
                  </a:cubicBezTo>
                  <a:cubicBezTo>
                    <a:pt x="5" y="29"/>
                    <a:pt x="3" y="25"/>
                    <a:pt x="3" y="20"/>
                  </a:cubicBezTo>
                  <a:cubicBezTo>
                    <a:pt x="3" y="16"/>
                    <a:pt x="4" y="13"/>
                    <a:pt x="6" y="10"/>
                  </a:cubicBezTo>
                  <a:cubicBezTo>
                    <a:pt x="8" y="7"/>
                    <a:pt x="11" y="4"/>
                    <a:pt x="15" y="3"/>
                  </a:cubicBezTo>
                  <a:cubicBezTo>
                    <a:pt x="19" y="1"/>
                    <a:pt x="24" y="0"/>
                    <a:pt x="31" y="0"/>
                  </a:cubicBezTo>
                  <a:cubicBezTo>
                    <a:pt x="40" y="0"/>
                    <a:pt x="46" y="2"/>
                    <a:pt x="51" y="5"/>
                  </a:cubicBezTo>
                  <a:cubicBezTo>
                    <a:pt x="55" y="8"/>
                    <a:pt x="58" y="13"/>
                    <a:pt x="5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8"/>
                    <a:pt x="38" y="16"/>
                    <a:pt x="36" y="14"/>
                  </a:cubicBezTo>
                  <a:cubicBezTo>
                    <a:pt x="34" y="13"/>
                    <a:pt x="32" y="12"/>
                    <a:pt x="29" y="12"/>
                  </a:cubicBezTo>
                  <a:cubicBezTo>
                    <a:pt x="27" y="12"/>
                    <a:pt x="25" y="13"/>
                    <a:pt x="24" y="14"/>
                  </a:cubicBezTo>
                  <a:cubicBezTo>
                    <a:pt x="23" y="15"/>
                    <a:pt x="22" y="16"/>
                    <a:pt x="22" y="18"/>
                  </a:cubicBezTo>
                  <a:cubicBezTo>
                    <a:pt x="22" y="19"/>
                    <a:pt x="23" y="20"/>
                    <a:pt x="23" y="21"/>
                  </a:cubicBezTo>
                  <a:cubicBezTo>
                    <a:pt x="24" y="21"/>
                    <a:pt x="27" y="22"/>
                    <a:pt x="30" y="23"/>
                  </a:cubicBezTo>
                  <a:cubicBezTo>
                    <a:pt x="39" y="25"/>
                    <a:pt x="46" y="27"/>
                    <a:pt x="50" y="29"/>
                  </a:cubicBezTo>
                  <a:cubicBezTo>
                    <a:pt x="54" y="31"/>
                    <a:pt x="56" y="33"/>
                    <a:pt x="58" y="36"/>
                  </a:cubicBezTo>
                  <a:cubicBezTo>
                    <a:pt x="60" y="39"/>
                    <a:pt x="61" y="42"/>
                    <a:pt x="61" y="46"/>
                  </a:cubicBezTo>
                  <a:cubicBezTo>
                    <a:pt x="61" y="50"/>
                    <a:pt x="60" y="54"/>
                    <a:pt x="57" y="58"/>
                  </a:cubicBezTo>
                  <a:cubicBezTo>
                    <a:pt x="55" y="62"/>
                    <a:pt x="52" y="64"/>
                    <a:pt x="47" y="66"/>
                  </a:cubicBezTo>
                  <a:cubicBezTo>
                    <a:pt x="43" y="68"/>
                    <a:pt x="38" y="69"/>
                    <a:pt x="31" y="69"/>
                  </a:cubicBezTo>
                  <a:cubicBezTo>
                    <a:pt x="20" y="69"/>
                    <a:pt x="12" y="67"/>
                    <a:pt x="8" y="62"/>
                  </a:cubicBezTo>
                  <a:cubicBezTo>
                    <a:pt x="4" y="58"/>
                    <a:pt x="1" y="52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636" y="544"/>
              <a:ext cx="582" cy="648"/>
            </a:xfrm>
            <a:custGeom>
              <a:avLst/>
              <a:gdLst/>
              <a:ahLst/>
              <a:cxnLst>
                <a:cxn ang="0">
                  <a:pos x="125" y="180"/>
                </a:cxn>
                <a:cxn ang="0">
                  <a:pos x="156" y="174"/>
                </a:cxn>
                <a:cxn ang="0">
                  <a:pos x="227" y="195"/>
                </a:cxn>
                <a:cxn ang="0">
                  <a:pos x="253" y="252"/>
                </a:cxn>
                <a:cxn ang="0">
                  <a:pos x="232" y="309"/>
                </a:cxn>
                <a:cxn ang="0">
                  <a:pos x="173" y="330"/>
                </a:cxn>
                <a:cxn ang="0">
                  <a:pos x="129" y="319"/>
                </a:cxn>
                <a:cxn ang="0">
                  <a:pos x="118" y="277"/>
                </a:cxn>
                <a:cxn ang="0">
                  <a:pos x="118" y="210"/>
                </a:cxn>
                <a:cxn ang="0">
                  <a:pos x="125" y="180"/>
                </a:cxn>
                <a:cxn ang="0">
                  <a:pos x="118" y="66"/>
                </a:cxn>
                <a:cxn ang="0">
                  <a:pos x="125" y="30"/>
                </a:cxn>
                <a:cxn ang="0">
                  <a:pos x="152" y="21"/>
                </a:cxn>
                <a:cxn ang="0">
                  <a:pos x="210" y="42"/>
                </a:cxn>
                <a:cxn ang="0">
                  <a:pos x="233" y="99"/>
                </a:cxn>
                <a:cxn ang="0">
                  <a:pos x="220" y="141"/>
                </a:cxn>
                <a:cxn ang="0">
                  <a:pos x="175" y="154"/>
                </a:cxn>
                <a:cxn ang="0">
                  <a:pos x="127" y="149"/>
                </a:cxn>
                <a:cxn ang="0">
                  <a:pos x="118" y="128"/>
                </a:cxn>
                <a:cxn ang="0">
                  <a:pos x="118" y="66"/>
                </a:cxn>
                <a:cxn ang="0">
                  <a:pos x="58" y="277"/>
                </a:cxn>
                <a:cxn ang="0">
                  <a:pos x="53" y="306"/>
                </a:cxn>
                <a:cxn ang="0">
                  <a:pos x="37" y="324"/>
                </a:cxn>
                <a:cxn ang="0">
                  <a:pos x="33" y="327"/>
                </a:cxn>
                <a:cxn ang="0">
                  <a:pos x="28" y="329"/>
                </a:cxn>
                <a:cxn ang="0">
                  <a:pos x="17" y="336"/>
                </a:cxn>
                <a:cxn ang="0">
                  <a:pos x="14" y="343"/>
                </a:cxn>
                <a:cxn ang="0">
                  <a:pos x="18" y="350"/>
                </a:cxn>
                <a:cxn ang="0">
                  <a:pos x="26" y="352"/>
                </a:cxn>
                <a:cxn ang="0">
                  <a:pos x="35" y="351"/>
                </a:cxn>
                <a:cxn ang="0">
                  <a:pos x="45" y="350"/>
                </a:cxn>
                <a:cxn ang="0">
                  <a:pos x="54" y="350"/>
                </a:cxn>
                <a:cxn ang="0">
                  <a:pos x="91" y="348"/>
                </a:cxn>
                <a:cxn ang="0">
                  <a:pos x="101" y="348"/>
                </a:cxn>
                <a:cxn ang="0">
                  <a:pos x="113" y="349"/>
                </a:cxn>
                <a:cxn ang="0">
                  <a:pos x="146" y="351"/>
                </a:cxn>
                <a:cxn ang="0">
                  <a:pos x="179" y="352"/>
                </a:cxn>
                <a:cxn ang="0">
                  <a:pos x="241" y="345"/>
                </a:cxn>
                <a:cxn ang="0">
                  <a:pos x="282" y="324"/>
                </a:cxn>
                <a:cxn ang="0">
                  <a:pos x="307" y="288"/>
                </a:cxn>
                <a:cxn ang="0">
                  <a:pos x="317" y="245"/>
                </a:cxn>
                <a:cxn ang="0">
                  <a:pos x="294" y="183"/>
                </a:cxn>
                <a:cxn ang="0">
                  <a:pos x="234" y="156"/>
                </a:cxn>
                <a:cxn ang="0">
                  <a:pos x="278" y="129"/>
                </a:cxn>
                <a:cxn ang="0">
                  <a:pos x="291" y="86"/>
                </a:cxn>
                <a:cxn ang="0">
                  <a:pos x="260" y="23"/>
                </a:cxn>
                <a:cxn ang="0">
                  <a:pos x="172" y="0"/>
                </a:cxn>
                <a:cxn ang="0">
                  <a:pos x="126" y="2"/>
                </a:cxn>
                <a:cxn ang="0">
                  <a:pos x="82" y="3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0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33" y="25"/>
                </a:cxn>
                <a:cxn ang="0">
                  <a:pos x="44" y="32"/>
                </a:cxn>
                <a:cxn ang="0">
                  <a:pos x="55" y="48"/>
                </a:cxn>
                <a:cxn ang="0">
                  <a:pos x="58" y="83"/>
                </a:cxn>
                <a:cxn ang="0">
                  <a:pos x="58" y="277"/>
                </a:cxn>
              </a:cxnLst>
              <a:rect l="0" t="0" r="r" b="b"/>
              <a:pathLst>
                <a:path w="317" h="352">
                  <a:moveTo>
                    <a:pt x="125" y="180"/>
                  </a:moveTo>
                  <a:cubicBezTo>
                    <a:pt x="129" y="176"/>
                    <a:pt x="140" y="174"/>
                    <a:pt x="156" y="174"/>
                  </a:cubicBezTo>
                  <a:cubicBezTo>
                    <a:pt x="186" y="174"/>
                    <a:pt x="209" y="181"/>
                    <a:pt x="227" y="195"/>
                  </a:cubicBezTo>
                  <a:cubicBezTo>
                    <a:pt x="244" y="209"/>
                    <a:pt x="253" y="228"/>
                    <a:pt x="253" y="252"/>
                  </a:cubicBezTo>
                  <a:cubicBezTo>
                    <a:pt x="253" y="276"/>
                    <a:pt x="246" y="295"/>
                    <a:pt x="232" y="309"/>
                  </a:cubicBezTo>
                  <a:cubicBezTo>
                    <a:pt x="217" y="323"/>
                    <a:pt x="198" y="330"/>
                    <a:pt x="173" y="330"/>
                  </a:cubicBezTo>
                  <a:cubicBezTo>
                    <a:pt x="151" y="330"/>
                    <a:pt x="137" y="326"/>
                    <a:pt x="129" y="319"/>
                  </a:cubicBezTo>
                  <a:cubicBezTo>
                    <a:pt x="122" y="312"/>
                    <a:pt x="118" y="298"/>
                    <a:pt x="118" y="277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8" y="194"/>
                    <a:pt x="120" y="184"/>
                    <a:pt x="125" y="180"/>
                  </a:cubicBezTo>
                  <a:close/>
                  <a:moveTo>
                    <a:pt x="118" y="66"/>
                  </a:moveTo>
                  <a:cubicBezTo>
                    <a:pt x="118" y="48"/>
                    <a:pt x="120" y="36"/>
                    <a:pt x="125" y="30"/>
                  </a:cubicBezTo>
                  <a:cubicBezTo>
                    <a:pt x="130" y="24"/>
                    <a:pt x="139" y="21"/>
                    <a:pt x="152" y="21"/>
                  </a:cubicBezTo>
                  <a:cubicBezTo>
                    <a:pt x="176" y="21"/>
                    <a:pt x="195" y="28"/>
                    <a:pt x="210" y="42"/>
                  </a:cubicBezTo>
                  <a:cubicBezTo>
                    <a:pt x="225" y="57"/>
                    <a:pt x="233" y="76"/>
                    <a:pt x="233" y="99"/>
                  </a:cubicBezTo>
                  <a:cubicBezTo>
                    <a:pt x="233" y="119"/>
                    <a:pt x="228" y="133"/>
                    <a:pt x="220" y="141"/>
                  </a:cubicBezTo>
                  <a:cubicBezTo>
                    <a:pt x="211" y="150"/>
                    <a:pt x="196" y="154"/>
                    <a:pt x="175" y="154"/>
                  </a:cubicBezTo>
                  <a:cubicBezTo>
                    <a:pt x="149" y="154"/>
                    <a:pt x="134" y="152"/>
                    <a:pt x="127" y="149"/>
                  </a:cubicBezTo>
                  <a:cubicBezTo>
                    <a:pt x="121" y="146"/>
                    <a:pt x="118" y="139"/>
                    <a:pt x="118" y="128"/>
                  </a:cubicBezTo>
                  <a:lnTo>
                    <a:pt x="118" y="66"/>
                  </a:lnTo>
                  <a:close/>
                  <a:moveTo>
                    <a:pt x="58" y="277"/>
                  </a:moveTo>
                  <a:cubicBezTo>
                    <a:pt x="58" y="289"/>
                    <a:pt x="56" y="299"/>
                    <a:pt x="53" y="306"/>
                  </a:cubicBezTo>
                  <a:cubicBezTo>
                    <a:pt x="50" y="314"/>
                    <a:pt x="45" y="320"/>
                    <a:pt x="37" y="324"/>
                  </a:cubicBezTo>
                  <a:cubicBezTo>
                    <a:pt x="36" y="325"/>
                    <a:pt x="35" y="326"/>
                    <a:pt x="33" y="327"/>
                  </a:cubicBezTo>
                  <a:cubicBezTo>
                    <a:pt x="30" y="328"/>
                    <a:pt x="29" y="329"/>
                    <a:pt x="28" y="329"/>
                  </a:cubicBezTo>
                  <a:cubicBezTo>
                    <a:pt x="22" y="332"/>
                    <a:pt x="18" y="334"/>
                    <a:pt x="17" y="336"/>
                  </a:cubicBezTo>
                  <a:cubicBezTo>
                    <a:pt x="15" y="338"/>
                    <a:pt x="14" y="340"/>
                    <a:pt x="14" y="343"/>
                  </a:cubicBezTo>
                  <a:cubicBezTo>
                    <a:pt x="14" y="346"/>
                    <a:pt x="15" y="348"/>
                    <a:pt x="18" y="350"/>
                  </a:cubicBezTo>
                  <a:cubicBezTo>
                    <a:pt x="20" y="351"/>
                    <a:pt x="23" y="352"/>
                    <a:pt x="26" y="352"/>
                  </a:cubicBezTo>
                  <a:cubicBezTo>
                    <a:pt x="29" y="352"/>
                    <a:pt x="31" y="352"/>
                    <a:pt x="35" y="351"/>
                  </a:cubicBezTo>
                  <a:cubicBezTo>
                    <a:pt x="38" y="351"/>
                    <a:pt x="41" y="351"/>
                    <a:pt x="45" y="350"/>
                  </a:cubicBezTo>
                  <a:cubicBezTo>
                    <a:pt x="47" y="350"/>
                    <a:pt x="50" y="350"/>
                    <a:pt x="54" y="350"/>
                  </a:cubicBezTo>
                  <a:cubicBezTo>
                    <a:pt x="69" y="349"/>
                    <a:pt x="81" y="348"/>
                    <a:pt x="91" y="348"/>
                  </a:cubicBezTo>
                  <a:cubicBezTo>
                    <a:pt x="93" y="348"/>
                    <a:pt x="96" y="348"/>
                    <a:pt x="101" y="348"/>
                  </a:cubicBezTo>
                  <a:cubicBezTo>
                    <a:pt x="106" y="349"/>
                    <a:pt x="110" y="349"/>
                    <a:pt x="113" y="349"/>
                  </a:cubicBezTo>
                  <a:cubicBezTo>
                    <a:pt x="124" y="350"/>
                    <a:pt x="135" y="351"/>
                    <a:pt x="146" y="351"/>
                  </a:cubicBezTo>
                  <a:cubicBezTo>
                    <a:pt x="157" y="352"/>
                    <a:pt x="168" y="352"/>
                    <a:pt x="179" y="352"/>
                  </a:cubicBezTo>
                  <a:cubicBezTo>
                    <a:pt x="206" y="352"/>
                    <a:pt x="226" y="350"/>
                    <a:pt x="241" y="345"/>
                  </a:cubicBezTo>
                  <a:cubicBezTo>
                    <a:pt x="256" y="341"/>
                    <a:pt x="270" y="334"/>
                    <a:pt x="282" y="324"/>
                  </a:cubicBezTo>
                  <a:cubicBezTo>
                    <a:pt x="293" y="314"/>
                    <a:pt x="301" y="302"/>
                    <a:pt x="307" y="288"/>
                  </a:cubicBezTo>
                  <a:cubicBezTo>
                    <a:pt x="314" y="275"/>
                    <a:pt x="317" y="260"/>
                    <a:pt x="317" y="245"/>
                  </a:cubicBezTo>
                  <a:cubicBezTo>
                    <a:pt x="317" y="220"/>
                    <a:pt x="309" y="199"/>
                    <a:pt x="294" y="183"/>
                  </a:cubicBezTo>
                  <a:cubicBezTo>
                    <a:pt x="279" y="166"/>
                    <a:pt x="259" y="158"/>
                    <a:pt x="234" y="156"/>
                  </a:cubicBezTo>
                  <a:cubicBezTo>
                    <a:pt x="254" y="149"/>
                    <a:pt x="268" y="140"/>
                    <a:pt x="278" y="129"/>
                  </a:cubicBezTo>
                  <a:cubicBezTo>
                    <a:pt x="287" y="117"/>
                    <a:pt x="291" y="103"/>
                    <a:pt x="291" y="86"/>
                  </a:cubicBezTo>
                  <a:cubicBezTo>
                    <a:pt x="291" y="59"/>
                    <a:pt x="281" y="38"/>
                    <a:pt x="260" y="23"/>
                  </a:cubicBezTo>
                  <a:cubicBezTo>
                    <a:pt x="239" y="7"/>
                    <a:pt x="209" y="0"/>
                    <a:pt x="172" y="0"/>
                  </a:cubicBezTo>
                  <a:cubicBezTo>
                    <a:pt x="161" y="0"/>
                    <a:pt x="146" y="0"/>
                    <a:pt x="126" y="2"/>
                  </a:cubicBezTo>
                  <a:cubicBezTo>
                    <a:pt x="106" y="3"/>
                    <a:pt x="91" y="3"/>
                    <a:pt x="82" y="3"/>
                  </a:cubicBezTo>
                  <a:cubicBezTo>
                    <a:pt x="61" y="3"/>
                    <a:pt x="40" y="2"/>
                    <a:pt x="19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16"/>
                    <a:pt x="5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4" y="22"/>
                    <a:pt x="29" y="24"/>
                    <a:pt x="33" y="25"/>
                  </a:cubicBezTo>
                  <a:cubicBezTo>
                    <a:pt x="37" y="27"/>
                    <a:pt x="41" y="29"/>
                    <a:pt x="44" y="32"/>
                  </a:cubicBezTo>
                  <a:cubicBezTo>
                    <a:pt x="49" y="36"/>
                    <a:pt x="53" y="42"/>
                    <a:pt x="55" y="48"/>
                  </a:cubicBezTo>
                  <a:cubicBezTo>
                    <a:pt x="57" y="55"/>
                    <a:pt x="58" y="66"/>
                    <a:pt x="58" y="83"/>
                  </a:cubicBezTo>
                  <a:lnTo>
                    <a:pt x="58" y="27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2418" y="533"/>
              <a:ext cx="692" cy="670"/>
            </a:xfrm>
            <a:custGeom>
              <a:avLst/>
              <a:gdLst/>
              <a:ahLst/>
              <a:cxnLst>
                <a:cxn ang="0">
                  <a:pos x="95" y="60"/>
                </a:cxn>
                <a:cxn ang="0">
                  <a:pos x="182" y="23"/>
                </a:cxn>
                <a:cxn ang="0">
                  <a:pos x="276" y="74"/>
                </a:cxn>
                <a:cxn ang="0">
                  <a:pos x="313" y="206"/>
                </a:cxn>
                <a:cxn ang="0">
                  <a:pos x="281" y="305"/>
                </a:cxn>
                <a:cxn ang="0">
                  <a:pos x="195" y="341"/>
                </a:cxn>
                <a:cxn ang="0">
                  <a:pos x="100" y="292"/>
                </a:cxn>
                <a:cxn ang="0">
                  <a:pos x="64" y="163"/>
                </a:cxn>
                <a:cxn ang="0">
                  <a:pos x="95" y="60"/>
                </a:cxn>
                <a:cxn ang="0">
                  <a:pos x="51" y="314"/>
                </a:cxn>
                <a:cxn ang="0">
                  <a:pos x="182" y="364"/>
                </a:cxn>
                <a:cxn ang="0">
                  <a:pos x="322" y="311"/>
                </a:cxn>
                <a:cxn ang="0">
                  <a:pos x="377" y="178"/>
                </a:cxn>
                <a:cxn ang="0">
                  <a:pos x="325" y="51"/>
                </a:cxn>
                <a:cxn ang="0">
                  <a:pos x="194" y="0"/>
                </a:cxn>
                <a:cxn ang="0">
                  <a:pos x="55" y="53"/>
                </a:cxn>
                <a:cxn ang="0">
                  <a:pos x="0" y="186"/>
                </a:cxn>
                <a:cxn ang="0">
                  <a:pos x="51" y="314"/>
                </a:cxn>
              </a:cxnLst>
              <a:rect l="0" t="0" r="r" b="b"/>
              <a:pathLst>
                <a:path w="377" h="364">
                  <a:moveTo>
                    <a:pt x="95" y="60"/>
                  </a:moveTo>
                  <a:cubicBezTo>
                    <a:pt x="116" y="35"/>
                    <a:pt x="145" y="23"/>
                    <a:pt x="182" y="23"/>
                  </a:cubicBezTo>
                  <a:cubicBezTo>
                    <a:pt x="220" y="23"/>
                    <a:pt x="251" y="40"/>
                    <a:pt x="276" y="74"/>
                  </a:cubicBezTo>
                  <a:cubicBezTo>
                    <a:pt x="301" y="108"/>
                    <a:pt x="313" y="152"/>
                    <a:pt x="313" y="206"/>
                  </a:cubicBezTo>
                  <a:cubicBezTo>
                    <a:pt x="313" y="247"/>
                    <a:pt x="302" y="280"/>
                    <a:pt x="281" y="305"/>
                  </a:cubicBezTo>
                  <a:cubicBezTo>
                    <a:pt x="260" y="329"/>
                    <a:pt x="231" y="341"/>
                    <a:pt x="195" y="341"/>
                  </a:cubicBezTo>
                  <a:cubicBezTo>
                    <a:pt x="156" y="341"/>
                    <a:pt x="124" y="324"/>
                    <a:pt x="100" y="292"/>
                  </a:cubicBezTo>
                  <a:cubicBezTo>
                    <a:pt x="76" y="259"/>
                    <a:pt x="64" y="216"/>
                    <a:pt x="64" y="163"/>
                  </a:cubicBezTo>
                  <a:cubicBezTo>
                    <a:pt x="64" y="119"/>
                    <a:pt x="74" y="85"/>
                    <a:pt x="95" y="60"/>
                  </a:cubicBezTo>
                  <a:close/>
                  <a:moveTo>
                    <a:pt x="51" y="314"/>
                  </a:moveTo>
                  <a:cubicBezTo>
                    <a:pt x="85" y="347"/>
                    <a:pt x="129" y="364"/>
                    <a:pt x="182" y="364"/>
                  </a:cubicBezTo>
                  <a:cubicBezTo>
                    <a:pt x="238" y="364"/>
                    <a:pt x="285" y="346"/>
                    <a:pt x="322" y="311"/>
                  </a:cubicBezTo>
                  <a:cubicBezTo>
                    <a:pt x="359" y="276"/>
                    <a:pt x="377" y="231"/>
                    <a:pt x="377" y="178"/>
                  </a:cubicBezTo>
                  <a:cubicBezTo>
                    <a:pt x="377" y="127"/>
                    <a:pt x="360" y="84"/>
                    <a:pt x="325" y="51"/>
                  </a:cubicBezTo>
                  <a:cubicBezTo>
                    <a:pt x="290" y="17"/>
                    <a:pt x="247" y="0"/>
                    <a:pt x="194" y="0"/>
                  </a:cubicBezTo>
                  <a:cubicBezTo>
                    <a:pt x="138" y="0"/>
                    <a:pt x="91" y="18"/>
                    <a:pt x="55" y="53"/>
                  </a:cubicBezTo>
                  <a:cubicBezTo>
                    <a:pt x="18" y="88"/>
                    <a:pt x="0" y="133"/>
                    <a:pt x="0" y="186"/>
                  </a:cubicBezTo>
                  <a:cubicBezTo>
                    <a:pt x="0" y="237"/>
                    <a:pt x="17" y="280"/>
                    <a:pt x="51" y="3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305" y="535"/>
              <a:ext cx="670" cy="668"/>
            </a:xfrm>
            <a:custGeom>
              <a:avLst/>
              <a:gdLst/>
              <a:ahLst/>
              <a:cxnLst>
                <a:cxn ang="0">
                  <a:pos x="329" y="287"/>
                </a:cxn>
                <a:cxn ang="0">
                  <a:pos x="329" y="297"/>
                </a:cxn>
                <a:cxn ang="0">
                  <a:pos x="329" y="303"/>
                </a:cxn>
                <a:cxn ang="0">
                  <a:pos x="313" y="320"/>
                </a:cxn>
                <a:cxn ang="0">
                  <a:pos x="303" y="324"/>
                </a:cxn>
                <a:cxn ang="0">
                  <a:pos x="230" y="353"/>
                </a:cxn>
                <a:cxn ang="0">
                  <a:pos x="164" y="363"/>
                </a:cxn>
                <a:cxn ang="0">
                  <a:pos x="45" y="317"/>
                </a:cxn>
                <a:cxn ang="0">
                  <a:pos x="0" y="197"/>
                </a:cxn>
                <a:cxn ang="0">
                  <a:pos x="52" y="57"/>
                </a:cxn>
                <a:cxn ang="0">
                  <a:pos x="180" y="0"/>
                </a:cxn>
                <a:cxn ang="0">
                  <a:pos x="261" y="16"/>
                </a:cxn>
                <a:cxn ang="0">
                  <a:pos x="303" y="32"/>
                </a:cxn>
                <a:cxn ang="0">
                  <a:pos x="315" y="26"/>
                </a:cxn>
                <a:cxn ang="0">
                  <a:pos x="323" y="20"/>
                </a:cxn>
                <a:cxn ang="0">
                  <a:pos x="328" y="22"/>
                </a:cxn>
                <a:cxn ang="0">
                  <a:pos x="330" y="31"/>
                </a:cxn>
                <a:cxn ang="0">
                  <a:pos x="330" y="37"/>
                </a:cxn>
                <a:cxn ang="0">
                  <a:pos x="328" y="77"/>
                </a:cxn>
                <a:cxn ang="0">
                  <a:pos x="329" y="104"/>
                </a:cxn>
                <a:cxn ang="0">
                  <a:pos x="330" y="119"/>
                </a:cxn>
                <a:cxn ang="0">
                  <a:pos x="328" y="128"/>
                </a:cxn>
                <a:cxn ang="0">
                  <a:pos x="321" y="130"/>
                </a:cxn>
                <a:cxn ang="0">
                  <a:pos x="312" y="118"/>
                </a:cxn>
                <a:cxn ang="0">
                  <a:pos x="301" y="90"/>
                </a:cxn>
                <a:cxn ang="0">
                  <a:pos x="252" y="41"/>
                </a:cxn>
                <a:cxn ang="0">
                  <a:pos x="182" y="21"/>
                </a:cxn>
                <a:cxn ang="0">
                  <a:pos x="97" y="60"/>
                </a:cxn>
                <a:cxn ang="0">
                  <a:pos x="65" y="167"/>
                </a:cxn>
                <a:cxn ang="0">
                  <a:pos x="97" y="291"/>
                </a:cxn>
                <a:cxn ang="0">
                  <a:pos x="184" y="338"/>
                </a:cxn>
                <a:cxn ang="0">
                  <a:pos x="228" y="330"/>
                </a:cxn>
                <a:cxn ang="0">
                  <a:pos x="258" y="310"/>
                </a:cxn>
                <a:cxn ang="0">
                  <a:pos x="265" y="290"/>
                </a:cxn>
                <a:cxn ang="0">
                  <a:pos x="268" y="259"/>
                </a:cxn>
                <a:cxn ang="0">
                  <a:pos x="261" y="228"/>
                </a:cxn>
                <a:cxn ang="0">
                  <a:pos x="235" y="213"/>
                </a:cxn>
                <a:cxn ang="0">
                  <a:pos x="226" y="212"/>
                </a:cxn>
                <a:cxn ang="0">
                  <a:pos x="223" y="211"/>
                </a:cxn>
                <a:cxn ang="0">
                  <a:pos x="222" y="211"/>
                </a:cxn>
                <a:cxn ang="0">
                  <a:pos x="209" y="201"/>
                </a:cxn>
                <a:cxn ang="0">
                  <a:pos x="212" y="193"/>
                </a:cxn>
                <a:cxn ang="0">
                  <a:pos x="221" y="191"/>
                </a:cxn>
                <a:cxn ang="0">
                  <a:pos x="249" y="193"/>
                </a:cxn>
                <a:cxn ang="0">
                  <a:pos x="289" y="196"/>
                </a:cxn>
                <a:cxn ang="0">
                  <a:pos x="343" y="193"/>
                </a:cxn>
                <a:cxn ang="0">
                  <a:pos x="352" y="192"/>
                </a:cxn>
                <a:cxn ang="0">
                  <a:pos x="362" y="194"/>
                </a:cxn>
                <a:cxn ang="0">
                  <a:pos x="365" y="201"/>
                </a:cxn>
                <a:cxn ang="0">
                  <a:pos x="353" y="211"/>
                </a:cxn>
                <a:cxn ang="0">
                  <a:pos x="346" y="214"/>
                </a:cxn>
                <a:cxn ang="0">
                  <a:pos x="340" y="217"/>
                </a:cxn>
                <a:cxn ang="0">
                  <a:pos x="331" y="231"/>
                </a:cxn>
                <a:cxn ang="0">
                  <a:pos x="329" y="257"/>
                </a:cxn>
                <a:cxn ang="0">
                  <a:pos x="329" y="287"/>
                </a:cxn>
              </a:cxnLst>
              <a:rect l="0" t="0" r="r" b="b"/>
              <a:pathLst>
                <a:path w="365" h="363">
                  <a:moveTo>
                    <a:pt x="329" y="287"/>
                  </a:moveTo>
                  <a:cubicBezTo>
                    <a:pt x="329" y="290"/>
                    <a:pt x="329" y="293"/>
                    <a:pt x="329" y="297"/>
                  </a:cubicBezTo>
                  <a:cubicBezTo>
                    <a:pt x="329" y="300"/>
                    <a:pt x="329" y="303"/>
                    <a:pt x="329" y="303"/>
                  </a:cubicBezTo>
                  <a:cubicBezTo>
                    <a:pt x="329" y="309"/>
                    <a:pt x="324" y="315"/>
                    <a:pt x="313" y="320"/>
                  </a:cubicBezTo>
                  <a:cubicBezTo>
                    <a:pt x="309" y="322"/>
                    <a:pt x="306" y="323"/>
                    <a:pt x="303" y="324"/>
                  </a:cubicBezTo>
                  <a:cubicBezTo>
                    <a:pt x="278" y="337"/>
                    <a:pt x="254" y="346"/>
                    <a:pt x="230" y="353"/>
                  </a:cubicBezTo>
                  <a:cubicBezTo>
                    <a:pt x="206" y="359"/>
                    <a:pt x="184" y="363"/>
                    <a:pt x="164" y="363"/>
                  </a:cubicBezTo>
                  <a:cubicBezTo>
                    <a:pt x="115" y="363"/>
                    <a:pt x="75" y="347"/>
                    <a:pt x="45" y="317"/>
                  </a:cubicBezTo>
                  <a:cubicBezTo>
                    <a:pt x="15" y="287"/>
                    <a:pt x="0" y="247"/>
                    <a:pt x="0" y="197"/>
                  </a:cubicBezTo>
                  <a:cubicBezTo>
                    <a:pt x="0" y="141"/>
                    <a:pt x="17" y="95"/>
                    <a:pt x="52" y="57"/>
                  </a:cubicBezTo>
                  <a:cubicBezTo>
                    <a:pt x="86" y="19"/>
                    <a:pt x="129" y="0"/>
                    <a:pt x="180" y="0"/>
                  </a:cubicBezTo>
                  <a:cubicBezTo>
                    <a:pt x="207" y="0"/>
                    <a:pt x="234" y="6"/>
                    <a:pt x="261" y="16"/>
                  </a:cubicBezTo>
                  <a:cubicBezTo>
                    <a:pt x="288" y="26"/>
                    <a:pt x="302" y="32"/>
                    <a:pt x="303" y="32"/>
                  </a:cubicBezTo>
                  <a:cubicBezTo>
                    <a:pt x="308" y="32"/>
                    <a:pt x="312" y="30"/>
                    <a:pt x="315" y="26"/>
                  </a:cubicBezTo>
                  <a:cubicBezTo>
                    <a:pt x="318" y="22"/>
                    <a:pt x="320" y="20"/>
                    <a:pt x="323" y="20"/>
                  </a:cubicBezTo>
                  <a:cubicBezTo>
                    <a:pt x="325" y="20"/>
                    <a:pt x="327" y="20"/>
                    <a:pt x="328" y="22"/>
                  </a:cubicBezTo>
                  <a:cubicBezTo>
                    <a:pt x="329" y="24"/>
                    <a:pt x="330" y="27"/>
                    <a:pt x="330" y="31"/>
                  </a:cubicBezTo>
                  <a:cubicBezTo>
                    <a:pt x="330" y="31"/>
                    <a:pt x="330" y="34"/>
                    <a:pt x="330" y="37"/>
                  </a:cubicBezTo>
                  <a:cubicBezTo>
                    <a:pt x="328" y="51"/>
                    <a:pt x="328" y="64"/>
                    <a:pt x="328" y="77"/>
                  </a:cubicBezTo>
                  <a:cubicBezTo>
                    <a:pt x="328" y="86"/>
                    <a:pt x="328" y="95"/>
                    <a:pt x="329" y="104"/>
                  </a:cubicBezTo>
                  <a:cubicBezTo>
                    <a:pt x="330" y="114"/>
                    <a:pt x="330" y="119"/>
                    <a:pt x="330" y="119"/>
                  </a:cubicBezTo>
                  <a:cubicBezTo>
                    <a:pt x="330" y="123"/>
                    <a:pt x="330" y="126"/>
                    <a:pt x="328" y="128"/>
                  </a:cubicBezTo>
                  <a:cubicBezTo>
                    <a:pt x="327" y="129"/>
                    <a:pt x="325" y="130"/>
                    <a:pt x="321" y="130"/>
                  </a:cubicBezTo>
                  <a:cubicBezTo>
                    <a:pt x="317" y="130"/>
                    <a:pt x="314" y="126"/>
                    <a:pt x="312" y="118"/>
                  </a:cubicBezTo>
                  <a:cubicBezTo>
                    <a:pt x="308" y="107"/>
                    <a:pt x="305" y="98"/>
                    <a:pt x="301" y="90"/>
                  </a:cubicBezTo>
                  <a:cubicBezTo>
                    <a:pt x="291" y="70"/>
                    <a:pt x="275" y="54"/>
                    <a:pt x="252" y="41"/>
                  </a:cubicBezTo>
                  <a:cubicBezTo>
                    <a:pt x="229" y="27"/>
                    <a:pt x="206" y="21"/>
                    <a:pt x="182" y="21"/>
                  </a:cubicBezTo>
                  <a:cubicBezTo>
                    <a:pt x="146" y="21"/>
                    <a:pt x="118" y="34"/>
                    <a:pt x="97" y="60"/>
                  </a:cubicBezTo>
                  <a:cubicBezTo>
                    <a:pt x="75" y="87"/>
                    <a:pt x="65" y="123"/>
                    <a:pt x="65" y="167"/>
                  </a:cubicBezTo>
                  <a:cubicBezTo>
                    <a:pt x="65" y="219"/>
                    <a:pt x="76" y="260"/>
                    <a:pt x="97" y="291"/>
                  </a:cubicBezTo>
                  <a:cubicBezTo>
                    <a:pt x="119" y="323"/>
                    <a:pt x="148" y="338"/>
                    <a:pt x="184" y="338"/>
                  </a:cubicBezTo>
                  <a:cubicBezTo>
                    <a:pt x="199" y="338"/>
                    <a:pt x="214" y="336"/>
                    <a:pt x="228" y="330"/>
                  </a:cubicBezTo>
                  <a:cubicBezTo>
                    <a:pt x="242" y="325"/>
                    <a:pt x="252" y="318"/>
                    <a:pt x="258" y="310"/>
                  </a:cubicBezTo>
                  <a:cubicBezTo>
                    <a:pt x="261" y="306"/>
                    <a:pt x="263" y="300"/>
                    <a:pt x="265" y="290"/>
                  </a:cubicBezTo>
                  <a:cubicBezTo>
                    <a:pt x="267" y="281"/>
                    <a:pt x="268" y="271"/>
                    <a:pt x="268" y="259"/>
                  </a:cubicBezTo>
                  <a:cubicBezTo>
                    <a:pt x="268" y="245"/>
                    <a:pt x="266" y="234"/>
                    <a:pt x="261" y="228"/>
                  </a:cubicBezTo>
                  <a:cubicBezTo>
                    <a:pt x="256" y="221"/>
                    <a:pt x="248" y="216"/>
                    <a:pt x="235" y="213"/>
                  </a:cubicBezTo>
                  <a:cubicBezTo>
                    <a:pt x="233" y="213"/>
                    <a:pt x="230" y="212"/>
                    <a:pt x="226" y="212"/>
                  </a:cubicBezTo>
                  <a:cubicBezTo>
                    <a:pt x="224" y="211"/>
                    <a:pt x="224" y="211"/>
                    <a:pt x="223" y="211"/>
                  </a:cubicBezTo>
                  <a:cubicBezTo>
                    <a:pt x="223" y="211"/>
                    <a:pt x="222" y="211"/>
                    <a:pt x="222" y="211"/>
                  </a:cubicBezTo>
                  <a:cubicBezTo>
                    <a:pt x="213" y="210"/>
                    <a:pt x="209" y="206"/>
                    <a:pt x="209" y="201"/>
                  </a:cubicBezTo>
                  <a:cubicBezTo>
                    <a:pt x="209" y="198"/>
                    <a:pt x="210" y="195"/>
                    <a:pt x="212" y="193"/>
                  </a:cubicBezTo>
                  <a:cubicBezTo>
                    <a:pt x="214" y="192"/>
                    <a:pt x="217" y="191"/>
                    <a:pt x="221" y="191"/>
                  </a:cubicBezTo>
                  <a:cubicBezTo>
                    <a:pt x="225" y="191"/>
                    <a:pt x="234" y="192"/>
                    <a:pt x="249" y="193"/>
                  </a:cubicBezTo>
                  <a:cubicBezTo>
                    <a:pt x="264" y="195"/>
                    <a:pt x="278" y="196"/>
                    <a:pt x="289" y="196"/>
                  </a:cubicBezTo>
                  <a:cubicBezTo>
                    <a:pt x="306" y="196"/>
                    <a:pt x="324" y="195"/>
                    <a:pt x="343" y="193"/>
                  </a:cubicBezTo>
                  <a:cubicBezTo>
                    <a:pt x="348" y="192"/>
                    <a:pt x="351" y="192"/>
                    <a:pt x="352" y="192"/>
                  </a:cubicBezTo>
                  <a:cubicBezTo>
                    <a:pt x="357" y="192"/>
                    <a:pt x="360" y="193"/>
                    <a:pt x="362" y="194"/>
                  </a:cubicBezTo>
                  <a:cubicBezTo>
                    <a:pt x="364" y="196"/>
                    <a:pt x="365" y="198"/>
                    <a:pt x="365" y="201"/>
                  </a:cubicBezTo>
                  <a:cubicBezTo>
                    <a:pt x="365" y="205"/>
                    <a:pt x="361" y="209"/>
                    <a:pt x="353" y="211"/>
                  </a:cubicBezTo>
                  <a:cubicBezTo>
                    <a:pt x="350" y="212"/>
                    <a:pt x="348" y="213"/>
                    <a:pt x="346" y="214"/>
                  </a:cubicBezTo>
                  <a:cubicBezTo>
                    <a:pt x="344" y="215"/>
                    <a:pt x="342" y="216"/>
                    <a:pt x="340" y="217"/>
                  </a:cubicBezTo>
                  <a:cubicBezTo>
                    <a:pt x="336" y="221"/>
                    <a:pt x="333" y="225"/>
                    <a:pt x="331" y="231"/>
                  </a:cubicBezTo>
                  <a:cubicBezTo>
                    <a:pt x="329" y="237"/>
                    <a:pt x="329" y="246"/>
                    <a:pt x="329" y="257"/>
                  </a:cubicBezTo>
                  <a:lnTo>
                    <a:pt x="329" y="28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66" y="4125599"/>
            <a:ext cx="2925340" cy="20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5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99565" y="1806996"/>
            <a:ext cx="5384800" cy="48492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Established in 1982</a:t>
            </a:r>
          </a:p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Initially a grassroots member network within the AAO-HNS</a:t>
            </a:r>
          </a:p>
          <a:p>
            <a:r>
              <a:rPr lang="en-US" sz="32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Then: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90% AAO membership in private practice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75% in solo or small single specialty group practices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72817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7390899" y="2272553"/>
            <a:ext cx="3290117" cy="1428961"/>
            <a:chOff x="1632" y="528"/>
            <a:chExt cx="2363" cy="1159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632" y="528"/>
              <a:ext cx="2363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83" y="1271"/>
              <a:ext cx="2307" cy="4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727" y="1433"/>
              <a:ext cx="114" cy="123"/>
            </a:xfrm>
            <a:custGeom>
              <a:avLst/>
              <a:gdLst>
                <a:gd name="T0" fmla="*/ 667351 w 62"/>
                <a:gd name="T1" fmla="*/ 435290 h 67"/>
                <a:gd name="T2" fmla="*/ 939468 w 62"/>
                <a:gd name="T3" fmla="*/ 435290 h 67"/>
                <a:gd name="T4" fmla="*/ 1162247 w 62"/>
                <a:gd name="T5" fmla="*/ 466152 h 67"/>
                <a:gd name="T6" fmla="*/ 1227065 w 62"/>
                <a:gd name="T7" fmla="*/ 615288 h 67"/>
                <a:gd name="T8" fmla="*/ 1162247 w 62"/>
                <a:gd name="T9" fmla="*/ 762213 h 67"/>
                <a:gd name="T10" fmla="*/ 939468 w 62"/>
                <a:gd name="T11" fmla="*/ 799114 h 67"/>
                <a:gd name="T12" fmla="*/ 667351 w 62"/>
                <a:gd name="T13" fmla="*/ 799114 h 67"/>
                <a:gd name="T14" fmla="*/ 667351 w 62"/>
                <a:gd name="T15" fmla="*/ 435290 h 67"/>
                <a:gd name="T16" fmla="*/ 0 w 62"/>
                <a:gd name="T17" fmla="*/ 2049712 h 67"/>
                <a:gd name="T18" fmla="*/ 1120164 w 62"/>
                <a:gd name="T19" fmla="*/ 2049712 h 67"/>
                <a:gd name="T20" fmla="*/ 1420394 w 62"/>
                <a:gd name="T21" fmla="*/ 2014839 h 67"/>
                <a:gd name="T22" fmla="*/ 1650097 w 62"/>
                <a:gd name="T23" fmla="*/ 1950178 h 67"/>
                <a:gd name="T24" fmla="*/ 1846866 w 62"/>
                <a:gd name="T25" fmla="*/ 1747940 h 67"/>
                <a:gd name="T26" fmla="*/ 1949158 w 62"/>
                <a:gd name="T27" fmla="*/ 1467030 h 67"/>
                <a:gd name="T28" fmla="*/ 1829093 w 62"/>
                <a:gd name="T29" fmla="*/ 1129559 h 67"/>
                <a:gd name="T30" fmla="*/ 1504780 w 62"/>
                <a:gd name="T31" fmla="*/ 952130 h 67"/>
                <a:gd name="T32" fmla="*/ 1727409 w 62"/>
                <a:gd name="T33" fmla="*/ 833986 h 67"/>
                <a:gd name="T34" fmla="*/ 1846866 w 62"/>
                <a:gd name="T35" fmla="*/ 518640 h 67"/>
                <a:gd name="T36" fmla="*/ 1691664 w 62"/>
                <a:gd name="T37" fmla="*/ 153888 h 67"/>
                <a:gd name="T38" fmla="*/ 1227065 w 62"/>
                <a:gd name="T39" fmla="*/ 0 h 67"/>
                <a:gd name="T40" fmla="*/ 0 w 62"/>
                <a:gd name="T41" fmla="*/ 0 h 67"/>
                <a:gd name="T42" fmla="*/ 0 w 62"/>
                <a:gd name="T43" fmla="*/ 2049712 h 67"/>
                <a:gd name="T44" fmla="*/ 667351 w 62"/>
                <a:gd name="T45" fmla="*/ 1193933 h 67"/>
                <a:gd name="T46" fmla="*/ 975281 w 62"/>
                <a:gd name="T47" fmla="*/ 1193933 h 67"/>
                <a:gd name="T48" fmla="*/ 1227065 w 62"/>
                <a:gd name="T49" fmla="*/ 1248457 h 67"/>
                <a:gd name="T50" fmla="*/ 1282314 w 62"/>
                <a:gd name="T51" fmla="*/ 1399286 h 67"/>
                <a:gd name="T52" fmla="*/ 1227065 w 62"/>
                <a:gd name="T53" fmla="*/ 1571042 h 67"/>
                <a:gd name="T54" fmla="*/ 975281 w 62"/>
                <a:gd name="T55" fmla="*/ 1576722 h 67"/>
                <a:gd name="T56" fmla="*/ 667351 w 62"/>
                <a:gd name="T57" fmla="*/ 1576722 h 67"/>
                <a:gd name="T58" fmla="*/ 667351 w 62"/>
                <a:gd name="T59" fmla="*/ 1193933 h 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7"/>
                <a:gd name="T92" fmla="*/ 62 w 62"/>
                <a:gd name="T93" fmla="*/ 67 h 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5" y="14"/>
                    <a:pt x="37" y="15"/>
                  </a:cubicBezTo>
                  <a:cubicBezTo>
                    <a:pt x="38" y="16"/>
                    <a:pt x="39" y="18"/>
                    <a:pt x="39" y="20"/>
                  </a:cubicBezTo>
                  <a:cubicBezTo>
                    <a:pt x="39" y="22"/>
                    <a:pt x="38" y="24"/>
                    <a:pt x="37" y="25"/>
                  </a:cubicBezTo>
                  <a:cubicBezTo>
                    <a:pt x="35" y="26"/>
                    <a:pt x="33" y="26"/>
                    <a:pt x="30" y="26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1" y="14"/>
                  </a:lnTo>
                  <a:close/>
                  <a:moveTo>
                    <a:pt x="0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7" y="67"/>
                    <a:pt x="40" y="66"/>
                    <a:pt x="45" y="66"/>
                  </a:cubicBezTo>
                  <a:cubicBezTo>
                    <a:pt x="48" y="65"/>
                    <a:pt x="51" y="65"/>
                    <a:pt x="53" y="64"/>
                  </a:cubicBezTo>
                  <a:cubicBezTo>
                    <a:pt x="56" y="62"/>
                    <a:pt x="58" y="60"/>
                    <a:pt x="59" y="57"/>
                  </a:cubicBezTo>
                  <a:cubicBezTo>
                    <a:pt x="61" y="54"/>
                    <a:pt x="62" y="51"/>
                    <a:pt x="62" y="48"/>
                  </a:cubicBezTo>
                  <a:cubicBezTo>
                    <a:pt x="62" y="44"/>
                    <a:pt x="61" y="40"/>
                    <a:pt x="58" y="37"/>
                  </a:cubicBezTo>
                  <a:cubicBezTo>
                    <a:pt x="56" y="34"/>
                    <a:pt x="53" y="33"/>
                    <a:pt x="48" y="31"/>
                  </a:cubicBezTo>
                  <a:cubicBezTo>
                    <a:pt x="51" y="30"/>
                    <a:pt x="53" y="29"/>
                    <a:pt x="55" y="27"/>
                  </a:cubicBezTo>
                  <a:cubicBezTo>
                    <a:pt x="57" y="24"/>
                    <a:pt x="59" y="21"/>
                    <a:pt x="59" y="17"/>
                  </a:cubicBezTo>
                  <a:cubicBezTo>
                    <a:pt x="59" y="12"/>
                    <a:pt x="57" y="8"/>
                    <a:pt x="54" y="5"/>
                  </a:cubicBezTo>
                  <a:cubicBezTo>
                    <a:pt x="50" y="2"/>
                    <a:pt x="45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7"/>
                  </a:lnTo>
                  <a:close/>
                  <a:moveTo>
                    <a:pt x="21" y="39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5" y="39"/>
                    <a:pt x="38" y="40"/>
                    <a:pt x="39" y="41"/>
                  </a:cubicBezTo>
                  <a:cubicBezTo>
                    <a:pt x="40" y="42"/>
                    <a:pt x="41" y="44"/>
                    <a:pt x="41" y="46"/>
                  </a:cubicBezTo>
                  <a:cubicBezTo>
                    <a:pt x="41" y="48"/>
                    <a:pt x="40" y="49"/>
                    <a:pt x="39" y="51"/>
                  </a:cubicBezTo>
                  <a:cubicBezTo>
                    <a:pt x="38" y="52"/>
                    <a:pt x="35" y="52"/>
                    <a:pt x="31" y="52"/>
                  </a:cubicBezTo>
                  <a:cubicBezTo>
                    <a:pt x="21" y="52"/>
                    <a:pt x="21" y="52"/>
                    <a:pt x="21" y="52"/>
                  </a:cubicBezTo>
                  <a:lnTo>
                    <a:pt x="2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856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22240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694367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22240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8" y="69"/>
                    <a:pt x="35" y="69"/>
                  </a:cubicBezTo>
                  <a:cubicBezTo>
                    <a:pt x="42" y="69"/>
                    <a:pt x="49" y="68"/>
                    <a:pt x="53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985" y="1433"/>
              <a:ext cx="132" cy="123"/>
            </a:xfrm>
            <a:custGeom>
              <a:avLst/>
              <a:gdLst>
                <a:gd name="T0" fmla="*/ 53 w 132"/>
                <a:gd name="T1" fmla="*/ 76 h 123"/>
                <a:gd name="T2" fmla="*/ 66 w 132"/>
                <a:gd name="T3" fmla="*/ 31 h 123"/>
                <a:gd name="T4" fmla="*/ 78 w 132"/>
                <a:gd name="T5" fmla="*/ 76 h 123"/>
                <a:gd name="T6" fmla="*/ 53 w 132"/>
                <a:gd name="T7" fmla="*/ 76 h 123"/>
                <a:gd name="T8" fmla="*/ 93 w 132"/>
                <a:gd name="T9" fmla="*/ 123 h 123"/>
                <a:gd name="T10" fmla="*/ 132 w 132"/>
                <a:gd name="T11" fmla="*/ 123 h 123"/>
                <a:gd name="T12" fmla="*/ 86 w 132"/>
                <a:gd name="T13" fmla="*/ 0 h 123"/>
                <a:gd name="T14" fmla="*/ 45 w 132"/>
                <a:gd name="T15" fmla="*/ 0 h 123"/>
                <a:gd name="T16" fmla="*/ 0 w 132"/>
                <a:gd name="T17" fmla="*/ 123 h 123"/>
                <a:gd name="T18" fmla="*/ 38 w 132"/>
                <a:gd name="T19" fmla="*/ 123 h 123"/>
                <a:gd name="T20" fmla="*/ 44 w 132"/>
                <a:gd name="T21" fmla="*/ 103 h 123"/>
                <a:gd name="T22" fmla="*/ 88 w 132"/>
                <a:gd name="T23" fmla="*/ 103 h 123"/>
                <a:gd name="T24" fmla="*/ 93 w 132"/>
                <a:gd name="T25" fmla="*/ 123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23"/>
                <a:gd name="T41" fmla="*/ 132 w 132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23">
                  <a:moveTo>
                    <a:pt x="53" y="76"/>
                  </a:moveTo>
                  <a:lnTo>
                    <a:pt x="66" y="31"/>
                  </a:lnTo>
                  <a:lnTo>
                    <a:pt x="78" y="76"/>
                  </a:lnTo>
                  <a:lnTo>
                    <a:pt x="53" y="76"/>
                  </a:lnTo>
                  <a:close/>
                  <a:moveTo>
                    <a:pt x="93" y="123"/>
                  </a:moveTo>
                  <a:lnTo>
                    <a:pt x="132" y="123"/>
                  </a:lnTo>
                  <a:lnTo>
                    <a:pt x="86" y="0"/>
                  </a:lnTo>
                  <a:lnTo>
                    <a:pt x="45" y="0"/>
                  </a:lnTo>
                  <a:lnTo>
                    <a:pt x="0" y="123"/>
                  </a:lnTo>
                  <a:lnTo>
                    <a:pt x="38" y="123"/>
                  </a:lnTo>
                  <a:lnTo>
                    <a:pt x="44" y="103"/>
                  </a:lnTo>
                  <a:lnTo>
                    <a:pt x="88" y="103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130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94751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501324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8" y="25"/>
                    <a:pt x="36" y="26"/>
                    <a:pt x="35" y="26"/>
                  </a:cubicBezTo>
                  <a:cubicBezTo>
                    <a:pt x="32" y="27"/>
                    <a:pt x="30" y="27"/>
                    <a:pt x="30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5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50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262" y="1433"/>
              <a:ext cx="114" cy="123"/>
            </a:xfrm>
            <a:custGeom>
              <a:avLst/>
              <a:gdLst>
                <a:gd name="T0" fmla="*/ 818389 w 62"/>
                <a:gd name="T1" fmla="*/ 466152 h 67"/>
                <a:gd name="T2" fmla="*/ 1198046 w 62"/>
                <a:gd name="T3" fmla="*/ 578647 h 67"/>
                <a:gd name="T4" fmla="*/ 1282314 w 62"/>
                <a:gd name="T5" fmla="*/ 1033127 h 67"/>
                <a:gd name="T6" fmla="*/ 1263753 w 62"/>
                <a:gd name="T7" fmla="*/ 1377989 h 67"/>
                <a:gd name="T8" fmla="*/ 1096357 w 62"/>
                <a:gd name="T9" fmla="*/ 1531049 h 67"/>
                <a:gd name="T10" fmla="*/ 818389 w 62"/>
                <a:gd name="T11" fmla="*/ 1576722 h 67"/>
                <a:gd name="T12" fmla="*/ 667351 w 62"/>
                <a:gd name="T13" fmla="*/ 1576722 h 67"/>
                <a:gd name="T14" fmla="*/ 667351 w 62"/>
                <a:gd name="T15" fmla="*/ 466152 h 67"/>
                <a:gd name="T16" fmla="*/ 818389 w 62"/>
                <a:gd name="T17" fmla="*/ 466152 h 67"/>
                <a:gd name="T18" fmla="*/ 0 w 62"/>
                <a:gd name="T19" fmla="*/ 2049712 h 67"/>
                <a:gd name="T20" fmla="*/ 975281 w 62"/>
                <a:gd name="T21" fmla="*/ 2049712 h 67"/>
                <a:gd name="T22" fmla="*/ 1348203 w 62"/>
                <a:gd name="T23" fmla="*/ 1974222 h 67"/>
                <a:gd name="T24" fmla="*/ 1650097 w 62"/>
                <a:gd name="T25" fmla="*/ 1831789 h 67"/>
                <a:gd name="T26" fmla="*/ 1846866 w 62"/>
                <a:gd name="T27" fmla="*/ 1531049 h 67"/>
                <a:gd name="T28" fmla="*/ 1949158 w 62"/>
                <a:gd name="T29" fmla="*/ 1017037 h 67"/>
                <a:gd name="T30" fmla="*/ 1872867 w 62"/>
                <a:gd name="T31" fmla="*/ 615288 h 67"/>
                <a:gd name="T32" fmla="*/ 1727409 w 62"/>
                <a:gd name="T33" fmla="*/ 301770 h 67"/>
                <a:gd name="T34" fmla="*/ 1449804 w 62"/>
                <a:gd name="T35" fmla="*/ 99446 h 67"/>
                <a:gd name="T36" fmla="*/ 975281 w 62"/>
                <a:gd name="T37" fmla="*/ 0 h 67"/>
                <a:gd name="T38" fmla="*/ 0 w 62"/>
                <a:gd name="T39" fmla="*/ 0 h 67"/>
                <a:gd name="T40" fmla="*/ 0 w 62"/>
                <a:gd name="T41" fmla="*/ 2049712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67"/>
                <a:gd name="T65" fmla="*/ 62 w 6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67">
                  <a:moveTo>
                    <a:pt x="26" y="15"/>
                  </a:moveTo>
                  <a:cubicBezTo>
                    <a:pt x="32" y="15"/>
                    <a:pt x="35" y="17"/>
                    <a:pt x="38" y="19"/>
                  </a:cubicBezTo>
                  <a:cubicBezTo>
                    <a:pt x="40" y="22"/>
                    <a:pt x="41" y="27"/>
                    <a:pt x="41" y="34"/>
                  </a:cubicBezTo>
                  <a:cubicBezTo>
                    <a:pt x="41" y="39"/>
                    <a:pt x="41" y="43"/>
                    <a:pt x="40" y="45"/>
                  </a:cubicBezTo>
                  <a:cubicBezTo>
                    <a:pt x="39" y="48"/>
                    <a:pt x="37" y="49"/>
                    <a:pt x="35" y="50"/>
                  </a:cubicBezTo>
                  <a:cubicBezTo>
                    <a:pt x="33" y="51"/>
                    <a:pt x="30" y="52"/>
                    <a:pt x="26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15"/>
                    <a:pt x="21" y="15"/>
                    <a:pt x="21" y="15"/>
                  </a:cubicBezTo>
                  <a:lnTo>
                    <a:pt x="26" y="15"/>
                  </a:lnTo>
                  <a:close/>
                  <a:moveTo>
                    <a:pt x="0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7"/>
                    <a:pt x="39" y="66"/>
                    <a:pt x="43" y="65"/>
                  </a:cubicBezTo>
                  <a:cubicBezTo>
                    <a:pt x="47" y="64"/>
                    <a:pt x="50" y="62"/>
                    <a:pt x="53" y="60"/>
                  </a:cubicBezTo>
                  <a:cubicBezTo>
                    <a:pt x="55" y="57"/>
                    <a:pt x="58" y="54"/>
                    <a:pt x="59" y="50"/>
                  </a:cubicBezTo>
                  <a:cubicBezTo>
                    <a:pt x="61" y="46"/>
                    <a:pt x="62" y="40"/>
                    <a:pt x="62" y="33"/>
                  </a:cubicBezTo>
                  <a:cubicBezTo>
                    <a:pt x="62" y="29"/>
                    <a:pt x="61" y="24"/>
                    <a:pt x="60" y="20"/>
                  </a:cubicBezTo>
                  <a:cubicBezTo>
                    <a:pt x="59" y="16"/>
                    <a:pt x="57" y="13"/>
                    <a:pt x="55" y="10"/>
                  </a:cubicBezTo>
                  <a:cubicBezTo>
                    <a:pt x="52" y="7"/>
                    <a:pt x="49" y="4"/>
                    <a:pt x="46" y="3"/>
                  </a:cubicBezTo>
                  <a:cubicBezTo>
                    <a:pt x="42" y="1"/>
                    <a:pt x="37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447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22240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694367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22240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7" y="69"/>
                    <a:pt x="35" y="69"/>
                  </a:cubicBezTo>
                  <a:cubicBezTo>
                    <a:pt x="42" y="69"/>
                    <a:pt x="49" y="68"/>
                    <a:pt x="53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594" y="1433"/>
              <a:ext cx="94" cy="123"/>
            </a:xfrm>
            <a:custGeom>
              <a:avLst/>
              <a:gdLst>
                <a:gd name="T0" fmla="*/ 0 w 94"/>
                <a:gd name="T1" fmla="*/ 0 h 123"/>
                <a:gd name="T2" fmla="*/ 94 w 94"/>
                <a:gd name="T3" fmla="*/ 0 h 123"/>
                <a:gd name="T4" fmla="*/ 94 w 94"/>
                <a:gd name="T5" fmla="*/ 26 h 123"/>
                <a:gd name="T6" fmla="*/ 37 w 94"/>
                <a:gd name="T7" fmla="*/ 26 h 123"/>
                <a:gd name="T8" fmla="*/ 37 w 94"/>
                <a:gd name="T9" fmla="*/ 48 h 123"/>
                <a:gd name="T10" fmla="*/ 85 w 94"/>
                <a:gd name="T11" fmla="*/ 48 h 123"/>
                <a:gd name="T12" fmla="*/ 85 w 94"/>
                <a:gd name="T13" fmla="*/ 74 h 123"/>
                <a:gd name="T14" fmla="*/ 37 w 94"/>
                <a:gd name="T15" fmla="*/ 74 h 123"/>
                <a:gd name="T16" fmla="*/ 37 w 94"/>
                <a:gd name="T17" fmla="*/ 123 h 123"/>
                <a:gd name="T18" fmla="*/ 0 w 94"/>
                <a:gd name="T19" fmla="*/ 123 h 123"/>
                <a:gd name="T20" fmla="*/ 0 w 94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123"/>
                <a:gd name="T35" fmla="*/ 94 w 94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123">
                  <a:moveTo>
                    <a:pt x="0" y="0"/>
                  </a:moveTo>
                  <a:lnTo>
                    <a:pt x="94" y="0"/>
                  </a:lnTo>
                  <a:lnTo>
                    <a:pt x="94" y="26"/>
                  </a:lnTo>
                  <a:lnTo>
                    <a:pt x="37" y="26"/>
                  </a:lnTo>
                  <a:lnTo>
                    <a:pt x="37" y="48"/>
                  </a:lnTo>
                  <a:lnTo>
                    <a:pt x="85" y="48"/>
                  </a:lnTo>
                  <a:lnTo>
                    <a:pt x="85" y="74"/>
                  </a:lnTo>
                  <a:lnTo>
                    <a:pt x="37" y="74"/>
                  </a:lnTo>
                  <a:lnTo>
                    <a:pt x="37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759" y="1431"/>
              <a:ext cx="125" cy="127"/>
            </a:xfrm>
            <a:custGeom>
              <a:avLst/>
              <a:gdLst>
                <a:gd name="T0" fmla="*/ 1116820 w 68"/>
                <a:gd name="T1" fmla="*/ 1402914 h 69"/>
                <a:gd name="T2" fmla="*/ 1116820 w 68"/>
                <a:gd name="T3" fmla="*/ 950849 h 69"/>
                <a:gd name="T4" fmla="*/ 2129204 w 68"/>
                <a:gd name="T5" fmla="*/ 950849 h 69"/>
                <a:gd name="T6" fmla="*/ 2129204 w 68"/>
                <a:gd name="T7" fmla="*/ 1859408 h 69"/>
                <a:gd name="T8" fmla="*/ 1631946 w 68"/>
                <a:gd name="T9" fmla="*/ 2131250 h 69"/>
                <a:gd name="T10" fmla="*/ 1090776 w 68"/>
                <a:gd name="T11" fmla="*/ 2207186 h 69"/>
                <a:gd name="T12" fmla="*/ 486686 w 68"/>
                <a:gd name="T13" fmla="*/ 2084094 h 69"/>
                <a:gd name="T14" fmla="*/ 120735 w 68"/>
                <a:gd name="T15" fmla="*/ 1694367 h 69"/>
                <a:gd name="T16" fmla="*/ 0 w 68"/>
                <a:gd name="T17" fmla="*/ 1095603 h 69"/>
                <a:gd name="T18" fmla="*/ 156452 w 68"/>
                <a:gd name="T19" fmla="*/ 492651 h 69"/>
                <a:gd name="T20" fmla="*/ 564452 w 68"/>
                <a:gd name="T21" fmla="*/ 102605 h 69"/>
                <a:gd name="T22" fmla="*/ 1116820 w 68"/>
                <a:gd name="T23" fmla="*/ 0 h 69"/>
                <a:gd name="T24" fmla="*/ 1631946 w 68"/>
                <a:gd name="T25" fmla="*/ 66414 h 69"/>
                <a:gd name="T26" fmla="*/ 1907345 w 68"/>
                <a:gd name="T27" fmla="*/ 267661 h 69"/>
                <a:gd name="T28" fmla="*/ 2088704 w 68"/>
                <a:gd name="T29" fmla="*/ 603000 h 69"/>
                <a:gd name="T30" fmla="*/ 1458502 w 68"/>
                <a:gd name="T31" fmla="*/ 695570 h 69"/>
                <a:gd name="T32" fmla="*/ 1344064 w 68"/>
                <a:gd name="T33" fmla="*/ 536179 h 69"/>
                <a:gd name="T34" fmla="*/ 1116820 w 68"/>
                <a:gd name="T35" fmla="*/ 492651 h 69"/>
                <a:gd name="T36" fmla="*/ 786294 w 68"/>
                <a:gd name="T37" fmla="*/ 603000 h 69"/>
                <a:gd name="T38" fmla="*/ 665827 w 68"/>
                <a:gd name="T39" fmla="*/ 1095603 h 69"/>
                <a:gd name="T40" fmla="*/ 786294 w 68"/>
                <a:gd name="T41" fmla="*/ 1591516 h 69"/>
                <a:gd name="T42" fmla="*/ 1116820 w 68"/>
                <a:gd name="T43" fmla="*/ 1717415 h 69"/>
                <a:gd name="T44" fmla="*/ 1344064 w 68"/>
                <a:gd name="T45" fmla="*/ 1694367 h 69"/>
                <a:gd name="T46" fmla="*/ 1564571 w 68"/>
                <a:gd name="T47" fmla="*/ 1591516 h 69"/>
                <a:gd name="T48" fmla="*/ 1564571 w 68"/>
                <a:gd name="T49" fmla="*/ 1402914 h 69"/>
                <a:gd name="T50" fmla="*/ 1116820 w 68"/>
                <a:gd name="T51" fmla="*/ 1402914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69"/>
                <a:gd name="T80" fmla="*/ 68 w 68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69">
                  <a:moveTo>
                    <a:pt x="36" y="44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2" y="62"/>
                    <a:pt x="56" y="65"/>
                    <a:pt x="52" y="67"/>
                  </a:cubicBezTo>
                  <a:cubicBezTo>
                    <a:pt x="47" y="68"/>
                    <a:pt x="42" y="69"/>
                    <a:pt x="35" y="69"/>
                  </a:cubicBezTo>
                  <a:cubicBezTo>
                    <a:pt x="27" y="69"/>
                    <a:pt x="21" y="68"/>
                    <a:pt x="16" y="65"/>
                  </a:cubicBezTo>
                  <a:cubicBezTo>
                    <a:pt x="11" y="62"/>
                    <a:pt x="7" y="58"/>
                    <a:pt x="4" y="53"/>
                  </a:cubicBezTo>
                  <a:cubicBezTo>
                    <a:pt x="2" y="47"/>
                    <a:pt x="0" y="41"/>
                    <a:pt x="0" y="34"/>
                  </a:cubicBezTo>
                  <a:cubicBezTo>
                    <a:pt x="0" y="27"/>
                    <a:pt x="2" y="21"/>
                    <a:pt x="5" y="15"/>
                  </a:cubicBezTo>
                  <a:cubicBezTo>
                    <a:pt x="8" y="10"/>
                    <a:pt x="12" y="6"/>
                    <a:pt x="18" y="3"/>
                  </a:cubicBezTo>
                  <a:cubicBezTo>
                    <a:pt x="22" y="1"/>
                    <a:pt x="28" y="0"/>
                    <a:pt x="36" y="0"/>
                  </a:cubicBezTo>
                  <a:cubicBezTo>
                    <a:pt x="43" y="0"/>
                    <a:pt x="49" y="1"/>
                    <a:pt x="52" y="2"/>
                  </a:cubicBezTo>
                  <a:cubicBezTo>
                    <a:pt x="56" y="3"/>
                    <a:pt x="59" y="5"/>
                    <a:pt x="61" y="8"/>
                  </a:cubicBezTo>
                  <a:cubicBezTo>
                    <a:pt x="64" y="11"/>
                    <a:pt x="66" y="15"/>
                    <a:pt x="67" y="19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0"/>
                    <a:pt x="45" y="18"/>
                    <a:pt x="43" y="17"/>
                  </a:cubicBezTo>
                  <a:cubicBezTo>
                    <a:pt x="41" y="15"/>
                    <a:pt x="39" y="15"/>
                    <a:pt x="36" y="15"/>
                  </a:cubicBezTo>
                  <a:cubicBezTo>
                    <a:pt x="31" y="15"/>
                    <a:pt x="27" y="16"/>
                    <a:pt x="25" y="19"/>
                  </a:cubicBezTo>
                  <a:cubicBezTo>
                    <a:pt x="22" y="23"/>
                    <a:pt x="21" y="27"/>
                    <a:pt x="21" y="34"/>
                  </a:cubicBezTo>
                  <a:cubicBezTo>
                    <a:pt x="21" y="41"/>
                    <a:pt x="22" y="47"/>
                    <a:pt x="25" y="50"/>
                  </a:cubicBezTo>
                  <a:cubicBezTo>
                    <a:pt x="28" y="53"/>
                    <a:pt x="31" y="54"/>
                    <a:pt x="36" y="54"/>
                  </a:cubicBezTo>
                  <a:cubicBezTo>
                    <a:pt x="38" y="54"/>
                    <a:pt x="41" y="54"/>
                    <a:pt x="43" y="53"/>
                  </a:cubicBezTo>
                  <a:cubicBezTo>
                    <a:pt x="45" y="53"/>
                    <a:pt x="47" y="52"/>
                    <a:pt x="50" y="50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36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903" y="1431"/>
              <a:ext cx="124" cy="127"/>
            </a:xfrm>
            <a:custGeom>
              <a:avLst/>
              <a:gdLst>
                <a:gd name="T0" fmla="*/ 655468 w 68"/>
                <a:gd name="T1" fmla="*/ 639784 h 69"/>
                <a:gd name="T2" fmla="*/ 927268 w 68"/>
                <a:gd name="T3" fmla="*/ 500148 h 69"/>
                <a:gd name="T4" fmla="*/ 1195265 w 68"/>
                <a:gd name="T5" fmla="*/ 639784 h 69"/>
                <a:gd name="T6" fmla="*/ 1311688 w 68"/>
                <a:gd name="T7" fmla="*/ 1095603 h 69"/>
                <a:gd name="T8" fmla="*/ 1195265 w 68"/>
                <a:gd name="T9" fmla="*/ 1566057 h 69"/>
                <a:gd name="T10" fmla="*/ 927268 w 68"/>
                <a:gd name="T11" fmla="*/ 1694367 h 69"/>
                <a:gd name="T12" fmla="*/ 655468 w 68"/>
                <a:gd name="T13" fmla="*/ 1566057 h 69"/>
                <a:gd name="T14" fmla="*/ 540095 w 68"/>
                <a:gd name="T15" fmla="*/ 1109870 h 69"/>
                <a:gd name="T16" fmla="*/ 655468 w 68"/>
                <a:gd name="T17" fmla="*/ 639784 h 69"/>
                <a:gd name="T18" fmla="*/ 108097 w 68"/>
                <a:gd name="T19" fmla="*/ 1717415 h 69"/>
                <a:gd name="T20" fmla="*/ 436476 w 68"/>
                <a:gd name="T21" fmla="*/ 2084094 h 69"/>
                <a:gd name="T22" fmla="*/ 957112 w 68"/>
                <a:gd name="T23" fmla="*/ 2207186 h 69"/>
                <a:gd name="T24" fmla="*/ 1451396 w 68"/>
                <a:gd name="T25" fmla="*/ 2084094 h 69"/>
                <a:gd name="T26" fmla="*/ 1745322 w 68"/>
                <a:gd name="T27" fmla="*/ 1694367 h 69"/>
                <a:gd name="T28" fmla="*/ 1850736 w 68"/>
                <a:gd name="T29" fmla="*/ 1095603 h 69"/>
                <a:gd name="T30" fmla="*/ 1613995 w 68"/>
                <a:gd name="T31" fmla="*/ 291310 h 69"/>
                <a:gd name="T32" fmla="*/ 927268 w 68"/>
                <a:gd name="T33" fmla="*/ 0 h 69"/>
                <a:gd name="T34" fmla="*/ 239358 w 68"/>
                <a:gd name="T35" fmla="*/ 291310 h 69"/>
                <a:gd name="T36" fmla="*/ 0 w 68"/>
                <a:gd name="T37" fmla="*/ 1109870 h 69"/>
                <a:gd name="T38" fmla="*/ 108097 w 68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8"/>
                <a:gd name="T61" fmla="*/ 0 h 69"/>
                <a:gd name="T62" fmla="*/ 68 w 68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8" h="69">
                  <a:moveTo>
                    <a:pt x="24" y="20"/>
                  </a:moveTo>
                  <a:cubicBezTo>
                    <a:pt x="26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4" y="49"/>
                  </a:cubicBezTo>
                  <a:cubicBezTo>
                    <a:pt x="42" y="52"/>
                    <a:pt x="38" y="53"/>
                    <a:pt x="34" y="53"/>
                  </a:cubicBezTo>
                  <a:cubicBezTo>
                    <a:pt x="30" y="53"/>
                    <a:pt x="26" y="52"/>
                    <a:pt x="24" y="49"/>
                  </a:cubicBezTo>
                  <a:cubicBezTo>
                    <a:pt x="21" y="46"/>
                    <a:pt x="20" y="41"/>
                    <a:pt x="20" y="35"/>
                  </a:cubicBezTo>
                  <a:cubicBezTo>
                    <a:pt x="20" y="28"/>
                    <a:pt x="21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7" y="69"/>
                    <a:pt x="35" y="69"/>
                  </a:cubicBezTo>
                  <a:cubicBezTo>
                    <a:pt x="42" y="69"/>
                    <a:pt x="48" y="68"/>
                    <a:pt x="53" y="65"/>
                  </a:cubicBezTo>
                  <a:cubicBezTo>
                    <a:pt x="58" y="62"/>
                    <a:pt x="62" y="58"/>
                    <a:pt x="64" y="53"/>
                  </a:cubicBezTo>
                  <a:cubicBezTo>
                    <a:pt x="67" y="48"/>
                    <a:pt x="68" y="42"/>
                    <a:pt x="68" y="34"/>
                  </a:cubicBezTo>
                  <a:cubicBezTo>
                    <a:pt x="68" y="23"/>
                    <a:pt x="65" y="15"/>
                    <a:pt x="59" y="9"/>
                  </a:cubicBezTo>
                  <a:cubicBezTo>
                    <a:pt x="53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029" y="1433"/>
              <a:ext cx="132" cy="123"/>
            </a:xfrm>
            <a:custGeom>
              <a:avLst/>
              <a:gdLst>
                <a:gd name="T0" fmla="*/ 0 w 132"/>
                <a:gd name="T1" fmla="*/ 0 h 123"/>
                <a:gd name="T2" fmla="*/ 39 w 132"/>
                <a:gd name="T3" fmla="*/ 0 h 123"/>
                <a:gd name="T4" fmla="*/ 66 w 132"/>
                <a:gd name="T5" fmla="*/ 88 h 123"/>
                <a:gd name="T6" fmla="*/ 94 w 132"/>
                <a:gd name="T7" fmla="*/ 0 h 123"/>
                <a:gd name="T8" fmla="*/ 132 w 132"/>
                <a:gd name="T9" fmla="*/ 0 h 123"/>
                <a:gd name="T10" fmla="*/ 87 w 132"/>
                <a:gd name="T11" fmla="*/ 123 h 123"/>
                <a:gd name="T12" fmla="*/ 46 w 132"/>
                <a:gd name="T13" fmla="*/ 123 h 123"/>
                <a:gd name="T14" fmla="*/ 0 w 132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2"/>
                <a:gd name="T25" fmla="*/ 0 h 123"/>
                <a:gd name="T26" fmla="*/ 132 w 13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2" h="123">
                  <a:moveTo>
                    <a:pt x="0" y="0"/>
                  </a:moveTo>
                  <a:lnTo>
                    <a:pt x="39" y="0"/>
                  </a:lnTo>
                  <a:lnTo>
                    <a:pt x="66" y="88"/>
                  </a:lnTo>
                  <a:lnTo>
                    <a:pt x="94" y="0"/>
                  </a:lnTo>
                  <a:lnTo>
                    <a:pt x="132" y="0"/>
                  </a:lnTo>
                  <a:lnTo>
                    <a:pt x="87" y="123"/>
                  </a:lnTo>
                  <a:lnTo>
                    <a:pt x="46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74" y="1433"/>
              <a:ext cx="103" cy="123"/>
            </a:xfrm>
            <a:custGeom>
              <a:avLst/>
              <a:gdLst>
                <a:gd name="T0" fmla="*/ 0 w 103"/>
                <a:gd name="T1" fmla="*/ 0 h 123"/>
                <a:gd name="T2" fmla="*/ 101 w 103"/>
                <a:gd name="T3" fmla="*/ 0 h 123"/>
                <a:gd name="T4" fmla="*/ 101 w 103"/>
                <a:gd name="T5" fmla="*/ 26 h 123"/>
                <a:gd name="T6" fmla="*/ 37 w 103"/>
                <a:gd name="T7" fmla="*/ 26 h 123"/>
                <a:gd name="T8" fmla="*/ 37 w 103"/>
                <a:gd name="T9" fmla="*/ 46 h 123"/>
                <a:gd name="T10" fmla="*/ 96 w 103"/>
                <a:gd name="T11" fmla="*/ 46 h 123"/>
                <a:gd name="T12" fmla="*/ 96 w 103"/>
                <a:gd name="T13" fmla="*/ 72 h 123"/>
                <a:gd name="T14" fmla="*/ 37 w 103"/>
                <a:gd name="T15" fmla="*/ 72 h 123"/>
                <a:gd name="T16" fmla="*/ 37 w 103"/>
                <a:gd name="T17" fmla="*/ 96 h 123"/>
                <a:gd name="T18" fmla="*/ 103 w 103"/>
                <a:gd name="T19" fmla="*/ 96 h 123"/>
                <a:gd name="T20" fmla="*/ 103 w 103"/>
                <a:gd name="T21" fmla="*/ 123 h 123"/>
                <a:gd name="T22" fmla="*/ 0 w 103"/>
                <a:gd name="T23" fmla="*/ 123 h 123"/>
                <a:gd name="T24" fmla="*/ 0 w 103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123"/>
                <a:gd name="T41" fmla="*/ 103 w 103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123">
                  <a:moveTo>
                    <a:pt x="0" y="0"/>
                  </a:moveTo>
                  <a:lnTo>
                    <a:pt x="101" y="0"/>
                  </a:lnTo>
                  <a:lnTo>
                    <a:pt x="101" y="26"/>
                  </a:lnTo>
                  <a:lnTo>
                    <a:pt x="37" y="26"/>
                  </a:lnTo>
                  <a:lnTo>
                    <a:pt x="37" y="46"/>
                  </a:lnTo>
                  <a:lnTo>
                    <a:pt x="96" y="46"/>
                  </a:lnTo>
                  <a:lnTo>
                    <a:pt x="96" y="72"/>
                  </a:lnTo>
                  <a:lnTo>
                    <a:pt x="37" y="72"/>
                  </a:lnTo>
                  <a:lnTo>
                    <a:pt x="37" y="96"/>
                  </a:lnTo>
                  <a:lnTo>
                    <a:pt x="103" y="96"/>
                  </a:lnTo>
                  <a:lnTo>
                    <a:pt x="103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297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61729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464870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2" y="27"/>
                    <a:pt x="30" y="27"/>
                    <a:pt x="29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49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30" y="1433"/>
              <a:ext cx="117" cy="123"/>
            </a:xfrm>
            <a:custGeom>
              <a:avLst/>
              <a:gdLst>
                <a:gd name="T0" fmla="*/ 0 w 117"/>
                <a:gd name="T1" fmla="*/ 0 h 123"/>
                <a:gd name="T2" fmla="*/ 34 w 117"/>
                <a:gd name="T3" fmla="*/ 0 h 123"/>
                <a:gd name="T4" fmla="*/ 80 w 117"/>
                <a:gd name="T5" fmla="*/ 68 h 123"/>
                <a:gd name="T6" fmla="*/ 80 w 117"/>
                <a:gd name="T7" fmla="*/ 0 h 123"/>
                <a:gd name="T8" fmla="*/ 117 w 117"/>
                <a:gd name="T9" fmla="*/ 0 h 123"/>
                <a:gd name="T10" fmla="*/ 117 w 117"/>
                <a:gd name="T11" fmla="*/ 123 h 123"/>
                <a:gd name="T12" fmla="*/ 80 w 117"/>
                <a:gd name="T13" fmla="*/ 123 h 123"/>
                <a:gd name="T14" fmla="*/ 36 w 117"/>
                <a:gd name="T15" fmla="*/ 55 h 123"/>
                <a:gd name="T16" fmla="*/ 36 w 117"/>
                <a:gd name="T17" fmla="*/ 123 h 123"/>
                <a:gd name="T18" fmla="*/ 0 w 117"/>
                <a:gd name="T19" fmla="*/ 123 h 123"/>
                <a:gd name="T20" fmla="*/ 0 w 11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3"/>
                <a:gd name="T35" fmla="*/ 117 w 117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3">
                  <a:moveTo>
                    <a:pt x="0" y="0"/>
                  </a:moveTo>
                  <a:lnTo>
                    <a:pt x="34" y="0"/>
                  </a:lnTo>
                  <a:lnTo>
                    <a:pt x="80" y="68"/>
                  </a:lnTo>
                  <a:lnTo>
                    <a:pt x="80" y="0"/>
                  </a:lnTo>
                  <a:lnTo>
                    <a:pt x="117" y="0"/>
                  </a:lnTo>
                  <a:lnTo>
                    <a:pt x="117" y="123"/>
                  </a:lnTo>
                  <a:lnTo>
                    <a:pt x="80" y="123"/>
                  </a:lnTo>
                  <a:lnTo>
                    <a:pt x="36" y="55"/>
                  </a:lnTo>
                  <a:lnTo>
                    <a:pt x="36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567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58271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717415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58271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9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5" y="54"/>
                  </a:moveTo>
                  <a:cubicBezTo>
                    <a:pt x="8" y="59"/>
                    <a:pt x="12" y="63"/>
                    <a:pt x="16" y="65"/>
                  </a:cubicBezTo>
                  <a:cubicBezTo>
                    <a:pt x="21" y="68"/>
                    <a:pt x="28" y="69"/>
                    <a:pt x="35" y="69"/>
                  </a:cubicBezTo>
                  <a:cubicBezTo>
                    <a:pt x="42" y="69"/>
                    <a:pt x="49" y="68"/>
                    <a:pt x="54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714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94751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464870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2" y="27"/>
                    <a:pt x="30" y="27"/>
                    <a:pt x="30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49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839" y="1431"/>
              <a:ext cx="112" cy="127"/>
            </a:xfrm>
            <a:custGeom>
              <a:avLst/>
              <a:gdLst>
                <a:gd name="T0" fmla="*/ 0 w 61"/>
                <a:gd name="T1" fmla="*/ 1469432 h 69"/>
                <a:gd name="T2" fmla="*/ 619663 w 61"/>
                <a:gd name="T3" fmla="*/ 1402914 h 69"/>
                <a:gd name="T4" fmla="*/ 698854 w 61"/>
                <a:gd name="T5" fmla="*/ 1668969 h 69"/>
                <a:gd name="T6" fmla="*/ 980009 w 61"/>
                <a:gd name="T7" fmla="*/ 1791048 h 69"/>
                <a:gd name="T8" fmla="*/ 1172822 w 61"/>
                <a:gd name="T9" fmla="*/ 1717415 h 69"/>
                <a:gd name="T10" fmla="*/ 1253444 w 61"/>
                <a:gd name="T11" fmla="*/ 1566057 h 69"/>
                <a:gd name="T12" fmla="*/ 1196083 w 61"/>
                <a:gd name="T13" fmla="*/ 1402914 h 69"/>
                <a:gd name="T14" fmla="*/ 856761 w 61"/>
                <a:gd name="T15" fmla="*/ 1280252 h 69"/>
                <a:gd name="T16" fmla="*/ 282866 w 61"/>
                <a:gd name="T17" fmla="*/ 1028834 h 69"/>
                <a:gd name="T18" fmla="*/ 100113 w 61"/>
                <a:gd name="T19" fmla="*/ 639784 h 69"/>
                <a:gd name="T20" fmla="*/ 183814 w 61"/>
                <a:gd name="T21" fmla="*/ 311516 h 69"/>
                <a:gd name="T22" fmla="*/ 466629 w 61"/>
                <a:gd name="T23" fmla="*/ 102605 h 69"/>
                <a:gd name="T24" fmla="*/ 953581 w 61"/>
                <a:gd name="T25" fmla="*/ 0 h 69"/>
                <a:gd name="T26" fmla="*/ 1573069 w 61"/>
                <a:gd name="T27" fmla="*/ 158271 h 69"/>
                <a:gd name="T28" fmla="*/ 1799361 w 61"/>
                <a:gd name="T29" fmla="*/ 639784 h 69"/>
                <a:gd name="T30" fmla="*/ 1196083 w 61"/>
                <a:gd name="T31" fmla="*/ 681778 h 69"/>
                <a:gd name="T32" fmla="*/ 1099396 w 61"/>
                <a:gd name="T33" fmla="*/ 450189 h 69"/>
                <a:gd name="T34" fmla="*/ 880696 w 61"/>
                <a:gd name="T35" fmla="*/ 377908 h 69"/>
                <a:gd name="T36" fmla="*/ 738870 w 61"/>
                <a:gd name="T37" fmla="*/ 450189 h 69"/>
                <a:gd name="T38" fmla="*/ 663473 w 61"/>
                <a:gd name="T39" fmla="*/ 573370 h 69"/>
                <a:gd name="T40" fmla="*/ 698854 w 61"/>
                <a:gd name="T41" fmla="*/ 681778 h 69"/>
                <a:gd name="T42" fmla="*/ 916066 w 61"/>
                <a:gd name="T43" fmla="*/ 725076 h 69"/>
                <a:gd name="T44" fmla="*/ 1533811 w 61"/>
                <a:gd name="T45" fmla="*/ 920562 h 69"/>
                <a:gd name="T46" fmla="*/ 1769881 w 61"/>
                <a:gd name="T47" fmla="*/ 1141327 h 69"/>
                <a:gd name="T48" fmla="*/ 1869980 w 61"/>
                <a:gd name="T49" fmla="*/ 1469432 h 69"/>
                <a:gd name="T50" fmla="*/ 1750837 w 61"/>
                <a:gd name="T51" fmla="*/ 1859408 h 69"/>
                <a:gd name="T52" fmla="*/ 1434274 w 61"/>
                <a:gd name="T53" fmla="*/ 2100703 h 69"/>
                <a:gd name="T54" fmla="*/ 953581 w 61"/>
                <a:gd name="T55" fmla="*/ 2207186 h 69"/>
                <a:gd name="T56" fmla="*/ 254146 w 61"/>
                <a:gd name="T57" fmla="*/ 1980204 h 69"/>
                <a:gd name="T58" fmla="*/ 0 w 61"/>
                <a:gd name="T59" fmla="*/ 1469432 h 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"/>
                <a:gd name="T91" fmla="*/ 0 h 69"/>
                <a:gd name="T92" fmla="*/ 61 w 61"/>
                <a:gd name="T93" fmla="*/ 69 h 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" h="69">
                  <a:moveTo>
                    <a:pt x="0" y="46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8"/>
                    <a:pt x="21" y="50"/>
                    <a:pt x="23" y="52"/>
                  </a:cubicBezTo>
                  <a:cubicBezTo>
                    <a:pt x="25" y="54"/>
                    <a:pt x="28" y="56"/>
                    <a:pt x="32" y="56"/>
                  </a:cubicBezTo>
                  <a:cubicBezTo>
                    <a:pt x="35" y="56"/>
                    <a:pt x="37" y="55"/>
                    <a:pt x="38" y="54"/>
                  </a:cubicBezTo>
                  <a:cubicBezTo>
                    <a:pt x="40" y="52"/>
                    <a:pt x="41" y="51"/>
                    <a:pt x="41" y="49"/>
                  </a:cubicBezTo>
                  <a:cubicBezTo>
                    <a:pt x="41" y="47"/>
                    <a:pt x="40" y="46"/>
                    <a:pt x="39" y="44"/>
                  </a:cubicBezTo>
                  <a:cubicBezTo>
                    <a:pt x="37" y="43"/>
                    <a:pt x="34" y="42"/>
                    <a:pt x="28" y="40"/>
                  </a:cubicBezTo>
                  <a:cubicBezTo>
                    <a:pt x="19" y="38"/>
                    <a:pt x="13" y="36"/>
                    <a:pt x="9" y="32"/>
                  </a:cubicBezTo>
                  <a:cubicBezTo>
                    <a:pt x="5" y="29"/>
                    <a:pt x="3" y="25"/>
                    <a:pt x="3" y="20"/>
                  </a:cubicBezTo>
                  <a:cubicBezTo>
                    <a:pt x="3" y="16"/>
                    <a:pt x="4" y="13"/>
                    <a:pt x="6" y="10"/>
                  </a:cubicBezTo>
                  <a:cubicBezTo>
                    <a:pt x="8" y="7"/>
                    <a:pt x="11" y="4"/>
                    <a:pt x="15" y="3"/>
                  </a:cubicBezTo>
                  <a:cubicBezTo>
                    <a:pt x="19" y="1"/>
                    <a:pt x="24" y="0"/>
                    <a:pt x="31" y="0"/>
                  </a:cubicBezTo>
                  <a:cubicBezTo>
                    <a:pt x="40" y="0"/>
                    <a:pt x="46" y="2"/>
                    <a:pt x="51" y="5"/>
                  </a:cubicBezTo>
                  <a:cubicBezTo>
                    <a:pt x="55" y="8"/>
                    <a:pt x="58" y="13"/>
                    <a:pt x="5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8"/>
                    <a:pt x="38" y="16"/>
                    <a:pt x="36" y="14"/>
                  </a:cubicBezTo>
                  <a:cubicBezTo>
                    <a:pt x="34" y="13"/>
                    <a:pt x="32" y="12"/>
                    <a:pt x="29" y="12"/>
                  </a:cubicBezTo>
                  <a:cubicBezTo>
                    <a:pt x="27" y="12"/>
                    <a:pt x="25" y="13"/>
                    <a:pt x="24" y="14"/>
                  </a:cubicBezTo>
                  <a:cubicBezTo>
                    <a:pt x="23" y="15"/>
                    <a:pt x="22" y="16"/>
                    <a:pt x="22" y="18"/>
                  </a:cubicBezTo>
                  <a:cubicBezTo>
                    <a:pt x="22" y="19"/>
                    <a:pt x="23" y="20"/>
                    <a:pt x="23" y="21"/>
                  </a:cubicBezTo>
                  <a:cubicBezTo>
                    <a:pt x="24" y="21"/>
                    <a:pt x="27" y="22"/>
                    <a:pt x="30" y="23"/>
                  </a:cubicBezTo>
                  <a:cubicBezTo>
                    <a:pt x="39" y="25"/>
                    <a:pt x="46" y="27"/>
                    <a:pt x="50" y="29"/>
                  </a:cubicBezTo>
                  <a:cubicBezTo>
                    <a:pt x="54" y="31"/>
                    <a:pt x="56" y="33"/>
                    <a:pt x="58" y="36"/>
                  </a:cubicBezTo>
                  <a:cubicBezTo>
                    <a:pt x="60" y="39"/>
                    <a:pt x="61" y="42"/>
                    <a:pt x="61" y="46"/>
                  </a:cubicBezTo>
                  <a:cubicBezTo>
                    <a:pt x="61" y="50"/>
                    <a:pt x="60" y="54"/>
                    <a:pt x="57" y="58"/>
                  </a:cubicBezTo>
                  <a:cubicBezTo>
                    <a:pt x="55" y="62"/>
                    <a:pt x="52" y="64"/>
                    <a:pt x="47" y="66"/>
                  </a:cubicBezTo>
                  <a:cubicBezTo>
                    <a:pt x="43" y="68"/>
                    <a:pt x="38" y="69"/>
                    <a:pt x="31" y="69"/>
                  </a:cubicBezTo>
                  <a:cubicBezTo>
                    <a:pt x="20" y="69"/>
                    <a:pt x="12" y="67"/>
                    <a:pt x="8" y="62"/>
                  </a:cubicBezTo>
                  <a:cubicBezTo>
                    <a:pt x="4" y="58"/>
                    <a:pt x="1" y="52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636" y="544"/>
              <a:ext cx="582" cy="648"/>
            </a:xfrm>
            <a:custGeom>
              <a:avLst/>
              <a:gdLst/>
              <a:ahLst/>
              <a:cxnLst>
                <a:cxn ang="0">
                  <a:pos x="125" y="180"/>
                </a:cxn>
                <a:cxn ang="0">
                  <a:pos x="156" y="174"/>
                </a:cxn>
                <a:cxn ang="0">
                  <a:pos x="227" y="195"/>
                </a:cxn>
                <a:cxn ang="0">
                  <a:pos x="253" y="252"/>
                </a:cxn>
                <a:cxn ang="0">
                  <a:pos x="232" y="309"/>
                </a:cxn>
                <a:cxn ang="0">
                  <a:pos x="173" y="330"/>
                </a:cxn>
                <a:cxn ang="0">
                  <a:pos x="129" y="319"/>
                </a:cxn>
                <a:cxn ang="0">
                  <a:pos x="118" y="277"/>
                </a:cxn>
                <a:cxn ang="0">
                  <a:pos x="118" y="210"/>
                </a:cxn>
                <a:cxn ang="0">
                  <a:pos x="125" y="180"/>
                </a:cxn>
                <a:cxn ang="0">
                  <a:pos x="118" y="66"/>
                </a:cxn>
                <a:cxn ang="0">
                  <a:pos x="125" y="30"/>
                </a:cxn>
                <a:cxn ang="0">
                  <a:pos x="152" y="21"/>
                </a:cxn>
                <a:cxn ang="0">
                  <a:pos x="210" y="42"/>
                </a:cxn>
                <a:cxn ang="0">
                  <a:pos x="233" y="99"/>
                </a:cxn>
                <a:cxn ang="0">
                  <a:pos x="220" y="141"/>
                </a:cxn>
                <a:cxn ang="0">
                  <a:pos x="175" y="154"/>
                </a:cxn>
                <a:cxn ang="0">
                  <a:pos x="127" y="149"/>
                </a:cxn>
                <a:cxn ang="0">
                  <a:pos x="118" y="128"/>
                </a:cxn>
                <a:cxn ang="0">
                  <a:pos x="118" y="66"/>
                </a:cxn>
                <a:cxn ang="0">
                  <a:pos x="58" y="277"/>
                </a:cxn>
                <a:cxn ang="0">
                  <a:pos x="53" y="306"/>
                </a:cxn>
                <a:cxn ang="0">
                  <a:pos x="37" y="324"/>
                </a:cxn>
                <a:cxn ang="0">
                  <a:pos x="33" y="327"/>
                </a:cxn>
                <a:cxn ang="0">
                  <a:pos x="28" y="329"/>
                </a:cxn>
                <a:cxn ang="0">
                  <a:pos x="17" y="336"/>
                </a:cxn>
                <a:cxn ang="0">
                  <a:pos x="14" y="343"/>
                </a:cxn>
                <a:cxn ang="0">
                  <a:pos x="18" y="350"/>
                </a:cxn>
                <a:cxn ang="0">
                  <a:pos x="26" y="352"/>
                </a:cxn>
                <a:cxn ang="0">
                  <a:pos x="35" y="351"/>
                </a:cxn>
                <a:cxn ang="0">
                  <a:pos x="45" y="350"/>
                </a:cxn>
                <a:cxn ang="0">
                  <a:pos x="54" y="350"/>
                </a:cxn>
                <a:cxn ang="0">
                  <a:pos x="91" y="348"/>
                </a:cxn>
                <a:cxn ang="0">
                  <a:pos x="101" y="348"/>
                </a:cxn>
                <a:cxn ang="0">
                  <a:pos x="113" y="349"/>
                </a:cxn>
                <a:cxn ang="0">
                  <a:pos x="146" y="351"/>
                </a:cxn>
                <a:cxn ang="0">
                  <a:pos x="179" y="352"/>
                </a:cxn>
                <a:cxn ang="0">
                  <a:pos x="241" y="345"/>
                </a:cxn>
                <a:cxn ang="0">
                  <a:pos x="282" y="324"/>
                </a:cxn>
                <a:cxn ang="0">
                  <a:pos x="307" y="288"/>
                </a:cxn>
                <a:cxn ang="0">
                  <a:pos x="317" y="245"/>
                </a:cxn>
                <a:cxn ang="0">
                  <a:pos x="294" y="183"/>
                </a:cxn>
                <a:cxn ang="0">
                  <a:pos x="234" y="156"/>
                </a:cxn>
                <a:cxn ang="0">
                  <a:pos x="278" y="129"/>
                </a:cxn>
                <a:cxn ang="0">
                  <a:pos x="291" y="86"/>
                </a:cxn>
                <a:cxn ang="0">
                  <a:pos x="260" y="23"/>
                </a:cxn>
                <a:cxn ang="0">
                  <a:pos x="172" y="0"/>
                </a:cxn>
                <a:cxn ang="0">
                  <a:pos x="126" y="2"/>
                </a:cxn>
                <a:cxn ang="0">
                  <a:pos x="82" y="3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0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33" y="25"/>
                </a:cxn>
                <a:cxn ang="0">
                  <a:pos x="44" y="32"/>
                </a:cxn>
                <a:cxn ang="0">
                  <a:pos x="55" y="48"/>
                </a:cxn>
                <a:cxn ang="0">
                  <a:pos x="58" y="83"/>
                </a:cxn>
                <a:cxn ang="0">
                  <a:pos x="58" y="277"/>
                </a:cxn>
              </a:cxnLst>
              <a:rect l="0" t="0" r="r" b="b"/>
              <a:pathLst>
                <a:path w="317" h="352">
                  <a:moveTo>
                    <a:pt x="125" y="180"/>
                  </a:moveTo>
                  <a:cubicBezTo>
                    <a:pt x="129" y="176"/>
                    <a:pt x="140" y="174"/>
                    <a:pt x="156" y="174"/>
                  </a:cubicBezTo>
                  <a:cubicBezTo>
                    <a:pt x="186" y="174"/>
                    <a:pt x="209" y="181"/>
                    <a:pt x="227" y="195"/>
                  </a:cubicBezTo>
                  <a:cubicBezTo>
                    <a:pt x="244" y="209"/>
                    <a:pt x="253" y="228"/>
                    <a:pt x="253" y="252"/>
                  </a:cubicBezTo>
                  <a:cubicBezTo>
                    <a:pt x="253" y="276"/>
                    <a:pt x="246" y="295"/>
                    <a:pt x="232" y="309"/>
                  </a:cubicBezTo>
                  <a:cubicBezTo>
                    <a:pt x="217" y="323"/>
                    <a:pt x="198" y="330"/>
                    <a:pt x="173" y="330"/>
                  </a:cubicBezTo>
                  <a:cubicBezTo>
                    <a:pt x="151" y="330"/>
                    <a:pt x="137" y="326"/>
                    <a:pt x="129" y="319"/>
                  </a:cubicBezTo>
                  <a:cubicBezTo>
                    <a:pt x="122" y="312"/>
                    <a:pt x="118" y="298"/>
                    <a:pt x="118" y="277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8" y="194"/>
                    <a:pt x="120" y="184"/>
                    <a:pt x="125" y="180"/>
                  </a:cubicBezTo>
                  <a:close/>
                  <a:moveTo>
                    <a:pt x="118" y="66"/>
                  </a:moveTo>
                  <a:cubicBezTo>
                    <a:pt x="118" y="48"/>
                    <a:pt x="120" y="36"/>
                    <a:pt x="125" y="30"/>
                  </a:cubicBezTo>
                  <a:cubicBezTo>
                    <a:pt x="130" y="24"/>
                    <a:pt x="139" y="21"/>
                    <a:pt x="152" y="21"/>
                  </a:cubicBezTo>
                  <a:cubicBezTo>
                    <a:pt x="176" y="21"/>
                    <a:pt x="195" y="28"/>
                    <a:pt x="210" y="42"/>
                  </a:cubicBezTo>
                  <a:cubicBezTo>
                    <a:pt x="225" y="57"/>
                    <a:pt x="233" y="76"/>
                    <a:pt x="233" y="99"/>
                  </a:cubicBezTo>
                  <a:cubicBezTo>
                    <a:pt x="233" y="119"/>
                    <a:pt x="228" y="133"/>
                    <a:pt x="220" y="141"/>
                  </a:cubicBezTo>
                  <a:cubicBezTo>
                    <a:pt x="211" y="150"/>
                    <a:pt x="196" y="154"/>
                    <a:pt x="175" y="154"/>
                  </a:cubicBezTo>
                  <a:cubicBezTo>
                    <a:pt x="149" y="154"/>
                    <a:pt x="134" y="152"/>
                    <a:pt x="127" y="149"/>
                  </a:cubicBezTo>
                  <a:cubicBezTo>
                    <a:pt x="121" y="146"/>
                    <a:pt x="118" y="139"/>
                    <a:pt x="118" y="128"/>
                  </a:cubicBezTo>
                  <a:lnTo>
                    <a:pt x="118" y="66"/>
                  </a:lnTo>
                  <a:close/>
                  <a:moveTo>
                    <a:pt x="58" y="277"/>
                  </a:moveTo>
                  <a:cubicBezTo>
                    <a:pt x="58" y="289"/>
                    <a:pt x="56" y="299"/>
                    <a:pt x="53" y="306"/>
                  </a:cubicBezTo>
                  <a:cubicBezTo>
                    <a:pt x="50" y="314"/>
                    <a:pt x="45" y="320"/>
                    <a:pt x="37" y="324"/>
                  </a:cubicBezTo>
                  <a:cubicBezTo>
                    <a:pt x="36" y="325"/>
                    <a:pt x="35" y="326"/>
                    <a:pt x="33" y="327"/>
                  </a:cubicBezTo>
                  <a:cubicBezTo>
                    <a:pt x="30" y="328"/>
                    <a:pt x="29" y="329"/>
                    <a:pt x="28" y="329"/>
                  </a:cubicBezTo>
                  <a:cubicBezTo>
                    <a:pt x="22" y="332"/>
                    <a:pt x="18" y="334"/>
                    <a:pt x="17" y="336"/>
                  </a:cubicBezTo>
                  <a:cubicBezTo>
                    <a:pt x="15" y="338"/>
                    <a:pt x="14" y="340"/>
                    <a:pt x="14" y="343"/>
                  </a:cubicBezTo>
                  <a:cubicBezTo>
                    <a:pt x="14" y="346"/>
                    <a:pt x="15" y="348"/>
                    <a:pt x="18" y="350"/>
                  </a:cubicBezTo>
                  <a:cubicBezTo>
                    <a:pt x="20" y="351"/>
                    <a:pt x="23" y="352"/>
                    <a:pt x="26" y="352"/>
                  </a:cubicBezTo>
                  <a:cubicBezTo>
                    <a:pt x="29" y="352"/>
                    <a:pt x="31" y="352"/>
                    <a:pt x="35" y="351"/>
                  </a:cubicBezTo>
                  <a:cubicBezTo>
                    <a:pt x="38" y="351"/>
                    <a:pt x="41" y="351"/>
                    <a:pt x="45" y="350"/>
                  </a:cubicBezTo>
                  <a:cubicBezTo>
                    <a:pt x="47" y="350"/>
                    <a:pt x="50" y="350"/>
                    <a:pt x="54" y="350"/>
                  </a:cubicBezTo>
                  <a:cubicBezTo>
                    <a:pt x="69" y="349"/>
                    <a:pt x="81" y="348"/>
                    <a:pt x="91" y="348"/>
                  </a:cubicBezTo>
                  <a:cubicBezTo>
                    <a:pt x="93" y="348"/>
                    <a:pt x="96" y="348"/>
                    <a:pt x="101" y="348"/>
                  </a:cubicBezTo>
                  <a:cubicBezTo>
                    <a:pt x="106" y="349"/>
                    <a:pt x="110" y="349"/>
                    <a:pt x="113" y="349"/>
                  </a:cubicBezTo>
                  <a:cubicBezTo>
                    <a:pt x="124" y="350"/>
                    <a:pt x="135" y="351"/>
                    <a:pt x="146" y="351"/>
                  </a:cubicBezTo>
                  <a:cubicBezTo>
                    <a:pt x="157" y="352"/>
                    <a:pt x="168" y="352"/>
                    <a:pt x="179" y="352"/>
                  </a:cubicBezTo>
                  <a:cubicBezTo>
                    <a:pt x="206" y="352"/>
                    <a:pt x="226" y="350"/>
                    <a:pt x="241" y="345"/>
                  </a:cubicBezTo>
                  <a:cubicBezTo>
                    <a:pt x="256" y="341"/>
                    <a:pt x="270" y="334"/>
                    <a:pt x="282" y="324"/>
                  </a:cubicBezTo>
                  <a:cubicBezTo>
                    <a:pt x="293" y="314"/>
                    <a:pt x="301" y="302"/>
                    <a:pt x="307" y="288"/>
                  </a:cubicBezTo>
                  <a:cubicBezTo>
                    <a:pt x="314" y="275"/>
                    <a:pt x="317" y="260"/>
                    <a:pt x="317" y="245"/>
                  </a:cubicBezTo>
                  <a:cubicBezTo>
                    <a:pt x="317" y="220"/>
                    <a:pt x="309" y="199"/>
                    <a:pt x="294" y="183"/>
                  </a:cubicBezTo>
                  <a:cubicBezTo>
                    <a:pt x="279" y="166"/>
                    <a:pt x="259" y="158"/>
                    <a:pt x="234" y="156"/>
                  </a:cubicBezTo>
                  <a:cubicBezTo>
                    <a:pt x="254" y="149"/>
                    <a:pt x="268" y="140"/>
                    <a:pt x="278" y="129"/>
                  </a:cubicBezTo>
                  <a:cubicBezTo>
                    <a:pt x="287" y="117"/>
                    <a:pt x="291" y="103"/>
                    <a:pt x="291" y="86"/>
                  </a:cubicBezTo>
                  <a:cubicBezTo>
                    <a:pt x="291" y="59"/>
                    <a:pt x="281" y="38"/>
                    <a:pt x="260" y="23"/>
                  </a:cubicBezTo>
                  <a:cubicBezTo>
                    <a:pt x="239" y="7"/>
                    <a:pt x="209" y="0"/>
                    <a:pt x="172" y="0"/>
                  </a:cubicBezTo>
                  <a:cubicBezTo>
                    <a:pt x="161" y="0"/>
                    <a:pt x="146" y="0"/>
                    <a:pt x="126" y="2"/>
                  </a:cubicBezTo>
                  <a:cubicBezTo>
                    <a:pt x="106" y="3"/>
                    <a:pt x="91" y="3"/>
                    <a:pt x="82" y="3"/>
                  </a:cubicBezTo>
                  <a:cubicBezTo>
                    <a:pt x="61" y="3"/>
                    <a:pt x="40" y="2"/>
                    <a:pt x="19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16"/>
                    <a:pt x="5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4" y="22"/>
                    <a:pt x="29" y="24"/>
                    <a:pt x="33" y="25"/>
                  </a:cubicBezTo>
                  <a:cubicBezTo>
                    <a:pt x="37" y="27"/>
                    <a:pt x="41" y="29"/>
                    <a:pt x="44" y="32"/>
                  </a:cubicBezTo>
                  <a:cubicBezTo>
                    <a:pt x="49" y="36"/>
                    <a:pt x="53" y="42"/>
                    <a:pt x="55" y="48"/>
                  </a:cubicBezTo>
                  <a:cubicBezTo>
                    <a:pt x="57" y="55"/>
                    <a:pt x="58" y="66"/>
                    <a:pt x="58" y="83"/>
                  </a:cubicBezTo>
                  <a:lnTo>
                    <a:pt x="58" y="27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2418" y="533"/>
              <a:ext cx="692" cy="670"/>
            </a:xfrm>
            <a:custGeom>
              <a:avLst/>
              <a:gdLst/>
              <a:ahLst/>
              <a:cxnLst>
                <a:cxn ang="0">
                  <a:pos x="95" y="60"/>
                </a:cxn>
                <a:cxn ang="0">
                  <a:pos x="182" y="23"/>
                </a:cxn>
                <a:cxn ang="0">
                  <a:pos x="276" y="74"/>
                </a:cxn>
                <a:cxn ang="0">
                  <a:pos x="313" y="206"/>
                </a:cxn>
                <a:cxn ang="0">
                  <a:pos x="281" y="305"/>
                </a:cxn>
                <a:cxn ang="0">
                  <a:pos x="195" y="341"/>
                </a:cxn>
                <a:cxn ang="0">
                  <a:pos x="100" y="292"/>
                </a:cxn>
                <a:cxn ang="0">
                  <a:pos x="64" y="163"/>
                </a:cxn>
                <a:cxn ang="0">
                  <a:pos x="95" y="60"/>
                </a:cxn>
                <a:cxn ang="0">
                  <a:pos x="51" y="314"/>
                </a:cxn>
                <a:cxn ang="0">
                  <a:pos x="182" y="364"/>
                </a:cxn>
                <a:cxn ang="0">
                  <a:pos x="322" y="311"/>
                </a:cxn>
                <a:cxn ang="0">
                  <a:pos x="377" y="178"/>
                </a:cxn>
                <a:cxn ang="0">
                  <a:pos x="325" y="51"/>
                </a:cxn>
                <a:cxn ang="0">
                  <a:pos x="194" y="0"/>
                </a:cxn>
                <a:cxn ang="0">
                  <a:pos x="55" y="53"/>
                </a:cxn>
                <a:cxn ang="0">
                  <a:pos x="0" y="186"/>
                </a:cxn>
                <a:cxn ang="0">
                  <a:pos x="51" y="314"/>
                </a:cxn>
              </a:cxnLst>
              <a:rect l="0" t="0" r="r" b="b"/>
              <a:pathLst>
                <a:path w="377" h="364">
                  <a:moveTo>
                    <a:pt x="95" y="60"/>
                  </a:moveTo>
                  <a:cubicBezTo>
                    <a:pt x="116" y="35"/>
                    <a:pt x="145" y="23"/>
                    <a:pt x="182" y="23"/>
                  </a:cubicBezTo>
                  <a:cubicBezTo>
                    <a:pt x="220" y="23"/>
                    <a:pt x="251" y="40"/>
                    <a:pt x="276" y="74"/>
                  </a:cubicBezTo>
                  <a:cubicBezTo>
                    <a:pt x="301" y="108"/>
                    <a:pt x="313" y="152"/>
                    <a:pt x="313" y="206"/>
                  </a:cubicBezTo>
                  <a:cubicBezTo>
                    <a:pt x="313" y="247"/>
                    <a:pt x="302" y="280"/>
                    <a:pt x="281" y="305"/>
                  </a:cubicBezTo>
                  <a:cubicBezTo>
                    <a:pt x="260" y="329"/>
                    <a:pt x="231" y="341"/>
                    <a:pt x="195" y="341"/>
                  </a:cubicBezTo>
                  <a:cubicBezTo>
                    <a:pt x="156" y="341"/>
                    <a:pt x="124" y="324"/>
                    <a:pt x="100" y="292"/>
                  </a:cubicBezTo>
                  <a:cubicBezTo>
                    <a:pt x="76" y="259"/>
                    <a:pt x="64" y="216"/>
                    <a:pt x="64" y="163"/>
                  </a:cubicBezTo>
                  <a:cubicBezTo>
                    <a:pt x="64" y="119"/>
                    <a:pt x="74" y="85"/>
                    <a:pt x="95" y="60"/>
                  </a:cubicBezTo>
                  <a:close/>
                  <a:moveTo>
                    <a:pt x="51" y="314"/>
                  </a:moveTo>
                  <a:cubicBezTo>
                    <a:pt x="85" y="347"/>
                    <a:pt x="129" y="364"/>
                    <a:pt x="182" y="364"/>
                  </a:cubicBezTo>
                  <a:cubicBezTo>
                    <a:pt x="238" y="364"/>
                    <a:pt x="285" y="346"/>
                    <a:pt x="322" y="311"/>
                  </a:cubicBezTo>
                  <a:cubicBezTo>
                    <a:pt x="359" y="276"/>
                    <a:pt x="377" y="231"/>
                    <a:pt x="377" y="178"/>
                  </a:cubicBezTo>
                  <a:cubicBezTo>
                    <a:pt x="377" y="127"/>
                    <a:pt x="360" y="84"/>
                    <a:pt x="325" y="51"/>
                  </a:cubicBezTo>
                  <a:cubicBezTo>
                    <a:pt x="290" y="17"/>
                    <a:pt x="247" y="0"/>
                    <a:pt x="194" y="0"/>
                  </a:cubicBezTo>
                  <a:cubicBezTo>
                    <a:pt x="138" y="0"/>
                    <a:pt x="91" y="18"/>
                    <a:pt x="55" y="53"/>
                  </a:cubicBezTo>
                  <a:cubicBezTo>
                    <a:pt x="18" y="88"/>
                    <a:pt x="0" y="133"/>
                    <a:pt x="0" y="186"/>
                  </a:cubicBezTo>
                  <a:cubicBezTo>
                    <a:pt x="0" y="237"/>
                    <a:pt x="17" y="280"/>
                    <a:pt x="51" y="3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305" y="535"/>
              <a:ext cx="670" cy="668"/>
            </a:xfrm>
            <a:custGeom>
              <a:avLst/>
              <a:gdLst/>
              <a:ahLst/>
              <a:cxnLst>
                <a:cxn ang="0">
                  <a:pos x="329" y="287"/>
                </a:cxn>
                <a:cxn ang="0">
                  <a:pos x="329" y="297"/>
                </a:cxn>
                <a:cxn ang="0">
                  <a:pos x="329" y="303"/>
                </a:cxn>
                <a:cxn ang="0">
                  <a:pos x="313" y="320"/>
                </a:cxn>
                <a:cxn ang="0">
                  <a:pos x="303" y="324"/>
                </a:cxn>
                <a:cxn ang="0">
                  <a:pos x="230" y="353"/>
                </a:cxn>
                <a:cxn ang="0">
                  <a:pos x="164" y="363"/>
                </a:cxn>
                <a:cxn ang="0">
                  <a:pos x="45" y="317"/>
                </a:cxn>
                <a:cxn ang="0">
                  <a:pos x="0" y="197"/>
                </a:cxn>
                <a:cxn ang="0">
                  <a:pos x="52" y="57"/>
                </a:cxn>
                <a:cxn ang="0">
                  <a:pos x="180" y="0"/>
                </a:cxn>
                <a:cxn ang="0">
                  <a:pos x="261" y="16"/>
                </a:cxn>
                <a:cxn ang="0">
                  <a:pos x="303" y="32"/>
                </a:cxn>
                <a:cxn ang="0">
                  <a:pos x="315" y="26"/>
                </a:cxn>
                <a:cxn ang="0">
                  <a:pos x="323" y="20"/>
                </a:cxn>
                <a:cxn ang="0">
                  <a:pos x="328" y="22"/>
                </a:cxn>
                <a:cxn ang="0">
                  <a:pos x="330" y="31"/>
                </a:cxn>
                <a:cxn ang="0">
                  <a:pos x="330" y="37"/>
                </a:cxn>
                <a:cxn ang="0">
                  <a:pos x="328" y="77"/>
                </a:cxn>
                <a:cxn ang="0">
                  <a:pos x="329" y="104"/>
                </a:cxn>
                <a:cxn ang="0">
                  <a:pos x="330" y="119"/>
                </a:cxn>
                <a:cxn ang="0">
                  <a:pos x="328" y="128"/>
                </a:cxn>
                <a:cxn ang="0">
                  <a:pos x="321" y="130"/>
                </a:cxn>
                <a:cxn ang="0">
                  <a:pos x="312" y="118"/>
                </a:cxn>
                <a:cxn ang="0">
                  <a:pos x="301" y="90"/>
                </a:cxn>
                <a:cxn ang="0">
                  <a:pos x="252" y="41"/>
                </a:cxn>
                <a:cxn ang="0">
                  <a:pos x="182" y="21"/>
                </a:cxn>
                <a:cxn ang="0">
                  <a:pos x="97" y="60"/>
                </a:cxn>
                <a:cxn ang="0">
                  <a:pos x="65" y="167"/>
                </a:cxn>
                <a:cxn ang="0">
                  <a:pos x="97" y="291"/>
                </a:cxn>
                <a:cxn ang="0">
                  <a:pos x="184" y="338"/>
                </a:cxn>
                <a:cxn ang="0">
                  <a:pos x="228" y="330"/>
                </a:cxn>
                <a:cxn ang="0">
                  <a:pos x="258" y="310"/>
                </a:cxn>
                <a:cxn ang="0">
                  <a:pos x="265" y="290"/>
                </a:cxn>
                <a:cxn ang="0">
                  <a:pos x="268" y="259"/>
                </a:cxn>
                <a:cxn ang="0">
                  <a:pos x="261" y="228"/>
                </a:cxn>
                <a:cxn ang="0">
                  <a:pos x="235" y="213"/>
                </a:cxn>
                <a:cxn ang="0">
                  <a:pos x="226" y="212"/>
                </a:cxn>
                <a:cxn ang="0">
                  <a:pos x="223" y="211"/>
                </a:cxn>
                <a:cxn ang="0">
                  <a:pos x="222" y="211"/>
                </a:cxn>
                <a:cxn ang="0">
                  <a:pos x="209" y="201"/>
                </a:cxn>
                <a:cxn ang="0">
                  <a:pos x="212" y="193"/>
                </a:cxn>
                <a:cxn ang="0">
                  <a:pos x="221" y="191"/>
                </a:cxn>
                <a:cxn ang="0">
                  <a:pos x="249" y="193"/>
                </a:cxn>
                <a:cxn ang="0">
                  <a:pos x="289" y="196"/>
                </a:cxn>
                <a:cxn ang="0">
                  <a:pos x="343" y="193"/>
                </a:cxn>
                <a:cxn ang="0">
                  <a:pos x="352" y="192"/>
                </a:cxn>
                <a:cxn ang="0">
                  <a:pos x="362" y="194"/>
                </a:cxn>
                <a:cxn ang="0">
                  <a:pos x="365" y="201"/>
                </a:cxn>
                <a:cxn ang="0">
                  <a:pos x="353" y="211"/>
                </a:cxn>
                <a:cxn ang="0">
                  <a:pos x="346" y="214"/>
                </a:cxn>
                <a:cxn ang="0">
                  <a:pos x="340" y="217"/>
                </a:cxn>
                <a:cxn ang="0">
                  <a:pos x="331" y="231"/>
                </a:cxn>
                <a:cxn ang="0">
                  <a:pos x="329" y="257"/>
                </a:cxn>
                <a:cxn ang="0">
                  <a:pos x="329" y="287"/>
                </a:cxn>
              </a:cxnLst>
              <a:rect l="0" t="0" r="r" b="b"/>
              <a:pathLst>
                <a:path w="365" h="363">
                  <a:moveTo>
                    <a:pt x="329" y="287"/>
                  </a:moveTo>
                  <a:cubicBezTo>
                    <a:pt x="329" y="290"/>
                    <a:pt x="329" y="293"/>
                    <a:pt x="329" y="297"/>
                  </a:cubicBezTo>
                  <a:cubicBezTo>
                    <a:pt x="329" y="300"/>
                    <a:pt x="329" y="303"/>
                    <a:pt x="329" y="303"/>
                  </a:cubicBezTo>
                  <a:cubicBezTo>
                    <a:pt x="329" y="309"/>
                    <a:pt x="324" y="315"/>
                    <a:pt x="313" y="320"/>
                  </a:cubicBezTo>
                  <a:cubicBezTo>
                    <a:pt x="309" y="322"/>
                    <a:pt x="306" y="323"/>
                    <a:pt x="303" y="324"/>
                  </a:cubicBezTo>
                  <a:cubicBezTo>
                    <a:pt x="278" y="337"/>
                    <a:pt x="254" y="346"/>
                    <a:pt x="230" y="353"/>
                  </a:cubicBezTo>
                  <a:cubicBezTo>
                    <a:pt x="206" y="359"/>
                    <a:pt x="184" y="363"/>
                    <a:pt x="164" y="363"/>
                  </a:cubicBezTo>
                  <a:cubicBezTo>
                    <a:pt x="115" y="363"/>
                    <a:pt x="75" y="347"/>
                    <a:pt x="45" y="317"/>
                  </a:cubicBezTo>
                  <a:cubicBezTo>
                    <a:pt x="15" y="287"/>
                    <a:pt x="0" y="247"/>
                    <a:pt x="0" y="197"/>
                  </a:cubicBezTo>
                  <a:cubicBezTo>
                    <a:pt x="0" y="141"/>
                    <a:pt x="17" y="95"/>
                    <a:pt x="52" y="57"/>
                  </a:cubicBezTo>
                  <a:cubicBezTo>
                    <a:pt x="86" y="19"/>
                    <a:pt x="129" y="0"/>
                    <a:pt x="180" y="0"/>
                  </a:cubicBezTo>
                  <a:cubicBezTo>
                    <a:pt x="207" y="0"/>
                    <a:pt x="234" y="6"/>
                    <a:pt x="261" y="16"/>
                  </a:cubicBezTo>
                  <a:cubicBezTo>
                    <a:pt x="288" y="26"/>
                    <a:pt x="302" y="32"/>
                    <a:pt x="303" y="32"/>
                  </a:cubicBezTo>
                  <a:cubicBezTo>
                    <a:pt x="308" y="32"/>
                    <a:pt x="312" y="30"/>
                    <a:pt x="315" y="26"/>
                  </a:cubicBezTo>
                  <a:cubicBezTo>
                    <a:pt x="318" y="22"/>
                    <a:pt x="320" y="20"/>
                    <a:pt x="323" y="20"/>
                  </a:cubicBezTo>
                  <a:cubicBezTo>
                    <a:pt x="325" y="20"/>
                    <a:pt x="327" y="20"/>
                    <a:pt x="328" y="22"/>
                  </a:cubicBezTo>
                  <a:cubicBezTo>
                    <a:pt x="329" y="24"/>
                    <a:pt x="330" y="27"/>
                    <a:pt x="330" y="31"/>
                  </a:cubicBezTo>
                  <a:cubicBezTo>
                    <a:pt x="330" y="31"/>
                    <a:pt x="330" y="34"/>
                    <a:pt x="330" y="37"/>
                  </a:cubicBezTo>
                  <a:cubicBezTo>
                    <a:pt x="328" y="51"/>
                    <a:pt x="328" y="64"/>
                    <a:pt x="328" y="77"/>
                  </a:cubicBezTo>
                  <a:cubicBezTo>
                    <a:pt x="328" y="86"/>
                    <a:pt x="328" y="95"/>
                    <a:pt x="329" y="104"/>
                  </a:cubicBezTo>
                  <a:cubicBezTo>
                    <a:pt x="330" y="114"/>
                    <a:pt x="330" y="119"/>
                    <a:pt x="330" y="119"/>
                  </a:cubicBezTo>
                  <a:cubicBezTo>
                    <a:pt x="330" y="123"/>
                    <a:pt x="330" y="126"/>
                    <a:pt x="328" y="128"/>
                  </a:cubicBezTo>
                  <a:cubicBezTo>
                    <a:pt x="327" y="129"/>
                    <a:pt x="325" y="130"/>
                    <a:pt x="321" y="130"/>
                  </a:cubicBezTo>
                  <a:cubicBezTo>
                    <a:pt x="317" y="130"/>
                    <a:pt x="314" y="126"/>
                    <a:pt x="312" y="118"/>
                  </a:cubicBezTo>
                  <a:cubicBezTo>
                    <a:pt x="308" y="107"/>
                    <a:pt x="305" y="98"/>
                    <a:pt x="301" y="90"/>
                  </a:cubicBezTo>
                  <a:cubicBezTo>
                    <a:pt x="291" y="70"/>
                    <a:pt x="275" y="54"/>
                    <a:pt x="252" y="41"/>
                  </a:cubicBezTo>
                  <a:cubicBezTo>
                    <a:pt x="229" y="27"/>
                    <a:pt x="206" y="21"/>
                    <a:pt x="182" y="21"/>
                  </a:cubicBezTo>
                  <a:cubicBezTo>
                    <a:pt x="146" y="21"/>
                    <a:pt x="118" y="34"/>
                    <a:pt x="97" y="60"/>
                  </a:cubicBezTo>
                  <a:cubicBezTo>
                    <a:pt x="75" y="87"/>
                    <a:pt x="65" y="123"/>
                    <a:pt x="65" y="167"/>
                  </a:cubicBezTo>
                  <a:cubicBezTo>
                    <a:pt x="65" y="219"/>
                    <a:pt x="76" y="260"/>
                    <a:pt x="97" y="291"/>
                  </a:cubicBezTo>
                  <a:cubicBezTo>
                    <a:pt x="119" y="323"/>
                    <a:pt x="148" y="338"/>
                    <a:pt x="184" y="338"/>
                  </a:cubicBezTo>
                  <a:cubicBezTo>
                    <a:pt x="199" y="338"/>
                    <a:pt x="214" y="336"/>
                    <a:pt x="228" y="330"/>
                  </a:cubicBezTo>
                  <a:cubicBezTo>
                    <a:pt x="242" y="325"/>
                    <a:pt x="252" y="318"/>
                    <a:pt x="258" y="310"/>
                  </a:cubicBezTo>
                  <a:cubicBezTo>
                    <a:pt x="261" y="306"/>
                    <a:pt x="263" y="300"/>
                    <a:pt x="265" y="290"/>
                  </a:cubicBezTo>
                  <a:cubicBezTo>
                    <a:pt x="267" y="281"/>
                    <a:pt x="268" y="271"/>
                    <a:pt x="268" y="259"/>
                  </a:cubicBezTo>
                  <a:cubicBezTo>
                    <a:pt x="268" y="245"/>
                    <a:pt x="266" y="234"/>
                    <a:pt x="261" y="228"/>
                  </a:cubicBezTo>
                  <a:cubicBezTo>
                    <a:pt x="256" y="221"/>
                    <a:pt x="248" y="216"/>
                    <a:pt x="235" y="213"/>
                  </a:cubicBezTo>
                  <a:cubicBezTo>
                    <a:pt x="233" y="213"/>
                    <a:pt x="230" y="212"/>
                    <a:pt x="226" y="212"/>
                  </a:cubicBezTo>
                  <a:cubicBezTo>
                    <a:pt x="224" y="211"/>
                    <a:pt x="224" y="211"/>
                    <a:pt x="223" y="211"/>
                  </a:cubicBezTo>
                  <a:cubicBezTo>
                    <a:pt x="223" y="211"/>
                    <a:pt x="222" y="211"/>
                    <a:pt x="222" y="211"/>
                  </a:cubicBezTo>
                  <a:cubicBezTo>
                    <a:pt x="213" y="210"/>
                    <a:pt x="209" y="206"/>
                    <a:pt x="209" y="201"/>
                  </a:cubicBezTo>
                  <a:cubicBezTo>
                    <a:pt x="209" y="198"/>
                    <a:pt x="210" y="195"/>
                    <a:pt x="212" y="193"/>
                  </a:cubicBezTo>
                  <a:cubicBezTo>
                    <a:pt x="214" y="192"/>
                    <a:pt x="217" y="191"/>
                    <a:pt x="221" y="191"/>
                  </a:cubicBezTo>
                  <a:cubicBezTo>
                    <a:pt x="225" y="191"/>
                    <a:pt x="234" y="192"/>
                    <a:pt x="249" y="193"/>
                  </a:cubicBezTo>
                  <a:cubicBezTo>
                    <a:pt x="264" y="195"/>
                    <a:pt x="278" y="196"/>
                    <a:pt x="289" y="196"/>
                  </a:cubicBezTo>
                  <a:cubicBezTo>
                    <a:pt x="306" y="196"/>
                    <a:pt x="324" y="195"/>
                    <a:pt x="343" y="193"/>
                  </a:cubicBezTo>
                  <a:cubicBezTo>
                    <a:pt x="348" y="192"/>
                    <a:pt x="351" y="192"/>
                    <a:pt x="352" y="192"/>
                  </a:cubicBezTo>
                  <a:cubicBezTo>
                    <a:pt x="357" y="192"/>
                    <a:pt x="360" y="193"/>
                    <a:pt x="362" y="194"/>
                  </a:cubicBezTo>
                  <a:cubicBezTo>
                    <a:pt x="364" y="196"/>
                    <a:pt x="365" y="198"/>
                    <a:pt x="365" y="201"/>
                  </a:cubicBezTo>
                  <a:cubicBezTo>
                    <a:pt x="365" y="205"/>
                    <a:pt x="361" y="209"/>
                    <a:pt x="353" y="211"/>
                  </a:cubicBezTo>
                  <a:cubicBezTo>
                    <a:pt x="350" y="212"/>
                    <a:pt x="348" y="213"/>
                    <a:pt x="346" y="214"/>
                  </a:cubicBezTo>
                  <a:cubicBezTo>
                    <a:pt x="344" y="215"/>
                    <a:pt x="342" y="216"/>
                    <a:pt x="340" y="217"/>
                  </a:cubicBezTo>
                  <a:cubicBezTo>
                    <a:pt x="336" y="221"/>
                    <a:pt x="333" y="225"/>
                    <a:pt x="331" y="231"/>
                  </a:cubicBezTo>
                  <a:cubicBezTo>
                    <a:pt x="329" y="237"/>
                    <a:pt x="329" y="246"/>
                    <a:pt x="329" y="257"/>
                  </a:cubicBezTo>
                  <a:lnTo>
                    <a:pt x="329" y="28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42" y="4095482"/>
            <a:ext cx="1629437" cy="151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5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99565" y="1482574"/>
            <a:ext cx="5470992" cy="48492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Open to all Academy members to promote “advocacy and action”</a:t>
            </a:r>
          </a:p>
          <a:p>
            <a:endParaRPr lang="en-US" sz="32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Comprised of local, state, and national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Otolaryngological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societies from around the United States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72817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7390899" y="2272553"/>
            <a:ext cx="3290117" cy="1428961"/>
            <a:chOff x="1632" y="528"/>
            <a:chExt cx="2363" cy="1159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632" y="528"/>
              <a:ext cx="2363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83" y="1271"/>
              <a:ext cx="2307" cy="4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727" y="1433"/>
              <a:ext cx="114" cy="123"/>
            </a:xfrm>
            <a:custGeom>
              <a:avLst/>
              <a:gdLst>
                <a:gd name="T0" fmla="*/ 667351 w 62"/>
                <a:gd name="T1" fmla="*/ 435290 h 67"/>
                <a:gd name="T2" fmla="*/ 939468 w 62"/>
                <a:gd name="T3" fmla="*/ 435290 h 67"/>
                <a:gd name="T4" fmla="*/ 1162247 w 62"/>
                <a:gd name="T5" fmla="*/ 466152 h 67"/>
                <a:gd name="T6" fmla="*/ 1227065 w 62"/>
                <a:gd name="T7" fmla="*/ 615288 h 67"/>
                <a:gd name="T8" fmla="*/ 1162247 w 62"/>
                <a:gd name="T9" fmla="*/ 762213 h 67"/>
                <a:gd name="T10" fmla="*/ 939468 w 62"/>
                <a:gd name="T11" fmla="*/ 799114 h 67"/>
                <a:gd name="T12" fmla="*/ 667351 w 62"/>
                <a:gd name="T13" fmla="*/ 799114 h 67"/>
                <a:gd name="T14" fmla="*/ 667351 w 62"/>
                <a:gd name="T15" fmla="*/ 435290 h 67"/>
                <a:gd name="T16" fmla="*/ 0 w 62"/>
                <a:gd name="T17" fmla="*/ 2049712 h 67"/>
                <a:gd name="T18" fmla="*/ 1120164 w 62"/>
                <a:gd name="T19" fmla="*/ 2049712 h 67"/>
                <a:gd name="T20" fmla="*/ 1420394 w 62"/>
                <a:gd name="T21" fmla="*/ 2014839 h 67"/>
                <a:gd name="T22" fmla="*/ 1650097 w 62"/>
                <a:gd name="T23" fmla="*/ 1950178 h 67"/>
                <a:gd name="T24" fmla="*/ 1846866 w 62"/>
                <a:gd name="T25" fmla="*/ 1747940 h 67"/>
                <a:gd name="T26" fmla="*/ 1949158 w 62"/>
                <a:gd name="T27" fmla="*/ 1467030 h 67"/>
                <a:gd name="T28" fmla="*/ 1829093 w 62"/>
                <a:gd name="T29" fmla="*/ 1129559 h 67"/>
                <a:gd name="T30" fmla="*/ 1504780 w 62"/>
                <a:gd name="T31" fmla="*/ 952130 h 67"/>
                <a:gd name="T32" fmla="*/ 1727409 w 62"/>
                <a:gd name="T33" fmla="*/ 833986 h 67"/>
                <a:gd name="T34" fmla="*/ 1846866 w 62"/>
                <a:gd name="T35" fmla="*/ 518640 h 67"/>
                <a:gd name="T36" fmla="*/ 1691664 w 62"/>
                <a:gd name="T37" fmla="*/ 153888 h 67"/>
                <a:gd name="T38" fmla="*/ 1227065 w 62"/>
                <a:gd name="T39" fmla="*/ 0 h 67"/>
                <a:gd name="T40" fmla="*/ 0 w 62"/>
                <a:gd name="T41" fmla="*/ 0 h 67"/>
                <a:gd name="T42" fmla="*/ 0 w 62"/>
                <a:gd name="T43" fmla="*/ 2049712 h 67"/>
                <a:gd name="T44" fmla="*/ 667351 w 62"/>
                <a:gd name="T45" fmla="*/ 1193933 h 67"/>
                <a:gd name="T46" fmla="*/ 975281 w 62"/>
                <a:gd name="T47" fmla="*/ 1193933 h 67"/>
                <a:gd name="T48" fmla="*/ 1227065 w 62"/>
                <a:gd name="T49" fmla="*/ 1248457 h 67"/>
                <a:gd name="T50" fmla="*/ 1282314 w 62"/>
                <a:gd name="T51" fmla="*/ 1399286 h 67"/>
                <a:gd name="T52" fmla="*/ 1227065 w 62"/>
                <a:gd name="T53" fmla="*/ 1571042 h 67"/>
                <a:gd name="T54" fmla="*/ 975281 w 62"/>
                <a:gd name="T55" fmla="*/ 1576722 h 67"/>
                <a:gd name="T56" fmla="*/ 667351 w 62"/>
                <a:gd name="T57" fmla="*/ 1576722 h 67"/>
                <a:gd name="T58" fmla="*/ 667351 w 62"/>
                <a:gd name="T59" fmla="*/ 1193933 h 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7"/>
                <a:gd name="T92" fmla="*/ 62 w 62"/>
                <a:gd name="T93" fmla="*/ 67 h 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5" y="14"/>
                    <a:pt x="37" y="15"/>
                  </a:cubicBezTo>
                  <a:cubicBezTo>
                    <a:pt x="38" y="16"/>
                    <a:pt x="39" y="18"/>
                    <a:pt x="39" y="20"/>
                  </a:cubicBezTo>
                  <a:cubicBezTo>
                    <a:pt x="39" y="22"/>
                    <a:pt x="38" y="24"/>
                    <a:pt x="37" y="25"/>
                  </a:cubicBezTo>
                  <a:cubicBezTo>
                    <a:pt x="35" y="26"/>
                    <a:pt x="33" y="26"/>
                    <a:pt x="30" y="26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1" y="14"/>
                  </a:lnTo>
                  <a:close/>
                  <a:moveTo>
                    <a:pt x="0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7" y="67"/>
                    <a:pt x="40" y="66"/>
                    <a:pt x="45" y="66"/>
                  </a:cubicBezTo>
                  <a:cubicBezTo>
                    <a:pt x="48" y="65"/>
                    <a:pt x="51" y="65"/>
                    <a:pt x="53" y="64"/>
                  </a:cubicBezTo>
                  <a:cubicBezTo>
                    <a:pt x="56" y="62"/>
                    <a:pt x="58" y="60"/>
                    <a:pt x="59" y="57"/>
                  </a:cubicBezTo>
                  <a:cubicBezTo>
                    <a:pt x="61" y="54"/>
                    <a:pt x="62" y="51"/>
                    <a:pt x="62" y="48"/>
                  </a:cubicBezTo>
                  <a:cubicBezTo>
                    <a:pt x="62" y="44"/>
                    <a:pt x="61" y="40"/>
                    <a:pt x="58" y="37"/>
                  </a:cubicBezTo>
                  <a:cubicBezTo>
                    <a:pt x="56" y="34"/>
                    <a:pt x="53" y="33"/>
                    <a:pt x="48" y="31"/>
                  </a:cubicBezTo>
                  <a:cubicBezTo>
                    <a:pt x="51" y="30"/>
                    <a:pt x="53" y="29"/>
                    <a:pt x="55" y="27"/>
                  </a:cubicBezTo>
                  <a:cubicBezTo>
                    <a:pt x="57" y="24"/>
                    <a:pt x="59" y="21"/>
                    <a:pt x="59" y="17"/>
                  </a:cubicBezTo>
                  <a:cubicBezTo>
                    <a:pt x="59" y="12"/>
                    <a:pt x="57" y="8"/>
                    <a:pt x="54" y="5"/>
                  </a:cubicBezTo>
                  <a:cubicBezTo>
                    <a:pt x="50" y="2"/>
                    <a:pt x="45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7"/>
                  </a:lnTo>
                  <a:close/>
                  <a:moveTo>
                    <a:pt x="21" y="39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5" y="39"/>
                    <a:pt x="38" y="40"/>
                    <a:pt x="39" y="41"/>
                  </a:cubicBezTo>
                  <a:cubicBezTo>
                    <a:pt x="40" y="42"/>
                    <a:pt x="41" y="44"/>
                    <a:pt x="41" y="46"/>
                  </a:cubicBezTo>
                  <a:cubicBezTo>
                    <a:pt x="41" y="48"/>
                    <a:pt x="40" y="49"/>
                    <a:pt x="39" y="51"/>
                  </a:cubicBezTo>
                  <a:cubicBezTo>
                    <a:pt x="38" y="52"/>
                    <a:pt x="35" y="52"/>
                    <a:pt x="31" y="52"/>
                  </a:cubicBezTo>
                  <a:cubicBezTo>
                    <a:pt x="21" y="52"/>
                    <a:pt x="21" y="52"/>
                    <a:pt x="21" y="52"/>
                  </a:cubicBezTo>
                  <a:lnTo>
                    <a:pt x="2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856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22240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694367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22240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8" y="69"/>
                    <a:pt x="35" y="69"/>
                  </a:cubicBezTo>
                  <a:cubicBezTo>
                    <a:pt x="42" y="69"/>
                    <a:pt x="49" y="68"/>
                    <a:pt x="53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985" y="1433"/>
              <a:ext cx="132" cy="123"/>
            </a:xfrm>
            <a:custGeom>
              <a:avLst/>
              <a:gdLst>
                <a:gd name="T0" fmla="*/ 53 w 132"/>
                <a:gd name="T1" fmla="*/ 76 h 123"/>
                <a:gd name="T2" fmla="*/ 66 w 132"/>
                <a:gd name="T3" fmla="*/ 31 h 123"/>
                <a:gd name="T4" fmla="*/ 78 w 132"/>
                <a:gd name="T5" fmla="*/ 76 h 123"/>
                <a:gd name="T6" fmla="*/ 53 w 132"/>
                <a:gd name="T7" fmla="*/ 76 h 123"/>
                <a:gd name="T8" fmla="*/ 93 w 132"/>
                <a:gd name="T9" fmla="*/ 123 h 123"/>
                <a:gd name="T10" fmla="*/ 132 w 132"/>
                <a:gd name="T11" fmla="*/ 123 h 123"/>
                <a:gd name="T12" fmla="*/ 86 w 132"/>
                <a:gd name="T13" fmla="*/ 0 h 123"/>
                <a:gd name="T14" fmla="*/ 45 w 132"/>
                <a:gd name="T15" fmla="*/ 0 h 123"/>
                <a:gd name="T16" fmla="*/ 0 w 132"/>
                <a:gd name="T17" fmla="*/ 123 h 123"/>
                <a:gd name="T18" fmla="*/ 38 w 132"/>
                <a:gd name="T19" fmla="*/ 123 h 123"/>
                <a:gd name="T20" fmla="*/ 44 w 132"/>
                <a:gd name="T21" fmla="*/ 103 h 123"/>
                <a:gd name="T22" fmla="*/ 88 w 132"/>
                <a:gd name="T23" fmla="*/ 103 h 123"/>
                <a:gd name="T24" fmla="*/ 93 w 132"/>
                <a:gd name="T25" fmla="*/ 123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23"/>
                <a:gd name="T41" fmla="*/ 132 w 132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23">
                  <a:moveTo>
                    <a:pt x="53" y="76"/>
                  </a:moveTo>
                  <a:lnTo>
                    <a:pt x="66" y="31"/>
                  </a:lnTo>
                  <a:lnTo>
                    <a:pt x="78" y="76"/>
                  </a:lnTo>
                  <a:lnTo>
                    <a:pt x="53" y="76"/>
                  </a:lnTo>
                  <a:close/>
                  <a:moveTo>
                    <a:pt x="93" y="123"/>
                  </a:moveTo>
                  <a:lnTo>
                    <a:pt x="132" y="123"/>
                  </a:lnTo>
                  <a:lnTo>
                    <a:pt x="86" y="0"/>
                  </a:lnTo>
                  <a:lnTo>
                    <a:pt x="45" y="0"/>
                  </a:lnTo>
                  <a:lnTo>
                    <a:pt x="0" y="123"/>
                  </a:lnTo>
                  <a:lnTo>
                    <a:pt x="38" y="123"/>
                  </a:lnTo>
                  <a:lnTo>
                    <a:pt x="44" y="103"/>
                  </a:lnTo>
                  <a:lnTo>
                    <a:pt x="88" y="103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130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94751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501324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8" y="25"/>
                    <a:pt x="36" y="26"/>
                    <a:pt x="35" y="26"/>
                  </a:cubicBezTo>
                  <a:cubicBezTo>
                    <a:pt x="32" y="27"/>
                    <a:pt x="30" y="27"/>
                    <a:pt x="30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5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50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262" y="1433"/>
              <a:ext cx="114" cy="123"/>
            </a:xfrm>
            <a:custGeom>
              <a:avLst/>
              <a:gdLst>
                <a:gd name="T0" fmla="*/ 818389 w 62"/>
                <a:gd name="T1" fmla="*/ 466152 h 67"/>
                <a:gd name="T2" fmla="*/ 1198046 w 62"/>
                <a:gd name="T3" fmla="*/ 578647 h 67"/>
                <a:gd name="T4" fmla="*/ 1282314 w 62"/>
                <a:gd name="T5" fmla="*/ 1033127 h 67"/>
                <a:gd name="T6" fmla="*/ 1263753 w 62"/>
                <a:gd name="T7" fmla="*/ 1377989 h 67"/>
                <a:gd name="T8" fmla="*/ 1096357 w 62"/>
                <a:gd name="T9" fmla="*/ 1531049 h 67"/>
                <a:gd name="T10" fmla="*/ 818389 w 62"/>
                <a:gd name="T11" fmla="*/ 1576722 h 67"/>
                <a:gd name="T12" fmla="*/ 667351 w 62"/>
                <a:gd name="T13" fmla="*/ 1576722 h 67"/>
                <a:gd name="T14" fmla="*/ 667351 w 62"/>
                <a:gd name="T15" fmla="*/ 466152 h 67"/>
                <a:gd name="T16" fmla="*/ 818389 w 62"/>
                <a:gd name="T17" fmla="*/ 466152 h 67"/>
                <a:gd name="T18" fmla="*/ 0 w 62"/>
                <a:gd name="T19" fmla="*/ 2049712 h 67"/>
                <a:gd name="T20" fmla="*/ 975281 w 62"/>
                <a:gd name="T21" fmla="*/ 2049712 h 67"/>
                <a:gd name="T22" fmla="*/ 1348203 w 62"/>
                <a:gd name="T23" fmla="*/ 1974222 h 67"/>
                <a:gd name="T24" fmla="*/ 1650097 w 62"/>
                <a:gd name="T25" fmla="*/ 1831789 h 67"/>
                <a:gd name="T26" fmla="*/ 1846866 w 62"/>
                <a:gd name="T27" fmla="*/ 1531049 h 67"/>
                <a:gd name="T28" fmla="*/ 1949158 w 62"/>
                <a:gd name="T29" fmla="*/ 1017037 h 67"/>
                <a:gd name="T30" fmla="*/ 1872867 w 62"/>
                <a:gd name="T31" fmla="*/ 615288 h 67"/>
                <a:gd name="T32" fmla="*/ 1727409 w 62"/>
                <a:gd name="T33" fmla="*/ 301770 h 67"/>
                <a:gd name="T34" fmla="*/ 1449804 w 62"/>
                <a:gd name="T35" fmla="*/ 99446 h 67"/>
                <a:gd name="T36" fmla="*/ 975281 w 62"/>
                <a:gd name="T37" fmla="*/ 0 h 67"/>
                <a:gd name="T38" fmla="*/ 0 w 62"/>
                <a:gd name="T39" fmla="*/ 0 h 67"/>
                <a:gd name="T40" fmla="*/ 0 w 62"/>
                <a:gd name="T41" fmla="*/ 2049712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67"/>
                <a:gd name="T65" fmla="*/ 62 w 6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67">
                  <a:moveTo>
                    <a:pt x="26" y="15"/>
                  </a:moveTo>
                  <a:cubicBezTo>
                    <a:pt x="32" y="15"/>
                    <a:pt x="35" y="17"/>
                    <a:pt x="38" y="19"/>
                  </a:cubicBezTo>
                  <a:cubicBezTo>
                    <a:pt x="40" y="22"/>
                    <a:pt x="41" y="27"/>
                    <a:pt x="41" y="34"/>
                  </a:cubicBezTo>
                  <a:cubicBezTo>
                    <a:pt x="41" y="39"/>
                    <a:pt x="41" y="43"/>
                    <a:pt x="40" y="45"/>
                  </a:cubicBezTo>
                  <a:cubicBezTo>
                    <a:pt x="39" y="48"/>
                    <a:pt x="37" y="49"/>
                    <a:pt x="35" y="50"/>
                  </a:cubicBezTo>
                  <a:cubicBezTo>
                    <a:pt x="33" y="51"/>
                    <a:pt x="30" y="52"/>
                    <a:pt x="26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15"/>
                    <a:pt x="21" y="15"/>
                    <a:pt x="21" y="15"/>
                  </a:cubicBezTo>
                  <a:lnTo>
                    <a:pt x="26" y="15"/>
                  </a:lnTo>
                  <a:close/>
                  <a:moveTo>
                    <a:pt x="0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7"/>
                    <a:pt x="39" y="66"/>
                    <a:pt x="43" y="65"/>
                  </a:cubicBezTo>
                  <a:cubicBezTo>
                    <a:pt x="47" y="64"/>
                    <a:pt x="50" y="62"/>
                    <a:pt x="53" y="60"/>
                  </a:cubicBezTo>
                  <a:cubicBezTo>
                    <a:pt x="55" y="57"/>
                    <a:pt x="58" y="54"/>
                    <a:pt x="59" y="50"/>
                  </a:cubicBezTo>
                  <a:cubicBezTo>
                    <a:pt x="61" y="46"/>
                    <a:pt x="62" y="40"/>
                    <a:pt x="62" y="33"/>
                  </a:cubicBezTo>
                  <a:cubicBezTo>
                    <a:pt x="62" y="29"/>
                    <a:pt x="61" y="24"/>
                    <a:pt x="60" y="20"/>
                  </a:cubicBezTo>
                  <a:cubicBezTo>
                    <a:pt x="59" y="16"/>
                    <a:pt x="57" y="13"/>
                    <a:pt x="55" y="10"/>
                  </a:cubicBezTo>
                  <a:cubicBezTo>
                    <a:pt x="52" y="7"/>
                    <a:pt x="49" y="4"/>
                    <a:pt x="46" y="3"/>
                  </a:cubicBezTo>
                  <a:cubicBezTo>
                    <a:pt x="42" y="1"/>
                    <a:pt x="37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447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22240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694367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22240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7" y="69"/>
                    <a:pt x="35" y="69"/>
                  </a:cubicBezTo>
                  <a:cubicBezTo>
                    <a:pt x="42" y="69"/>
                    <a:pt x="49" y="68"/>
                    <a:pt x="53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594" y="1433"/>
              <a:ext cx="94" cy="123"/>
            </a:xfrm>
            <a:custGeom>
              <a:avLst/>
              <a:gdLst>
                <a:gd name="T0" fmla="*/ 0 w 94"/>
                <a:gd name="T1" fmla="*/ 0 h 123"/>
                <a:gd name="T2" fmla="*/ 94 w 94"/>
                <a:gd name="T3" fmla="*/ 0 h 123"/>
                <a:gd name="T4" fmla="*/ 94 w 94"/>
                <a:gd name="T5" fmla="*/ 26 h 123"/>
                <a:gd name="T6" fmla="*/ 37 w 94"/>
                <a:gd name="T7" fmla="*/ 26 h 123"/>
                <a:gd name="T8" fmla="*/ 37 w 94"/>
                <a:gd name="T9" fmla="*/ 48 h 123"/>
                <a:gd name="T10" fmla="*/ 85 w 94"/>
                <a:gd name="T11" fmla="*/ 48 h 123"/>
                <a:gd name="T12" fmla="*/ 85 w 94"/>
                <a:gd name="T13" fmla="*/ 74 h 123"/>
                <a:gd name="T14" fmla="*/ 37 w 94"/>
                <a:gd name="T15" fmla="*/ 74 h 123"/>
                <a:gd name="T16" fmla="*/ 37 w 94"/>
                <a:gd name="T17" fmla="*/ 123 h 123"/>
                <a:gd name="T18" fmla="*/ 0 w 94"/>
                <a:gd name="T19" fmla="*/ 123 h 123"/>
                <a:gd name="T20" fmla="*/ 0 w 94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123"/>
                <a:gd name="T35" fmla="*/ 94 w 94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123">
                  <a:moveTo>
                    <a:pt x="0" y="0"/>
                  </a:moveTo>
                  <a:lnTo>
                    <a:pt x="94" y="0"/>
                  </a:lnTo>
                  <a:lnTo>
                    <a:pt x="94" y="26"/>
                  </a:lnTo>
                  <a:lnTo>
                    <a:pt x="37" y="26"/>
                  </a:lnTo>
                  <a:lnTo>
                    <a:pt x="37" y="48"/>
                  </a:lnTo>
                  <a:lnTo>
                    <a:pt x="85" y="48"/>
                  </a:lnTo>
                  <a:lnTo>
                    <a:pt x="85" y="74"/>
                  </a:lnTo>
                  <a:lnTo>
                    <a:pt x="37" y="74"/>
                  </a:lnTo>
                  <a:lnTo>
                    <a:pt x="37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759" y="1431"/>
              <a:ext cx="125" cy="127"/>
            </a:xfrm>
            <a:custGeom>
              <a:avLst/>
              <a:gdLst>
                <a:gd name="T0" fmla="*/ 1116820 w 68"/>
                <a:gd name="T1" fmla="*/ 1402914 h 69"/>
                <a:gd name="T2" fmla="*/ 1116820 w 68"/>
                <a:gd name="T3" fmla="*/ 950849 h 69"/>
                <a:gd name="T4" fmla="*/ 2129204 w 68"/>
                <a:gd name="T5" fmla="*/ 950849 h 69"/>
                <a:gd name="T6" fmla="*/ 2129204 w 68"/>
                <a:gd name="T7" fmla="*/ 1859408 h 69"/>
                <a:gd name="T8" fmla="*/ 1631946 w 68"/>
                <a:gd name="T9" fmla="*/ 2131250 h 69"/>
                <a:gd name="T10" fmla="*/ 1090776 w 68"/>
                <a:gd name="T11" fmla="*/ 2207186 h 69"/>
                <a:gd name="T12" fmla="*/ 486686 w 68"/>
                <a:gd name="T13" fmla="*/ 2084094 h 69"/>
                <a:gd name="T14" fmla="*/ 120735 w 68"/>
                <a:gd name="T15" fmla="*/ 1694367 h 69"/>
                <a:gd name="T16" fmla="*/ 0 w 68"/>
                <a:gd name="T17" fmla="*/ 1095603 h 69"/>
                <a:gd name="T18" fmla="*/ 156452 w 68"/>
                <a:gd name="T19" fmla="*/ 492651 h 69"/>
                <a:gd name="T20" fmla="*/ 564452 w 68"/>
                <a:gd name="T21" fmla="*/ 102605 h 69"/>
                <a:gd name="T22" fmla="*/ 1116820 w 68"/>
                <a:gd name="T23" fmla="*/ 0 h 69"/>
                <a:gd name="T24" fmla="*/ 1631946 w 68"/>
                <a:gd name="T25" fmla="*/ 66414 h 69"/>
                <a:gd name="T26" fmla="*/ 1907345 w 68"/>
                <a:gd name="T27" fmla="*/ 267661 h 69"/>
                <a:gd name="T28" fmla="*/ 2088704 w 68"/>
                <a:gd name="T29" fmla="*/ 603000 h 69"/>
                <a:gd name="T30" fmla="*/ 1458502 w 68"/>
                <a:gd name="T31" fmla="*/ 695570 h 69"/>
                <a:gd name="T32" fmla="*/ 1344064 w 68"/>
                <a:gd name="T33" fmla="*/ 536179 h 69"/>
                <a:gd name="T34" fmla="*/ 1116820 w 68"/>
                <a:gd name="T35" fmla="*/ 492651 h 69"/>
                <a:gd name="T36" fmla="*/ 786294 w 68"/>
                <a:gd name="T37" fmla="*/ 603000 h 69"/>
                <a:gd name="T38" fmla="*/ 665827 w 68"/>
                <a:gd name="T39" fmla="*/ 1095603 h 69"/>
                <a:gd name="T40" fmla="*/ 786294 w 68"/>
                <a:gd name="T41" fmla="*/ 1591516 h 69"/>
                <a:gd name="T42" fmla="*/ 1116820 w 68"/>
                <a:gd name="T43" fmla="*/ 1717415 h 69"/>
                <a:gd name="T44" fmla="*/ 1344064 w 68"/>
                <a:gd name="T45" fmla="*/ 1694367 h 69"/>
                <a:gd name="T46" fmla="*/ 1564571 w 68"/>
                <a:gd name="T47" fmla="*/ 1591516 h 69"/>
                <a:gd name="T48" fmla="*/ 1564571 w 68"/>
                <a:gd name="T49" fmla="*/ 1402914 h 69"/>
                <a:gd name="T50" fmla="*/ 1116820 w 68"/>
                <a:gd name="T51" fmla="*/ 1402914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69"/>
                <a:gd name="T80" fmla="*/ 68 w 68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69">
                  <a:moveTo>
                    <a:pt x="36" y="44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2" y="62"/>
                    <a:pt x="56" y="65"/>
                    <a:pt x="52" y="67"/>
                  </a:cubicBezTo>
                  <a:cubicBezTo>
                    <a:pt x="47" y="68"/>
                    <a:pt x="42" y="69"/>
                    <a:pt x="35" y="69"/>
                  </a:cubicBezTo>
                  <a:cubicBezTo>
                    <a:pt x="27" y="69"/>
                    <a:pt x="21" y="68"/>
                    <a:pt x="16" y="65"/>
                  </a:cubicBezTo>
                  <a:cubicBezTo>
                    <a:pt x="11" y="62"/>
                    <a:pt x="7" y="58"/>
                    <a:pt x="4" y="53"/>
                  </a:cubicBezTo>
                  <a:cubicBezTo>
                    <a:pt x="2" y="47"/>
                    <a:pt x="0" y="41"/>
                    <a:pt x="0" y="34"/>
                  </a:cubicBezTo>
                  <a:cubicBezTo>
                    <a:pt x="0" y="27"/>
                    <a:pt x="2" y="21"/>
                    <a:pt x="5" y="15"/>
                  </a:cubicBezTo>
                  <a:cubicBezTo>
                    <a:pt x="8" y="10"/>
                    <a:pt x="12" y="6"/>
                    <a:pt x="18" y="3"/>
                  </a:cubicBezTo>
                  <a:cubicBezTo>
                    <a:pt x="22" y="1"/>
                    <a:pt x="28" y="0"/>
                    <a:pt x="36" y="0"/>
                  </a:cubicBezTo>
                  <a:cubicBezTo>
                    <a:pt x="43" y="0"/>
                    <a:pt x="49" y="1"/>
                    <a:pt x="52" y="2"/>
                  </a:cubicBezTo>
                  <a:cubicBezTo>
                    <a:pt x="56" y="3"/>
                    <a:pt x="59" y="5"/>
                    <a:pt x="61" y="8"/>
                  </a:cubicBezTo>
                  <a:cubicBezTo>
                    <a:pt x="64" y="11"/>
                    <a:pt x="66" y="15"/>
                    <a:pt x="67" y="19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0"/>
                    <a:pt x="45" y="18"/>
                    <a:pt x="43" y="17"/>
                  </a:cubicBezTo>
                  <a:cubicBezTo>
                    <a:pt x="41" y="15"/>
                    <a:pt x="39" y="15"/>
                    <a:pt x="36" y="15"/>
                  </a:cubicBezTo>
                  <a:cubicBezTo>
                    <a:pt x="31" y="15"/>
                    <a:pt x="27" y="16"/>
                    <a:pt x="25" y="19"/>
                  </a:cubicBezTo>
                  <a:cubicBezTo>
                    <a:pt x="22" y="23"/>
                    <a:pt x="21" y="27"/>
                    <a:pt x="21" y="34"/>
                  </a:cubicBezTo>
                  <a:cubicBezTo>
                    <a:pt x="21" y="41"/>
                    <a:pt x="22" y="47"/>
                    <a:pt x="25" y="50"/>
                  </a:cubicBezTo>
                  <a:cubicBezTo>
                    <a:pt x="28" y="53"/>
                    <a:pt x="31" y="54"/>
                    <a:pt x="36" y="54"/>
                  </a:cubicBezTo>
                  <a:cubicBezTo>
                    <a:pt x="38" y="54"/>
                    <a:pt x="41" y="54"/>
                    <a:pt x="43" y="53"/>
                  </a:cubicBezTo>
                  <a:cubicBezTo>
                    <a:pt x="45" y="53"/>
                    <a:pt x="47" y="52"/>
                    <a:pt x="50" y="50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36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903" y="1431"/>
              <a:ext cx="124" cy="127"/>
            </a:xfrm>
            <a:custGeom>
              <a:avLst/>
              <a:gdLst>
                <a:gd name="T0" fmla="*/ 655468 w 68"/>
                <a:gd name="T1" fmla="*/ 639784 h 69"/>
                <a:gd name="T2" fmla="*/ 927268 w 68"/>
                <a:gd name="T3" fmla="*/ 500148 h 69"/>
                <a:gd name="T4" fmla="*/ 1195265 w 68"/>
                <a:gd name="T5" fmla="*/ 639784 h 69"/>
                <a:gd name="T6" fmla="*/ 1311688 w 68"/>
                <a:gd name="T7" fmla="*/ 1095603 h 69"/>
                <a:gd name="T8" fmla="*/ 1195265 w 68"/>
                <a:gd name="T9" fmla="*/ 1566057 h 69"/>
                <a:gd name="T10" fmla="*/ 927268 w 68"/>
                <a:gd name="T11" fmla="*/ 1694367 h 69"/>
                <a:gd name="T12" fmla="*/ 655468 w 68"/>
                <a:gd name="T13" fmla="*/ 1566057 h 69"/>
                <a:gd name="T14" fmla="*/ 540095 w 68"/>
                <a:gd name="T15" fmla="*/ 1109870 h 69"/>
                <a:gd name="T16" fmla="*/ 655468 w 68"/>
                <a:gd name="T17" fmla="*/ 639784 h 69"/>
                <a:gd name="T18" fmla="*/ 108097 w 68"/>
                <a:gd name="T19" fmla="*/ 1717415 h 69"/>
                <a:gd name="T20" fmla="*/ 436476 w 68"/>
                <a:gd name="T21" fmla="*/ 2084094 h 69"/>
                <a:gd name="T22" fmla="*/ 957112 w 68"/>
                <a:gd name="T23" fmla="*/ 2207186 h 69"/>
                <a:gd name="T24" fmla="*/ 1451396 w 68"/>
                <a:gd name="T25" fmla="*/ 2084094 h 69"/>
                <a:gd name="T26" fmla="*/ 1745322 w 68"/>
                <a:gd name="T27" fmla="*/ 1694367 h 69"/>
                <a:gd name="T28" fmla="*/ 1850736 w 68"/>
                <a:gd name="T29" fmla="*/ 1095603 h 69"/>
                <a:gd name="T30" fmla="*/ 1613995 w 68"/>
                <a:gd name="T31" fmla="*/ 291310 h 69"/>
                <a:gd name="T32" fmla="*/ 927268 w 68"/>
                <a:gd name="T33" fmla="*/ 0 h 69"/>
                <a:gd name="T34" fmla="*/ 239358 w 68"/>
                <a:gd name="T35" fmla="*/ 291310 h 69"/>
                <a:gd name="T36" fmla="*/ 0 w 68"/>
                <a:gd name="T37" fmla="*/ 1109870 h 69"/>
                <a:gd name="T38" fmla="*/ 108097 w 68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8"/>
                <a:gd name="T61" fmla="*/ 0 h 69"/>
                <a:gd name="T62" fmla="*/ 68 w 68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8" h="69">
                  <a:moveTo>
                    <a:pt x="24" y="20"/>
                  </a:moveTo>
                  <a:cubicBezTo>
                    <a:pt x="26" y="17"/>
                    <a:pt x="30" y="16"/>
                    <a:pt x="34" y="16"/>
                  </a:cubicBezTo>
                  <a:cubicBezTo>
                    <a:pt x="38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4" y="49"/>
                  </a:cubicBezTo>
                  <a:cubicBezTo>
                    <a:pt x="42" y="52"/>
                    <a:pt x="38" y="53"/>
                    <a:pt x="34" y="53"/>
                  </a:cubicBezTo>
                  <a:cubicBezTo>
                    <a:pt x="30" y="53"/>
                    <a:pt x="26" y="52"/>
                    <a:pt x="24" y="49"/>
                  </a:cubicBezTo>
                  <a:cubicBezTo>
                    <a:pt x="21" y="46"/>
                    <a:pt x="20" y="41"/>
                    <a:pt x="20" y="35"/>
                  </a:cubicBezTo>
                  <a:cubicBezTo>
                    <a:pt x="20" y="28"/>
                    <a:pt x="21" y="23"/>
                    <a:pt x="24" y="20"/>
                  </a:cubicBezTo>
                  <a:close/>
                  <a:moveTo>
                    <a:pt x="4" y="54"/>
                  </a:moveTo>
                  <a:cubicBezTo>
                    <a:pt x="7" y="59"/>
                    <a:pt x="11" y="63"/>
                    <a:pt x="16" y="65"/>
                  </a:cubicBezTo>
                  <a:cubicBezTo>
                    <a:pt x="21" y="68"/>
                    <a:pt x="27" y="69"/>
                    <a:pt x="35" y="69"/>
                  </a:cubicBezTo>
                  <a:cubicBezTo>
                    <a:pt x="42" y="69"/>
                    <a:pt x="48" y="68"/>
                    <a:pt x="53" y="65"/>
                  </a:cubicBezTo>
                  <a:cubicBezTo>
                    <a:pt x="58" y="62"/>
                    <a:pt x="62" y="58"/>
                    <a:pt x="64" y="53"/>
                  </a:cubicBezTo>
                  <a:cubicBezTo>
                    <a:pt x="67" y="48"/>
                    <a:pt x="68" y="42"/>
                    <a:pt x="68" y="34"/>
                  </a:cubicBezTo>
                  <a:cubicBezTo>
                    <a:pt x="68" y="23"/>
                    <a:pt x="65" y="15"/>
                    <a:pt x="59" y="9"/>
                  </a:cubicBezTo>
                  <a:cubicBezTo>
                    <a:pt x="53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029" y="1433"/>
              <a:ext cx="132" cy="123"/>
            </a:xfrm>
            <a:custGeom>
              <a:avLst/>
              <a:gdLst>
                <a:gd name="T0" fmla="*/ 0 w 132"/>
                <a:gd name="T1" fmla="*/ 0 h 123"/>
                <a:gd name="T2" fmla="*/ 39 w 132"/>
                <a:gd name="T3" fmla="*/ 0 h 123"/>
                <a:gd name="T4" fmla="*/ 66 w 132"/>
                <a:gd name="T5" fmla="*/ 88 h 123"/>
                <a:gd name="T6" fmla="*/ 94 w 132"/>
                <a:gd name="T7" fmla="*/ 0 h 123"/>
                <a:gd name="T8" fmla="*/ 132 w 132"/>
                <a:gd name="T9" fmla="*/ 0 h 123"/>
                <a:gd name="T10" fmla="*/ 87 w 132"/>
                <a:gd name="T11" fmla="*/ 123 h 123"/>
                <a:gd name="T12" fmla="*/ 46 w 132"/>
                <a:gd name="T13" fmla="*/ 123 h 123"/>
                <a:gd name="T14" fmla="*/ 0 w 132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2"/>
                <a:gd name="T25" fmla="*/ 0 h 123"/>
                <a:gd name="T26" fmla="*/ 132 w 13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2" h="123">
                  <a:moveTo>
                    <a:pt x="0" y="0"/>
                  </a:moveTo>
                  <a:lnTo>
                    <a:pt x="39" y="0"/>
                  </a:lnTo>
                  <a:lnTo>
                    <a:pt x="66" y="88"/>
                  </a:lnTo>
                  <a:lnTo>
                    <a:pt x="94" y="0"/>
                  </a:lnTo>
                  <a:lnTo>
                    <a:pt x="132" y="0"/>
                  </a:lnTo>
                  <a:lnTo>
                    <a:pt x="87" y="123"/>
                  </a:lnTo>
                  <a:lnTo>
                    <a:pt x="46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74" y="1433"/>
              <a:ext cx="103" cy="123"/>
            </a:xfrm>
            <a:custGeom>
              <a:avLst/>
              <a:gdLst>
                <a:gd name="T0" fmla="*/ 0 w 103"/>
                <a:gd name="T1" fmla="*/ 0 h 123"/>
                <a:gd name="T2" fmla="*/ 101 w 103"/>
                <a:gd name="T3" fmla="*/ 0 h 123"/>
                <a:gd name="T4" fmla="*/ 101 w 103"/>
                <a:gd name="T5" fmla="*/ 26 h 123"/>
                <a:gd name="T6" fmla="*/ 37 w 103"/>
                <a:gd name="T7" fmla="*/ 26 h 123"/>
                <a:gd name="T8" fmla="*/ 37 w 103"/>
                <a:gd name="T9" fmla="*/ 46 h 123"/>
                <a:gd name="T10" fmla="*/ 96 w 103"/>
                <a:gd name="T11" fmla="*/ 46 h 123"/>
                <a:gd name="T12" fmla="*/ 96 w 103"/>
                <a:gd name="T13" fmla="*/ 72 h 123"/>
                <a:gd name="T14" fmla="*/ 37 w 103"/>
                <a:gd name="T15" fmla="*/ 72 h 123"/>
                <a:gd name="T16" fmla="*/ 37 w 103"/>
                <a:gd name="T17" fmla="*/ 96 h 123"/>
                <a:gd name="T18" fmla="*/ 103 w 103"/>
                <a:gd name="T19" fmla="*/ 96 h 123"/>
                <a:gd name="T20" fmla="*/ 103 w 103"/>
                <a:gd name="T21" fmla="*/ 123 h 123"/>
                <a:gd name="T22" fmla="*/ 0 w 103"/>
                <a:gd name="T23" fmla="*/ 123 h 123"/>
                <a:gd name="T24" fmla="*/ 0 w 103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123"/>
                <a:gd name="T41" fmla="*/ 103 w 103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123">
                  <a:moveTo>
                    <a:pt x="0" y="0"/>
                  </a:moveTo>
                  <a:lnTo>
                    <a:pt x="101" y="0"/>
                  </a:lnTo>
                  <a:lnTo>
                    <a:pt x="101" y="26"/>
                  </a:lnTo>
                  <a:lnTo>
                    <a:pt x="37" y="26"/>
                  </a:lnTo>
                  <a:lnTo>
                    <a:pt x="37" y="46"/>
                  </a:lnTo>
                  <a:lnTo>
                    <a:pt x="96" y="46"/>
                  </a:lnTo>
                  <a:lnTo>
                    <a:pt x="96" y="72"/>
                  </a:lnTo>
                  <a:lnTo>
                    <a:pt x="37" y="72"/>
                  </a:lnTo>
                  <a:lnTo>
                    <a:pt x="37" y="96"/>
                  </a:lnTo>
                  <a:lnTo>
                    <a:pt x="103" y="96"/>
                  </a:lnTo>
                  <a:lnTo>
                    <a:pt x="103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297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61729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464870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2" y="27"/>
                    <a:pt x="30" y="27"/>
                    <a:pt x="29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49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30" y="1433"/>
              <a:ext cx="117" cy="123"/>
            </a:xfrm>
            <a:custGeom>
              <a:avLst/>
              <a:gdLst>
                <a:gd name="T0" fmla="*/ 0 w 117"/>
                <a:gd name="T1" fmla="*/ 0 h 123"/>
                <a:gd name="T2" fmla="*/ 34 w 117"/>
                <a:gd name="T3" fmla="*/ 0 h 123"/>
                <a:gd name="T4" fmla="*/ 80 w 117"/>
                <a:gd name="T5" fmla="*/ 68 h 123"/>
                <a:gd name="T6" fmla="*/ 80 w 117"/>
                <a:gd name="T7" fmla="*/ 0 h 123"/>
                <a:gd name="T8" fmla="*/ 117 w 117"/>
                <a:gd name="T9" fmla="*/ 0 h 123"/>
                <a:gd name="T10" fmla="*/ 117 w 117"/>
                <a:gd name="T11" fmla="*/ 123 h 123"/>
                <a:gd name="T12" fmla="*/ 80 w 117"/>
                <a:gd name="T13" fmla="*/ 123 h 123"/>
                <a:gd name="T14" fmla="*/ 36 w 117"/>
                <a:gd name="T15" fmla="*/ 55 h 123"/>
                <a:gd name="T16" fmla="*/ 36 w 117"/>
                <a:gd name="T17" fmla="*/ 123 h 123"/>
                <a:gd name="T18" fmla="*/ 0 w 117"/>
                <a:gd name="T19" fmla="*/ 123 h 123"/>
                <a:gd name="T20" fmla="*/ 0 w 11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3"/>
                <a:gd name="T35" fmla="*/ 117 w 117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3">
                  <a:moveTo>
                    <a:pt x="0" y="0"/>
                  </a:moveTo>
                  <a:lnTo>
                    <a:pt x="34" y="0"/>
                  </a:lnTo>
                  <a:lnTo>
                    <a:pt x="80" y="68"/>
                  </a:lnTo>
                  <a:lnTo>
                    <a:pt x="80" y="0"/>
                  </a:lnTo>
                  <a:lnTo>
                    <a:pt x="117" y="0"/>
                  </a:lnTo>
                  <a:lnTo>
                    <a:pt x="117" y="123"/>
                  </a:lnTo>
                  <a:lnTo>
                    <a:pt x="80" y="123"/>
                  </a:lnTo>
                  <a:lnTo>
                    <a:pt x="36" y="55"/>
                  </a:lnTo>
                  <a:lnTo>
                    <a:pt x="36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567" y="1431"/>
              <a:ext cx="127" cy="127"/>
            </a:xfrm>
            <a:custGeom>
              <a:avLst/>
              <a:gdLst>
                <a:gd name="T0" fmla="*/ 762213 w 69"/>
                <a:gd name="T1" fmla="*/ 639784 h 69"/>
                <a:gd name="T2" fmla="*/ 1095603 w 69"/>
                <a:gd name="T3" fmla="*/ 500148 h 69"/>
                <a:gd name="T4" fmla="*/ 1402914 w 69"/>
                <a:gd name="T5" fmla="*/ 639784 h 69"/>
                <a:gd name="T6" fmla="*/ 1525121 w 69"/>
                <a:gd name="T7" fmla="*/ 1095603 h 69"/>
                <a:gd name="T8" fmla="*/ 1443855 w 69"/>
                <a:gd name="T9" fmla="*/ 1566057 h 69"/>
                <a:gd name="T10" fmla="*/ 1095603 w 69"/>
                <a:gd name="T11" fmla="*/ 1694367 h 69"/>
                <a:gd name="T12" fmla="*/ 762213 w 69"/>
                <a:gd name="T13" fmla="*/ 1566057 h 69"/>
                <a:gd name="T14" fmla="*/ 639784 w 69"/>
                <a:gd name="T15" fmla="*/ 1109870 h 69"/>
                <a:gd name="T16" fmla="*/ 762213 w 69"/>
                <a:gd name="T17" fmla="*/ 639784 h 69"/>
                <a:gd name="T18" fmla="*/ 158271 w 69"/>
                <a:gd name="T19" fmla="*/ 1717415 h 69"/>
                <a:gd name="T20" fmla="*/ 500148 w 69"/>
                <a:gd name="T21" fmla="*/ 2084094 h 69"/>
                <a:gd name="T22" fmla="*/ 1109870 w 69"/>
                <a:gd name="T23" fmla="*/ 2207186 h 69"/>
                <a:gd name="T24" fmla="*/ 1717415 w 69"/>
                <a:gd name="T25" fmla="*/ 2084094 h 69"/>
                <a:gd name="T26" fmla="*/ 2084094 w 69"/>
                <a:gd name="T27" fmla="*/ 1694367 h 69"/>
                <a:gd name="T28" fmla="*/ 2207186 w 69"/>
                <a:gd name="T29" fmla="*/ 1095603 h 69"/>
                <a:gd name="T30" fmla="*/ 1906216 w 69"/>
                <a:gd name="T31" fmla="*/ 291310 h 69"/>
                <a:gd name="T32" fmla="*/ 1095603 w 69"/>
                <a:gd name="T33" fmla="*/ 0 h 69"/>
                <a:gd name="T34" fmla="*/ 291310 w 69"/>
                <a:gd name="T35" fmla="*/ 291310 h 69"/>
                <a:gd name="T36" fmla="*/ 0 w 69"/>
                <a:gd name="T37" fmla="*/ 1109870 h 69"/>
                <a:gd name="T38" fmla="*/ 158271 w 69"/>
                <a:gd name="T39" fmla="*/ 1717415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69"/>
                <a:gd name="T62" fmla="*/ 69 w 69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69">
                  <a:moveTo>
                    <a:pt x="24" y="20"/>
                  </a:moveTo>
                  <a:cubicBezTo>
                    <a:pt x="27" y="17"/>
                    <a:pt x="30" y="16"/>
                    <a:pt x="34" y="16"/>
                  </a:cubicBezTo>
                  <a:cubicBezTo>
                    <a:pt x="39" y="16"/>
                    <a:pt x="42" y="17"/>
                    <a:pt x="44" y="20"/>
                  </a:cubicBezTo>
                  <a:cubicBezTo>
                    <a:pt x="47" y="23"/>
                    <a:pt x="48" y="27"/>
                    <a:pt x="48" y="34"/>
                  </a:cubicBezTo>
                  <a:cubicBezTo>
                    <a:pt x="48" y="41"/>
                    <a:pt x="47" y="46"/>
                    <a:pt x="45" y="49"/>
                  </a:cubicBezTo>
                  <a:cubicBezTo>
                    <a:pt x="42" y="52"/>
                    <a:pt x="39" y="53"/>
                    <a:pt x="34" y="53"/>
                  </a:cubicBezTo>
                  <a:cubicBezTo>
                    <a:pt x="30" y="53"/>
                    <a:pt x="27" y="52"/>
                    <a:pt x="24" y="49"/>
                  </a:cubicBezTo>
                  <a:cubicBezTo>
                    <a:pt x="22" y="46"/>
                    <a:pt x="20" y="41"/>
                    <a:pt x="20" y="35"/>
                  </a:cubicBezTo>
                  <a:cubicBezTo>
                    <a:pt x="20" y="28"/>
                    <a:pt x="22" y="23"/>
                    <a:pt x="24" y="20"/>
                  </a:cubicBezTo>
                  <a:close/>
                  <a:moveTo>
                    <a:pt x="5" y="54"/>
                  </a:moveTo>
                  <a:cubicBezTo>
                    <a:pt x="8" y="59"/>
                    <a:pt x="12" y="63"/>
                    <a:pt x="16" y="65"/>
                  </a:cubicBezTo>
                  <a:cubicBezTo>
                    <a:pt x="21" y="68"/>
                    <a:pt x="28" y="69"/>
                    <a:pt x="35" y="69"/>
                  </a:cubicBezTo>
                  <a:cubicBezTo>
                    <a:pt x="42" y="69"/>
                    <a:pt x="49" y="68"/>
                    <a:pt x="54" y="65"/>
                  </a:cubicBezTo>
                  <a:cubicBezTo>
                    <a:pt x="58" y="62"/>
                    <a:pt x="62" y="58"/>
                    <a:pt x="65" y="53"/>
                  </a:cubicBezTo>
                  <a:cubicBezTo>
                    <a:pt x="67" y="48"/>
                    <a:pt x="69" y="42"/>
                    <a:pt x="69" y="34"/>
                  </a:cubicBezTo>
                  <a:cubicBezTo>
                    <a:pt x="69" y="23"/>
                    <a:pt x="66" y="15"/>
                    <a:pt x="60" y="9"/>
                  </a:cubicBezTo>
                  <a:cubicBezTo>
                    <a:pt x="54" y="3"/>
                    <a:pt x="45" y="0"/>
                    <a:pt x="34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4"/>
                    <a:pt x="0" y="35"/>
                  </a:cubicBezTo>
                  <a:cubicBezTo>
                    <a:pt x="0" y="42"/>
                    <a:pt x="1" y="49"/>
                    <a:pt x="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714" y="1433"/>
              <a:ext cx="121" cy="123"/>
            </a:xfrm>
            <a:custGeom>
              <a:avLst/>
              <a:gdLst>
                <a:gd name="T0" fmla="*/ 621146 w 66"/>
                <a:gd name="T1" fmla="*/ 435290 h 67"/>
                <a:gd name="T2" fmla="*/ 894751 w 66"/>
                <a:gd name="T3" fmla="*/ 435290 h 67"/>
                <a:gd name="T4" fmla="*/ 1138768 w 66"/>
                <a:gd name="T5" fmla="*/ 466152 h 67"/>
                <a:gd name="T6" fmla="*/ 1192119 w 66"/>
                <a:gd name="T7" fmla="*/ 615288 h 67"/>
                <a:gd name="T8" fmla="*/ 1138768 w 66"/>
                <a:gd name="T9" fmla="*/ 736562 h 67"/>
                <a:gd name="T10" fmla="*/ 1036325 w 66"/>
                <a:gd name="T11" fmla="*/ 799114 h 67"/>
                <a:gd name="T12" fmla="*/ 894751 w 66"/>
                <a:gd name="T13" fmla="*/ 833986 h 67"/>
                <a:gd name="T14" fmla="*/ 621146 w 66"/>
                <a:gd name="T15" fmla="*/ 833986 h 67"/>
                <a:gd name="T16" fmla="*/ 621146 w 66"/>
                <a:gd name="T17" fmla="*/ 435290 h 67"/>
                <a:gd name="T18" fmla="*/ 621146 w 66"/>
                <a:gd name="T19" fmla="*/ 2049712 h 67"/>
                <a:gd name="T20" fmla="*/ 621146 w 66"/>
                <a:gd name="T21" fmla="*/ 1216764 h 67"/>
                <a:gd name="T22" fmla="*/ 681509 w 66"/>
                <a:gd name="T23" fmla="*/ 1216764 h 67"/>
                <a:gd name="T24" fmla="*/ 824685 w 66"/>
                <a:gd name="T25" fmla="*/ 1248457 h 67"/>
                <a:gd name="T26" fmla="*/ 925650 w 66"/>
                <a:gd name="T27" fmla="*/ 1399286 h 67"/>
                <a:gd name="T28" fmla="*/ 1249433 w 66"/>
                <a:gd name="T29" fmla="*/ 2049712 h 67"/>
                <a:gd name="T30" fmla="*/ 1972425 w 66"/>
                <a:gd name="T31" fmla="*/ 2049712 h 67"/>
                <a:gd name="T32" fmla="*/ 1675049 w 66"/>
                <a:gd name="T33" fmla="*/ 1467030 h 67"/>
                <a:gd name="T34" fmla="*/ 1579836 w 66"/>
                <a:gd name="T35" fmla="*/ 1313098 h 67"/>
                <a:gd name="T36" fmla="*/ 1464870 w 66"/>
                <a:gd name="T37" fmla="*/ 1216764 h 67"/>
                <a:gd name="T38" fmla="*/ 1313512 w 66"/>
                <a:gd name="T39" fmla="*/ 1129559 h 67"/>
                <a:gd name="T40" fmla="*/ 1511922 w 66"/>
                <a:gd name="T41" fmla="*/ 1062292 h 67"/>
                <a:gd name="T42" fmla="*/ 1725359 w 66"/>
                <a:gd name="T43" fmla="*/ 855771 h 67"/>
                <a:gd name="T44" fmla="*/ 1792167 w 66"/>
                <a:gd name="T45" fmla="*/ 578647 h 67"/>
                <a:gd name="T46" fmla="*/ 1697025 w 66"/>
                <a:gd name="T47" fmla="*/ 253920 h 67"/>
                <a:gd name="T48" fmla="*/ 1464870 w 66"/>
                <a:gd name="T49" fmla="*/ 64847 h 67"/>
                <a:gd name="T50" fmla="*/ 1011870 w 66"/>
                <a:gd name="T51" fmla="*/ 0 h 67"/>
                <a:gd name="T52" fmla="*/ 0 w 66"/>
                <a:gd name="T53" fmla="*/ 0 h 67"/>
                <a:gd name="T54" fmla="*/ 0 w 66"/>
                <a:gd name="T55" fmla="*/ 2049712 h 67"/>
                <a:gd name="T56" fmla="*/ 621146 w 66"/>
                <a:gd name="T57" fmla="*/ 2049712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67"/>
                <a:gd name="T89" fmla="*/ 66 w 6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67">
                  <a:moveTo>
                    <a:pt x="21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2" y="27"/>
                    <a:pt x="30" y="27"/>
                    <a:pt x="30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14"/>
                  </a:lnTo>
                  <a:close/>
                  <a:moveTo>
                    <a:pt x="21" y="67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6" y="40"/>
                    <a:pt x="28" y="41"/>
                  </a:cubicBezTo>
                  <a:cubicBezTo>
                    <a:pt x="29" y="42"/>
                    <a:pt x="30" y="44"/>
                    <a:pt x="31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4" y="45"/>
                    <a:pt x="53" y="43"/>
                  </a:cubicBezTo>
                  <a:cubicBezTo>
                    <a:pt x="51" y="42"/>
                    <a:pt x="50" y="40"/>
                    <a:pt x="49" y="40"/>
                  </a:cubicBezTo>
                  <a:cubicBezTo>
                    <a:pt x="48" y="39"/>
                    <a:pt x="47" y="38"/>
                    <a:pt x="44" y="37"/>
                  </a:cubicBezTo>
                  <a:cubicBezTo>
                    <a:pt x="47" y="37"/>
                    <a:pt x="50" y="36"/>
                    <a:pt x="51" y="35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59" y="26"/>
                    <a:pt x="60" y="22"/>
                    <a:pt x="60" y="19"/>
                  </a:cubicBezTo>
                  <a:cubicBezTo>
                    <a:pt x="60" y="14"/>
                    <a:pt x="59" y="11"/>
                    <a:pt x="57" y="8"/>
                  </a:cubicBezTo>
                  <a:cubicBezTo>
                    <a:pt x="55" y="5"/>
                    <a:pt x="52" y="3"/>
                    <a:pt x="49" y="2"/>
                  </a:cubicBezTo>
                  <a:cubicBezTo>
                    <a:pt x="46" y="1"/>
                    <a:pt x="41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839" y="1431"/>
              <a:ext cx="112" cy="127"/>
            </a:xfrm>
            <a:custGeom>
              <a:avLst/>
              <a:gdLst>
                <a:gd name="T0" fmla="*/ 0 w 61"/>
                <a:gd name="T1" fmla="*/ 1469432 h 69"/>
                <a:gd name="T2" fmla="*/ 619663 w 61"/>
                <a:gd name="T3" fmla="*/ 1402914 h 69"/>
                <a:gd name="T4" fmla="*/ 698854 w 61"/>
                <a:gd name="T5" fmla="*/ 1668969 h 69"/>
                <a:gd name="T6" fmla="*/ 980009 w 61"/>
                <a:gd name="T7" fmla="*/ 1791048 h 69"/>
                <a:gd name="T8" fmla="*/ 1172822 w 61"/>
                <a:gd name="T9" fmla="*/ 1717415 h 69"/>
                <a:gd name="T10" fmla="*/ 1253444 w 61"/>
                <a:gd name="T11" fmla="*/ 1566057 h 69"/>
                <a:gd name="T12" fmla="*/ 1196083 w 61"/>
                <a:gd name="T13" fmla="*/ 1402914 h 69"/>
                <a:gd name="T14" fmla="*/ 856761 w 61"/>
                <a:gd name="T15" fmla="*/ 1280252 h 69"/>
                <a:gd name="T16" fmla="*/ 282866 w 61"/>
                <a:gd name="T17" fmla="*/ 1028834 h 69"/>
                <a:gd name="T18" fmla="*/ 100113 w 61"/>
                <a:gd name="T19" fmla="*/ 639784 h 69"/>
                <a:gd name="T20" fmla="*/ 183814 w 61"/>
                <a:gd name="T21" fmla="*/ 311516 h 69"/>
                <a:gd name="T22" fmla="*/ 466629 w 61"/>
                <a:gd name="T23" fmla="*/ 102605 h 69"/>
                <a:gd name="T24" fmla="*/ 953581 w 61"/>
                <a:gd name="T25" fmla="*/ 0 h 69"/>
                <a:gd name="T26" fmla="*/ 1573069 w 61"/>
                <a:gd name="T27" fmla="*/ 158271 h 69"/>
                <a:gd name="T28" fmla="*/ 1799361 w 61"/>
                <a:gd name="T29" fmla="*/ 639784 h 69"/>
                <a:gd name="T30" fmla="*/ 1196083 w 61"/>
                <a:gd name="T31" fmla="*/ 681778 h 69"/>
                <a:gd name="T32" fmla="*/ 1099396 w 61"/>
                <a:gd name="T33" fmla="*/ 450189 h 69"/>
                <a:gd name="T34" fmla="*/ 880696 w 61"/>
                <a:gd name="T35" fmla="*/ 377908 h 69"/>
                <a:gd name="T36" fmla="*/ 738870 w 61"/>
                <a:gd name="T37" fmla="*/ 450189 h 69"/>
                <a:gd name="T38" fmla="*/ 663473 w 61"/>
                <a:gd name="T39" fmla="*/ 573370 h 69"/>
                <a:gd name="T40" fmla="*/ 698854 w 61"/>
                <a:gd name="T41" fmla="*/ 681778 h 69"/>
                <a:gd name="T42" fmla="*/ 916066 w 61"/>
                <a:gd name="T43" fmla="*/ 725076 h 69"/>
                <a:gd name="T44" fmla="*/ 1533811 w 61"/>
                <a:gd name="T45" fmla="*/ 920562 h 69"/>
                <a:gd name="T46" fmla="*/ 1769881 w 61"/>
                <a:gd name="T47" fmla="*/ 1141327 h 69"/>
                <a:gd name="T48" fmla="*/ 1869980 w 61"/>
                <a:gd name="T49" fmla="*/ 1469432 h 69"/>
                <a:gd name="T50" fmla="*/ 1750837 w 61"/>
                <a:gd name="T51" fmla="*/ 1859408 h 69"/>
                <a:gd name="T52" fmla="*/ 1434274 w 61"/>
                <a:gd name="T53" fmla="*/ 2100703 h 69"/>
                <a:gd name="T54" fmla="*/ 953581 w 61"/>
                <a:gd name="T55" fmla="*/ 2207186 h 69"/>
                <a:gd name="T56" fmla="*/ 254146 w 61"/>
                <a:gd name="T57" fmla="*/ 1980204 h 69"/>
                <a:gd name="T58" fmla="*/ 0 w 61"/>
                <a:gd name="T59" fmla="*/ 1469432 h 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"/>
                <a:gd name="T91" fmla="*/ 0 h 69"/>
                <a:gd name="T92" fmla="*/ 61 w 61"/>
                <a:gd name="T93" fmla="*/ 69 h 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" h="69">
                  <a:moveTo>
                    <a:pt x="0" y="46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8"/>
                    <a:pt x="21" y="50"/>
                    <a:pt x="23" y="52"/>
                  </a:cubicBezTo>
                  <a:cubicBezTo>
                    <a:pt x="25" y="54"/>
                    <a:pt x="28" y="56"/>
                    <a:pt x="32" y="56"/>
                  </a:cubicBezTo>
                  <a:cubicBezTo>
                    <a:pt x="35" y="56"/>
                    <a:pt x="37" y="55"/>
                    <a:pt x="38" y="54"/>
                  </a:cubicBezTo>
                  <a:cubicBezTo>
                    <a:pt x="40" y="52"/>
                    <a:pt x="41" y="51"/>
                    <a:pt x="41" y="49"/>
                  </a:cubicBezTo>
                  <a:cubicBezTo>
                    <a:pt x="41" y="47"/>
                    <a:pt x="40" y="46"/>
                    <a:pt x="39" y="44"/>
                  </a:cubicBezTo>
                  <a:cubicBezTo>
                    <a:pt x="37" y="43"/>
                    <a:pt x="34" y="42"/>
                    <a:pt x="28" y="40"/>
                  </a:cubicBezTo>
                  <a:cubicBezTo>
                    <a:pt x="19" y="38"/>
                    <a:pt x="13" y="36"/>
                    <a:pt x="9" y="32"/>
                  </a:cubicBezTo>
                  <a:cubicBezTo>
                    <a:pt x="5" y="29"/>
                    <a:pt x="3" y="25"/>
                    <a:pt x="3" y="20"/>
                  </a:cubicBezTo>
                  <a:cubicBezTo>
                    <a:pt x="3" y="16"/>
                    <a:pt x="4" y="13"/>
                    <a:pt x="6" y="10"/>
                  </a:cubicBezTo>
                  <a:cubicBezTo>
                    <a:pt x="8" y="7"/>
                    <a:pt x="11" y="4"/>
                    <a:pt x="15" y="3"/>
                  </a:cubicBezTo>
                  <a:cubicBezTo>
                    <a:pt x="19" y="1"/>
                    <a:pt x="24" y="0"/>
                    <a:pt x="31" y="0"/>
                  </a:cubicBezTo>
                  <a:cubicBezTo>
                    <a:pt x="40" y="0"/>
                    <a:pt x="46" y="2"/>
                    <a:pt x="51" y="5"/>
                  </a:cubicBezTo>
                  <a:cubicBezTo>
                    <a:pt x="55" y="8"/>
                    <a:pt x="58" y="13"/>
                    <a:pt x="5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8"/>
                    <a:pt x="38" y="16"/>
                    <a:pt x="36" y="14"/>
                  </a:cubicBezTo>
                  <a:cubicBezTo>
                    <a:pt x="34" y="13"/>
                    <a:pt x="32" y="12"/>
                    <a:pt x="29" y="12"/>
                  </a:cubicBezTo>
                  <a:cubicBezTo>
                    <a:pt x="27" y="12"/>
                    <a:pt x="25" y="13"/>
                    <a:pt x="24" y="14"/>
                  </a:cubicBezTo>
                  <a:cubicBezTo>
                    <a:pt x="23" y="15"/>
                    <a:pt x="22" y="16"/>
                    <a:pt x="22" y="18"/>
                  </a:cubicBezTo>
                  <a:cubicBezTo>
                    <a:pt x="22" y="19"/>
                    <a:pt x="23" y="20"/>
                    <a:pt x="23" y="21"/>
                  </a:cubicBezTo>
                  <a:cubicBezTo>
                    <a:pt x="24" y="21"/>
                    <a:pt x="27" y="22"/>
                    <a:pt x="30" y="23"/>
                  </a:cubicBezTo>
                  <a:cubicBezTo>
                    <a:pt x="39" y="25"/>
                    <a:pt x="46" y="27"/>
                    <a:pt x="50" y="29"/>
                  </a:cubicBezTo>
                  <a:cubicBezTo>
                    <a:pt x="54" y="31"/>
                    <a:pt x="56" y="33"/>
                    <a:pt x="58" y="36"/>
                  </a:cubicBezTo>
                  <a:cubicBezTo>
                    <a:pt x="60" y="39"/>
                    <a:pt x="61" y="42"/>
                    <a:pt x="61" y="46"/>
                  </a:cubicBezTo>
                  <a:cubicBezTo>
                    <a:pt x="61" y="50"/>
                    <a:pt x="60" y="54"/>
                    <a:pt x="57" y="58"/>
                  </a:cubicBezTo>
                  <a:cubicBezTo>
                    <a:pt x="55" y="62"/>
                    <a:pt x="52" y="64"/>
                    <a:pt x="47" y="66"/>
                  </a:cubicBezTo>
                  <a:cubicBezTo>
                    <a:pt x="43" y="68"/>
                    <a:pt x="38" y="69"/>
                    <a:pt x="31" y="69"/>
                  </a:cubicBezTo>
                  <a:cubicBezTo>
                    <a:pt x="20" y="69"/>
                    <a:pt x="12" y="67"/>
                    <a:pt x="8" y="62"/>
                  </a:cubicBezTo>
                  <a:cubicBezTo>
                    <a:pt x="4" y="58"/>
                    <a:pt x="1" y="52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636" y="544"/>
              <a:ext cx="582" cy="648"/>
            </a:xfrm>
            <a:custGeom>
              <a:avLst/>
              <a:gdLst/>
              <a:ahLst/>
              <a:cxnLst>
                <a:cxn ang="0">
                  <a:pos x="125" y="180"/>
                </a:cxn>
                <a:cxn ang="0">
                  <a:pos x="156" y="174"/>
                </a:cxn>
                <a:cxn ang="0">
                  <a:pos x="227" y="195"/>
                </a:cxn>
                <a:cxn ang="0">
                  <a:pos x="253" y="252"/>
                </a:cxn>
                <a:cxn ang="0">
                  <a:pos x="232" y="309"/>
                </a:cxn>
                <a:cxn ang="0">
                  <a:pos x="173" y="330"/>
                </a:cxn>
                <a:cxn ang="0">
                  <a:pos x="129" y="319"/>
                </a:cxn>
                <a:cxn ang="0">
                  <a:pos x="118" y="277"/>
                </a:cxn>
                <a:cxn ang="0">
                  <a:pos x="118" y="210"/>
                </a:cxn>
                <a:cxn ang="0">
                  <a:pos x="125" y="180"/>
                </a:cxn>
                <a:cxn ang="0">
                  <a:pos x="118" y="66"/>
                </a:cxn>
                <a:cxn ang="0">
                  <a:pos x="125" y="30"/>
                </a:cxn>
                <a:cxn ang="0">
                  <a:pos x="152" y="21"/>
                </a:cxn>
                <a:cxn ang="0">
                  <a:pos x="210" y="42"/>
                </a:cxn>
                <a:cxn ang="0">
                  <a:pos x="233" y="99"/>
                </a:cxn>
                <a:cxn ang="0">
                  <a:pos x="220" y="141"/>
                </a:cxn>
                <a:cxn ang="0">
                  <a:pos x="175" y="154"/>
                </a:cxn>
                <a:cxn ang="0">
                  <a:pos x="127" y="149"/>
                </a:cxn>
                <a:cxn ang="0">
                  <a:pos x="118" y="128"/>
                </a:cxn>
                <a:cxn ang="0">
                  <a:pos x="118" y="66"/>
                </a:cxn>
                <a:cxn ang="0">
                  <a:pos x="58" y="277"/>
                </a:cxn>
                <a:cxn ang="0">
                  <a:pos x="53" y="306"/>
                </a:cxn>
                <a:cxn ang="0">
                  <a:pos x="37" y="324"/>
                </a:cxn>
                <a:cxn ang="0">
                  <a:pos x="33" y="327"/>
                </a:cxn>
                <a:cxn ang="0">
                  <a:pos x="28" y="329"/>
                </a:cxn>
                <a:cxn ang="0">
                  <a:pos x="17" y="336"/>
                </a:cxn>
                <a:cxn ang="0">
                  <a:pos x="14" y="343"/>
                </a:cxn>
                <a:cxn ang="0">
                  <a:pos x="18" y="350"/>
                </a:cxn>
                <a:cxn ang="0">
                  <a:pos x="26" y="352"/>
                </a:cxn>
                <a:cxn ang="0">
                  <a:pos x="35" y="351"/>
                </a:cxn>
                <a:cxn ang="0">
                  <a:pos x="45" y="350"/>
                </a:cxn>
                <a:cxn ang="0">
                  <a:pos x="54" y="350"/>
                </a:cxn>
                <a:cxn ang="0">
                  <a:pos x="91" y="348"/>
                </a:cxn>
                <a:cxn ang="0">
                  <a:pos x="101" y="348"/>
                </a:cxn>
                <a:cxn ang="0">
                  <a:pos x="113" y="349"/>
                </a:cxn>
                <a:cxn ang="0">
                  <a:pos x="146" y="351"/>
                </a:cxn>
                <a:cxn ang="0">
                  <a:pos x="179" y="352"/>
                </a:cxn>
                <a:cxn ang="0">
                  <a:pos x="241" y="345"/>
                </a:cxn>
                <a:cxn ang="0">
                  <a:pos x="282" y="324"/>
                </a:cxn>
                <a:cxn ang="0">
                  <a:pos x="307" y="288"/>
                </a:cxn>
                <a:cxn ang="0">
                  <a:pos x="317" y="245"/>
                </a:cxn>
                <a:cxn ang="0">
                  <a:pos x="294" y="183"/>
                </a:cxn>
                <a:cxn ang="0">
                  <a:pos x="234" y="156"/>
                </a:cxn>
                <a:cxn ang="0">
                  <a:pos x="278" y="129"/>
                </a:cxn>
                <a:cxn ang="0">
                  <a:pos x="291" y="86"/>
                </a:cxn>
                <a:cxn ang="0">
                  <a:pos x="260" y="23"/>
                </a:cxn>
                <a:cxn ang="0">
                  <a:pos x="172" y="0"/>
                </a:cxn>
                <a:cxn ang="0">
                  <a:pos x="126" y="2"/>
                </a:cxn>
                <a:cxn ang="0">
                  <a:pos x="82" y="3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0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33" y="25"/>
                </a:cxn>
                <a:cxn ang="0">
                  <a:pos x="44" y="32"/>
                </a:cxn>
                <a:cxn ang="0">
                  <a:pos x="55" y="48"/>
                </a:cxn>
                <a:cxn ang="0">
                  <a:pos x="58" y="83"/>
                </a:cxn>
                <a:cxn ang="0">
                  <a:pos x="58" y="277"/>
                </a:cxn>
              </a:cxnLst>
              <a:rect l="0" t="0" r="r" b="b"/>
              <a:pathLst>
                <a:path w="317" h="352">
                  <a:moveTo>
                    <a:pt x="125" y="180"/>
                  </a:moveTo>
                  <a:cubicBezTo>
                    <a:pt x="129" y="176"/>
                    <a:pt x="140" y="174"/>
                    <a:pt x="156" y="174"/>
                  </a:cubicBezTo>
                  <a:cubicBezTo>
                    <a:pt x="186" y="174"/>
                    <a:pt x="209" y="181"/>
                    <a:pt x="227" y="195"/>
                  </a:cubicBezTo>
                  <a:cubicBezTo>
                    <a:pt x="244" y="209"/>
                    <a:pt x="253" y="228"/>
                    <a:pt x="253" y="252"/>
                  </a:cubicBezTo>
                  <a:cubicBezTo>
                    <a:pt x="253" y="276"/>
                    <a:pt x="246" y="295"/>
                    <a:pt x="232" y="309"/>
                  </a:cubicBezTo>
                  <a:cubicBezTo>
                    <a:pt x="217" y="323"/>
                    <a:pt x="198" y="330"/>
                    <a:pt x="173" y="330"/>
                  </a:cubicBezTo>
                  <a:cubicBezTo>
                    <a:pt x="151" y="330"/>
                    <a:pt x="137" y="326"/>
                    <a:pt x="129" y="319"/>
                  </a:cubicBezTo>
                  <a:cubicBezTo>
                    <a:pt x="122" y="312"/>
                    <a:pt x="118" y="298"/>
                    <a:pt x="118" y="277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8" y="194"/>
                    <a:pt x="120" y="184"/>
                    <a:pt x="125" y="180"/>
                  </a:cubicBezTo>
                  <a:close/>
                  <a:moveTo>
                    <a:pt x="118" y="66"/>
                  </a:moveTo>
                  <a:cubicBezTo>
                    <a:pt x="118" y="48"/>
                    <a:pt x="120" y="36"/>
                    <a:pt x="125" y="30"/>
                  </a:cubicBezTo>
                  <a:cubicBezTo>
                    <a:pt x="130" y="24"/>
                    <a:pt x="139" y="21"/>
                    <a:pt x="152" y="21"/>
                  </a:cubicBezTo>
                  <a:cubicBezTo>
                    <a:pt x="176" y="21"/>
                    <a:pt x="195" y="28"/>
                    <a:pt x="210" y="42"/>
                  </a:cubicBezTo>
                  <a:cubicBezTo>
                    <a:pt x="225" y="57"/>
                    <a:pt x="233" y="76"/>
                    <a:pt x="233" y="99"/>
                  </a:cubicBezTo>
                  <a:cubicBezTo>
                    <a:pt x="233" y="119"/>
                    <a:pt x="228" y="133"/>
                    <a:pt x="220" y="141"/>
                  </a:cubicBezTo>
                  <a:cubicBezTo>
                    <a:pt x="211" y="150"/>
                    <a:pt x="196" y="154"/>
                    <a:pt x="175" y="154"/>
                  </a:cubicBezTo>
                  <a:cubicBezTo>
                    <a:pt x="149" y="154"/>
                    <a:pt x="134" y="152"/>
                    <a:pt x="127" y="149"/>
                  </a:cubicBezTo>
                  <a:cubicBezTo>
                    <a:pt x="121" y="146"/>
                    <a:pt x="118" y="139"/>
                    <a:pt x="118" y="128"/>
                  </a:cubicBezTo>
                  <a:lnTo>
                    <a:pt x="118" y="66"/>
                  </a:lnTo>
                  <a:close/>
                  <a:moveTo>
                    <a:pt x="58" y="277"/>
                  </a:moveTo>
                  <a:cubicBezTo>
                    <a:pt x="58" y="289"/>
                    <a:pt x="56" y="299"/>
                    <a:pt x="53" y="306"/>
                  </a:cubicBezTo>
                  <a:cubicBezTo>
                    <a:pt x="50" y="314"/>
                    <a:pt x="45" y="320"/>
                    <a:pt x="37" y="324"/>
                  </a:cubicBezTo>
                  <a:cubicBezTo>
                    <a:pt x="36" y="325"/>
                    <a:pt x="35" y="326"/>
                    <a:pt x="33" y="327"/>
                  </a:cubicBezTo>
                  <a:cubicBezTo>
                    <a:pt x="30" y="328"/>
                    <a:pt x="29" y="329"/>
                    <a:pt x="28" y="329"/>
                  </a:cubicBezTo>
                  <a:cubicBezTo>
                    <a:pt x="22" y="332"/>
                    <a:pt x="18" y="334"/>
                    <a:pt x="17" y="336"/>
                  </a:cubicBezTo>
                  <a:cubicBezTo>
                    <a:pt x="15" y="338"/>
                    <a:pt x="14" y="340"/>
                    <a:pt x="14" y="343"/>
                  </a:cubicBezTo>
                  <a:cubicBezTo>
                    <a:pt x="14" y="346"/>
                    <a:pt x="15" y="348"/>
                    <a:pt x="18" y="350"/>
                  </a:cubicBezTo>
                  <a:cubicBezTo>
                    <a:pt x="20" y="351"/>
                    <a:pt x="23" y="352"/>
                    <a:pt x="26" y="352"/>
                  </a:cubicBezTo>
                  <a:cubicBezTo>
                    <a:pt x="29" y="352"/>
                    <a:pt x="31" y="352"/>
                    <a:pt x="35" y="351"/>
                  </a:cubicBezTo>
                  <a:cubicBezTo>
                    <a:pt x="38" y="351"/>
                    <a:pt x="41" y="351"/>
                    <a:pt x="45" y="350"/>
                  </a:cubicBezTo>
                  <a:cubicBezTo>
                    <a:pt x="47" y="350"/>
                    <a:pt x="50" y="350"/>
                    <a:pt x="54" y="350"/>
                  </a:cubicBezTo>
                  <a:cubicBezTo>
                    <a:pt x="69" y="349"/>
                    <a:pt x="81" y="348"/>
                    <a:pt x="91" y="348"/>
                  </a:cubicBezTo>
                  <a:cubicBezTo>
                    <a:pt x="93" y="348"/>
                    <a:pt x="96" y="348"/>
                    <a:pt x="101" y="348"/>
                  </a:cubicBezTo>
                  <a:cubicBezTo>
                    <a:pt x="106" y="349"/>
                    <a:pt x="110" y="349"/>
                    <a:pt x="113" y="349"/>
                  </a:cubicBezTo>
                  <a:cubicBezTo>
                    <a:pt x="124" y="350"/>
                    <a:pt x="135" y="351"/>
                    <a:pt x="146" y="351"/>
                  </a:cubicBezTo>
                  <a:cubicBezTo>
                    <a:pt x="157" y="352"/>
                    <a:pt x="168" y="352"/>
                    <a:pt x="179" y="352"/>
                  </a:cubicBezTo>
                  <a:cubicBezTo>
                    <a:pt x="206" y="352"/>
                    <a:pt x="226" y="350"/>
                    <a:pt x="241" y="345"/>
                  </a:cubicBezTo>
                  <a:cubicBezTo>
                    <a:pt x="256" y="341"/>
                    <a:pt x="270" y="334"/>
                    <a:pt x="282" y="324"/>
                  </a:cubicBezTo>
                  <a:cubicBezTo>
                    <a:pt x="293" y="314"/>
                    <a:pt x="301" y="302"/>
                    <a:pt x="307" y="288"/>
                  </a:cubicBezTo>
                  <a:cubicBezTo>
                    <a:pt x="314" y="275"/>
                    <a:pt x="317" y="260"/>
                    <a:pt x="317" y="245"/>
                  </a:cubicBezTo>
                  <a:cubicBezTo>
                    <a:pt x="317" y="220"/>
                    <a:pt x="309" y="199"/>
                    <a:pt x="294" y="183"/>
                  </a:cubicBezTo>
                  <a:cubicBezTo>
                    <a:pt x="279" y="166"/>
                    <a:pt x="259" y="158"/>
                    <a:pt x="234" y="156"/>
                  </a:cubicBezTo>
                  <a:cubicBezTo>
                    <a:pt x="254" y="149"/>
                    <a:pt x="268" y="140"/>
                    <a:pt x="278" y="129"/>
                  </a:cubicBezTo>
                  <a:cubicBezTo>
                    <a:pt x="287" y="117"/>
                    <a:pt x="291" y="103"/>
                    <a:pt x="291" y="86"/>
                  </a:cubicBezTo>
                  <a:cubicBezTo>
                    <a:pt x="291" y="59"/>
                    <a:pt x="281" y="38"/>
                    <a:pt x="260" y="23"/>
                  </a:cubicBezTo>
                  <a:cubicBezTo>
                    <a:pt x="239" y="7"/>
                    <a:pt x="209" y="0"/>
                    <a:pt x="172" y="0"/>
                  </a:cubicBezTo>
                  <a:cubicBezTo>
                    <a:pt x="161" y="0"/>
                    <a:pt x="146" y="0"/>
                    <a:pt x="126" y="2"/>
                  </a:cubicBezTo>
                  <a:cubicBezTo>
                    <a:pt x="106" y="3"/>
                    <a:pt x="91" y="3"/>
                    <a:pt x="82" y="3"/>
                  </a:cubicBezTo>
                  <a:cubicBezTo>
                    <a:pt x="61" y="3"/>
                    <a:pt x="40" y="2"/>
                    <a:pt x="19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16"/>
                    <a:pt x="5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4" y="22"/>
                    <a:pt x="29" y="24"/>
                    <a:pt x="33" y="25"/>
                  </a:cubicBezTo>
                  <a:cubicBezTo>
                    <a:pt x="37" y="27"/>
                    <a:pt x="41" y="29"/>
                    <a:pt x="44" y="32"/>
                  </a:cubicBezTo>
                  <a:cubicBezTo>
                    <a:pt x="49" y="36"/>
                    <a:pt x="53" y="42"/>
                    <a:pt x="55" y="48"/>
                  </a:cubicBezTo>
                  <a:cubicBezTo>
                    <a:pt x="57" y="55"/>
                    <a:pt x="58" y="66"/>
                    <a:pt x="58" y="83"/>
                  </a:cubicBezTo>
                  <a:lnTo>
                    <a:pt x="58" y="27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2418" y="533"/>
              <a:ext cx="692" cy="670"/>
            </a:xfrm>
            <a:custGeom>
              <a:avLst/>
              <a:gdLst/>
              <a:ahLst/>
              <a:cxnLst>
                <a:cxn ang="0">
                  <a:pos x="95" y="60"/>
                </a:cxn>
                <a:cxn ang="0">
                  <a:pos x="182" y="23"/>
                </a:cxn>
                <a:cxn ang="0">
                  <a:pos x="276" y="74"/>
                </a:cxn>
                <a:cxn ang="0">
                  <a:pos x="313" y="206"/>
                </a:cxn>
                <a:cxn ang="0">
                  <a:pos x="281" y="305"/>
                </a:cxn>
                <a:cxn ang="0">
                  <a:pos x="195" y="341"/>
                </a:cxn>
                <a:cxn ang="0">
                  <a:pos x="100" y="292"/>
                </a:cxn>
                <a:cxn ang="0">
                  <a:pos x="64" y="163"/>
                </a:cxn>
                <a:cxn ang="0">
                  <a:pos x="95" y="60"/>
                </a:cxn>
                <a:cxn ang="0">
                  <a:pos x="51" y="314"/>
                </a:cxn>
                <a:cxn ang="0">
                  <a:pos x="182" y="364"/>
                </a:cxn>
                <a:cxn ang="0">
                  <a:pos x="322" y="311"/>
                </a:cxn>
                <a:cxn ang="0">
                  <a:pos x="377" y="178"/>
                </a:cxn>
                <a:cxn ang="0">
                  <a:pos x="325" y="51"/>
                </a:cxn>
                <a:cxn ang="0">
                  <a:pos x="194" y="0"/>
                </a:cxn>
                <a:cxn ang="0">
                  <a:pos x="55" y="53"/>
                </a:cxn>
                <a:cxn ang="0">
                  <a:pos x="0" y="186"/>
                </a:cxn>
                <a:cxn ang="0">
                  <a:pos x="51" y="314"/>
                </a:cxn>
              </a:cxnLst>
              <a:rect l="0" t="0" r="r" b="b"/>
              <a:pathLst>
                <a:path w="377" h="364">
                  <a:moveTo>
                    <a:pt x="95" y="60"/>
                  </a:moveTo>
                  <a:cubicBezTo>
                    <a:pt x="116" y="35"/>
                    <a:pt x="145" y="23"/>
                    <a:pt x="182" y="23"/>
                  </a:cubicBezTo>
                  <a:cubicBezTo>
                    <a:pt x="220" y="23"/>
                    <a:pt x="251" y="40"/>
                    <a:pt x="276" y="74"/>
                  </a:cubicBezTo>
                  <a:cubicBezTo>
                    <a:pt x="301" y="108"/>
                    <a:pt x="313" y="152"/>
                    <a:pt x="313" y="206"/>
                  </a:cubicBezTo>
                  <a:cubicBezTo>
                    <a:pt x="313" y="247"/>
                    <a:pt x="302" y="280"/>
                    <a:pt x="281" y="305"/>
                  </a:cubicBezTo>
                  <a:cubicBezTo>
                    <a:pt x="260" y="329"/>
                    <a:pt x="231" y="341"/>
                    <a:pt x="195" y="341"/>
                  </a:cubicBezTo>
                  <a:cubicBezTo>
                    <a:pt x="156" y="341"/>
                    <a:pt x="124" y="324"/>
                    <a:pt x="100" y="292"/>
                  </a:cubicBezTo>
                  <a:cubicBezTo>
                    <a:pt x="76" y="259"/>
                    <a:pt x="64" y="216"/>
                    <a:pt x="64" y="163"/>
                  </a:cubicBezTo>
                  <a:cubicBezTo>
                    <a:pt x="64" y="119"/>
                    <a:pt x="74" y="85"/>
                    <a:pt x="95" y="60"/>
                  </a:cubicBezTo>
                  <a:close/>
                  <a:moveTo>
                    <a:pt x="51" y="314"/>
                  </a:moveTo>
                  <a:cubicBezTo>
                    <a:pt x="85" y="347"/>
                    <a:pt x="129" y="364"/>
                    <a:pt x="182" y="364"/>
                  </a:cubicBezTo>
                  <a:cubicBezTo>
                    <a:pt x="238" y="364"/>
                    <a:pt x="285" y="346"/>
                    <a:pt x="322" y="311"/>
                  </a:cubicBezTo>
                  <a:cubicBezTo>
                    <a:pt x="359" y="276"/>
                    <a:pt x="377" y="231"/>
                    <a:pt x="377" y="178"/>
                  </a:cubicBezTo>
                  <a:cubicBezTo>
                    <a:pt x="377" y="127"/>
                    <a:pt x="360" y="84"/>
                    <a:pt x="325" y="51"/>
                  </a:cubicBezTo>
                  <a:cubicBezTo>
                    <a:pt x="290" y="17"/>
                    <a:pt x="247" y="0"/>
                    <a:pt x="194" y="0"/>
                  </a:cubicBezTo>
                  <a:cubicBezTo>
                    <a:pt x="138" y="0"/>
                    <a:pt x="91" y="18"/>
                    <a:pt x="55" y="53"/>
                  </a:cubicBezTo>
                  <a:cubicBezTo>
                    <a:pt x="18" y="88"/>
                    <a:pt x="0" y="133"/>
                    <a:pt x="0" y="186"/>
                  </a:cubicBezTo>
                  <a:cubicBezTo>
                    <a:pt x="0" y="237"/>
                    <a:pt x="17" y="280"/>
                    <a:pt x="51" y="3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305" y="535"/>
              <a:ext cx="670" cy="668"/>
            </a:xfrm>
            <a:custGeom>
              <a:avLst/>
              <a:gdLst/>
              <a:ahLst/>
              <a:cxnLst>
                <a:cxn ang="0">
                  <a:pos x="329" y="287"/>
                </a:cxn>
                <a:cxn ang="0">
                  <a:pos x="329" y="297"/>
                </a:cxn>
                <a:cxn ang="0">
                  <a:pos x="329" y="303"/>
                </a:cxn>
                <a:cxn ang="0">
                  <a:pos x="313" y="320"/>
                </a:cxn>
                <a:cxn ang="0">
                  <a:pos x="303" y="324"/>
                </a:cxn>
                <a:cxn ang="0">
                  <a:pos x="230" y="353"/>
                </a:cxn>
                <a:cxn ang="0">
                  <a:pos x="164" y="363"/>
                </a:cxn>
                <a:cxn ang="0">
                  <a:pos x="45" y="317"/>
                </a:cxn>
                <a:cxn ang="0">
                  <a:pos x="0" y="197"/>
                </a:cxn>
                <a:cxn ang="0">
                  <a:pos x="52" y="57"/>
                </a:cxn>
                <a:cxn ang="0">
                  <a:pos x="180" y="0"/>
                </a:cxn>
                <a:cxn ang="0">
                  <a:pos x="261" y="16"/>
                </a:cxn>
                <a:cxn ang="0">
                  <a:pos x="303" y="32"/>
                </a:cxn>
                <a:cxn ang="0">
                  <a:pos x="315" y="26"/>
                </a:cxn>
                <a:cxn ang="0">
                  <a:pos x="323" y="20"/>
                </a:cxn>
                <a:cxn ang="0">
                  <a:pos x="328" y="22"/>
                </a:cxn>
                <a:cxn ang="0">
                  <a:pos x="330" y="31"/>
                </a:cxn>
                <a:cxn ang="0">
                  <a:pos x="330" y="37"/>
                </a:cxn>
                <a:cxn ang="0">
                  <a:pos x="328" y="77"/>
                </a:cxn>
                <a:cxn ang="0">
                  <a:pos x="329" y="104"/>
                </a:cxn>
                <a:cxn ang="0">
                  <a:pos x="330" y="119"/>
                </a:cxn>
                <a:cxn ang="0">
                  <a:pos x="328" y="128"/>
                </a:cxn>
                <a:cxn ang="0">
                  <a:pos x="321" y="130"/>
                </a:cxn>
                <a:cxn ang="0">
                  <a:pos x="312" y="118"/>
                </a:cxn>
                <a:cxn ang="0">
                  <a:pos x="301" y="90"/>
                </a:cxn>
                <a:cxn ang="0">
                  <a:pos x="252" y="41"/>
                </a:cxn>
                <a:cxn ang="0">
                  <a:pos x="182" y="21"/>
                </a:cxn>
                <a:cxn ang="0">
                  <a:pos x="97" y="60"/>
                </a:cxn>
                <a:cxn ang="0">
                  <a:pos x="65" y="167"/>
                </a:cxn>
                <a:cxn ang="0">
                  <a:pos x="97" y="291"/>
                </a:cxn>
                <a:cxn ang="0">
                  <a:pos x="184" y="338"/>
                </a:cxn>
                <a:cxn ang="0">
                  <a:pos x="228" y="330"/>
                </a:cxn>
                <a:cxn ang="0">
                  <a:pos x="258" y="310"/>
                </a:cxn>
                <a:cxn ang="0">
                  <a:pos x="265" y="290"/>
                </a:cxn>
                <a:cxn ang="0">
                  <a:pos x="268" y="259"/>
                </a:cxn>
                <a:cxn ang="0">
                  <a:pos x="261" y="228"/>
                </a:cxn>
                <a:cxn ang="0">
                  <a:pos x="235" y="213"/>
                </a:cxn>
                <a:cxn ang="0">
                  <a:pos x="226" y="212"/>
                </a:cxn>
                <a:cxn ang="0">
                  <a:pos x="223" y="211"/>
                </a:cxn>
                <a:cxn ang="0">
                  <a:pos x="222" y="211"/>
                </a:cxn>
                <a:cxn ang="0">
                  <a:pos x="209" y="201"/>
                </a:cxn>
                <a:cxn ang="0">
                  <a:pos x="212" y="193"/>
                </a:cxn>
                <a:cxn ang="0">
                  <a:pos x="221" y="191"/>
                </a:cxn>
                <a:cxn ang="0">
                  <a:pos x="249" y="193"/>
                </a:cxn>
                <a:cxn ang="0">
                  <a:pos x="289" y="196"/>
                </a:cxn>
                <a:cxn ang="0">
                  <a:pos x="343" y="193"/>
                </a:cxn>
                <a:cxn ang="0">
                  <a:pos x="352" y="192"/>
                </a:cxn>
                <a:cxn ang="0">
                  <a:pos x="362" y="194"/>
                </a:cxn>
                <a:cxn ang="0">
                  <a:pos x="365" y="201"/>
                </a:cxn>
                <a:cxn ang="0">
                  <a:pos x="353" y="211"/>
                </a:cxn>
                <a:cxn ang="0">
                  <a:pos x="346" y="214"/>
                </a:cxn>
                <a:cxn ang="0">
                  <a:pos x="340" y="217"/>
                </a:cxn>
                <a:cxn ang="0">
                  <a:pos x="331" y="231"/>
                </a:cxn>
                <a:cxn ang="0">
                  <a:pos x="329" y="257"/>
                </a:cxn>
                <a:cxn ang="0">
                  <a:pos x="329" y="287"/>
                </a:cxn>
              </a:cxnLst>
              <a:rect l="0" t="0" r="r" b="b"/>
              <a:pathLst>
                <a:path w="365" h="363">
                  <a:moveTo>
                    <a:pt x="329" y="287"/>
                  </a:moveTo>
                  <a:cubicBezTo>
                    <a:pt x="329" y="290"/>
                    <a:pt x="329" y="293"/>
                    <a:pt x="329" y="297"/>
                  </a:cubicBezTo>
                  <a:cubicBezTo>
                    <a:pt x="329" y="300"/>
                    <a:pt x="329" y="303"/>
                    <a:pt x="329" y="303"/>
                  </a:cubicBezTo>
                  <a:cubicBezTo>
                    <a:pt x="329" y="309"/>
                    <a:pt x="324" y="315"/>
                    <a:pt x="313" y="320"/>
                  </a:cubicBezTo>
                  <a:cubicBezTo>
                    <a:pt x="309" y="322"/>
                    <a:pt x="306" y="323"/>
                    <a:pt x="303" y="324"/>
                  </a:cubicBezTo>
                  <a:cubicBezTo>
                    <a:pt x="278" y="337"/>
                    <a:pt x="254" y="346"/>
                    <a:pt x="230" y="353"/>
                  </a:cubicBezTo>
                  <a:cubicBezTo>
                    <a:pt x="206" y="359"/>
                    <a:pt x="184" y="363"/>
                    <a:pt x="164" y="363"/>
                  </a:cubicBezTo>
                  <a:cubicBezTo>
                    <a:pt x="115" y="363"/>
                    <a:pt x="75" y="347"/>
                    <a:pt x="45" y="317"/>
                  </a:cubicBezTo>
                  <a:cubicBezTo>
                    <a:pt x="15" y="287"/>
                    <a:pt x="0" y="247"/>
                    <a:pt x="0" y="197"/>
                  </a:cubicBezTo>
                  <a:cubicBezTo>
                    <a:pt x="0" y="141"/>
                    <a:pt x="17" y="95"/>
                    <a:pt x="52" y="57"/>
                  </a:cubicBezTo>
                  <a:cubicBezTo>
                    <a:pt x="86" y="19"/>
                    <a:pt x="129" y="0"/>
                    <a:pt x="180" y="0"/>
                  </a:cubicBezTo>
                  <a:cubicBezTo>
                    <a:pt x="207" y="0"/>
                    <a:pt x="234" y="6"/>
                    <a:pt x="261" y="16"/>
                  </a:cubicBezTo>
                  <a:cubicBezTo>
                    <a:pt x="288" y="26"/>
                    <a:pt x="302" y="32"/>
                    <a:pt x="303" y="32"/>
                  </a:cubicBezTo>
                  <a:cubicBezTo>
                    <a:pt x="308" y="32"/>
                    <a:pt x="312" y="30"/>
                    <a:pt x="315" y="26"/>
                  </a:cubicBezTo>
                  <a:cubicBezTo>
                    <a:pt x="318" y="22"/>
                    <a:pt x="320" y="20"/>
                    <a:pt x="323" y="20"/>
                  </a:cubicBezTo>
                  <a:cubicBezTo>
                    <a:pt x="325" y="20"/>
                    <a:pt x="327" y="20"/>
                    <a:pt x="328" y="22"/>
                  </a:cubicBezTo>
                  <a:cubicBezTo>
                    <a:pt x="329" y="24"/>
                    <a:pt x="330" y="27"/>
                    <a:pt x="330" y="31"/>
                  </a:cubicBezTo>
                  <a:cubicBezTo>
                    <a:pt x="330" y="31"/>
                    <a:pt x="330" y="34"/>
                    <a:pt x="330" y="37"/>
                  </a:cubicBezTo>
                  <a:cubicBezTo>
                    <a:pt x="328" y="51"/>
                    <a:pt x="328" y="64"/>
                    <a:pt x="328" y="77"/>
                  </a:cubicBezTo>
                  <a:cubicBezTo>
                    <a:pt x="328" y="86"/>
                    <a:pt x="328" y="95"/>
                    <a:pt x="329" y="104"/>
                  </a:cubicBezTo>
                  <a:cubicBezTo>
                    <a:pt x="330" y="114"/>
                    <a:pt x="330" y="119"/>
                    <a:pt x="330" y="119"/>
                  </a:cubicBezTo>
                  <a:cubicBezTo>
                    <a:pt x="330" y="123"/>
                    <a:pt x="330" y="126"/>
                    <a:pt x="328" y="128"/>
                  </a:cubicBezTo>
                  <a:cubicBezTo>
                    <a:pt x="327" y="129"/>
                    <a:pt x="325" y="130"/>
                    <a:pt x="321" y="130"/>
                  </a:cubicBezTo>
                  <a:cubicBezTo>
                    <a:pt x="317" y="130"/>
                    <a:pt x="314" y="126"/>
                    <a:pt x="312" y="118"/>
                  </a:cubicBezTo>
                  <a:cubicBezTo>
                    <a:pt x="308" y="107"/>
                    <a:pt x="305" y="98"/>
                    <a:pt x="301" y="90"/>
                  </a:cubicBezTo>
                  <a:cubicBezTo>
                    <a:pt x="291" y="70"/>
                    <a:pt x="275" y="54"/>
                    <a:pt x="252" y="41"/>
                  </a:cubicBezTo>
                  <a:cubicBezTo>
                    <a:pt x="229" y="27"/>
                    <a:pt x="206" y="21"/>
                    <a:pt x="182" y="21"/>
                  </a:cubicBezTo>
                  <a:cubicBezTo>
                    <a:pt x="146" y="21"/>
                    <a:pt x="118" y="34"/>
                    <a:pt x="97" y="60"/>
                  </a:cubicBezTo>
                  <a:cubicBezTo>
                    <a:pt x="75" y="87"/>
                    <a:pt x="65" y="123"/>
                    <a:pt x="65" y="167"/>
                  </a:cubicBezTo>
                  <a:cubicBezTo>
                    <a:pt x="65" y="219"/>
                    <a:pt x="76" y="260"/>
                    <a:pt x="97" y="291"/>
                  </a:cubicBezTo>
                  <a:cubicBezTo>
                    <a:pt x="119" y="323"/>
                    <a:pt x="148" y="338"/>
                    <a:pt x="184" y="338"/>
                  </a:cubicBezTo>
                  <a:cubicBezTo>
                    <a:pt x="199" y="338"/>
                    <a:pt x="214" y="336"/>
                    <a:pt x="228" y="330"/>
                  </a:cubicBezTo>
                  <a:cubicBezTo>
                    <a:pt x="242" y="325"/>
                    <a:pt x="252" y="318"/>
                    <a:pt x="258" y="310"/>
                  </a:cubicBezTo>
                  <a:cubicBezTo>
                    <a:pt x="261" y="306"/>
                    <a:pt x="263" y="300"/>
                    <a:pt x="265" y="290"/>
                  </a:cubicBezTo>
                  <a:cubicBezTo>
                    <a:pt x="267" y="281"/>
                    <a:pt x="268" y="271"/>
                    <a:pt x="268" y="259"/>
                  </a:cubicBezTo>
                  <a:cubicBezTo>
                    <a:pt x="268" y="245"/>
                    <a:pt x="266" y="234"/>
                    <a:pt x="261" y="228"/>
                  </a:cubicBezTo>
                  <a:cubicBezTo>
                    <a:pt x="256" y="221"/>
                    <a:pt x="248" y="216"/>
                    <a:pt x="235" y="213"/>
                  </a:cubicBezTo>
                  <a:cubicBezTo>
                    <a:pt x="233" y="213"/>
                    <a:pt x="230" y="212"/>
                    <a:pt x="226" y="212"/>
                  </a:cubicBezTo>
                  <a:cubicBezTo>
                    <a:pt x="224" y="211"/>
                    <a:pt x="224" y="211"/>
                    <a:pt x="223" y="211"/>
                  </a:cubicBezTo>
                  <a:cubicBezTo>
                    <a:pt x="223" y="211"/>
                    <a:pt x="222" y="211"/>
                    <a:pt x="222" y="211"/>
                  </a:cubicBezTo>
                  <a:cubicBezTo>
                    <a:pt x="213" y="210"/>
                    <a:pt x="209" y="206"/>
                    <a:pt x="209" y="201"/>
                  </a:cubicBezTo>
                  <a:cubicBezTo>
                    <a:pt x="209" y="198"/>
                    <a:pt x="210" y="195"/>
                    <a:pt x="212" y="193"/>
                  </a:cubicBezTo>
                  <a:cubicBezTo>
                    <a:pt x="214" y="192"/>
                    <a:pt x="217" y="191"/>
                    <a:pt x="221" y="191"/>
                  </a:cubicBezTo>
                  <a:cubicBezTo>
                    <a:pt x="225" y="191"/>
                    <a:pt x="234" y="192"/>
                    <a:pt x="249" y="193"/>
                  </a:cubicBezTo>
                  <a:cubicBezTo>
                    <a:pt x="264" y="195"/>
                    <a:pt x="278" y="196"/>
                    <a:pt x="289" y="196"/>
                  </a:cubicBezTo>
                  <a:cubicBezTo>
                    <a:pt x="306" y="196"/>
                    <a:pt x="324" y="195"/>
                    <a:pt x="343" y="193"/>
                  </a:cubicBezTo>
                  <a:cubicBezTo>
                    <a:pt x="348" y="192"/>
                    <a:pt x="351" y="192"/>
                    <a:pt x="352" y="192"/>
                  </a:cubicBezTo>
                  <a:cubicBezTo>
                    <a:pt x="357" y="192"/>
                    <a:pt x="360" y="193"/>
                    <a:pt x="362" y="194"/>
                  </a:cubicBezTo>
                  <a:cubicBezTo>
                    <a:pt x="364" y="196"/>
                    <a:pt x="365" y="198"/>
                    <a:pt x="365" y="201"/>
                  </a:cubicBezTo>
                  <a:cubicBezTo>
                    <a:pt x="365" y="205"/>
                    <a:pt x="361" y="209"/>
                    <a:pt x="353" y="211"/>
                  </a:cubicBezTo>
                  <a:cubicBezTo>
                    <a:pt x="350" y="212"/>
                    <a:pt x="348" y="213"/>
                    <a:pt x="346" y="214"/>
                  </a:cubicBezTo>
                  <a:cubicBezTo>
                    <a:pt x="344" y="215"/>
                    <a:pt x="342" y="216"/>
                    <a:pt x="340" y="217"/>
                  </a:cubicBezTo>
                  <a:cubicBezTo>
                    <a:pt x="336" y="221"/>
                    <a:pt x="333" y="225"/>
                    <a:pt x="331" y="231"/>
                  </a:cubicBezTo>
                  <a:cubicBezTo>
                    <a:pt x="329" y="237"/>
                    <a:pt x="329" y="246"/>
                    <a:pt x="329" y="257"/>
                  </a:cubicBezTo>
                  <a:lnTo>
                    <a:pt x="329" y="28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42" y="4095482"/>
            <a:ext cx="1629437" cy="151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9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620" y="1825625"/>
            <a:ext cx="12033380" cy="41695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Board of Governors (BOG) now serves the entire Academy and specialty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			</a:t>
            </a:r>
            <a:r>
              <a:rPr lang="en-US" sz="800" b="1" dirty="0">
                <a:latin typeface="Calibri" pitchFamily="34" charset="0"/>
              </a:rPr>
              <a:t>							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By identifying and responding to local, state, and national legislative, socioeconomic, and public relations issues encountered by all otolaryngologists within our specialty.	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					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By providing organized feedback from membership to Academy leadership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	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By establishing and maintaining personal connections with all member societies.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00437"/>
            <a:ext cx="10515600" cy="4169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Each BOG society has 3 BOG representatives 	</a:t>
            </a:r>
            <a:r>
              <a:rPr lang="en-US" sz="3200" b="1" dirty="0">
                <a:latin typeface="+mn-lt"/>
              </a:rPr>
              <a:t>		</a:t>
            </a:r>
            <a:endParaRPr lang="en-US" sz="800" dirty="0"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Governor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Alternate Governor</a:t>
            </a:r>
          </a:p>
          <a:p>
            <a:pPr lvl="2"/>
            <a:r>
              <a:rPr lang="en-US" sz="28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(formerly the Legislative Affairs Representative)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Alternate Governor</a:t>
            </a:r>
          </a:p>
          <a:p>
            <a:pPr lvl="2"/>
            <a:r>
              <a:rPr lang="en-US" sz="28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(formerly the Socioeconomic &amp; Grassroots Representative)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Terms of governors and alternate governors are determined by their society</a:t>
            </a:r>
          </a:p>
          <a:p>
            <a:endParaRPr lang="en-US" sz="32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Representatives have specific responsibilities to their society and the BOG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Society BOG representatives are a bridge between their society and the AAO-HNS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5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205" y="1623919"/>
            <a:ext cx="10515600" cy="41695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Executive Committee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+mn-lt"/>
              </a:rPr>
              <a:t>Chair</a:t>
            </a:r>
          </a:p>
          <a:p>
            <a:pPr lvl="2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Spencer Payne, MD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(Charlottesville, VA)</a:t>
            </a:r>
            <a:endParaRPr lang="en-US" b="1" dirty="0">
              <a:solidFill>
                <a:srgbClr val="C00000"/>
              </a:solidFill>
              <a:latin typeface="+mn-lt"/>
            </a:endParaRP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+mn-lt"/>
              </a:rPr>
              <a:t>Chair-Elect</a:t>
            </a:r>
          </a:p>
          <a:p>
            <a:pPr lvl="2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Lance Manning, MD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(Springdale, AR)</a:t>
            </a:r>
            <a:endParaRPr lang="en-US" b="1" dirty="0">
              <a:solidFill>
                <a:srgbClr val="C00000"/>
              </a:solidFill>
              <a:latin typeface="+mn-lt"/>
            </a:endParaRP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+mn-lt"/>
              </a:rPr>
              <a:t>Immediate Past Chair</a:t>
            </a:r>
          </a:p>
          <a:p>
            <a:pPr lvl="2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Ken Yanagisawa, MD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(New Haven, CT)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+mn-lt"/>
              </a:rPr>
              <a:t>Member-at-Large</a:t>
            </a:r>
          </a:p>
          <a:p>
            <a:pPr lvl="2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Troy D. Woodard MD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(Cleveland, OH)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+mn-lt"/>
              </a:rPr>
              <a:t>Secretary</a:t>
            </a:r>
          </a:p>
          <a:p>
            <a:pPr lvl="2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Karen Rizzo, MD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(Lancaster, PA)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BOG Committees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Governance &amp; Society Engagement</a:t>
            </a:r>
          </a:p>
          <a:p>
            <a:pPr lvl="2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Identify common goals and coordinate efforts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Legislative Affairs</a:t>
            </a:r>
          </a:p>
          <a:p>
            <a:pPr lvl="2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Assess, Activate, &amp; Advocate for member needs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Socioeconomic &amp; Grass Roots</a:t>
            </a:r>
          </a:p>
          <a:p>
            <a:pPr lvl="2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Listen and provide solutions for member problems</a:t>
            </a:r>
          </a:p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BOG Committees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Governance &amp; Society Engagement</a:t>
            </a:r>
          </a:p>
          <a:p>
            <a:pPr lvl="2">
              <a:buClr>
                <a:srgbClr val="BF301A"/>
              </a:buClr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Chair: </a:t>
            </a:r>
            <a:r>
              <a:rPr lang="en-US" sz="2400" b="1" dirty="0">
                <a:solidFill>
                  <a:srgbClr val="4D4D4D">
                    <a:lumMod val="50000"/>
                  </a:srgbClr>
                </a:solidFill>
                <a:latin typeface="+mn-lt"/>
              </a:rPr>
              <a:t>Boris </a:t>
            </a:r>
            <a:r>
              <a:rPr lang="en-US" sz="2400" b="1" dirty="0" err="1">
                <a:solidFill>
                  <a:srgbClr val="4D4D4D">
                    <a:lumMod val="50000"/>
                  </a:srgbClr>
                </a:solidFill>
                <a:latin typeface="+mn-lt"/>
              </a:rPr>
              <a:t>Chernobilsky</a:t>
            </a:r>
            <a:r>
              <a:rPr lang="en-US" sz="2400" b="1" dirty="0">
                <a:solidFill>
                  <a:srgbClr val="4D4D4D">
                    <a:lumMod val="50000"/>
                  </a:srgbClr>
                </a:solidFill>
                <a:latin typeface="+mn-lt"/>
              </a:rPr>
              <a:t>, MD </a:t>
            </a:r>
            <a:r>
              <a:rPr lang="en-US" sz="2400" b="1" i="1" dirty="0">
                <a:solidFill>
                  <a:srgbClr val="4D4D4D">
                    <a:lumMod val="50000"/>
                  </a:srgbClr>
                </a:solidFill>
                <a:latin typeface="+mn-lt"/>
              </a:rPr>
              <a:t>(New York, NY)</a:t>
            </a:r>
          </a:p>
          <a:p>
            <a:pPr lvl="2"/>
            <a:r>
              <a:rPr lang="en-US" sz="2400" b="1" dirty="0">
                <a:solidFill>
                  <a:srgbClr val="C00000"/>
                </a:solidFill>
                <a:latin typeface="+mn-lt"/>
              </a:rPr>
              <a:t>Vice-Chair: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Samantha Anne, MD 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(Orange, OH)</a:t>
            </a:r>
          </a:p>
          <a:p>
            <a:pPr lvl="2"/>
            <a:endParaRPr lang="en-US" sz="2400" b="1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+mn-lt"/>
              </a:rPr>
              <a:t>Legislative Affairs</a:t>
            </a:r>
          </a:p>
          <a:p>
            <a:pPr lvl="2"/>
            <a:r>
              <a:rPr lang="en-US" sz="2400" b="1" dirty="0">
                <a:solidFill>
                  <a:srgbClr val="C00000"/>
                </a:solidFill>
                <a:latin typeface="+mn-lt"/>
              </a:rPr>
              <a:t>Chair:</a:t>
            </a:r>
            <a:r>
              <a:rPr lang="en-US" sz="2400" b="1" dirty="0">
                <a:latin typeface="+mn-lt"/>
              </a:rPr>
              <a:t>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David Boisoneau, MD 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(Waterford, CT)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</a:t>
            </a:r>
          </a:p>
          <a:p>
            <a:pPr lvl="2"/>
            <a:r>
              <a:rPr lang="en-US" sz="2400" b="1" dirty="0">
                <a:solidFill>
                  <a:srgbClr val="C00000"/>
                </a:solidFill>
                <a:latin typeface="+mn-lt"/>
              </a:rPr>
              <a:t>Vice-Chair: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Jeffrey Brown, MD 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(Woburn, PA)</a:t>
            </a:r>
          </a:p>
          <a:p>
            <a:pPr lvl="2"/>
            <a:endParaRPr lang="en-US" sz="24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+mn-lt"/>
              </a:rPr>
              <a:t>Socioeconomic &amp; Grass Roots</a:t>
            </a:r>
          </a:p>
          <a:p>
            <a:pPr lvl="2"/>
            <a:r>
              <a:rPr lang="en-US" sz="2400" b="1" dirty="0">
                <a:solidFill>
                  <a:srgbClr val="C00000"/>
                </a:solidFill>
                <a:latin typeface="+mn-lt"/>
              </a:rPr>
              <a:t>Chair:</a:t>
            </a:r>
            <a:r>
              <a:rPr lang="en-US" sz="2400" b="1" dirty="0">
                <a:latin typeface="+mn-lt"/>
              </a:rPr>
              <a:t>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Andrew Coughlin, MD 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(Omaha, NE)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en-US" sz="2400" b="1" dirty="0">
                <a:solidFill>
                  <a:srgbClr val="C00000"/>
                </a:solidFill>
                <a:latin typeface="+mn-lt"/>
              </a:rPr>
              <a:t>Vice-Chair: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Dale Taylor, MD 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(Santa Barbara, CA)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7434" y="135352"/>
            <a:ext cx="7973484" cy="912812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4908176" cy="1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8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theme/theme1.xml><?xml version="1.0" encoding="utf-8"?>
<a:theme xmlns:a="http://schemas.openxmlformats.org/drawingml/2006/main" name="ACADEMY: Left Bar">
  <a:themeElements>
    <a:clrScheme name="AAO-HNS 2018">
      <a:dk1>
        <a:srgbClr val="4D4D4D"/>
      </a:dk1>
      <a:lt1>
        <a:srgbClr val="FFFFFF"/>
      </a:lt1>
      <a:dk2>
        <a:srgbClr val="868C8C"/>
      </a:dk2>
      <a:lt2>
        <a:srgbClr val="E7E6E6"/>
      </a:lt2>
      <a:accent1>
        <a:srgbClr val="BF301A"/>
      </a:accent1>
      <a:accent2>
        <a:srgbClr val="694C6B"/>
      </a:accent2>
      <a:accent3>
        <a:srgbClr val="A89188"/>
      </a:accent3>
      <a:accent4>
        <a:srgbClr val="D3910B"/>
      </a:accent4>
      <a:accent5>
        <a:srgbClr val="80B330"/>
      </a:accent5>
      <a:accent6>
        <a:srgbClr val="0099A8"/>
      </a:accent6>
      <a:hlink>
        <a:srgbClr val="0099A8"/>
      </a:hlink>
      <a:folHlink>
        <a:srgbClr val="009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_Foundation_NewLogo_Template" id="{52A980E9-FEC2-6248-B0F9-3A562E6C2C54}" vid="{625DAA46-7CA6-B54A-B632-E51B8F2FAFF2}"/>
    </a:ext>
  </a:extLst>
</a:theme>
</file>

<file path=ppt/theme/theme2.xml><?xml version="1.0" encoding="utf-8"?>
<a:theme xmlns:a="http://schemas.openxmlformats.org/drawingml/2006/main" name="ACADEMY: Top Bar">
  <a:themeElements>
    <a:clrScheme name="AAO-HNS 2018">
      <a:dk1>
        <a:srgbClr val="4D4D4D"/>
      </a:dk1>
      <a:lt1>
        <a:srgbClr val="FFFFFF"/>
      </a:lt1>
      <a:dk2>
        <a:srgbClr val="868C8C"/>
      </a:dk2>
      <a:lt2>
        <a:srgbClr val="E7E6E6"/>
      </a:lt2>
      <a:accent1>
        <a:srgbClr val="BF301A"/>
      </a:accent1>
      <a:accent2>
        <a:srgbClr val="694C6B"/>
      </a:accent2>
      <a:accent3>
        <a:srgbClr val="A89188"/>
      </a:accent3>
      <a:accent4>
        <a:srgbClr val="D3910B"/>
      </a:accent4>
      <a:accent5>
        <a:srgbClr val="80B330"/>
      </a:accent5>
      <a:accent6>
        <a:srgbClr val="0099A8"/>
      </a:accent6>
      <a:hlink>
        <a:srgbClr val="0099A8"/>
      </a:hlink>
      <a:folHlink>
        <a:srgbClr val="009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_Foundation_NewLogo_Template" id="{52A980E9-FEC2-6248-B0F9-3A562E6C2C54}" vid="{FF78EB33-F530-C34A-AA2A-D2166A51BA03}"/>
    </a:ext>
  </a:extLst>
</a:theme>
</file>

<file path=ppt/theme/theme3.xml><?xml version="1.0" encoding="utf-8"?>
<a:theme xmlns:a="http://schemas.openxmlformats.org/drawingml/2006/main" name="ACADEMY: Simple">
  <a:themeElements>
    <a:clrScheme name="AAO-HNS 2018">
      <a:dk1>
        <a:srgbClr val="4D4D4D"/>
      </a:dk1>
      <a:lt1>
        <a:srgbClr val="FFFFFF"/>
      </a:lt1>
      <a:dk2>
        <a:srgbClr val="868C8C"/>
      </a:dk2>
      <a:lt2>
        <a:srgbClr val="E7E6E6"/>
      </a:lt2>
      <a:accent1>
        <a:srgbClr val="BF301A"/>
      </a:accent1>
      <a:accent2>
        <a:srgbClr val="694C6B"/>
      </a:accent2>
      <a:accent3>
        <a:srgbClr val="A89188"/>
      </a:accent3>
      <a:accent4>
        <a:srgbClr val="D3910B"/>
      </a:accent4>
      <a:accent5>
        <a:srgbClr val="80B330"/>
      </a:accent5>
      <a:accent6>
        <a:srgbClr val="0099A8"/>
      </a:accent6>
      <a:hlink>
        <a:srgbClr val="0099A8"/>
      </a:hlink>
      <a:folHlink>
        <a:srgbClr val="009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_Foundation_NewLogo_Template" id="{52A980E9-FEC2-6248-B0F9-3A562E6C2C54}" vid="{2E774CA6-D3B7-3A4F-B7DA-589E2CA91FD1}"/>
    </a:ext>
  </a:extLst>
</a:theme>
</file>

<file path=ppt/theme/theme4.xml><?xml version="1.0" encoding="utf-8"?>
<a:theme xmlns:a="http://schemas.openxmlformats.org/drawingml/2006/main" name="FOUNDATION: Large Swirl">
  <a:themeElements>
    <a:clrScheme name="AAO-HNS 2018">
      <a:dk1>
        <a:srgbClr val="4D4D4D"/>
      </a:dk1>
      <a:lt1>
        <a:srgbClr val="FFFFFF"/>
      </a:lt1>
      <a:dk2>
        <a:srgbClr val="868C8C"/>
      </a:dk2>
      <a:lt2>
        <a:srgbClr val="E7E6E6"/>
      </a:lt2>
      <a:accent1>
        <a:srgbClr val="BF301A"/>
      </a:accent1>
      <a:accent2>
        <a:srgbClr val="694C6B"/>
      </a:accent2>
      <a:accent3>
        <a:srgbClr val="A89188"/>
      </a:accent3>
      <a:accent4>
        <a:srgbClr val="D3910B"/>
      </a:accent4>
      <a:accent5>
        <a:srgbClr val="80B330"/>
      </a:accent5>
      <a:accent6>
        <a:srgbClr val="0099A8"/>
      </a:accent6>
      <a:hlink>
        <a:srgbClr val="0099A8"/>
      </a:hlink>
      <a:folHlink>
        <a:srgbClr val="009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_Foundation_NewLogo_Template" id="{52A980E9-FEC2-6248-B0F9-3A562E6C2C54}" vid="{1C210AA4-410A-6E4A-8F8D-A5943EFD2FDB}"/>
    </a:ext>
  </a:extLst>
</a:theme>
</file>

<file path=ppt/theme/theme5.xml><?xml version="1.0" encoding="utf-8"?>
<a:theme xmlns:a="http://schemas.openxmlformats.org/drawingml/2006/main" name="FOUNDATION: Left Bar">
  <a:themeElements>
    <a:clrScheme name="AAO-HNS 2018">
      <a:dk1>
        <a:srgbClr val="4D4D4D"/>
      </a:dk1>
      <a:lt1>
        <a:srgbClr val="FFFFFF"/>
      </a:lt1>
      <a:dk2>
        <a:srgbClr val="868C8C"/>
      </a:dk2>
      <a:lt2>
        <a:srgbClr val="E7E6E6"/>
      </a:lt2>
      <a:accent1>
        <a:srgbClr val="BF301A"/>
      </a:accent1>
      <a:accent2>
        <a:srgbClr val="694C6B"/>
      </a:accent2>
      <a:accent3>
        <a:srgbClr val="A89188"/>
      </a:accent3>
      <a:accent4>
        <a:srgbClr val="D3910B"/>
      </a:accent4>
      <a:accent5>
        <a:srgbClr val="80B330"/>
      </a:accent5>
      <a:accent6>
        <a:srgbClr val="0099A8"/>
      </a:accent6>
      <a:hlink>
        <a:srgbClr val="0099A8"/>
      </a:hlink>
      <a:folHlink>
        <a:srgbClr val="009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_Foundation_NewLogo_Template" id="{52A980E9-FEC2-6248-B0F9-3A562E6C2C54}" vid="{E77987C5-7655-C14E-BCEB-75FB03D87CFF}"/>
    </a:ext>
  </a:extLst>
</a:theme>
</file>

<file path=ppt/theme/theme6.xml><?xml version="1.0" encoding="utf-8"?>
<a:theme xmlns:a="http://schemas.openxmlformats.org/drawingml/2006/main" name="FOUNDATION: Top Bar">
  <a:themeElements>
    <a:clrScheme name="AAO-HNS 2018">
      <a:dk1>
        <a:srgbClr val="4D4D4D"/>
      </a:dk1>
      <a:lt1>
        <a:srgbClr val="FFFFFF"/>
      </a:lt1>
      <a:dk2>
        <a:srgbClr val="868C8C"/>
      </a:dk2>
      <a:lt2>
        <a:srgbClr val="E7E6E6"/>
      </a:lt2>
      <a:accent1>
        <a:srgbClr val="BF301A"/>
      </a:accent1>
      <a:accent2>
        <a:srgbClr val="694C6B"/>
      </a:accent2>
      <a:accent3>
        <a:srgbClr val="A89188"/>
      </a:accent3>
      <a:accent4>
        <a:srgbClr val="D3910B"/>
      </a:accent4>
      <a:accent5>
        <a:srgbClr val="80B330"/>
      </a:accent5>
      <a:accent6>
        <a:srgbClr val="0099A8"/>
      </a:accent6>
      <a:hlink>
        <a:srgbClr val="0099A8"/>
      </a:hlink>
      <a:folHlink>
        <a:srgbClr val="009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_Foundation_NewLogo_Template" id="{52A980E9-FEC2-6248-B0F9-3A562E6C2C54}" vid="{691C7BEB-1B89-584F-8A32-166F02C55882}"/>
    </a:ext>
  </a:extLst>
</a:theme>
</file>

<file path=ppt/theme/theme7.xml><?xml version="1.0" encoding="utf-8"?>
<a:theme xmlns:a="http://schemas.openxmlformats.org/drawingml/2006/main" name="FOUNDATION: Simple">
  <a:themeElements>
    <a:clrScheme name="AAO-HNS 2018">
      <a:dk1>
        <a:srgbClr val="4D4D4D"/>
      </a:dk1>
      <a:lt1>
        <a:srgbClr val="FFFFFF"/>
      </a:lt1>
      <a:dk2>
        <a:srgbClr val="868C8C"/>
      </a:dk2>
      <a:lt2>
        <a:srgbClr val="E7E6E6"/>
      </a:lt2>
      <a:accent1>
        <a:srgbClr val="BF301A"/>
      </a:accent1>
      <a:accent2>
        <a:srgbClr val="694C6B"/>
      </a:accent2>
      <a:accent3>
        <a:srgbClr val="A89188"/>
      </a:accent3>
      <a:accent4>
        <a:srgbClr val="D3910B"/>
      </a:accent4>
      <a:accent5>
        <a:srgbClr val="80B330"/>
      </a:accent5>
      <a:accent6>
        <a:srgbClr val="0099A8"/>
      </a:accent6>
      <a:hlink>
        <a:srgbClr val="0099A8"/>
      </a:hlink>
      <a:folHlink>
        <a:srgbClr val="009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_Foundation_NewLogo_Template" id="{52A980E9-FEC2-6248-B0F9-3A562E6C2C54}" vid="{9DA4169E-AE82-AE48-8A86-CFBF772076C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Academy_Foundation_NewLogo_Template</Template>
  <TotalTime>2010</TotalTime>
  <Words>710</Words>
  <Application>Microsoft Office PowerPoint</Application>
  <PresentationFormat>Widescreen</PresentationFormat>
  <Paragraphs>136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ACADEMY: Left Bar</vt:lpstr>
      <vt:lpstr>ACADEMY: Top Bar</vt:lpstr>
      <vt:lpstr>ACADEMY: Simple</vt:lpstr>
      <vt:lpstr>FOUNDATION: Large Swirl</vt:lpstr>
      <vt:lpstr>FOUNDATION: Left Bar</vt:lpstr>
      <vt:lpstr>FOUNDATION: Top Bar</vt:lpstr>
      <vt:lpstr>FOUNDATION: Simple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10 Regional Representatives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AAO-HNSF Clinical Practice Guideline (Update): Sudden Hearing Loss Update to 2012 Guideline  Pending publication Spring, 2019</dc:title>
  <dc:creator>Nnacheta, Lorraine</dc:creator>
  <cp:lastModifiedBy>Lagana, Brian</cp:lastModifiedBy>
  <cp:revision>145</cp:revision>
  <dcterms:created xsi:type="dcterms:W3CDTF">2018-08-08T16:40:30Z</dcterms:created>
  <dcterms:modified xsi:type="dcterms:W3CDTF">2019-10-03T16:32:23Z</dcterms:modified>
</cp:coreProperties>
</file>