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531" r:id="rId1"/>
  </p:sldMasterIdLst>
  <p:notesMasterIdLst>
    <p:notesMasterId r:id="rId12"/>
  </p:notesMasterIdLst>
  <p:handoutMasterIdLst>
    <p:handoutMasterId r:id="rId13"/>
  </p:handoutMasterIdLst>
  <p:sldIdLst>
    <p:sldId id="267" r:id="rId2"/>
    <p:sldId id="268" r:id="rId3"/>
    <p:sldId id="256" r:id="rId4"/>
    <p:sldId id="269" r:id="rId5"/>
    <p:sldId id="258" r:id="rId6"/>
    <p:sldId id="272" r:id="rId7"/>
    <p:sldId id="273" r:id="rId8"/>
    <p:sldId id="274" r:id="rId9"/>
    <p:sldId id="265" r:id="rId10"/>
    <p:sldId id="27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26">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audia Vasquez" initials="C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6E1E2"/>
    <a:srgbClr val="D3E3E5"/>
    <a:srgbClr val="D0E8E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3957" autoAdjust="0"/>
  </p:normalViewPr>
  <p:slideViewPr>
    <p:cSldViewPr snapToGrid="0" snapToObjects="1">
      <p:cViewPr varScale="1">
        <p:scale>
          <a:sx n="132" d="100"/>
          <a:sy n="132" d="100"/>
        </p:scale>
        <p:origin x="138" y="132"/>
      </p:cViewPr>
      <p:guideLst>
        <p:guide orient="horz" pos="2026"/>
        <p:guide pos="2880"/>
      </p:guideLst>
    </p:cSldViewPr>
  </p:slideViewPr>
  <p:outlineViewPr>
    <p:cViewPr>
      <p:scale>
        <a:sx n="33" d="100"/>
        <a:sy n="33" d="100"/>
      </p:scale>
      <p:origin x="0" y="22238"/>
    </p:cViewPr>
  </p:outlineViewPr>
  <p:notesTextViewPr>
    <p:cViewPr>
      <p:scale>
        <a:sx n="100" d="100"/>
        <a:sy n="100" d="100"/>
      </p:scale>
      <p:origin x="0" y="0"/>
    </p:cViewPr>
  </p:notesTextViewPr>
  <p:sorterViewPr>
    <p:cViewPr varScale="1">
      <p:scale>
        <a:sx n="1" d="1"/>
        <a:sy n="1" d="1"/>
      </p:scale>
      <p:origin x="0" y="-77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EE2755-2711-406E-A907-D39023EB324B}" type="datetimeFigureOut">
              <a:rPr lang="en-US" smtClean="0"/>
              <a:t>6/9/2017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DD7117-93EF-4CF7-8FC3-84CA5DD951DA}" type="slidenum">
              <a:rPr lang="en-US" smtClean="0"/>
              <a:t>‹#›</a:t>
            </a:fld>
            <a:endParaRPr lang="en-US"/>
          </a:p>
        </p:txBody>
      </p:sp>
    </p:spTree>
    <p:extLst>
      <p:ext uri="{BB962C8B-B14F-4D97-AF65-F5344CB8AC3E}">
        <p14:creationId xmlns:p14="http://schemas.microsoft.com/office/powerpoint/2010/main" val="1454110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466B25-699F-064C-8655-EB503C3C6FD3}" type="datetimeFigureOut">
              <a:rPr lang="en-US" smtClean="0"/>
              <a:t>6/9/2017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A591E9-C2F9-DD42-BF73-62CAD6124841}" type="slidenum">
              <a:rPr lang="en-US" smtClean="0"/>
              <a:t>‹#›</a:t>
            </a:fld>
            <a:endParaRPr lang="en-US"/>
          </a:p>
        </p:txBody>
      </p:sp>
    </p:spTree>
    <p:extLst>
      <p:ext uri="{BB962C8B-B14F-4D97-AF65-F5344CB8AC3E}">
        <p14:creationId xmlns:p14="http://schemas.microsoft.com/office/powerpoint/2010/main" val="332641825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mailto:entpac@entnet.org"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kern="1200" dirty="0">
                <a:solidFill>
                  <a:schemeClr val="tx1"/>
                </a:solidFill>
                <a:effectLst/>
                <a:latin typeface="+mn-lt"/>
                <a:ea typeface="+mn-ea"/>
                <a:cs typeface="+mn-cs"/>
              </a:rPr>
              <a:t>Functions as a conduit of information:</a:t>
            </a:r>
          </a:p>
          <a:p>
            <a:pPr marL="171450" lvl="0" indent="-171450">
              <a:buFont typeface="Arial" panose="020B0604020202020204" pitchFamily="34" charset="0"/>
              <a:buChar char="•"/>
            </a:pPr>
            <a:r>
              <a:rPr lang="en-US" sz="1000" kern="1200" dirty="0">
                <a:solidFill>
                  <a:schemeClr val="tx1"/>
                </a:solidFill>
                <a:effectLst/>
                <a:latin typeface="+mn-lt"/>
                <a:ea typeface="+mn-ea"/>
                <a:cs typeface="+mn-cs"/>
              </a:rPr>
              <a:t>Identify issues impacting the practice of otolaryngology</a:t>
            </a:r>
          </a:p>
          <a:p>
            <a:pPr marL="171450" lvl="0" indent="-171450">
              <a:buFont typeface="Arial" panose="020B0604020202020204" pitchFamily="34" charset="0"/>
              <a:buChar char="•"/>
            </a:pPr>
            <a:r>
              <a:rPr lang="en-US" sz="1000" kern="1200" dirty="0">
                <a:solidFill>
                  <a:schemeClr val="tx1"/>
                </a:solidFill>
                <a:effectLst/>
                <a:latin typeface="+mn-lt"/>
                <a:ea typeface="+mn-ea"/>
                <a:cs typeface="+mn-cs"/>
              </a:rPr>
              <a:t>Make recommendations regarding the programs and policies of the AAO-HNS</a:t>
            </a:r>
          </a:p>
          <a:p>
            <a:pPr marL="171450" lvl="0" indent="-171450">
              <a:buFont typeface="Arial" panose="020B0604020202020204" pitchFamily="34" charset="0"/>
              <a:buChar char="•"/>
            </a:pPr>
            <a:r>
              <a:rPr lang="en-US" sz="1000" kern="1200" dirty="0">
                <a:solidFill>
                  <a:schemeClr val="tx1"/>
                </a:solidFill>
                <a:effectLst/>
                <a:latin typeface="+mn-lt"/>
                <a:ea typeface="+mn-ea"/>
                <a:cs typeface="+mn-cs"/>
              </a:rPr>
              <a:t>Seek out and involve all otolaryngologists</a:t>
            </a:r>
          </a:p>
          <a:p>
            <a:pPr marL="171450" lvl="0" indent="-171450">
              <a:buFont typeface="Arial" panose="020B0604020202020204" pitchFamily="34" charset="0"/>
              <a:buChar char="•"/>
            </a:pPr>
            <a:r>
              <a:rPr lang="en-US" sz="1000" kern="1200" dirty="0">
                <a:solidFill>
                  <a:schemeClr val="tx1"/>
                </a:solidFill>
                <a:effectLst/>
                <a:latin typeface="+mn-lt"/>
                <a:ea typeface="+mn-ea"/>
                <a:cs typeface="+mn-cs"/>
              </a:rPr>
              <a:t>Strengthen the AAO-HNS and otolaryngology societies </a:t>
            </a:r>
          </a:p>
          <a:p>
            <a:pPr marL="171450" lvl="0" indent="-171450">
              <a:buFont typeface="Arial" panose="020B0604020202020204" pitchFamily="34" charset="0"/>
              <a:buChar char="•"/>
            </a:pPr>
            <a:r>
              <a:rPr lang="en-US" sz="1000" kern="1200" dirty="0">
                <a:solidFill>
                  <a:schemeClr val="tx1"/>
                </a:solidFill>
                <a:effectLst/>
                <a:latin typeface="+mn-lt"/>
                <a:ea typeface="+mn-ea"/>
                <a:cs typeface="+mn-cs"/>
              </a:rPr>
              <a:t>Support the general good of patients, the specialty, and the medical profession</a:t>
            </a:r>
          </a:p>
          <a:p>
            <a:pPr marL="0" lvl="0" indent="0">
              <a:buFont typeface="Arial" panose="020B0604020202020204" pitchFamily="34" charset="0"/>
              <a:buNone/>
            </a:pPr>
            <a:endParaRPr lang="en-US" sz="1000" kern="1200" dirty="0">
              <a:solidFill>
                <a:schemeClr val="tx1"/>
              </a:solidFill>
              <a:effectLst/>
              <a:latin typeface="+mn-lt"/>
              <a:ea typeface="+mn-ea"/>
              <a:cs typeface="+mn-cs"/>
            </a:endParaRPr>
          </a:p>
          <a:p>
            <a:r>
              <a:rPr lang="en-US" sz="1000" b="1" kern="1200" dirty="0">
                <a:solidFill>
                  <a:schemeClr val="tx1"/>
                </a:solidFill>
                <a:effectLst/>
                <a:latin typeface="+mn-lt"/>
                <a:ea typeface="+mn-ea"/>
                <a:cs typeface="+mn-cs"/>
              </a:rPr>
              <a:t>Representation in the BOG: </a:t>
            </a:r>
          </a:p>
          <a:p>
            <a:r>
              <a:rPr lang="en-US" sz="1000" kern="1200" dirty="0">
                <a:solidFill>
                  <a:schemeClr val="tx1"/>
                </a:solidFill>
                <a:effectLst/>
                <a:latin typeface="+mn-lt"/>
                <a:ea typeface="+mn-ea"/>
                <a:cs typeface="+mn-cs"/>
              </a:rPr>
              <a:t>In their liaison role, a society’s designated individuals are primarily responsible for </a:t>
            </a:r>
            <a:r>
              <a:rPr lang="en-US" sz="1000" b="0" kern="1200" dirty="0">
                <a:solidFill>
                  <a:schemeClr val="tx1"/>
                </a:solidFill>
                <a:effectLst/>
                <a:latin typeface="+mn-lt"/>
                <a:ea typeface="+mn-ea"/>
                <a:cs typeface="+mn-cs"/>
              </a:rPr>
              <a:t>communicating and coordinating </a:t>
            </a:r>
            <a:r>
              <a:rPr lang="en-US" sz="1000" kern="1200" dirty="0">
                <a:solidFill>
                  <a:schemeClr val="tx1"/>
                </a:solidFill>
                <a:effectLst/>
                <a:latin typeface="+mn-lt"/>
                <a:ea typeface="+mn-ea"/>
                <a:cs typeface="+mn-cs"/>
              </a:rPr>
              <a:t>information and requests to/from BOG leaders and society members. The BOG Governors are expected to attend the BOG General Assembly during the Leadership Forum &amp; BOG Spring Meeting and the fall annual meeting. In addition, the Legislative and SEGR Representatives are invited to attend their respective BOG committee meetings during the spring and fall meetings. </a:t>
            </a:r>
          </a:p>
          <a:p>
            <a:r>
              <a:rPr lang="en-US" sz="1000" kern="1200" dirty="0">
                <a:solidFill>
                  <a:schemeClr val="tx1"/>
                </a:solidFill>
                <a:effectLst/>
                <a:latin typeface="+mn-lt"/>
                <a:ea typeface="+mn-ea"/>
                <a:cs typeface="+mn-cs"/>
              </a:rPr>
              <a:t> </a:t>
            </a:r>
            <a:endParaRPr lang="en-US" sz="1000" b="1" kern="1200" dirty="0">
              <a:solidFill>
                <a:schemeClr val="tx1"/>
              </a:solidFill>
              <a:effectLst/>
              <a:latin typeface="+mn-lt"/>
              <a:ea typeface="+mn-ea"/>
              <a:cs typeface="+mn-cs"/>
            </a:endParaRPr>
          </a:p>
          <a:p>
            <a:r>
              <a:rPr lang="en-US" sz="1000" b="1" kern="1200" dirty="0">
                <a:solidFill>
                  <a:schemeClr val="tx1"/>
                </a:solidFill>
                <a:effectLst/>
                <a:latin typeface="+mn-lt"/>
                <a:ea typeface="+mn-ea"/>
                <a:cs typeface="+mn-cs"/>
              </a:rPr>
              <a:t>Organized into 10 Geographic Regions </a:t>
            </a:r>
          </a:p>
          <a:p>
            <a:r>
              <a:rPr lang="en-US" sz="1000" kern="1200" dirty="0">
                <a:solidFill>
                  <a:schemeClr val="tx1"/>
                </a:solidFill>
                <a:effectLst/>
                <a:latin typeface="+mn-lt"/>
                <a:ea typeface="+mn-ea"/>
                <a:cs typeface="+mn-cs"/>
              </a:rPr>
              <a:t>To enhance and facilitate communications, the BOG reorganized itself into </a:t>
            </a:r>
            <a:r>
              <a:rPr lang="en-US" sz="1000" b="0" kern="1200" dirty="0">
                <a:solidFill>
                  <a:schemeClr val="tx1"/>
                </a:solidFill>
                <a:effectLst/>
                <a:latin typeface="+mn-lt"/>
                <a:ea typeface="+mn-ea"/>
                <a:cs typeface="+mn-cs"/>
              </a:rPr>
              <a:t>ten (10) geographic regions. </a:t>
            </a:r>
            <a:r>
              <a:rPr lang="en-US" sz="1000" kern="1200" dirty="0">
                <a:solidFill>
                  <a:schemeClr val="tx1"/>
                </a:solidFill>
                <a:effectLst/>
                <a:latin typeface="+mn-lt"/>
                <a:ea typeface="+mn-ea"/>
                <a:cs typeface="+mn-cs"/>
              </a:rPr>
              <a:t>These enhancements are particularly helpful in states with inactive or new BOG societies. In addition, a </a:t>
            </a:r>
            <a:r>
              <a:rPr lang="en-US" sz="1000" b="0" kern="1200" dirty="0">
                <a:solidFill>
                  <a:schemeClr val="tx1"/>
                </a:solidFill>
                <a:effectLst/>
                <a:latin typeface="+mn-lt"/>
                <a:ea typeface="+mn-ea"/>
                <a:cs typeface="+mn-cs"/>
              </a:rPr>
              <a:t>specialty society representative </a:t>
            </a:r>
            <a:r>
              <a:rPr lang="en-US" sz="1000" kern="1200" dirty="0">
                <a:solidFill>
                  <a:schemeClr val="tx1"/>
                </a:solidFill>
                <a:effectLst/>
                <a:latin typeface="+mn-lt"/>
                <a:ea typeface="+mn-ea"/>
                <a:cs typeface="+mn-cs"/>
              </a:rPr>
              <a:t>has been added to the 10 regional representatives to foster specialty unity and coordination. As issues arise within BOG societies, we encourage the Governor, Legislative Representative, and/or SEGR Representative to reach out to these regional reps, as well as to collaborate with BOG Executive Committee leaders. </a:t>
            </a:r>
          </a:p>
          <a:p>
            <a:r>
              <a:rPr lang="en-US" sz="1000" dirty="0"/>
              <a:t> 	</a:t>
            </a:r>
          </a:p>
        </p:txBody>
      </p:sp>
      <p:sp>
        <p:nvSpPr>
          <p:cNvPr id="4" name="Slide Number Placeholder 3"/>
          <p:cNvSpPr>
            <a:spLocks noGrp="1"/>
          </p:cNvSpPr>
          <p:nvPr>
            <p:ph type="sldNum" sz="quarter" idx="10"/>
          </p:nvPr>
        </p:nvSpPr>
        <p:spPr/>
        <p:txBody>
          <a:bodyPr/>
          <a:lstStyle/>
          <a:p>
            <a:fld id="{68A591E9-C2F9-DD42-BF73-62CAD6124841}" type="slidenum">
              <a:rPr lang="en-US" smtClean="0"/>
              <a:t>1</a:t>
            </a:fld>
            <a:endParaRPr lang="en-US"/>
          </a:p>
        </p:txBody>
      </p:sp>
    </p:spTree>
    <p:extLst>
      <p:ext uri="{BB962C8B-B14F-4D97-AF65-F5344CB8AC3E}">
        <p14:creationId xmlns:p14="http://schemas.microsoft.com/office/powerpoint/2010/main" val="2353684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SRF—</a:t>
            </a:r>
            <a:r>
              <a:rPr lang="en-US" sz="1200" b="0" i="0" kern="1200" dirty="0">
                <a:solidFill>
                  <a:schemeClr val="tx1"/>
                </a:solidFill>
                <a:effectLst/>
                <a:latin typeface="+mn-lt"/>
                <a:ea typeface="+mn-ea"/>
                <a:cs typeface="+mn-cs"/>
              </a:rPr>
              <a:t>is composed entirely of residents and fellows who are active members of the Academy as medical graduates in training in otolaryngology—head and neck surgery.</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 SRF functions as an advisory body to the Academy Board of Directors and has been charged to: Communicate issues to residents and fellows; Makes recommendations to the Academy Board of Directors; and Support the specialty of otolaryngology-head and neck surgery as a whole.</a:t>
            </a:r>
          </a:p>
          <a:p>
            <a:endParaRPr lang="en-US" sz="1200" b="0" i="0" kern="1200" dirty="0">
              <a:solidFill>
                <a:schemeClr val="tx1"/>
              </a:solidFill>
              <a:effectLst/>
              <a:latin typeface="+mn-lt"/>
              <a:ea typeface="+mn-ea"/>
              <a:cs typeface="+mn-cs"/>
            </a:endParaRPr>
          </a:p>
          <a:p>
            <a:r>
              <a:rPr lang="en-US" dirty="0"/>
              <a:t>WIO—</a:t>
            </a:r>
            <a:r>
              <a:rPr lang="en-US" baseline="0" dirty="0"/>
              <a:t>female Academy members are automatically a member of the Section. </a:t>
            </a:r>
            <a:r>
              <a:rPr lang="en-US" sz="1200" b="0" i="0" kern="1200" baseline="0" dirty="0">
                <a:solidFill>
                  <a:schemeClr val="tx1"/>
                </a:solidFill>
                <a:effectLst/>
                <a:latin typeface="+mn-lt"/>
                <a:ea typeface="+mn-ea"/>
                <a:cs typeface="+mn-cs"/>
              </a:rPr>
              <a:t>WIO functions t</a:t>
            </a:r>
            <a:r>
              <a:rPr lang="en-US" sz="1200" b="0" i="0" kern="1200" dirty="0">
                <a:solidFill>
                  <a:schemeClr val="tx1"/>
                </a:solidFill>
                <a:effectLst/>
                <a:latin typeface="+mn-lt"/>
                <a:ea typeface="+mn-ea"/>
                <a:cs typeface="+mn-cs"/>
              </a:rPr>
              <a:t>o enhance the careers of women otolaryngologists through the creation of professional development, mentoring, and networking programs and through the promotion of leadership opportunities within the AAO-HNS/F.</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WIO works</a:t>
            </a:r>
            <a:r>
              <a:rPr lang="en-US" sz="1200" b="0" i="0" kern="1200" baseline="0" dirty="0">
                <a:solidFill>
                  <a:schemeClr val="tx1"/>
                </a:solidFill>
                <a:effectLst/>
                <a:latin typeface="+mn-lt"/>
                <a:ea typeface="+mn-ea"/>
                <a:cs typeface="+mn-cs"/>
              </a:rPr>
              <a:t> to</a:t>
            </a:r>
            <a:r>
              <a:rPr lang="en-US" sz="1200" b="0" i="0" kern="1200" dirty="0">
                <a:solidFill>
                  <a:schemeClr val="tx1"/>
                </a:solidFill>
                <a:effectLst/>
                <a:latin typeface="+mn-lt"/>
                <a:ea typeface="+mn-ea"/>
                <a:cs typeface="+mn-cs"/>
              </a:rPr>
              <a:t> enhance the appeal of otolaryngology for women residents by strengthening and encouraging their leadership role in the SRF; improving their voice in issues unique to training programs and by promoting effective, efficient, and diverse career opportunities;</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To encourage young women in high school, college, and medical school to pursue a career in otolaryngology; and</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To collaborate with AAO-HNS/F committees to enhance member engagement, foster leadership development, and by engaging the energy of this membership segment.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YPS—strives to be the professional home for Academy members who are under 40 years of age or within the first eight years of professional practice after residency and fellowship training; foster a community and a sense of belonging; allow for an on-going dialog among young physicians and with the Academy; and provide opportunity for an increased number of young physicians to engage in leadership and committee roles on unique young physician relevant issues.</a:t>
            </a:r>
          </a:p>
          <a:p>
            <a:endParaRPr lang="en-US" dirty="0"/>
          </a:p>
        </p:txBody>
      </p:sp>
      <p:sp>
        <p:nvSpPr>
          <p:cNvPr id="4" name="Slide Number Placeholder 3"/>
          <p:cNvSpPr>
            <a:spLocks noGrp="1"/>
          </p:cNvSpPr>
          <p:nvPr>
            <p:ph type="sldNum" sz="quarter" idx="10"/>
          </p:nvPr>
        </p:nvSpPr>
        <p:spPr/>
        <p:txBody>
          <a:bodyPr/>
          <a:lstStyle/>
          <a:p>
            <a:fld id="{68A591E9-C2F9-DD42-BF73-62CAD6124841}" type="slidenum">
              <a:rPr lang="en-US" smtClean="0"/>
              <a:t>3</a:t>
            </a:fld>
            <a:endParaRPr lang="en-US"/>
          </a:p>
        </p:txBody>
      </p:sp>
    </p:spTree>
    <p:extLst>
      <p:ext uri="{BB962C8B-B14F-4D97-AF65-F5344CB8AC3E}">
        <p14:creationId xmlns:p14="http://schemas.microsoft.com/office/powerpoint/2010/main" val="2542758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ＭＳ Ｐゴシック" pitchFamily="34"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ＭＳ Ｐゴシック" pitchFamily="34" charset="-128"/>
            </a:endParaRPr>
          </a:p>
          <a:p>
            <a:pPr marL="0" indent="0" eaLnBrk="1" hangingPunct="1">
              <a:buClr>
                <a:schemeClr val="tx2"/>
              </a:buClr>
              <a:buFont typeface="Wingdings" panose="05000000000000000000" pitchFamily="2" charset="2"/>
              <a:buNone/>
            </a:pPr>
            <a:endParaRPr kumimoji="0" lang="en-US" sz="1200" b="0" i="0" u="none" strike="noStrike" kern="1200" cap="none" spc="0" normalizeH="0" baseline="0" noProof="0" dirty="0">
              <a:ln>
                <a:noFill/>
              </a:ln>
              <a:solidFill>
                <a:prstClr val="black"/>
              </a:solidFill>
              <a:effectLst/>
              <a:uLnTx/>
              <a:uFillTx/>
              <a:latin typeface="+mn-lt"/>
              <a:ea typeface="ＭＳ Ｐゴシック" pitchFamily="34" charset="-128"/>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ＭＳ Ｐゴシック" pitchFamily="34" charset="-128"/>
            </a:endParaRPr>
          </a:p>
          <a:p>
            <a:endParaRPr lang="en-US" b="0" dirty="0"/>
          </a:p>
        </p:txBody>
      </p:sp>
      <p:sp>
        <p:nvSpPr>
          <p:cNvPr id="4" name="Slide Number Placeholder 3"/>
          <p:cNvSpPr>
            <a:spLocks noGrp="1"/>
          </p:cNvSpPr>
          <p:nvPr>
            <p:ph type="sldNum" sz="quarter" idx="10"/>
          </p:nvPr>
        </p:nvSpPr>
        <p:spPr/>
        <p:txBody>
          <a:bodyPr/>
          <a:lstStyle/>
          <a:p>
            <a:fld id="{FEE86B2A-6984-44DB-9E82-ABC0C7CCF6A3}" type="slidenum">
              <a:rPr lang="en-US" smtClean="0"/>
              <a:pPr/>
              <a:t>5</a:t>
            </a:fld>
            <a:endParaRPr lang="en-US"/>
          </a:p>
        </p:txBody>
      </p:sp>
    </p:spTree>
    <p:extLst>
      <p:ext uri="{BB962C8B-B14F-4D97-AF65-F5344CB8AC3E}">
        <p14:creationId xmlns:p14="http://schemas.microsoft.com/office/powerpoint/2010/main" val="2450243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mn-lt"/>
                <a:ea typeface="ＭＳ Ｐゴシック" pitchFamily="34" charset="-128"/>
                <a:cs typeface="+mn-cs"/>
              </a:rPr>
              <a:t>Federal Legislative: The AAO-HNS has a number of federal legislative 2017 initiatives, including opposition to legislation that would inappropriately expand audiology’s scope of practice or re-classify audiologists as “physicians,” access to OTC hearing aids, and working closely with lawmakers to ensure the regulations associated with MACRA Implementation align with Congress’ original intent.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ＭＳ Ｐゴシック" pitchFamily="34" charset="-128"/>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mn-lt"/>
                <a:ea typeface="ＭＳ Ｐゴシック" pitchFamily="34" charset="-128"/>
                <a:cs typeface="+mn-cs"/>
              </a:rPr>
              <a:t>For more information, contact the Legislative Advocacy staff at legfederal@entnet.org.  </a:t>
            </a:r>
          </a:p>
          <a:p>
            <a:endParaRPr lang="en-US" dirty="0"/>
          </a:p>
        </p:txBody>
      </p:sp>
      <p:sp>
        <p:nvSpPr>
          <p:cNvPr id="4" name="Slide Number Placeholder 3"/>
          <p:cNvSpPr>
            <a:spLocks noGrp="1"/>
          </p:cNvSpPr>
          <p:nvPr>
            <p:ph type="sldNum" sz="quarter" idx="10"/>
          </p:nvPr>
        </p:nvSpPr>
        <p:spPr/>
        <p:txBody>
          <a:bodyPr/>
          <a:lstStyle/>
          <a:p>
            <a:fld id="{FEE86B2A-6984-44DB-9E82-ABC0C7CCF6A3}" type="slidenum">
              <a:rPr lang="en-US" smtClean="0"/>
              <a:pPr/>
              <a:t>6</a:t>
            </a:fld>
            <a:endParaRPr lang="en-US"/>
          </a:p>
        </p:txBody>
      </p:sp>
    </p:spTree>
    <p:extLst>
      <p:ext uri="{BB962C8B-B14F-4D97-AF65-F5344CB8AC3E}">
        <p14:creationId xmlns:p14="http://schemas.microsoft.com/office/powerpoint/2010/main" val="3078036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Coalitions: The AAO-HNS actively participates in numerous coalitions to further strengthen our voice to advance the Academy’s state and federal legislative priorities.</a:t>
            </a:r>
          </a:p>
          <a:p>
            <a:endParaRPr lang="en-US" dirty="0"/>
          </a:p>
        </p:txBody>
      </p:sp>
      <p:sp>
        <p:nvSpPr>
          <p:cNvPr id="4" name="Slide Number Placeholder 3"/>
          <p:cNvSpPr>
            <a:spLocks noGrp="1"/>
          </p:cNvSpPr>
          <p:nvPr>
            <p:ph type="sldNum" sz="quarter" idx="10"/>
          </p:nvPr>
        </p:nvSpPr>
        <p:spPr/>
        <p:txBody>
          <a:bodyPr/>
          <a:lstStyle/>
          <a:p>
            <a:fld id="{FEE86B2A-6984-44DB-9E82-ABC0C7CCF6A3}" type="slidenum">
              <a:rPr lang="en-US" smtClean="0"/>
              <a:pPr/>
              <a:t>7</a:t>
            </a:fld>
            <a:endParaRPr lang="en-US"/>
          </a:p>
        </p:txBody>
      </p:sp>
    </p:spTree>
    <p:extLst>
      <p:ext uri="{BB962C8B-B14F-4D97-AF65-F5344CB8AC3E}">
        <p14:creationId xmlns:p14="http://schemas.microsoft.com/office/powerpoint/2010/main" val="4028364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mn-lt"/>
                <a:ea typeface="ＭＳ Ｐゴシック" pitchFamily="34" charset="-128"/>
              </a:rPr>
              <a:t>ENT PAC “membership” runs on a </a:t>
            </a:r>
            <a:r>
              <a:rPr kumimoji="0" lang="en-US" altLang="en-US" sz="1200" b="1" i="0" u="none" strike="noStrike" kern="1200" cap="none" spc="0" normalizeH="0" baseline="0" noProof="0" dirty="0">
                <a:ln>
                  <a:noFill/>
                </a:ln>
                <a:solidFill>
                  <a:prstClr val="black"/>
                </a:solidFill>
                <a:effectLst/>
                <a:uLnTx/>
                <a:uFillTx/>
                <a:latin typeface="+mn-lt"/>
                <a:ea typeface="ＭＳ Ｐゴシック" pitchFamily="34" charset="-128"/>
              </a:rPr>
              <a:t>calendar-year basis</a:t>
            </a:r>
            <a:r>
              <a:rPr kumimoji="0" lang="en-US" altLang="en-US" sz="1200" b="0" i="0" u="none" strike="noStrike" kern="1200" cap="none" spc="0" normalizeH="0" baseline="0" noProof="0" dirty="0">
                <a:ln>
                  <a:noFill/>
                </a:ln>
                <a:solidFill>
                  <a:prstClr val="black"/>
                </a:solidFill>
                <a:effectLst/>
                <a:uLnTx/>
                <a:uFillTx/>
                <a:latin typeface="+mn-lt"/>
                <a:ea typeface="ＭＳ Ｐゴシック" pitchFamily="34" charset="-128"/>
              </a:rPr>
              <a:t> and a list of PAC Investors is posted/updated on the – </a:t>
            </a:r>
            <a:r>
              <a:rPr kumimoji="0" lang="en-US" altLang="en-US" sz="1200" b="1" i="0" u="none" strike="noStrike" kern="1200" cap="none" spc="0" normalizeH="0" baseline="0" noProof="0" dirty="0">
                <a:ln>
                  <a:noFill/>
                </a:ln>
                <a:solidFill>
                  <a:prstClr val="black"/>
                </a:solidFill>
                <a:effectLst/>
                <a:uLnTx/>
                <a:uFillTx/>
                <a:latin typeface="+mn-lt"/>
                <a:ea typeface="ＭＳ Ｐゴシック" pitchFamily="34" charset="-128"/>
              </a:rPr>
              <a:t>www.entpac.org</a:t>
            </a:r>
            <a:r>
              <a:rPr kumimoji="0" lang="en-US" altLang="en-US" sz="1200" b="0" i="0" u="none" strike="noStrike" kern="1200" cap="none" spc="0" normalizeH="0" baseline="0" noProof="0" dirty="0">
                <a:ln>
                  <a:noFill/>
                </a:ln>
                <a:solidFill>
                  <a:prstClr val="black"/>
                </a:solidFill>
                <a:effectLst/>
                <a:uLnTx/>
                <a:uFillTx/>
                <a:latin typeface="+mn-lt"/>
                <a:ea typeface="ＭＳ Ｐゴシック" pitchFamily="34" charset="-128"/>
              </a:rPr>
              <a:t> – at the end of every month. </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mn-lt"/>
                <a:ea typeface="ＭＳ Ｐゴシック" pitchFamily="34" charset="-128"/>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mn-lt"/>
                <a:ea typeface="ＭＳ Ｐゴシック" pitchFamily="34" charset="-128"/>
              </a:rPr>
              <a:t>ENT PAC staff can be reached at </a:t>
            </a:r>
            <a:r>
              <a:rPr kumimoji="0" lang="en-US" altLang="en-US" sz="1200" b="0" i="0" u="sng" strike="noStrike" kern="1200" cap="none" spc="0" normalizeH="0" baseline="0" noProof="0" dirty="0">
                <a:ln>
                  <a:noFill/>
                </a:ln>
                <a:solidFill>
                  <a:prstClr val="black"/>
                </a:solidFill>
                <a:effectLst/>
                <a:uLnTx/>
                <a:uFillTx/>
                <a:latin typeface="+mn-lt"/>
                <a:ea typeface="ＭＳ Ｐゴシック" pitchFamily="34" charset="-128"/>
                <a:hlinkClick r:id="rId3"/>
              </a:rPr>
              <a:t>entpac@entnet.org</a:t>
            </a:r>
            <a:r>
              <a:rPr kumimoji="0" lang="en-US" altLang="en-US" sz="1200" b="0" i="0" u="none" strike="noStrike" kern="1200" cap="none" spc="0" normalizeH="0" baseline="0" noProof="0" dirty="0">
                <a:ln>
                  <a:noFill/>
                </a:ln>
                <a:solidFill>
                  <a:prstClr val="black"/>
                </a:solidFill>
                <a:effectLst/>
                <a:uLnTx/>
                <a:uFillTx/>
                <a:latin typeface="+mn-lt"/>
                <a:ea typeface="ＭＳ Ｐゴシック" pitchFamily="34" charset="-128"/>
              </a:rPr>
              <a:t>.</a:t>
            </a:r>
          </a:p>
          <a:p>
            <a:pPr>
              <a:buFontTx/>
              <a:buNone/>
            </a:pPr>
            <a:endParaRPr lang="en-US" dirty="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09" indent="-285734" eaLnBrk="0" hangingPunct="0">
              <a:defRPr>
                <a:solidFill>
                  <a:schemeClr val="tx1"/>
                </a:solidFill>
                <a:latin typeface="Arial" pitchFamily="34" charset="0"/>
                <a:ea typeface="ＭＳ Ｐゴシック" pitchFamily="34" charset="-128"/>
              </a:defRPr>
            </a:lvl2pPr>
            <a:lvl3pPr marL="1142937" indent="-228587" eaLnBrk="0" hangingPunct="0">
              <a:defRPr>
                <a:solidFill>
                  <a:schemeClr val="tx1"/>
                </a:solidFill>
                <a:latin typeface="Arial" pitchFamily="34" charset="0"/>
                <a:ea typeface="ＭＳ Ｐゴシック" pitchFamily="34" charset="-128"/>
              </a:defRPr>
            </a:lvl3pPr>
            <a:lvl4pPr marL="1600112" indent="-228587" eaLnBrk="0" hangingPunct="0">
              <a:defRPr>
                <a:solidFill>
                  <a:schemeClr val="tx1"/>
                </a:solidFill>
                <a:latin typeface="Arial" pitchFamily="34" charset="0"/>
                <a:ea typeface="ＭＳ Ｐゴシック" pitchFamily="34" charset="-128"/>
              </a:defRPr>
            </a:lvl4pPr>
            <a:lvl5pPr marL="2057287" indent="-228587" eaLnBrk="0" hangingPunct="0">
              <a:defRPr>
                <a:solidFill>
                  <a:schemeClr val="tx1"/>
                </a:solidFill>
                <a:latin typeface="Arial" pitchFamily="34" charset="0"/>
                <a:ea typeface="ＭＳ Ｐゴシック" pitchFamily="34" charset="-128"/>
              </a:defRPr>
            </a:lvl5pPr>
            <a:lvl6pPr marL="2514461" indent="-228587"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635" indent="-228587"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8810" indent="-228587"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5985" indent="-228587"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A738F1E7-5B1E-4C92-AE34-8D4C6040C496}" type="slidenum">
              <a:rPr lang="en-US" smtClean="0"/>
              <a:pPr eaLnBrk="1" hangingPunct="1"/>
              <a:t>8</a:t>
            </a:fld>
            <a:endParaRPr lang="en-US"/>
          </a:p>
        </p:txBody>
      </p:sp>
    </p:spTree>
    <p:extLst>
      <p:ext uri="{BB962C8B-B14F-4D97-AF65-F5344CB8AC3E}">
        <p14:creationId xmlns:p14="http://schemas.microsoft.com/office/powerpoint/2010/main" val="3935652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dirty="0"/>
              <a:t>State Trackers – More than 130 physician volunteers who receive daily bill reports in their respective states. Connects our state trackers with state medical and state OTO society staff.  The AAO-HNS also maintains a “living” database of otolaryngologists serving on hearing or SLP licensing boards.</a:t>
            </a:r>
          </a:p>
          <a:p>
            <a:pPr>
              <a:buFontTx/>
              <a:buChar char="•"/>
            </a:pPr>
            <a:endParaRPr lang="en-US" dirty="0"/>
          </a:p>
          <a:p>
            <a:pPr>
              <a:buFontTx/>
              <a:buChar char="•"/>
            </a:pPr>
            <a:r>
              <a:rPr lang="en-US" dirty="0"/>
              <a:t>I-GO – In-district Grassroots Outreach program – AAO-HNS staff work with members to schedule a local meeting with the Member of Congress. Background materials on the legislator, legislative talking points, and an optional pre-meeting conference call are available. To participate, members should contact govtaffairs@entnet.org.  </a:t>
            </a:r>
          </a:p>
          <a:p>
            <a:pPr>
              <a:buFontTx/>
              <a:buChar char="•"/>
            </a:pPr>
            <a:endParaRPr lang="en-US" dirty="0"/>
          </a:p>
          <a:p>
            <a:pPr>
              <a:buFontTx/>
              <a:buChar char="•"/>
            </a:pPr>
            <a:r>
              <a:rPr lang="en-US" dirty="0"/>
              <a:t>ENT Advocacy Network – Unlike many AAO-HNS communications, members must “opt-in” to receive frequent legislative updates and updated legislative action alerts/calls to action. Members can sign up online or contact govtaffairs@entnet.org.  The ENT Advocate is a monthly online newsletter and includes federal, state, PAC, and grassroots updates. </a:t>
            </a:r>
          </a:p>
          <a:p>
            <a:pPr>
              <a:buFontTx/>
              <a:buChar char="•"/>
            </a:pPr>
            <a:endParaRPr lang="en-US" dirty="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09" indent="-285734" eaLnBrk="0" hangingPunct="0">
              <a:defRPr>
                <a:solidFill>
                  <a:schemeClr val="tx1"/>
                </a:solidFill>
                <a:latin typeface="Arial" pitchFamily="34" charset="0"/>
                <a:ea typeface="ＭＳ Ｐゴシック" pitchFamily="34" charset="-128"/>
              </a:defRPr>
            </a:lvl2pPr>
            <a:lvl3pPr marL="1142937" indent="-228587" eaLnBrk="0" hangingPunct="0">
              <a:defRPr>
                <a:solidFill>
                  <a:schemeClr val="tx1"/>
                </a:solidFill>
                <a:latin typeface="Arial" pitchFamily="34" charset="0"/>
                <a:ea typeface="ＭＳ Ｐゴシック" pitchFamily="34" charset="-128"/>
              </a:defRPr>
            </a:lvl3pPr>
            <a:lvl4pPr marL="1600112" indent="-228587" eaLnBrk="0" hangingPunct="0">
              <a:defRPr>
                <a:solidFill>
                  <a:schemeClr val="tx1"/>
                </a:solidFill>
                <a:latin typeface="Arial" pitchFamily="34" charset="0"/>
                <a:ea typeface="ＭＳ Ｐゴシック" pitchFamily="34" charset="-128"/>
              </a:defRPr>
            </a:lvl4pPr>
            <a:lvl5pPr marL="2057287" indent="-228587" eaLnBrk="0" hangingPunct="0">
              <a:defRPr>
                <a:solidFill>
                  <a:schemeClr val="tx1"/>
                </a:solidFill>
                <a:latin typeface="Arial" pitchFamily="34" charset="0"/>
                <a:ea typeface="ＭＳ Ｐゴシック" pitchFamily="34" charset="-128"/>
              </a:defRPr>
            </a:lvl5pPr>
            <a:lvl6pPr marL="2514461" indent="-228587"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635" indent="-228587"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8810" indent="-228587"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5985" indent="-228587"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A738F1E7-5B1E-4C92-AE34-8D4C6040C496}" type="slidenum">
              <a:rPr lang="en-US" smtClean="0"/>
              <a:pPr eaLnBrk="1" hangingPunct="1"/>
              <a:t>9</a:t>
            </a:fld>
            <a:endParaRPr lang="en-US"/>
          </a:p>
        </p:txBody>
      </p:sp>
    </p:spTree>
    <p:extLst>
      <p:ext uri="{BB962C8B-B14F-4D97-AF65-F5344CB8AC3E}">
        <p14:creationId xmlns:p14="http://schemas.microsoft.com/office/powerpoint/2010/main" val="25034617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7744" y="914619"/>
            <a:ext cx="9165112" cy="5943381"/>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406824" y="4342964"/>
            <a:ext cx="7726294" cy="702043"/>
          </a:xfrm>
          <a:prstGeom prst="rect">
            <a:avLst/>
          </a:prstGeom>
        </p:spPr>
        <p:txBody>
          <a:bodyPr>
            <a:normAutofit/>
          </a:bodyPr>
          <a:lstStyle>
            <a:lvl1pPr algn="l">
              <a:defRPr sz="4000" b="1" baseline="0">
                <a:solidFill>
                  <a:schemeClr val="accent6"/>
                </a:solidFill>
              </a:defRPr>
            </a:lvl1pPr>
          </a:lstStyle>
          <a:p>
            <a:r>
              <a:rPr lang="en-US" dirty="0"/>
              <a:t>PRESENTATION TITLE</a:t>
            </a:r>
          </a:p>
        </p:txBody>
      </p:sp>
      <p:sp>
        <p:nvSpPr>
          <p:cNvPr id="3" name="Subtitle 2"/>
          <p:cNvSpPr>
            <a:spLocks noGrp="1"/>
          </p:cNvSpPr>
          <p:nvPr>
            <p:ph type="subTitle" idx="1" hasCustomPrompt="1"/>
          </p:nvPr>
        </p:nvSpPr>
        <p:spPr>
          <a:xfrm>
            <a:off x="406824" y="5137293"/>
            <a:ext cx="7726294" cy="614276"/>
          </a:xfrm>
        </p:spPr>
        <p:txBody>
          <a:bodyPr>
            <a:normAutofit/>
          </a:bodyPr>
          <a:lstStyle>
            <a:lvl1pPr marL="0" indent="0" algn="l">
              <a:buNone/>
              <a:defRPr sz="20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PRESENTATION SUBTITLE</a:t>
            </a:r>
          </a:p>
        </p:txBody>
      </p:sp>
      <p:pic>
        <p:nvPicPr>
          <p:cNvPr id="7" name="Picture 6" descr="AAO-HNS_logo RED_large.eps"/>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576" y="88215"/>
            <a:ext cx="2481563" cy="644652"/>
          </a:xfrm>
          <a:prstGeom prst="rect">
            <a:avLst/>
          </a:prstGeom>
        </p:spPr>
      </p:pic>
      <p:sp>
        <p:nvSpPr>
          <p:cNvPr id="8" name="Rectangle 7"/>
          <p:cNvSpPr/>
          <p:nvPr/>
        </p:nvSpPr>
        <p:spPr>
          <a:xfrm>
            <a:off x="-7744" y="797599"/>
            <a:ext cx="9165112" cy="2555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3048000" y="1048322"/>
            <a:ext cx="3055744" cy="4984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6101624" y="1048322"/>
            <a:ext cx="3055744" cy="4984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7744" y="1048322"/>
            <a:ext cx="3055744" cy="4984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descr="AAO-HNS_Sprial_NOV2014_2.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179224" y="4693986"/>
            <a:ext cx="743592" cy="750445"/>
          </a:xfrm>
          <a:prstGeom prst="rect">
            <a:avLst/>
          </a:prstGeom>
        </p:spPr>
      </p:pic>
      <p:cxnSp>
        <p:nvCxnSpPr>
          <p:cNvPr id="13" name="Straight Connector 12"/>
          <p:cNvCxnSpPr/>
          <p:nvPr/>
        </p:nvCxnSpPr>
        <p:spPr>
          <a:xfrm>
            <a:off x="406824" y="5077403"/>
            <a:ext cx="7726294" cy="0"/>
          </a:xfrm>
          <a:prstGeom prst="line">
            <a:avLst/>
          </a:prstGeom>
          <a:ln w="3175">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83576" y="6284808"/>
            <a:ext cx="9060424" cy="456535"/>
          </a:xfrm>
          <a:prstGeom prst="rect">
            <a:avLst/>
          </a:prstGeom>
          <a:noFill/>
        </p:spPr>
        <p:txBody>
          <a:bodyPr wrap="square" rtlCol="0">
            <a:spAutoFit/>
          </a:bodyPr>
          <a:lstStyle/>
          <a:p>
            <a:pPr algn="ctr"/>
            <a:r>
              <a:rPr lang="en-US" sz="1200" b="0" dirty="0">
                <a:solidFill>
                  <a:schemeClr val="accent1"/>
                </a:solidFill>
              </a:rPr>
              <a:t>www.entnet.org</a:t>
            </a:r>
            <a:endParaRPr lang="en-US" sz="1000" b="0" dirty="0">
              <a:solidFill>
                <a:schemeClr val="accent1"/>
              </a:solidFill>
            </a:endParaRPr>
          </a:p>
          <a:p>
            <a:pPr algn="ctr">
              <a:lnSpc>
                <a:spcPct val="120000"/>
              </a:lnSpc>
            </a:pPr>
            <a:r>
              <a:rPr lang="en-US" sz="1000" dirty="0">
                <a:solidFill>
                  <a:schemeClr val="tx2"/>
                </a:solidFill>
              </a:rPr>
              <a:t>Empowering otolaryngologist–head</a:t>
            </a:r>
            <a:r>
              <a:rPr lang="en-US" sz="1000" baseline="0" dirty="0">
                <a:solidFill>
                  <a:schemeClr val="tx2"/>
                </a:solidFill>
              </a:rPr>
              <a:t> and neck surgeons to deliver the best patient care</a:t>
            </a:r>
            <a:endParaRPr lang="en-US" sz="1000" dirty="0">
              <a:solidFill>
                <a:schemeClr val="tx2"/>
              </a:solidFill>
            </a:endParaRPr>
          </a:p>
        </p:txBody>
      </p:sp>
      <p:sp>
        <p:nvSpPr>
          <p:cNvPr id="15" name="Rectangle 14"/>
          <p:cNvSpPr/>
          <p:nvPr userDrawn="1"/>
        </p:nvSpPr>
        <p:spPr>
          <a:xfrm>
            <a:off x="13368" y="914619"/>
            <a:ext cx="9144000" cy="5943381"/>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AAO-HNS_logo RED_large.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576" y="88215"/>
            <a:ext cx="2481563" cy="644652"/>
          </a:xfrm>
          <a:prstGeom prst="rect">
            <a:avLst/>
          </a:prstGeom>
        </p:spPr>
      </p:pic>
      <p:sp>
        <p:nvSpPr>
          <p:cNvPr id="17" name="Rectangle 16"/>
          <p:cNvSpPr/>
          <p:nvPr userDrawn="1"/>
        </p:nvSpPr>
        <p:spPr>
          <a:xfrm>
            <a:off x="-7744" y="797599"/>
            <a:ext cx="9165112" cy="2555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3048000" y="1048322"/>
            <a:ext cx="3055744" cy="4984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6101624" y="1048322"/>
            <a:ext cx="3055744" cy="4984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p:cNvSpPr/>
          <p:nvPr userDrawn="1"/>
        </p:nvSpPr>
        <p:spPr>
          <a:xfrm>
            <a:off x="-7744" y="1048322"/>
            <a:ext cx="3055744" cy="4984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1" name="Picture 20" descr="AAO-HNS_Sprial_NOV2014_2.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179224" y="4693986"/>
            <a:ext cx="743592" cy="750445"/>
          </a:xfrm>
          <a:prstGeom prst="rect">
            <a:avLst/>
          </a:prstGeom>
        </p:spPr>
      </p:pic>
      <p:cxnSp>
        <p:nvCxnSpPr>
          <p:cNvPr id="22" name="Straight Connector 21"/>
          <p:cNvCxnSpPr/>
          <p:nvPr userDrawn="1"/>
        </p:nvCxnSpPr>
        <p:spPr>
          <a:xfrm>
            <a:off x="406824" y="5077403"/>
            <a:ext cx="7726294" cy="0"/>
          </a:xfrm>
          <a:prstGeom prst="line">
            <a:avLst/>
          </a:prstGeom>
          <a:ln w="3175">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userDrawn="1"/>
        </p:nvSpPr>
        <p:spPr>
          <a:xfrm>
            <a:off x="83576" y="6284808"/>
            <a:ext cx="9060424" cy="400110"/>
          </a:xfrm>
          <a:prstGeom prst="rect">
            <a:avLst/>
          </a:prstGeom>
          <a:noFill/>
        </p:spPr>
        <p:txBody>
          <a:bodyPr wrap="square" rtlCol="0">
            <a:spAutoFit/>
          </a:bodyPr>
          <a:lstStyle/>
          <a:p>
            <a:pPr algn="ctr"/>
            <a:r>
              <a:rPr lang="en-US" sz="1000" dirty="0">
                <a:solidFill>
                  <a:schemeClr val="accent1"/>
                </a:solidFill>
              </a:rPr>
              <a:t>www.entnet.org</a:t>
            </a:r>
          </a:p>
          <a:p>
            <a:pPr algn="ctr"/>
            <a:r>
              <a:rPr lang="en-US" sz="1000" dirty="0">
                <a:solidFill>
                  <a:schemeClr val="tx2"/>
                </a:solidFill>
              </a:rPr>
              <a:t>Empowering otolaryngologist–head</a:t>
            </a:r>
            <a:r>
              <a:rPr lang="en-US" sz="1000" baseline="0" dirty="0">
                <a:solidFill>
                  <a:schemeClr val="tx2"/>
                </a:solidFill>
              </a:rPr>
              <a:t> and neck surgeons to deliver the best patient care.</a:t>
            </a:r>
            <a:endParaRPr lang="en-US" sz="1000" dirty="0">
              <a:solidFill>
                <a:schemeClr val="tx2"/>
              </a:solidFill>
            </a:endParaRPr>
          </a:p>
        </p:txBody>
      </p:sp>
    </p:spTree>
    <p:extLst>
      <p:ext uri="{BB962C8B-B14F-4D97-AF65-F5344CB8AC3E}">
        <p14:creationId xmlns:p14="http://schemas.microsoft.com/office/powerpoint/2010/main" val="1728351486"/>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pPr/>
              <a:t>6/9/2017</a:t>
            </a:fld>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C6B1FF6-39B9-40F5-8B67-33C6354A3D4F}" type="slidenum">
              <a:rPr lang="en-US" smtClean="0"/>
              <a:pPr/>
              <a:t>‹#›</a:t>
            </a:fld>
            <a:endParaRPr lang="en-US" dirty="0">
              <a:solidFill>
                <a:schemeClr val="accent3">
                  <a:shade val="75000"/>
                </a:schemeClr>
              </a:solidFill>
            </a:endParaRPr>
          </a:p>
        </p:txBody>
      </p:sp>
      <p:sp>
        <p:nvSpPr>
          <p:cNvPr id="9"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723317298"/>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1173892"/>
            <a:ext cx="2057400" cy="4952271"/>
          </a:xfrm>
          <a:prstGeom prst="rect">
            <a:avLst/>
          </a:prstGeom>
        </p:spPr>
        <p:txBody>
          <a:bodyPr vert="eaVert"/>
          <a:lstStyle>
            <a:lvl1pPr algn="l">
              <a:defRPr>
                <a:solidFill>
                  <a:srgbClr val="3C3C3C"/>
                </a:solidFill>
              </a:defRPr>
            </a:lvl1pPr>
          </a:lstStyle>
          <a:p>
            <a:r>
              <a:rPr lang="en-US" dirty="0"/>
              <a:t>TITLE STYLE</a:t>
            </a:r>
          </a:p>
        </p:txBody>
      </p:sp>
      <p:sp>
        <p:nvSpPr>
          <p:cNvPr id="3" name="Vertical Text Placeholder 2"/>
          <p:cNvSpPr>
            <a:spLocks noGrp="1"/>
          </p:cNvSpPr>
          <p:nvPr>
            <p:ph type="body" orient="vert" idx="1"/>
          </p:nvPr>
        </p:nvSpPr>
        <p:spPr>
          <a:xfrm>
            <a:off x="457200" y="1173892"/>
            <a:ext cx="6019800" cy="4952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pPr/>
              <a:t>6/9/2017</a:t>
            </a:fld>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C6B1FF6-39B9-40F5-8B67-33C6354A3D4F}" type="slidenum">
              <a:rPr lang="en-US" smtClean="0"/>
              <a:pPr/>
              <a:t>‹#›</a:t>
            </a:fld>
            <a:endParaRPr lang="en-US" dirty="0">
              <a:solidFill>
                <a:schemeClr val="accent3">
                  <a:shade val="75000"/>
                </a:schemeClr>
              </a:solidFill>
            </a:endParaRPr>
          </a:p>
        </p:txBody>
      </p:sp>
      <p:sp>
        <p:nvSpPr>
          <p:cNvPr id="9"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2417996481"/>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6/9/2017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6/9/2017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6/9/2017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6/9/2017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6/9/2017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6/9/2017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6/9/2017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t>6/9/2017</a:t>
            </a:fld>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066355A-084C-D24E-9AD2-7E4FC41EA627}" type="slidenum">
              <a:rPr lang="en-US" smtClean="0"/>
              <a:t>‹#›</a:t>
            </a:fld>
            <a:endParaRPr lang="en-US" dirty="0"/>
          </a:p>
        </p:txBody>
      </p:sp>
      <p:pic>
        <p:nvPicPr>
          <p:cNvPr id="10" name="Picture 9"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2"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248682443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pPr/>
              <a:t>6/9/2017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fld id="{2C6B1FF6-39B9-40F5-8B67-33C6354A3D4F}" type="slidenum">
              <a:rPr lang="en-US" smtClean="0"/>
              <a:pPr/>
              <a:t>‹#›</a:t>
            </a:fld>
            <a:endParaRPr lang="en-US" dirty="0">
              <a:solidFill>
                <a:schemeClr val="accent3">
                  <a:shade val="75000"/>
                </a:schemeClr>
              </a:solidFill>
            </a:endParaRPr>
          </a:p>
        </p:txBody>
      </p:sp>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6/9/2017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6/9/2017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6/9/2017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6/9/2017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6/9/2017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6/9/2017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6/9/2017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6/9/2017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6/9/2017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6/9/2017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12" name="Rectangle 11"/>
          <p:cNvSpPr/>
          <p:nvPr/>
        </p:nvSpPr>
        <p:spPr>
          <a:xfrm>
            <a:off x="0" y="914619"/>
            <a:ext cx="9157368" cy="5943381"/>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06825" y="4420061"/>
            <a:ext cx="7726294" cy="692596"/>
          </a:xfrm>
          <a:prstGeom prst="rect">
            <a:avLst/>
          </a:prstGeom>
        </p:spPr>
        <p:txBody>
          <a:bodyPr anchor="t"/>
          <a:lstStyle>
            <a:lvl1pPr algn="l">
              <a:defRPr sz="4000" b="1" cap="all" baseline="0">
                <a:solidFill>
                  <a:schemeClr val="accent6"/>
                </a:solidFill>
              </a:defRPr>
            </a:lvl1pPr>
          </a:lstStyle>
          <a:p>
            <a:r>
              <a:rPr lang="en-US" dirty="0"/>
              <a:t>SECTION HEADER TITLE</a:t>
            </a:r>
          </a:p>
        </p:txBody>
      </p:sp>
      <p:sp>
        <p:nvSpPr>
          <p:cNvPr id="3" name="Text Placeholder 2"/>
          <p:cNvSpPr>
            <a:spLocks noGrp="1"/>
          </p:cNvSpPr>
          <p:nvPr>
            <p:ph type="body" idx="1" hasCustomPrompt="1"/>
          </p:nvPr>
        </p:nvSpPr>
        <p:spPr>
          <a:xfrm>
            <a:off x="406825" y="4007217"/>
            <a:ext cx="7726293" cy="399683"/>
          </a:xfrm>
        </p:spPr>
        <p:txBody>
          <a:bodyPr anchor="b"/>
          <a:lstStyle>
            <a:lvl1pPr marL="0" indent="0">
              <a:buNone/>
              <a:defRPr sz="2000"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HEADER SUBHEAD</a:t>
            </a:r>
          </a:p>
        </p:txBody>
      </p:sp>
      <p:pic>
        <p:nvPicPr>
          <p:cNvPr id="6" name="Picture 5" descr="AAO-HNS_Sprial_NOV2014_2.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179224" y="4693986"/>
            <a:ext cx="743592" cy="750445"/>
          </a:xfrm>
          <a:prstGeom prst="rect">
            <a:avLst/>
          </a:prstGeom>
        </p:spPr>
      </p:pic>
      <p:cxnSp>
        <p:nvCxnSpPr>
          <p:cNvPr id="7" name="Straight Connector 6"/>
          <p:cNvCxnSpPr/>
          <p:nvPr/>
        </p:nvCxnSpPr>
        <p:spPr>
          <a:xfrm>
            <a:off x="406824" y="5077403"/>
            <a:ext cx="7726294" cy="0"/>
          </a:xfrm>
          <a:prstGeom prst="line">
            <a:avLst/>
          </a:prstGeom>
          <a:ln w="3175">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0" y="797599"/>
            <a:ext cx="9157368" cy="2555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3048000" y="1048322"/>
            <a:ext cx="3055744" cy="4984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6101624" y="1048322"/>
            <a:ext cx="3055744" cy="4984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7744" y="1048322"/>
            <a:ext cx="3055744" cy="4984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extBox 13"/>
          <p:cNvSpPr txBox="1"/>
          <p:nvPr/>
        </p:nvSpPr>
        <p:spPr>
          <a:xfrm>
            <a:off x="83576" y="6284808"/>
            <a:ext cx="9060424" cy="456535"/>
          </a:xfrm>
          <a:prstGeom prst="rect">
            <a:avLst/>
          </a:prstGeom>
          <a:noFill/>
        </p:spPr>
        <p:txBody>
          <a:bodyPr wrap="square" rtlCol="0">
            <a:spAutoFit/>
          </a:bodyPr>
          <a:lstStyle/>
          <a:p>
            <a:pPr algn="ctr"/>
            <a:r>
              <a:rPr lang="en-US" sz="1200" b="0" dirty="0">
                <a:solidFill>
                  <a:schemeClr val="accent1"/>
                </a:solidFill>
              </a:rPr>
              <a:t>www.entnet.org</a:t>
            </a:r>
            <a:endParaRPr lang="en-US" sz="1000" b="0" dirty="0">
              <a:solidFill>
                <a:schemeClr val="accent1"/>
              </a:solidFill>
            </a:endParaRPr>
          </a:p>
          <a:p>
            <a:pPr algn="ctr">
              <a:lnSpc>
                <a:spcPct val="120000"/>
              </a:lnSpc>
            </a:pPr>
            <a:r>
              <a:rPr lang="en-US" sz="1000" dirty="0">
                <a:solidFill>
                  <a:schemeClr val="tx2"/>
                </a:solidFill>
              </a:rPr>
              <a:t>Empowering otolaryngologist–head</a:t>
            </a:r>
            <a:r>
              <a:rPr lang="en-US" sz="1000" baseline="0" dirty="0">
                <a:solidFill>
                  <a:schemeClr val="tx2"/>
                </a:solidFill>
              </a:rPr>
              <a:t> and neck surgeons to deliver the best patient care</a:t>
            </a:r>
            <a:endParaRPr lang="en-US" sz="1000" dirty="0">
              <a:solidFill>
                <a:schemeClr val="tx2"/>
              </a:solidFill>
            </a:endParaRPr>
          </a:p>
        </p:txBody>
      </p:sp>
      <p:sp>
        <p:nvSpPr>
          <p:cNvPr id="13" name="Rectangle 12"/>
          <p:cNvSpPr/>
          <p:nvPr userDrawn="1"/>
        </p:nvSpPr>
        <p:spPr>
          <a:xfrm>
            <a:off x="0" y="914619"/>
            <a:ext cx="9157368" cy="5943381"/>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descr="AAO-HNS_Sprial_NOV2014_2.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179224" y="4693986"/>
            <a:ext cx="743592" cy="750445"/>
          </a:xfrm>
          <a:prstGeom prst="rect">
            <a:avLst/>
          </a:prstGeom>
        </p:spPr>
      </p:pic>
      <p:cxnSp>
        <p:nvCxnSpPr>
          <p:cNvPr id="16" name="Straight Connector 15"/>
          <p:cNvCxnSpPr/>
          <p:nvPr userDrawn="1"/>
        </p:nvCxnSpPr>
        <p:spPr>
          <a:xfrm>
            <a:off x="406824" y="5077403"/>
            <a:ext cx="7726294" cy="0"/>
          </a:xfrm>
          <a:prstGeom prst="line">
            <a:avLst/>
          </a:prstGeom>
          <a:ln w="3175">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17" name="Rectangle 16"/>
          <p:cNvSpPr/>
          <p:nvPr userDrawn="1"/>
        </p:nvSpPr>
        <p:spPr>
          <a:xfrm>
            <a:off x="0" y="797599"/>
            <a:ext cx="9157368" cy="2555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3048000" y="1048322"/>
            <a:ext cx="3055744" cy="4984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6101624" y="1048322"/>
            <a:ext cx="3055744" cy="4984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p:cNvSpPr/>
          <p:nvPr userDrawn="1"/>
        </p:nvSpPr>
        <p:spPr>
          <a:xfrm>
            <a:off x="-7744" y="1048322"/>
            <a:ext cx="3055744" cy="4984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extBox 20"/>
          <p:cNvSpPr txBox="1"/>
          <p:nvPr userDrawn="1"/>
        </p:nvSpPr>
        <p:spPr>
          <a:xfrm>
            <a:off x="83576" y="6284808"/>
            <a:ext cx="9060424" cy="363736"/>
          </a:xfrm>
          <a:prstGeom prst="rect">
            <a:avLst/>
          </a:prstGeom>
          <a:noFill/>
        </p:spPr>
        <p:txBody>
          <a:bodyPr wrap="square" rtlCol="0">
            <a:spAutoFit/>
          </a:bodyPr>
          <a:lstStyle/>
          <a:p>
            <a:pPr algn="ctr"/>
            <a:r>
              <a:rPr lang="en-US" sz="1000" dirty="0">
                <a:solidFill>
                  <a:schemeClr val="accent1"/>
                </a:solidFill>
              </a:rPr>
              <a:t>www.entnet.org</a:t>
            </a:r>
          </a:p>
          <a:p>
            <a:pPr algn="ctr"/>
            <a:r>
              <a:rPr lang="en-US" sz="1000" dirty="0">
                <a:solidFill>
                  <a:schemeClr val="tx2"/>
                </a:solidFill>
              </a:rPr>
              <a:t>Empowering otolaryngologists–head</a:t>
            </a:r>
            <a:r>
              <a:rPr lang="en-US" sz="1000" baseline="0" dirty="0">
                <a:solidFill>
                  <a:schemeClr val="tx2"/>
                </a:solidFill>
              </a:rPr>
              <a:t> and neck surgeons to deliver the best patient care.</a:t>
            </a:r>
            <a:endParaRPr lang="en-US" sz="1000" dirty="0">
              <a:solidFill>
                <a:schemeClr val="tx2"/>
              </a:solidFill>
            </a:endParaRPr>
          </a:p>
        </p:txBody>
      </p:sp>
    </p:spTree>
    <p:extLst>
      <p:ext uri="{BB962C8B-B14F-4D97-AF65-F5344CB8AC3E}">
        <p14:creationId xmlns:p14="http://schemas.microsoft.com/office/powerpoint/2010/main" val="1122394843"/>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283449"/>
            <a:ext cx="2133600" cy="365125"/>
          </a:xfrm>
          <a:prstGeom prst="rect">
            <a:avLst/>
          </a:prstGeom>
        </p:spPr>
        <p:txBody>
          <a:bodyPr/>
          <a:lstStyle/>
          <a:p>
            <a:fld id="{68C2560D-EC28-3B41-86E8-18F1CE0113B4}" type="datetimeFigureOut">
              <a:rPr lang="en-US" smtClean="0"/>
              <a:t>6/9/2017</a:t>
            </a:fld>
            <a:endParaRPr lang="en-US" dirty="0"/>
          </a:p>
        </p:txBody>
      </p:sp>
      <p:sp>
        <p:nvSpPr>
          <p:cNvPr id="6" name="Slide Number Placeholder 5"/>
          <p:cNvSpPr>
            <a:spLocks noGrp="1"/>
          </p:cNvSpPr>
          <p:nvPr>
            <p:ph type="sldNum" sz="quarter" idx="12"/>
          </p:nvPr>
        </p:nvSpPr>
        <p:spPr>
          <a:xfrm>
            <a:off x="6553200" y="6289510"/>
            <a:ext cx="2133600" cy="365125"/>
          </a:xfrm>
          <a:prstGeom prst="rect">
            <a:avLst/>
          </a:prstGeom>
        </p:spPr>
        <p:txBody>
          <a:bodyPr/>
          <a:lstStyle/>
          <a:p>
            <a:pPr algn="r"/>
            <a:fld id="{2066355A-084C-D24E-9AD2-7E4FC41EA627}" type="slidenum">
              <a:rPr lang="en-US" smtClean="0"/>
              <a:pPr algn="r"/>
              <a:t>‹#›</a:t>
            </a:fld>
            <a:endParaRPr lang="en-US" dirty="0"/>
          </a:p>
        </p:txBody>
      </p:sp>
      <p:pic>
        <p:nvPicPr>
          <p:cNvPr id="8" name="Picture 7"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1"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12" name="Rectangle 11"/>
          <p:cNvSpPr/>
          <p:nvPr userDrawn="1"/>
        </p:nvSpPr>
        <p:spPr>
          <a:xfrm>
            <a:off x="0" y="914619"/>
            <a:ext cx="9157368" cy="5943381"/>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06825" y="4420061"/>
            <a:ext cx="7726294" cy="692596"/>
          </a:xfrm>
          <a:prstGeom prst="rect">
            <a:avLst/>
          </a:prstGeom>
        </p:spPr>
        <p:txBody>
          <a:bodyPr anchor="t"/>
          <a:lstStyle>
            <a:lvl1pPr algn="l">
              <a:defRPr sz="4000" b="1" cap="all" baseline="0"/>
            </a:lvl1pPr>
          </a:lstStyle>
          <a:p>
            <a:r>
              <a:rPr lang="en-US" dirty="0"/>
              <a:t>SECTION HEADER TITLE</a:t>
            </a:r>
          </a:p>
        </p:txBody>
      </p:sp>
      <p:sp>
        <p:nvSpPr>
          <p:cNvPr id="3" name="Text Placeholder 2"/>
          <p:cNvSpPr>
            <a:spLocks noGrp="1"/>
          </p:cNvSpPr>
          <p:nvPr>
            <p:ph type="body" idx="1" hasCustomPrompt="1"/>
          </p:nvPr>
        </p:nvSpPr>
        <p:spPr>
          <a:xfrm>
            <a:off x="406825" y="4007217"/>
            <a:ext cx="7726293" cy="399683"/>
          </a:xfrm>
        </p:spPr>
        <p:txBody>
          <a:bodyPr anchor="b"/>
          <a:lstStyle>
            <a:lvl1pPr marL="0" indent="0">
              <a:buNone/>
              <a:defRPr sz="2000"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HEADER SUBHEAD</a:t>
            </a:r>
          </a:p>
        </p:txBody>
      </p:sp>
      <p:pic>
        <p:nvPicPr>
          <p:cNvPr id="6" name="Picture 5" descr="AAO-HNS_Sprial_NOV2014_2.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179224" y="4693986"/>
            <a:ext cx="743592" cy="750445"/>
          </a:xfrm>
          <a:prstGeom prst="rect">
            <a:avLst/>
          </a:prstGeom>
        </p:spPr>
      </p:pic>
      <p:cxnSp>
        <p:nvCxnSpPr>
          <p:cNvPr id="7" name="Straight Connector 6"/>
          <p:cNvCxnSpPr/>
          <p:nvPr userDrawn="1"/>
        </p:nvCxnSpPr>
        <p:spPr>
          <a:xfrm>
            <a:off x="406824" y="5077403"/>
            <a:ext cx="7726294" cy="0"/>
          </a:xfrm>
          <a:prstGeom prst="line">
            <a:avLst/>
          </a:prstGeom>
          <a:ln w="3175">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8" name="Rectangle 7"/>
          <p:cNvSpPr/>
          <p:nvPr userDrawn="1"/>
        </p:nvSpPr>
        <p:spPr>
          <a:xfrm>
            <a:off x="0" y="797599"/>
            <a:ext cx="9157368" cy="2555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3048000" y="1048322"/>
            <a:ext cx="3055744" cy="4984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6101624" y="1048322"/>
            <a:ext cx="3055744" cy="4984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7744" y="1048322"/>
            <a:ext cx="3055744" cy="4984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userDrawn="1"/>
        </p:nvSpPr>
        <p:spPr>
          <a:xfrm>
            <a:off x="83576" y="6284808"/>
            <a:ext cx="9060424" cy="363736"/>
          </a:xfrm>
          <a:prstGeom prst="rect">
            <a:avLst/>
          </a:prstGeom>
          <a:noFill/>
        </p:spPr>
        <p:txBody>
          <a:bodyPr wrap="square" rtlCol="0">
            <a:spAutoFit/>
          </a:bodyPr>
          <a:lstStyle/>
          <a:p>
            <a:pPr algn="ctr"/>
            <a:r>
              <a:rPr lang="en-US" sz="1000" dirty="0">
                <a:solidFill>
                  <a:schemeClr val="accent1"/>
                </a:solidFill>
              </a:rPr>
              <a:t>www.entnet.org</a:t>
            </a:r>
          </a:p>
          <a:p>
            <a:pPr algn="ctr"/>
            <a:r>
              <a:rPr lang="en-US" sz="1000" dirty="0">
                <a:solidFill>
                  <a:schemeClr val="tx2"/>
                </a:solidFill>
              </a:rPr>
              <a:t>Empowering otolaryngologists–head</a:t>
            </a:r>
            <a:r>
              <a:rPr lang="en-US" sz="1000" baseline="0" dirty="0">
                <a:solidFill>
                  <a:schemeClr val="tx2"/>
                </a:solidFill>
              </a:rPr>
              <a:t> and neck surgeons to deliver the best patient care.</a:t>
            </a:r>
            <a:endParaRPr lang="en-US" sz="1000" dirty="0">
              <a:solidFill>
                <a:schemeClr val="tx2"/>
              </a:solidFill>
            </a:endParaRPr>
          </a:p>
        </p:txBody>
      </p:sp>
    </p:spTree>
    <p:extLst>
      <p:ext uri="{BB962C8B-B14F-4D97-AF65-F5344CB8AC3E}">
        <p14:creationId xmlns:p14="http://schemas.microsoft.com/office/powerpoint/2010/main" val="1122394843"/>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t>6/9/2017</a:t>
            </a:fld>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066355A-084C-D24E-9AD2-7E4FC41EA627}" type="slidenum">
              <a:rPr lang="en-US" smtClean="0"/>
              <a:t>‹#›</a:t>
            </a:fld>
            <a:endParaRPr lang="en-US" dirty="0"/>
          </a:p>
        </p:txBody>
      </p:sp>
      <p:pic>
        <p:nvPicPr>
          <p:cNvPr id="6" name="Picture 5"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8"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1084712998"/>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t>6/9/2017</a:t>
            </a:fld>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lgn="r">
              <a:defRPr/>
            </a:lvl1pPr>
          </a:lstStyle>
          <a:p>
            <a:fld id="{2066355A-084C-D24E-9AD2-7E4FC41EA627}" type="slidenum">
              <a:rPr lang="en-US" smtClean="0"/>
              <a:pPr/>
              <a:t>‹#›</a:t>
            </a:fld>
            <a:endParaRPr lang="en-US" dirty="0"/>
          </a:p>
        </p:txBody>
      </p:sp>
      <p:pic>
        <p:nvPicPr>
          <p:cNvPr id="7" name="Picture 6"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5"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1249224671"/>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63135"/>
            <a:ext cx="3008313" cy="1162050"/>
          </a:xfrm>
          <a:prstGeom prst="rect">
            <a:avLst/>
          </a:prstGeom>
        </p:spPr>
        <p:txBody>
          <a:bodyPr anchor="b"/>
          <a:lstStyle>
            <a:lvl1pPr algn="l">
              <a:defRPr sz="2000" b="1"/>
            </a:lvl1pPr>
          </a:lstStyle>
          <a:p>
            <a:r>
              <a:rPr lang="en-US" dirty="0"/>
              <a:t>TITLE STYLE</a:t>
            </a:r>
          </a:p>
        </p:txBody>
      </p:sp>
      <p:sp>
        <p:nvSpPr>
          <p:cNvPr id="3" name="Content Placeholder 2"/>
          <p:cNvSpPr>
            <a:spLocks noGrp="1"/>
          </p:cNvSpPr>
          <p:nvPr>
            <p:ph idx="1"/>
          </p:nvPr>
        </p:nvSpPr>
        <p:spPr>
          <a:xfrm>
            <a:off x="3575050" y="1263135"/>
            <a:ext cx="5111750" cy="48630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425185"/>
            <a:ext cx="3008313" cy="3700978"/>
          </a:xfrm>
        </p:spPr>
        <p:txBody>
          <a:bodyPr/>
          <a:lstStyle>
            <a:lvl1pPr marL="285750" indent="-285750">
              <a:buFont typeface="Wingdings" charset="2"/>
              <a:buChar char="§"/>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t>6/9/2017</a:t>
            </a:fld>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pic>
        <p:nvPicPr>
          <p:cNvPr id="10" name="Picture 9"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8"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1218220315"/>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ctr">
              <a:defRPr sz="2000" b="1"/>
            </a:lvl1pPr>
          </a:lstStyle>
          <a:p>
            <a:r>
              <a:rPr lang="en-US" dirty="0"/>
              <a:t>TITLE STYLE</a:t>
            </a:r>
          </a:p>
        </p:txBody>
      </p:sp>
      <p:sp>
        <p:nvSpPr>
          <p:cNvPr id="3" name="Picture Placeholder 2"/>
          <p:cNvSpPr>
            <a:spLocks noGrp="1"/>
          </p:cNvSpPr>
          <p:nvPr>
            <p:ph type="pic" idx="1"/>
          </p:nvPr>
        </p:nvSpPr>
        <p:spPr>
          <a:xfrm>
            <a:off x="1792288" y="1201351"/>
            <a:ext cx="5486400" cy="352622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t>6/9/2017</a:t>
            </a:fld>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066355A-084C-D24E-9AD2-7E4FC41EA627}" type="slidenum">
              <a:rPr lang="en-US" smtClean="0"/>
              <a:t>‹#›</a:t>
            </a:fld>
            <a:endParaRPr lang="en-US" dirty="0"/>
          </a:p>
        </p:txBody>
      </p:sp>
      <p:pic>
        <p:nvPicPr>
          <p:cNvPr id="9" name="Picture 8"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10"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615983108"/>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t>6/9/2017</a:t>
            </a:fld>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066355A-084C-D24E-9AD2-7E4FC41EA627}" type="slidenum">
              <a:rPr lang="en-US" smtClean="0"/>
              <a:t>‹#›</a:t>
            </a:fld>
            <a:endParaRPr lang="en-US" dirty="0"/>
          </a:p>
        </p:txBody>
      </p:sp>
      <p:pic>
        <p:nvPicPr>
          <p:cNvPr id="7" name="Picture 6"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9"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723317298"/>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1173892"/>
            <a:ext cx="2057400" cy="4952271"/>
          </a:xfrm>
          <a:prstGeom prst="rect">
            <a:avLst/>
          </a:prstGeom>
        </p:spPr>
        <p:txBody>
          <a:bodyPr vert="eaVert"/>
          <a:lstStyle>
            <a:lvl1pPr algn="l">
              <a:defRPr/>
            </a:lvl1pPr>
          </a:lstStyle>
          <a:p>
            <a:r>
              <a:rPr lang="en-US" dirty="0"/>
              <a:t>TITLE STYLE</a:t>
            </a:r>
          </a:p>
        </p:txBody>
      </p:sp>
      <p:sp>
        <p:nvSpPr>
          <p:cNvPr id="3" name="Vertical Text Placeholder 2"/>
          <p:cNvSpPr>
            <a:spLocks noGrp="1"/>
          </p:cNvSpPr>
          <p:nvPr>
            <p:ph type="body" orient="vert" idx="1"/>
          </p:nvPr>
        </p:nvSpPr>
        <p:spPr>
          <a:xfrm>
            <a:off x="457200" y="1173892"/>
            <a:ext cx="6019800" cy="4952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t>6/9/2017</a:t>
            </a:fld>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066355A-084C-D24E-9AD2-7E4FC41EA627}" type="slidenum">
              <a:rPr lang="en-US" smtClean="0"/>
              <a:t>‹#›</a:t>
            </a:fld>
            <a:endParaRPr lang="en-US" dirty="0"/>
          </a:p>
        </p:txBody>
      </p:sp>
      <p:pic>
        <p:nvPicPr>
          <p:cNvPr id="7" name="Picture 6" descr="AAO-HNS_Sprial_NOV2014.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9825992">
            <a:off x="5824796" y="4541589"/>
            <a:ext cx="4433410" cy="4480118"/>
          </a:xfrm>
          <a:prstGeom prst="rect">
            <a:avLst/>
          </a:prstGeom>
        </p:spPr>
      </p:pic>
      <p:sp>
        <p:nvSpPr>
          <p:cNvPr id="9"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2417996481"/>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5785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76866"/>
            <a:ext cx="4038600" cy="484929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76866"/>
            <a:ext cx="4038600" cy="484929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pPr/>
              <a:t>6/9/2017</a:t>
            </a:fld>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C6B1FF6-39B9-40F5-8B67-33C6354A3D4F}" type="slidenum">
              <a:rPr lang="en-US" smtClean="0"/>
              <a:pPr/>
              <a:t>‹#›</a:t>
            </a:fld>
            <a:endParaRPr lang="en-US" dirty="0">
              <a:solidFill>
                <a:schemeClr val="accent3">
                  <a:shade val="75000"/>
                </a:schemeClr>
              </a:solidFill>
            </a:endParaRPr>
          </a:p>
        </p:txBody>
      </p:sp>
      <p:sp>
        <p:nvSpPr>
          <p:cNvPr id="10"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1260594612"/>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4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pPr/>
              <a:t>6/9/2017</a:t>
            </a:fld>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C6B1FF6-39B9-40F5-8B67-33C6354A3D4F}" type="slidenum">
              <a:rPr lang="en-US" smtClean="0"/>
              <a:pPr/>
              <a:t>‹#›</a:t>
            </a:fld>
            <a:endParaRPr lang="en-US" dirty="0">
              <a:solidFill>
                <a:schemeClr val="accent3">
                  <a:shade val="75000"/>
                </a:schemeClr>
              </a:solidFill>
            </a:endParaRPr>
          </a:p>
        </p:txBody>
      </p:sp>
      <p:sp>
        <p:nvSpPr>
          <p:cNvPr id="12"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248682443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pPr/>
              <a:t>6/9/2017</a:t>
            </a:fld>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C6B1FF6-39B9-40F5-8B67-33C6354A3D4F}" type="slidenum">
              <a:rPr lang="en-US" smtClean="0"/>
              <a:pPr/>
              <a:t>‹#›</a:t>
            </a:fld>
            <a:endParaRPr lang="en-US" dirty="0">
              <a:solidFill>
                <a:schemeClr val="accent3">
                  <a:shade val="75000"/>
                </a:schemeClr>
              </a:solidFill>
            </a:endParaRPr>
          </a:p>
        </p:txBody>
      </p:sp>
      <p:sp>
        <p:nvSpPr>
          <p:cNvPr id="8"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1084712998"/>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pPr/>
              <a:t>6/9/2017</a:t>
            </a:fld>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lgn="r">
              <a:defRPr/>
            </a:lvl1pPr>
          </a:lstStyle>
          <a:p>
            <a:fld id="{2C6B1FF6-39B9-40F5-8B67-33C6354A3D4F}" type="slidenum">
              <a:rPr lang="en-US" smtClean="0"/>
              <a:pPr/>
              <a:t>‹#›</a:t>
            </a:fld>
            <a:endParaRPr lang="en-US" dirty="0">
              <a:solidFill>
                <a:schemeClr val="accent3">
                  <a:shade val="75000"/>
                </a:schemeClr>
              </a:solidFill>
            </a:endParaRPr>
          </a:p>
        </p:txBody>
      </p:sp>
    </p:spTree>
    <p:extLst>
      <p:ext uri="{BB962C8B-B14F-4D97-AF65-F5344CB8AC3E}">
        <p14:creationId xmlns:p14="http://schemas.microsoft.com/office/powerpoint/2010/main" val="1249224671"/>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63135"/>
            <a:ext cx="3008313" cy="1162050"/>
          </a:xfrm>
          <a:prstGeom prst="rect">
            <a:avLst/>
          </a:prstGeom>
        </p:spPr>
        <p:txBody>
          <a:bodyPr anchor="b"/>
          <a:lstStyle>
            <a:lvl1pPr algn="l">
              <a:defRPr sz="2000" b="1">
                <a:solidFill>
                  <a:schemeClr val="accent6"/>
                </a:solidFill>
              </a:defRPr>
            </a:lvl1pPr>
          </a:lstStyle>
          <a:p>
            <a:r>
              <a:rPr lang="en-US" dirty="0"/>
              <a:t>TITLE STYLE</a:t>
            </a:r>
          </a:p>
        </p:txBody>
      </p:sp>
      <p:sp>
        <p:nvSpPr>
          <p:cNvPr id="3" name="Content Placeholder 2"/>
          <p:cNvSpPr>
            <a:spLocks noGrp="1"/>
          </p:cNvSpPr>
          <p:nvPr>
            <p:ph idx="1"/>
          </p:nvPr>
        </p:nvSpPr>
        <p:spPr>
          <a:xfrm>
            <a:off x="3575050" y="1263135"/>
            <a:ext cx="5111750" cy="48630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425185"/>
            <a:ext cx="3008313" cy="3700978"/>
          </a:xfrm>
        </p:spPr>
        <p:txBody>
          <a:bodyPr/>
          <a:lstStyle>
            <a:lvl1pPr marL="285750" indent="-285750">
              <a:buFont typeface="Wingdings" charset="2"/>
              <a:buChar char="§"/>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pPr/>
              <a:t>6/9/2017</a:t>
            </a:fld>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C6B1FF6-39B9-40F5-8B67-33C6354A3D4F}" type="slidenum">
              <a:rPr lang="en-US" smtClean="0"/>
              <a:pPr/>
              <a:t>‹#›</a:t>
            </a:fld>
            <a:endParaRPr lang="en-US" dirty="0">
              <a:solidFill>
                <a:schemeClr val="accent3">
                  <a:shade val="75000"/>
                </a:schemeClr>
              </a:solidFill>
            </a:endParaRPr>
          </a:p>
        </p:txBody>
      </p:sp>
      <p:sp>
        <p:nvSpPr>
          <p:cNvPr id="8"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1218220315"/>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ctr">
              <a:defRPr sz="2000" b="1">
                <a:solidFill>
                  <a:srgbClr val="3C3C3C"/>
                </a:solidFill>
              </a:defRPr>
            </a:lvl1pPr>
          </a:lstStyle>
          <a:p>
            <a:r>
              <a:rPr lang="en-US" dirty="0"/>
              <a:t>TITLE STYLE</a:t>
            </a:r>
          </a:p>
        </p:txBody>
      </p:sp>
      <p:sp>
        <p:nvSpPr>
          <p:cNvPr id="3" name="Picture Placeholder 2"/>
          <p:cNvSpPr>
            <a:spLocks noGrp="1"/>
          </p:cNvSpPr>
          <p:nvPr>
            <p:ph type="pic" idx="1"/>
          </p:nvPr>
        </p:nvSpPr>
        <p:spPr>
          <a:xfrm>
            <a:off x="1792288" y="1201351"/>
            <a:ext cx="5486400" cy="352622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C2560D-EC28-3B41-86E8-18F1CE0113B4}" type="datetimeFigureOut">
              <a:rPr lang="en-US" smtClean="0"/>
              <a:pPr/>
              <a:t>6/9/2017</a:t>
            </a:fld>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C6B1FF6-39B9-40F5-8B67-33C6354A3D4F}" type="slidenum">
              <a:rPr lang="en-US" smtClean="0"/>
              <a:pPr/>
              <a:t>‹#›</a:t>
            </a:fld>
            <a:endParaRPr lang="en-US" dirty="0">
              <a:solidFill>
                <a:schemeClr val="accent3">
                  <a:shade val="75000"/>
                </a:schemeClr>
              </a:solidFill>
            </a:endParaRPr>
          </a:p>
        </p:txBody>
      </p:sp>
      <p:sp>
        <p:nvSpPr>
          <p:cNvPr id="10" name="Text Placeholder 5"/>
          <p:cNvSpPr>
            <a:spLocks noGrp="1"/>
          </p:cNvSpPr>
          <p:nvPr>
            <p:ph type="body" sz="quarter" idx="13" hasCustomPrompt="1"/>
          </p:nvPr>
        </p:nvSpPr>
        <p:spPr>
          <a:xfrm>
            <a:off x="3013075" y="6563"/>
            <a:ext cx="5980113" cy="912812"/>
          </a:xfrm>
        </p:spPr>
        <p:txBody>
          <a:bodyPr>
            <a:noAutofit/>
          </a:bodyPr>
          <a:lstStyle>
            <a:lvl1pPr marL="0" indent="0" algn="r">
              <a:buNone/>
              <a:defRPr sz="2900" baseline="0"/>
            </a:lvl1pPr>
          </a:lstStyle>
          <a:p>
            <a:pPr lvl="0"/>
            <a:r>
              <a:rPr lang="en-US" dirty="0"/>
              <a:t>Slide Title</a:t>
            </a:r>
          </a:p>
        </p:txBody>
      </p:sp>
    </p:spTree>
    <p:extLst>
      <p:ext uri="{BB962C8B-B14F-4D97-AF65-F5344CB8AC3E}">
        <p14:creationId xmlns:p14="http://schemas.microsoft.com/office/powerpoint/2010/main" val="3615983108"/>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ectangle 1"/>
          <p:cNvSpPr/>
          <p:nvPr/>
        </p:nvSpPr>
        <p:spPr>
          <a:xfrm>
            <a:off x="1" y="1098166"/>
            <a:ext cx="9144000" cy="5759834"/>
          </a:xfrm>
          <a:prstGeom prst="rect">
            <a:avLst/>
          </a:prstGeom>
          <a:solidFill>
            <a:srgbClr val="FEFFFC"/>
          </a:solidFill>
          <a:ln>
            <a:solidFill>
              <a:srgbClr val="FEFFF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descr="AAO-HNS_logo RED_large.eps"/>
          <p:cNvPicPr>
            <a:picLocks noChangeAspect="1"/>
          </p:cNvPicPr>
          <p:nvPr/>
        </p:nvPicPr>
        <p:blipFill>
          <a:blip r:embed="rId40" cstate="screen">
            <a:extLst>
              <a:ext uri="{28A0092B-C50C-407E-A947-70E740481C1C}">
                <a14:useLocalDpi xmlns:a14="http://schemas.microsoft.com/office/drawing/2010/main"/>
              </a:ext>
            </a:extLst>
          </a:blip>
          <a:stretch>
            <a:fillRect/>
          </a:stretch>
        </p:blipFill>
        <p:spPr>
          <a:xfrm>
            <a:off x="83576" y="88215"/>
            <a:ext cx="2481563" cy="644652"/>
          </a:xfrm>
          <a:prstGeom prst="rect">
            <a:avLst/>
          </a:prstGeom>
        </p:spPr>
      </p:pic>
      <p:sp>
        <p:nvSpPr>
          <p:cNvPr id="8" name="Rectangle 7"/>
          <p:cNvSpPr/>
          <p:nvPr/>
        </p:nvSpPr>
        <p:spPr>
          <a:xfrm>
            <a:off x="3048000" y="1048322"/>
            <a:ext cx="3055744" cy="4984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6101624" y="1048322"/>
            <a:ext cx="3055744" cy="4984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7744" y="1048322"/>
            <a:ext cx="3055744" cy="4984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Date Placeholder 4"/>
          <p:cNvSpPr>
            <a:spLocks noGrp="1"/>
          </p:cNvSpPr>
          <p:nvPr>
            <p:ph type="dt" sz="half" idx="2"/>
          </p:nvPr>
        </p:nvSpPr>
        <p:spPr>
          <a:xfrm>
            <a:off x="457200" y="6277390"/>
            <a:ext cx="2133600" cy="365125"/>
          </a:xfrm>
          <a:prstGeom prst="rect">
            <a:avLst/>
          </a:prstGeom>
        </p:spPr>
        <p:txBody>
          <a:bodyPr/>
          <a:lstStyle>
            <a:lvl1pPr>
              <a:defRPr sz="1200"/>
            </a:lvl1pPr>
          </a:lstStyle>
          <a:p>
            <a:fld id="{68C2560D-EC28-3B41-86E8-18F1CE0113B4}" type="datetimeFigureOut">
              <a:rPr lang="en-US" smtClean="0"/>
              <a:pPr/>
              <a:t>6/9/2017</a:t>
            </a:fld>
            <a:endParaRPr lang="en-US" dirty="0"/>
          </a:p>
        </p:txBody>
      </p:sp>
      <p:sp>
        <p:nvSpPr>
          <p:cNvPr id="17" name="Slide Number Placeholder 6"/>
          <p:cNvSpPr>
            <a:spLocks noGrp="1"/>
          </p:cNvSpPr>
          <p:nvPr>
            <p:ph type="sldNum" sz="quarter" idx="4"/>
          </p:nvPr>
        </p:nvSpPr>
        <p:spPr>
          <a:xfrm>
            <a:off x="6553200" y="6277390"/>
            <a:ext cx="2133600" cy="365125"/>
          </a:xfrm>
          <a:prstGeom prst="rect">
            <a:avLst/>
          </a:prstGeom>
        </p:spPr>
        <p:txBody>
          <a:bodyPr/>
          <a:lstStyle>
            <a:lvl1pPr algn="r">
              <a:defRPr sz="1200"/>
            </a:lvl1pPr>
          </a:lstStyle>
          <a:p>
            <a:fld id="{2C6B1FF6-39B9-40F5-8B67-33C6354A3D4F}" type="slidenum">
              <a:rPr lang="en-US" smtClean="0"/>
              <a:pPr/>
              <a:t>‹#›</a:t>
            </a:fld>
            <a:endParaRPr lang="en-US" dirty="0">
              <a:solidFill>
                <a:schemeClr val="accent3">
                  <a:shade val="75000"/>
                </a:schemeClr>
              </a:solidFill>
            </a:endParaRPr>
          </a:p>
        </p:txBody>
      </p:sp>
      <p:sp>
        <p:nvSpPr>
          <p:cNvPr id="11" name="Rectangle 10"/>
          <p:cNvSpPr/>
          <p:nvPr/>
        </p:nvSpPr>
        <p:spPr>
          <a:xfrm>
            <a:off x="-7744" y="6400800"/>
            <a:ext cx="9165112" cy="4572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7376" y="6477000"/>
            <a:ext cx="6850624" cy="246221"/>
          </a:xfrm>
          <a:prstGeom prst="rect">
            <a:avLst/>
          </a:prstGeom>
          <a:noFill/>
        </p:spPr>
        <p:txBody>
          <a:bodyPr wrap="square" rtlCol="0">
            <a:spAutoFit/>
          </a:bodyPr>
          <a:lstStyle/>
          <a:p>
            <a:pPr algn="l" defTabSz="457200"/>
            <a:r>
              <a:rPr lang="en-US" sz="1000" dirty="0">
                <a:solidFill>
                  <a:srgbClr val="FEFFFC"/>
                </a:solidFill>
              </a:rPr>
              <a:t>Empowering otolaryngologist–head and neck surgeons to deliver the best patient care</a:t>
            </a:r>
          </a:p>
        </p:txBody>
      </p:sp>
      <p:sp>
        <p:nvSpPr>
          <p:cNvPr id="14" name="TextBox 13"/>
          <p:cNvSpPr txBox="1"/>
          <p:nvPr/>
        </p:nvSpPr>
        <p:spPr>
          <a:xfrm>
            <a:off x="7480660" y="6437152"/>
            <a:ext cx="1545755" cy="292388"/>
          </a:xfrm>
          <a:prstGeom prst="rect">
            <a:avLst/>
          </a:prstGeom>
          <a:noFill/>
        </p:spPr>
        <p:txBody>
          <a:bodyPr wrap="square" rtlCol="0">
            <a:spAutoFit/>
          </a:bodyPr>
          <a:lstStyle/>
          <a:p>
            <a:pPr algn="r"/>
            <a:r>
              <a:rPr lang="en-US" sz="1300" b="1" dirty="0">
                <a:solidFill>
                  <a:srgbClr val="FEFFFC"/>
                </a:solidFill>
              </a:rPr>
              <a:t>www.entnet.org</a:t>
            </a:r>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532" r:id="rId1"/>
    <p:sldLayoutId id="2147493533" r:id="rId2"/>
    <p:sldLayoutId id="2147493534" r:id="rId3"/>
    <p:sldLayoutId id="2147493535" r:id="rId4"/>
    <p:sldLayoutId id="2147493536" r:id="rId5"/>
    <p:sldLayoutId id="2147493537" r:id="rId6"/>
    <p:sldLayoutId id="2147493538" r:id="rId7"/>
    <p:sldLayoutId id="2147493539" r:id="rId8"/>
    <p:sldLayoutId id="2147493540" r:id="rId9"/>
    <p:sldLayoutId id="2147493541" r:id="rId10"/>
    <p:sldLayoutId id="2147493542" r:id="rId11"/>
    <p:sldLayoutId id="2147493543" r:id="rId12"/>
    <p:sldLayoutId id="2147493544" r:id="rId13"/>
    <p:sldLayoutId id="2147493545" r:id="rId14"/>
    <p:sldLayoutId id="2147493546" r:id="rId15"/>
    <p:sldLayoutId id="2147493547" r:id="rId16"/>
    <p:sldLayoutId id="2147493548" r:id="rId17"/>
    <p:sldLayoutId id="2147493549" r:id="rId18"/>
    <p:sldLayoutId id="2147493550" r:id="rId19"/>
    <p:sldLayoutId id="2147493551" r:id="rId20"/>
    <p:sldLayoutId id="2147493552" r:id="rId21"/>
    <p:sldLayoutId id="2147493553" r:id="rId22"/>
    <p:sldLayoutId id="2147493554" r:id="rId23"/>
    <p:sldLayoutId id="2147493555" r:id="rId24"/>
    <p:sldLayoutId id="2147493556" r:id="rId25"/>
    <p:sldLayoutId id="2147493557" r:id="rId26"/>
    <p:sldLayoutId id="2147493558" r:id="rId27"/>
    <p:sldLayoutId id="2147493559" r:id="rId28"/>
    <p:sldLayoutId id="2147493560" r:id="rId29"/>
    <p:sldLayoutId id="2147493562" r:id="rId30"/>
    <p:sldLayoutId id="2147493458" r:id="rId31"/>
    <p:sldLayoutId id="2147493461" r:id="rId32"/>
    <p:sldLayoutId id="2147493462" r:id="rId33"/>
    <p:sldLayoutId id="2147493463" r:id="rId34"/>
    <p:sldLayoutId id="2147493464" r:id="rId35"/>
    <p:sldLayoutId id="2147493465" r:id="rId36"/>
    <p:sldLayoutId id="2147493466" r:id="rId37"/>
    <p:sldLayoutId id="2147493563" r:id="rId38"/>
  </p:sldLayoutIdLst>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txStyles>
    <p:titleStyle>
      <a:lvl1pPr algn="r" defTabSz="457200" rtl="0" eaLnBrk="1" latinLnBrk="0" hangingPunct="1">
        <a:spcBef>
          <a:spcPct val="0"/>
        </a:spcBef>
        <a:buNone/>
        <a:defRPr sz="3200" kern="1200">
          <a:solidFill>
            <a:schemeClr val="tx1"/>
          </a:solidFill>
          <a:latin typeface="+mj-lt"/>
          <a:ea typeface="+mj-ea"/>
          <a:cs typeface="+mj-cs"/>
        </a:defRPr>
      </a:lvl1pPr>
    </p:titleStyle>
    <p:bodyStyle>
      <a:lvl1pPr marL="182880" indent="-182880" algn="l" defTabSz="457200" rtl="0" eaLnBrk="1" latinLnBrk="0" hangingPunct="1">
        <a:spcBef>
          <a:spcPct val="20000"/>
        </a:spcBef>
        <a:buClr>
          <a:schemeClr val="tx2"/>
        </a:buClr>
        <a:buFont typeface="Wingdings" charset="2"/>
        <a:buChar char="§"/>
        <a:defRPr sz="3200" kern="1200">
          <a:solidFill>
            <a:schemeClr val="accent6"/>
          </a:solidFill>
          <a:latin typeface="+mn-lt"/>
          <a:ea typeface="+mn-ea"/>
          <a:cs typeface="+mn-cs"/>
        </a:defRPr>
      </a:lvl1pPr>
      <a:lvl2pPr marL="742950" indent="-285750" algn="l" defTabSz="457200" rtl="0" eaLnBrk="1" latinLnBrk="0" hangingPunct="1">
        <a:spcBef>
          <a:spcPct val="20000"/>
        </a:spcBef>
        <a:buClr>
          <a:schemeClr val="tx2"/>
        </a:buClr>
        <a:buFont typeface="Wingdings" charset="2"/>
        <a:buChar char="§"/>
        <a:defRPr sz="2800" kern="1200">
          <a:solidFill>
            <a:schemeClr val="tx2"/>
          </a:solidFill>
          <a:latin typeface="+mn-lt"/>
          <a:ea typeface="+mn-ea"/>
          <a:cs typeface="+mn-cs"/>
        </a:defRPr>
      </a:lvl2pPr>
      <a:lvl3pPr marL="1143000" indent="-228600" algn="l" defTabSz="457200" rtl="0" eaLnBrk="1" latinLnBrk="0" hangingPunct="1">
        <a:spcBef>
          <a:spcPct val="20000"/>
        </a:spcBef>
        <a:buClr>
          <a:schemeClr val="tx2"/>
        </a:buClr>
        <a:buSzPct val="50000"/>
        <a:buFont typeface="Wingdings" charset="2"/>
        <a:buChar char=""/>
        <a:defRPr sz="2400" kern="1200">
          <a:solidFill>
            <a:schemeClr val="accent6"/>
          </a:solidFill>
          <a:latin typeface="+mn-lt"/>
          <a:ea typeface="+mn-ea"/>
          <a:cs typeface="+mn-cs"/>
        </a:defRPr>
      </a:lvl3pPr>
      <a:lvl4pPr marL="1600200" indent="-228600" algn="l" defTabSz="457200" rtl="0" eaLnBrk="1" latinLnBrk="0" hangingPunct="1">
        <a:spcBef>
          <a:spcPct val="20000"/>
        </a:spcBef>
        <a:buFont typeface="Wingdings" charset="2"/>
        <a:buChar char="§"/>
        <a:defRPr sz="2000" kern="1200">
          <a:solidFill>
            <a:schemeClr val="accent6"/>
          </a:solidFill>
          <a:latin typeface="+mn-lt"/>
          <a:ea typeface="+mn-ea"/>
          <a:cs typeface="+mn-cs"/>
        </a:defRPr>
      </a:lvl4pPr>
      <a:lvl5pPr marL="2057400" indent="-228600" algn="l" defTabSz="457200" rtl="0" eaLnBrk="1" latinLnBrk="0" hangingPunct="1">
        <a:spcBef>
          <a:spcPct val="20000"/>
        </a:spcBef>
        <a:buSzPct val="25000"/>
        <a:buFont typeface="Wingdings" charset="2"/>
        <a:buChar char=""/>
        <a:defRPr sz="2000" i="1" kern="1200">
          <a:solidFill>
            <a:schemeClr val="accent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38.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38.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8.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7"/>
          <p:cNvPicPr>
            <a:picLocks/>
          </p:cNvPicPr>
          <p:nvPr/>
        </p:nvPicPr>
        <p:blipFill rotWithShape="1">
          <a:blip r:embed="rId3" cstate="screen">
            <a:extLst>
              <a:ext uri="{28A0092B-C50C-407E-A947-70E740481C1C}">
                <a14:useLocalDpi xmlns:a14="http://schemas.microsoft.com/office/drawing/2010/main"/>
              </a:ext>
            </a:extLst>
          </a:blip>
          <a:srcRect/>
          <a:stretch/>
        </p:blipFill>
        <p:spPr bwMode="auto">
          <a:xfrm>
            <a:off x="6315594" y="3615062"/>
            <a:ext cx="2277544" cy="1602532"/>
          </a:xfrm>
          <a:prstGeom prst="rect">
            <a:avLst/>
          </a:prstGeom>
          <a:ln>
            <a:noFill/>
          </a:ln>
          <a:extLst>
            <a:ext uri="{53640926-AAD7-44D8-BBD7-CCE9431645EC}">
              <a14:shadowObscured xmlns:a14="http://schemas.microsoft.com/office/drawing/2010/main"/>
            </a:ext>
          </a:extLst>
        </p:spPr>
      </p:pic>
      <p:sp>
        <p:nvSpPr>
          <p:cNvPr id="5" name="Content Placeholder 4"/>
          <p:cNvSpPr>
            <a:spLocks noGrp="1"/>
          </p:cNvSpPr>
          <p:nvPr>
            <p:ph idx="1"/>
          </p:nvPr>
        </p:nvSpPr>
        <p:spPr>
          <a:xfrm>
            <a:off x="457200" y="1259437"/>
            <a:ext cx="8229600" cy="4711249"/>
          </a:xfrm>
        </p:spPr>
        <p:txBody>
          <a:bodyPr>
            <a:normAutofit/>
          </a:bodyPr>
          <a:lstStyle/>
          <a:p>
            <a:pPr marL="339725" indent="-339725"/>
            <a:r>
              <a:rPr lang="en-US" sz="2400" dirty="0">
                <a:solidFill>
                  <a:schemeClr val="tx1"/>
                </a:solidFill>
              </a:rPr>
              <a:t>Established in 1982 as a grassroots member network within the AAO-HNS.</a:t>
            </a:r>
          </a:p>
          <a:p>
            <a:pPr marL="339725" indent="-339725"/>
            <a:r>
              <a:rPr lang="en-US" sz="2400" dirty="0">
                <a:solidFill>
                  <a:schemeClr val="tx1"/>
                </a:solidFill>
              </a:rPr>
              <a:t>Composed of local, state, specialty, and national otolaryngology–head and neck surgery societies. </a:t>
            </a:r>
          </a:p>
          <a:p>
            <a:pPr marL="339725" indent="-339725"/>
            <a:r>
              <a:rPr lang="en-US" sz="2400" dirty="0">
                <a:solidFill>
                  <a:schemeClr val="tx1"/>
                </a:solidFill>
              </a:rPr>
              <a:t>Organized into 10 Geographic Regions. Each region has an appointed representative to enhance and facilitate communications. </a:t>
            </a:r>
          </a:p>
          <a:p>
            <a:pPr marL="339725" indent="-339725"/>
            <a:r>
              <a:rPr lang="en-US" sz="2400" dirty="0">
                <a:solidFill>
                  <a:schemeClr val="tx1"/>
                </a:solidFill>
              </a:rPr>
              <a:t>Functions as a conduit of information                    between BOG members, the BOG                          Executive Committee, the AAO-HNS/F                    Boards of Directors, and the general membership.</a:t>
            </a:r>
          </a:p>
          <a:p>
            <a:pPr marL="0" indent="0">
              <a:buNone/>
            </a:pPr>
            <a:endParaRPr lang="en-US" sz="2400" dirty="0">
              <a:solidFill>
                <a:schemeClr val="tx1"/>
              </a:solidFill>
            </a:endParaRPr>
          </a:p>
          <a:p>
            <a:pPr marL="339725" indent="-339725">
              <a:buNone/>
            </a:pPr>
            <a:endParaRPr lang="en-US" sz="2100" dirty="0">
              <a:solidFill>
                <a:schemeClr val="tx1"/>
              </a:solidFill>
            </a:endParaRPr>
          </a:p>
        </p:txBody>
      </p:sp>
      <p:sp>
        <p:nvSpPr>
          <p:cNvPr id="8" name="Text Placeholder 7"/>
          <p:cNvSpPr>
            <a:spLocks noGrp="1"/>
          </p:cNvSpPr>
          <p:nvPr>
            <p:ph type="body" sz="quarter" idx="13"/>
          </p:nvPr>
        </p:nvSpPr>
        <p:spPr/>
        <p:txBody>
          <a:bodyPr/>
          <a:lstStyle/>
          <a:p>
            <a:r>
              <a:rPr lang="en-US" dirty="0"/>
              <a:t>Board of Governors (BOG)</a:t>
            </a:r>
          </a:p>
        </p:txBody>
      </p:sp>
    </p:spTree>
    <p:extLst>
      <p:ext uri="{BB962C8B-B14F-4D97-AF65-F5344CB8AC3E}">
        <p14:creationId xmlns:p14="http://schemas.microsoft.com/office/powerpoint/2010/main" val="3276665649"/>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469547" y="1174147"/>
            <a:ext cx="4418487" cy="2186485"/>
          </a:xfrm>
          <a:prstGeom prst="rect">
            <a:avLst/>
          </a:prstGeom>
        </p:spPr>
      </p:pic>
      <p:sp>
        <p:nvSpPr>
          <p:cNvPr id="2" name="Content Placeholder 1"/>
          <p:cNvSpPr>
            <a:spLocks noGrp="1"/>
          </p:cNvSpPr>
          <p:nvPr>
            <p:ph idx="1"/>
          </p:nvPr>
        </p:nvSpPr>
        <p:spPr>
          <a:xfrm>
            <a:off x="457200" y="3207224"/>
            <a:ext cx="8229600" cy="2918939"/>
          </a:xfrm>
        </p:spPr>
        <p:txBody>
          <a:bodyPr>
            <a:noAutofit/>
          </a:bodyPr>
          <a:lstStyle/>
          <a:p>
            <a:pPr>
              <a:buFont typeface="Wingdings" panose="05000000000000000000" pitchFamily="2" charset="2"/>
              <a:buChar char="§"/>
            </a:pPr>
            <a:r>
              <a:rPr lang="en-US" sz="1800" dirty="0">
                <a:solidFill>
                  <a:schemeClr val="tx1"/>
                </a:solidFill>
              </a:rPr>
              <a:t>BOG-sponsored advocacy initiative launched in September 2015.</a:t>
            </a:r>
          </a:p>
          <a:p>
            <a:pPr lvl="0">
              <a:buClr>
                <a:srgbClr val="B31E0E"/>
              </a:buClr>
              <a:buFont typeface="Wingdings" panose="05000000000000000000" pitchFamily="2" charset="2"/>
              <a:buChar char="§"/>
            </a:pPr>
            <a:r>
              <a:rPr lang="en-US" sz="1800" b="1" dirty="0">
                <a:solidFill>
                  <a:prstClr val="black"/>
                </a:solidFill>
              </a:rPr>
              <a:t>Goal</a:t>
            </a:r>
            <a:r>
              <a:rPr lang="en-US" sz="1800" dirty="0">
                <a:solidFill>
                  <a:prstClr val="black"/>
                </a:solidFill>
              </a:rPr>
              <a:t>: Recruit “key contacts” for all Members of Congress</a:t>
            </a:r>
          </a:p>
          <a:p>
            <a:pPr lvl="1">
              <a:buClr>
                <a:srgbClr val="B31E0E"/>
              </a:buClr>
              <a:buFont typeface="Wingdings" panose="05000000000000000000" pitchFamily="2" charset="2"/>
              <a:buChar char="§"/>
            </a:pPr>
            <a:r>
              <a:rPr lang="en-US" sz="1800" dirty="0">
                <a:solidFill>
                  <a:prstClr val="black"/>
                </a:solidFill>
              </a:rPr>
              <a:t>435 Members of the U.S. House of Representatives</a:t>
            </a:r>
          </a:p>
          <a:p>
            <a:pPr lvl="1">
              <a:buClr>
                <a:srgbClr val="B31E0E"/>
              </a:buClr>
              <a:buFont typeface="Wingdings" panose="05000000000000000000" pitchFamily="2" charset="2"/>
              <a:buChar char="§"/>
            </a:pPr>
            <a:r>
              <a:rPr lang="en-US" sz="1800" dirty="0">
                <a:solidFill>
                  <a:prstClr val="black"/>
                </a:solidFill>
              </a:rPr>
              <a:t>100 Members of the U.S. Senate</a:t>
            </a:r>
          </a:p>
          <a:p>
            <a:pPr lvl="1">
              <a:buClr>
                <a:srgbClr val="B31E0E"/>
              </a:buClr>
              <a:buFont typeface="Wingdings" panose="05000000000000000000" pitchFamily="2" charset="2"/>
              <a:buChar char="§"/>
            </a:pPr>
            <a:r>
              <a:rPr lang="en-US" sz="1800" dirty="0">
                <a:solidFill>
                  <a:prstClr val="black"/>
                </a:solidFill>
              </a:rPr>
              <a:t>Territories (6) also included.</a:t>
            </a:r>
          </a:p>
          <a:p>
            <a:pPr>
              <a:buClr>
                <a:srgbClr val="B31E0E"/>
              </a:buClr>
              <a:buFont typeface="Wingdings" panose="05000000000000000000" pitchFamily="2" charset="2"/>
              <a:buChar char="§"/>
            </a:pPr>
            <a:r>
              <a:rPr lang="en-US" sz="1800" b="1" dirty="0">
                <a:solidFill>
                  <a:prstClr val="black"/>
                </a:solidFill>
              </a:rPr>
              <a:t>Purpose: </a:t>
            </a:r>
            <a:r>
              <a:rPr lang="en-US" sz="1800" dirty="0">
                <a:solidFill>
                  <a:schemeClr val="tx1"/>
                </a:solidFill>
              </a:rPr>
              <a:t>By using coordinated email and phone campaigns, we can improve our outreach to federal legislators when major issues impacting the specialty are debated by Congress</a:t>
            </a:r>
            <a:r>
              <a:rPr lang="en-US" sz="1800" dirty="0">
                <a:solidFill>
                  <a:schemeClr val="tx1"/>
                </a:solidFill>
                <a:latin typeface="+mj-lt"/>
              </a:rPr>
              <a:t>.</a:t>
            </a:r>
          </a:p>
          <a:p>
            <a:pPr>
              <a:buClr>
                <a:srgbClr val="B31E0E"/>
              </a:buClr>
              <a:buFont typeface="Wingdings" panose="05000000000000000000" pitchFamily="2" charset="2"/>
              <a:buChar char="§"/>
            </a:pPr>
            <a:r>
              <a:rPr lang="en-US" sz="1800" dirty="0">
                <a:solidFill>
                  <a:schemeClr val="tx1"/>
                </a:solidFill>
                <a:latin typeface="+mj-lt"/>
              </a:rPr>
              <a:t>Sign up at </a:t>
            </a:r>
            <a:r>
              <a:rPr lang="en-US" sz="1800" b="1" dirty="0">
                <a:solidFill>
                  <a:srgbClr val="C00000"/>
                </a:solidFill>
                <a:latin typeface="+mj-lt"/>
              </a:rPr>
              <a:t>www.entnet.org/advocacy</a:t>
            </a:r>
            <a:r>
              <a:rPr lang="en-US" sz="1800" dirty="0">
                <a:solidFill>
                  <a:schemeClr val="tx1"/>
                </a:solidFill>
                <a:latin typeface="+mj-lt"/>
              </a:rPr>
              <a:t>.</a:t>
            </a:r>
            <a:r>
              <a:rPr lang="en-US" sz="1800" dirty="0">
                <a:solidFill>
                  <a:schemeClr val="accent1"/>
                </a:solidFill>
                <a:latin typeface="+mj-lt"/>
              </a:rPr>
              <a:t> </a:t>
            </a:r>
            <a:r>
              <a:rPr lang="en-US" sz="1800" dirty="0">
                <a:solidFill>
                  <a:schemeClr val="tx1"/>
                </a:solidFill>
                <a:latin typeface="+mj-lt"/>
              </a:rPr>
              <a:t>The commitment is minimal, but the impact is immense!</a:t>
            </a:r>
            <a:endParaRPr lang="en-US" sz="1800" dirty="0">
              <a:solidFill>
                <a:schemeClr val="tx1"/>
              </a:solidFill>
            </a:endParaRPr>
          </a:p>
        </p:txBody>
      </p:sp>
      <p:sp>
        <p:nvSpPr>
          <p:cNvPr id="3" name="Text Placeholder 2"/>
          <p:cNvSpPr>
            <a:spLocks noGrp="1"/>
          </p:cNvSpPr>
          <p:nvPr>
            <p:ph type="body" sz="quarter" idx="13"/>
          </p:nvPr>
        </p:nvSpPr>
        <p:spPr/>
        <p:txBody>
          <a:bodyPr/>
          <a:lstStyle/>
          <a:p>
            <a:r>
              <a:rPr lang="en-US" dirty="0">
                <a:solidFill>
                  <a:schemeClr val="tx1">
                    <a:lumMod val="75000"/>
                    <a:lumOff val="25000"/>
                  </a:schemeClr>
                </a:solidFill>
              </a:rPr>
              <a:t>PROJECT 535</a:t>
            </a:r>
          </a:p>
        </p:txBody>
      </p:sp>
    </p:spTree>
    <p:extLst>
      <p:ext uri="{BB962C8B-B14F-4D97-AF65-F5344CB8AC3E}">
        <p14:creationId xmlns:p14="http://schemas.microsoft.com/office/powerpoint/2010/main" val="3297861941"/>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1319" y="1378424"/>
            <a:ext cx="8325135" cy="4612944"/>
          </a:xfrm>
        </p:spPr>
        <p:txBody>
          <a:bodyPr>
            <a:noAutofit/>
          </a:bodyPr>
          <a:lstStyle/>
          <a:p>
            <a:pPr marL="339725" lvl="0" indent="-339725">
              <a:buClr>
                <a:srgbClr val="B31E0E"/>
              </a:buClr>
            </a:pPr>
            <a:r>
              <a:rPr lang="en-US" sz="2800" dirty="0">
                <a:solidFill>
                  <a:prstClr val="black"/>
                </a:solidFill>
              </a:rPr>
              <a:t>All AAO-HNS active members are eligible to apply to a BOG Committee or attend BOG Committee meetings. </a:t>
            </a:r>
          </a:p>
          <a:p>
            <a:pPr marL="899795" lvl="1" indent="-339725">
              <a:buClr>
                <a:srgbClr val="B31E0E"/>
              </a:buClr>
            </a:pPr>
            <a:r>
              <a:rPr lang="en-US" sz="2400" dirty="0">
                <a:solidFill>
                  <a:prstClr val="black"/>
                </a:solidFill>
              </a:rPr>
              <a:t>Legislative Affairs Committee</a:t>
            </a:r>
          </a:p>
          <a:p>
            <a:pPr marL="899795" lvl="1" indent="-339725">
              <a:buClr>
                <a:srgbClr val="B31E0E"/>
              </a:buClr>
            </a:pPr>
            <a:r>
              <a:rPr lang="en-US" sz="2400" dirty="0">
                <a:solidFill>
                  <a:prstClr val="black"/>
                </a:solidFill>
              </a:rPr>
              <a:t>Socioeconomic &amp; Grassroots (SEGR) Committee</a:t>
            </a:r>
          </a:p>
          <a:p>
            <a:pPr marL="899795" lvl="1" indent="-339725">
              <a:buClr>
                <a:srgbClr val="B31E0E"/>
              </a:buClr>
            </a:pPr>
            <a:r>
              <a:rPr lang="en-US" sz="2400" dirty="0">
                <a:solidFill>
                  <a:prstClr val="black"/>
                </a:solidFill>
              </a:rPr>
              <a:t>Governance &amp; Society Engagement Committee</a:t>
            </a:r>
          </a:p>
          <a:p>
            <a:pPr marL="339725" lvl="1" indent="-339725">
              <a:buClr>
                <a:srgbClr val="B31E0E"/>
              </a:buClr>
              <a:buNone/>
            </a:pPr>
            <a:endParaRPr lang="en-US" sz="1800" dirty="0">
              <a:solidFill>
                <a:prstClr val="black"/>
              </a:solidFill>
            </a:endParaRPr>
          </a:p>
          <a:p>
            <a:pPr marL="339725" lvl="0" indent="-339725">
              <a:buClr>
                <a:srgbClr val="B31E0E"/>
              </a:buClr>
            </a:pPr>
            <a:r>
              <a:rPr lang="en-US" sz="2800" dirty="0">
                <a:solidFill>
                  <a:prstClr val="black"/>
                </a:solidFill>
              </a:rPr>
              <a:t>Each affiliated BOG society has </a:t>
            </a:r>
            <a:r>
              <a:rPr lang="en-US" sz="2800" dirty="0">
                <a:solidFill>
                  <a:srgbClr val="C00000"/>
                </a:solidFill>
              </a:rPr>
              <a:t>three</a:t>
            </a:r>
            <a:r>
              <a:rPr lang="en-US" sz="2800" dirty="0">
                <a:solidFill>
                  <a:prstClr val="black"/>
                </a:solidFill>
              </a:rPr>
              <a:t> designated positions to the BOG.</a:t>
            </a:r>
          </a:p>
          <a:p>
            <a:pPr marL="899795" lvl="1" indent="-339725">
              <a:buClr>
                <a:srgbClr val="B31E0E"/>
              </a:buClr>
            </a:pPr>
            <a:r>
              <a:rPr lang="en-US" sz="2400" dirty="0">
                <a:solidFill>
                  <a:prstClr val="black"/>
                </a:solidFill>
              </a:rPr>
              <a:t>Governor, Legislative Rep, and SEGR Rep</a:t>
            </a:r>
          </a:p>
        </p:txBody>
      </p:sp>
      <p:sp>
        <p:nvSpPr>
          <p:cNvPr id="3" name="Text Placeholder 2"/>
          <p:cNvSpPr>
            <a:spLocks noGrp="1"/>
          </p:cNvSpPr>
          <p:nvPr>
            <p:ph type="body" sz="quarter" idx="13"/>
          </p:nvPr>
        </p:nvSpPr>
        <p:spPr/>
        <p:txBody>
          <a:bodyPr/>
          <a:lstStyle/>
          <a:p>
            <a:r>
              <a:rPr lang="en-US" dirty="0"/>
              <a:t>BOG Committees &amp; Representatives </a:t>
            </a:r>
          </a:p>
        </p:txBody>
      </p:sp>
    </p:spTree>
    <p:extLst>
      <p:ext uri="{BB962C8B-B14F-4D97-AF65-F5344CB8AC3E}">
        <p14:creationId xmlns:p14="http://schemas.microsoft.com/office/powerpoint/2010/main" val="2884197068"/>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199" y="1371600"/>
            <a:ext cx="8338457" cy="4525963"/>
          </a:xfrm>
        </p:spPr>
        <p:txBody>
          <a:bodyPr>
            <a:normAutofit lnSpcReduction="10000"/>
          </a:bodyPr>
          <a:lstStyle/>
          <a:p>
            <a:pPr marL="339725" indent="-339725"/>
            <a:r>
              <a:rPr lang="en-US" sz="2400" dirty="0">
                <a:solidFill>
                  <a:schemeClr val="accent3"/>
                </a:solidFill>
              </a:rPr>
              <a:t>Section for Residents &amp; Fellows-in-Training (SRF)</a:t>
            </a:r>
          </a:p>
          <a:p>
            <a:pPr marL="902970" lvl="1" indent="-342900">
              <a:buFont typeface="Courier New" charset="0"/>
              <a:buChar char="o"/>
            </a:pPr>
            <a:r>
              <a:rPr lang="en-US" sz="2000" dirty="0">
                <a:solidFill>
                  <a:schemeClr val="tx1"/>
                </a:solidFill>
              </a:rPr>
              <a:t>Composed of residents and fellows who are active members of the Academy as medical graduates in training in otolaryngology-head and neck surgery.</a:t>
            </a:r>
          </a:p>
          <a:p>
            <a:pPr marL="342900" indent="-342900"/>
            <a:r>
              <a:rPr lang="en-US" sz="2400" dirty="0">
                <a:solidFill>
                  <a:schemeClr val="accent2"/>
                </a:solidFill>
              </a:rPr>
              <a:t>Women in Otolaryngology (WIO) Section </a:t>
            </a:r>
          </a:p>
          <a:p>
            <a:pPr marL="902970" lvl="1" indent="-342900">
              <a:buFont typeface="Courier New" charset="0"/>
              <a:buChar char="o"/>
            </a:pPr>
            <a:r>
              <a:rPr lang="en-US" sz="2000" dirty="0">
                <a:solidFill>
                  <a:schemeClr val="tx1"/>
                </a:solidFill>
              </a:rPr>
              <a:t>Female Academy members are automatically members of the WIO Section.</a:t>
            </a:r>
          </a:p>
          <a:p>
            <a:pPr marL="902970" lvl="1" indent="-342900">
              <a:buFont typeface="Courier New" charset="0"/>
              <a:buChar char="o"/>
            </a:pPr>
            <a:r>
              <a:rPr lang="en-US" sz="2000" dirty="0">
                <a:solidFill>
                  <a:schemeClr val="tx1"/>
                </a:solidFill>
              </a:rPr>
              <a:t>Enhances the careers of women otolaryngologists through the creation of professional development, mentoring, and networking programs.</a:t>
            </a:r>
          </a:p>
          <a:p>
            <a:pPr marL="339725" indent="-339725"/>
            <a:r>
              <a:rPr lang="en-US" sz="2400" dirty="0">
                <a:solidFill>
                  <a:schemeClr val="accent4"/>
                </a:solidFill>
              </a:rPr>
              <a:t>Young Physicians Section (YPS)</a:t>
            </a:r>
          </a:p>
          <a:p>
            <a:pPr marL="902970" lvl="1" indent="-342900">
              <a:buFont typeface="Courier New" charset="0"/>
              <a:buChar char="o"/>
            </a:pPr>
            <a:r>
              <a:rPr lang="en-US" sz="2000" dirty="0">
                <a:solidFill>
                  <a:schemeClr val="tx1"/>
                </a:solidFill>
              </a:rPr>
              <a:t>Professional home for Academy members who are under 40 years of age or within the first eight years of professional practice after residency and fellowship training.</a:t>
            </a:r>
          </a:p>
          <a:p>
            <a:pPr marL="899795" lvl="1" indent="-339725"/>
            <a:endParaRPr lang="en-US" sz="2000" dirty="0">
              <a:solidFill>
                <a:schemeClr val="tx1"/>
              </a:solidFill>
            </a:endParaRPr>
          </a:p>
        </p:txBody>
      </p:sp>
      <p:sp>
        <p:nvSpPr>
          <p:cNvPr id="8" name="Text Placeholder 7"/>
          <p:cNvSpPr>
            <a:spLocks noGrp="1"/>
          </p:cNvSpPr>
          <p:nvPr>
            <p:ph type="body" sz="quarter" idx="13"/>
          </p:nvPr>
        </p:nvSpPr>
        <p:spPr>
          <a:xfrm>
            <a:off x="2639683" y="6563"/>
            <a:ext cx="6353505" cy="912812"/>
          </a:xfrm>
        </p:spPr>
        <p:txBody>
          <a:bodyPr/>
          <a:lstStyle/>
          <a:p>
            <a:pPr algn="ctr"/>
            <a:r>
              <a:rPr lang="en-US" dirty="0"/>
              <a:t>Become Involved in Your Section(s)</a:t>
            </a:r>
          </a:p>
        </p:txBody>
      </p:sp>
    </p:spTree>
    <p:extLst>
      <p:ext uri="{BB962C8B-B14F-4D97-AF65-F5344CB8AC3E}">
        <p14:creationId xmlns:p14="http://schemas.microsoft.com/office/powerpoint/2010/main" val="767976456"/>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US" dirty="0">
                <a:solidFill>
                  <a:schemeClr val="tx1">
                    <a:lumMod val="75000"/>
                    <a:lumOff val="25000"/>
                  </a:schemeClr>
                </a:solidFill>
              </a:rPr>
              <a:t>SAVE THE DATE!</a:t>
            </a:r>
          </a:p>
        </p:txBody>
      </p:sp>
      <p:pic>
        <p:nvPicPr>
          <p:cNvPr id="10" name="Content Placeholder 9"/>
          <p:cNvPicPr>
            <a:picLocks noGrp="1" noChangeAspect="1"/>
          </p:cNvPicPr>
          <p:nvPr>
            <p:ph idx="1"/>
          </p:nvPr>
        </p:nvPicPr>
        <p:blipFill>
          <a:blip r:embed="rId2"/>
          <a:stretch>
            <a:fillRect/>
          </a:stretch>
        </p:blipFill>
        <p:spPr>
          <a:xfrm>
            <a:off x="753626" y="1527349"/>
            <a:ext cx="7791991" cy="444137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771006312"/>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xmlns:p14="http://schemas.microsoft.com/office/powerpoint/2010/main" spd="slow" advClick="0" advTm="6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320878" y="71064"/>
            <a:ext cx="8708486" cy="968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lnSpc>
                <a:spcPct val="90000"/>
              </a:lnSpc>
            </a:pPr>
            <a:r>
              <a:rPr lang="en-US" altLang="en-US" sz="2900" dirty="0">
                <a:solidFill>
                  <a:srgbClr val="3C3C3C"/>
                </a:solidFill>
                <a:latin typeface="+mn-lt"/>
              </a:rPr>
              <a:t>Legislative &amp; </a:t>
            </a:r>
          </a:p>
          <a:p>
            <a:pPr algn="r" eaLnBrk="1" hangingPunct="1">
              <a:lnSpc>
                <a:spcPct val="90000"/>
              </a:lnSpc>
            </a:pPr>
            <a:r>
              <a:rPr lang="en-US" altLang="en-US" sz="2900" dirty="0">
                <a:solidFill>
                  <a:srgbClr val="3C3C3C"/>
                </a:solidFill>
                <a:latin typeface="+mn-lt"/>
              </a:rPr>
              <a:t>Political Advocacy</a:t>
            </a:r>
          </a:p>
        </p:txBody>
      </p:sp>
      <p:sp>
        <p:nvSpPr>
          <p:cNvPr id="4" name="Content Placeholder 2"/>
          <p:cNvSpPr txBox="1">
            <a:spLocks/>
          </p:cNvSpPr>
          <p:nvPr/>
        </p:nvSpPr>
        <p:spPr>
          <a:xfrm>
            <a:off x="1219200" y="1219200"/>
            <a:ext cx="7924800" cy="4876800"/>
          </a:xfrm>
          <a:prstGeom prst="rect">
            <a:avLst/>
          </a:prstGeom>
        </p:spPr>
        <p:txBody>
          <a:bodyPr>
            <a:normAutofit/>
          </a:bodyPr>
          <a:lstStyle/>
          <a:p>
            <a:pPr marL="800100" lvl="1" indent="-342900" eaLnBrk="0" hangingPunct="0">
              <a:spcBef>
                <a:spcPct val="20000"/>
              </a:spcBef>
            </a:pPr>
            <a:endParaRPr kumimoji="0" lang="en-US" sz="2400" b="0" i="0" u="none" strike="noStrike" kern="0" cap="none" spc="0" normalizeH="0" baseline="0" noProof="0" dirty="0">
              <a:ln>
                <a:noFill/>
              </a:ln>
              <a:solidFill>
                <a:srgbClr val="000000"/>
              </a:solidFill>
              <a:effectLst/>
              <a:uLnTx/>
              <a:uFillTx/>
              <a:latin typeface="+mn-lt"/>
              <a:ea typeface="ＭＳ Ｐゴシック" charset="0"/>
              <a:cs typeface="ＭＳ Ｐゴシック" charset="0"/>
            </a:endParaRPr>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19201" y="1132114"/>
            <a:ext cx="6803570" cy="5301343"/>
          </a:xfrm>
          <a:prstGeom prst="rect">
            <a:avLst/>
          </a:prstGeom>
        </p:spPr>
      </p:pic>
    </p:spTree>
    <p:extLst>
      <p:ext uri="{BB962C8B-B14F-4D97-AF65-F5344CB8AC3E}">
        <p14:creationId xmlns:p14="http://schemas.microsoft.com/office/powerpoint/2010/main" val="2315798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63500" y="107679"/>
            <a:ext cx="8572500" cy="9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lnSpc>
                <a:spcPct val="90000"/>
              </a:lnSpc>
            </a:pPr>
            <a:r>
              <a:rPr lang="en-US" altLang="en-US" sz="2900" dirty="0">
                <a:solidFill>
                  <a:schemeClr val="accent6"/>
                </a:solidFill>
                <a:latin typeface="Arial"/>
                <a:cs typeface="Arial"/>
              </a:rPr>
              <a:t>Federal Legislative Advocacy: </a:t>
            </a:r>
          </a:p>
          <a:p>
            <a:pPr algn="r" eaLnBrk="1" hangingPunct="1">
              <a:lnSpc>
                <a:spcPct val="90000"/>
              </a:lnSpc>
            </a:pPr>
            <a:r>
              <a:rPr lang="en-US" altLang="en-US" sz="2900" dirty="0">
                <a:solidFill>
                  <a:schemeClr val="accent6"/>
                </a:solidFill>
                <a:latin typeface="Arial"/>
                <a:cs typeface="Arial"/>
              </a:rPr>
              <a:t>2017 Priorities</a:t>
            </a:r>
          </a:p>
        </p:txBody>
      </p:sp>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02610" y="1380464"/>
            <a:ext cx="1167384" cy="1216152"/>
          </a:xfrm>
          <a:prstGeom prst="rect">
            <a:avLst/>
          </a:prstGeom>
        </p:spPr>
      </p:pic>
      <p:sp>
        <p:nvSpPr>
          <p:cNvPr id="5" name="Content Placeholder 2"/>
          <p:cNvSpPr txBox="1">
            <a:spLocks/>
          </p:cNvSpPr>
          <p:nvPr/>
        </p:nvSpPr>
        <p:spPr>
          <a:xfrm>
            <a:off x="1224334" y="1101091"/>
            <a:ext cx="7811666" cy="5377217"/>
          </a:xfrm>
          <a:prstGeom prst="rect">
            <a:avLst/>
          </a:prstGeom>
        </p:spPr>
        <p:txBody>
          <a:bodyPr>
            <a:normAutofit fontScale="92500" lnSpcReduction="10000"/>
          </a:bodyPr>
          <a:lstStyle/>
          <a:p>
            <a:pPr marL="800100" lvl="1" indent="-342900" eaLnBrk="0" hangingPunct="0">
              <a:spcBef>
                <a:spcPct val="20000"/>
              </a:spcBef>
              <a:buClr>
                <a:schemeClr val="tx2"/>
              </a:buClr>
              <a:buFont typeface="Wingdings" panose="05000000000000000000" pitchFamily="2" charset="2"/>
              <a:buChar char="§"/>
            </a:pPr>
            <a:r>
              <a:rPr lang="en-US" sz="2400" b="1" kern="0" dirty="0">
                <a:ea typeface="ＭＳ Ｐゴシック" charset="0"/>
                <a:cs typeface="Arial" panose="020B0604020202020204" pitchFamily="34" charset="0"/>
              </a:rPr>
              <a:t>Regulatory/legislative efforts </a:t>
            </a:r>
            <a:r>
              <a:rPr lang="en-US" sz="2400" kern="0" dirty="0">
                <a:ea typeface="ＭＳ Ｐゴシック" charset="0"/>
                <a:cs typeface="Arial" panose="020B0604020202020204" pitchFamily="34" charset="0"/>
              </a:rPr>
              <a:t>to establish a framework for a category of </a:t>
            </a:r>
            <a:r>
              <a:rPr lang="en-US" sz="2400" b="1" kern="0" dirty="0">
                <a:solidFill>
                  <a:srgbClr val="C00000"/>
                </a:solidFill>
                <a:ea typeface="ＭＳ Ｐゴシック" charset="0"/>
                <a:cs typeface="Arial" panose="020B0604020202020204" pitchFamily="34" charset="0"/>
              </a:rPr>
              <a:t>Over-the-Counter (OTC) hearing aids </a:t>
            </a:r>
            <a:r>
              <a:rPr lang="en-US" sz="2400" kern="0" dirty="0">
                <a:ea typeface="ＭＳ Ｐゴシック" charset="0"/>
                <a:cs typeface="Arial" panose="020B0604020202020204" pitchFamily="34" charset="0"/>
              </a:rPr>
              <a:t>for </a:t>
            </a:r>
            <a:r>
              <a:rPr lang="en-US" sz="2400" b="1" kern="0" dirty="0">
                <a:ea typeface="ＭＳ Ｐゴシック" charset="0"/>
                <a:cs typeface="Arial" panose="020B0604020202020204" pitchFamily="34" charset="0"/>
              </a:rPr>
              <a:t>mild-to-moderate hearing loss.</a:t>
            </a:r>
          </a:p>
          <a:p>
            <a:pPr marL="800100" lvl="1" indent="-342900" eaLnBrk="0" hangingPunct="0">
              <a:spcBef>
                <a:spcPct val="20000"/>
              </a:spcBef>
              <a:buClr>
                <a:schemeClr val="tx2"/>
              </a:buClr>
              <a:buFont typeface="Wingdings" panose="05000000000000000000" pitchFamily="2" charset="2"/>
              <a:buChar char="§"/>
            </a:pPr>
            <a:r>
              <a:rPr lang="en-US" sz="2400" b="1" kern="0" dirty="0">
                <a:solidFill>
                  <a:srgbClr val="C00000"/>
                </a:solidFill>
                <a:ea typeface="ＭＳ Ｐゴシック" charset="0"/>
                <a:cs typeface="Arial" panose="020B0604020202020204" pitchFamily="34" charset="0"/>
              </a:rPr>
              <a:t>Repeal</a:t>
            </a:r>
            <a:r>
              <a:rPr lang="en-US" sz="2400" kern="0" dirty="0">
                <a:solidFill>
                  <a:srgbClr val="000000"/>
                </a:solidFill>
                <a:ea typeface="ＭＳ Ｐゴシック" charset="0"/>
                <a:cs typeface="Arial" panose="020B0604020202020204" pitchFamily="34" charset="0"/>
              </a:rPr>
              <a:t> of the </a:t>
            </a:r>
            <a:r>
              <a:rPr lang="en-US" sz="2400" b="1" kern="0" dirty="0">
                <a:solidFill>
                  <a:srgbClr val="000000"/>
                </a:solidFill>
                <a:ea typeface="ＭＳ Ｐゴシック" charset="0"/>
                <a:cs typeface="Arial" panose="020B0604020202020204" pitchFamily="34" charset="0"/>
              </a:rPr>
              <a:t>Independent Payment Advisory Board </a:t>
            </a:r>
            <a:r>
              <a:rPr lang="en-US" sz="2400" b="1" kern="0" dirty="0">
                <a:solidFill>
                  <a:srgbClr val="C00000"/>
                </a:solidFill>
                <a:ea typeface="ＭＳ Ｐゴシック" charset="0"/>
                <a:cs typeface="Arial" panose="020B0604020202020204" pitchFamily="34" charset="0"/>
              </a:rPr>
              <a:t>(IPAB)</a:t>
            </a:r>
            <a:r>
              <a:rPr lang="en-US" sz="2400" kern="0" dirty="0">
                <a:solidFill>
                  <a:srgbClr val="C00000"/>
                </a:solidFill>
                <a:ea typeface="ＭＳ Ｐゴシック" charset="0"/>
                <a:cs typeface="Arial" panose="020B0604020202020204" pitchFamily="34" charset="0"/>
              </a:rPr>
              <a:t>.</a:t>
            </a:r>
          </a:p>
          <a:p>
            <a:pPr marL="800100" lvl="1" indent="-342900" eaLnBrk="0" hangingPunct="0">
              <a:spcBef>
                <a:spcPct val="20000"/>
              </a:spcBef>
              <a:buClr>
                <a:schemeClr val="tx2"/>
              </a:buClr>
              <a:buFont typeface="Wingdings" panose="05000000000000000000" pitchFamily="2" charset="2"/>
              <a:buChar char="§"/>
            </a:pPr>
            <a:r>
              <a:rPr lang="en-US" sz="2400" kern="0" dirty="0">
                <a:solidFill>
                  <a:srgbClr val="000000"/>
                </a:solidFill>
                <a:ea typeface="ＭＳ Ｐゴシック" charset="0"/>
                <a:cs typeface="Arial" panose="020B0604020202020204" pitchFamily="34" charset="0"/>
              </a:rPr>
              <a:t>Reauthorization of the </a:t>
            </a:r>
            <a:r>
              <a:rPr lang="en-US" sz="2400" b="1" kern="0" dirty="0">
                <a:solidFill>
                  <a:srgbClr val="000000"/>
                </a:solidFill>
                <a:ea typeface="ＭＳ Ｐゴシック" charset="0"/>
                <a:cs typeface="Arial" panose="020B0604020202020204" pitchFamily="34" charset="0"/>
              </a:rPr>
              <a:t>Early Hearing Detection and Intervention </a:t>
            </a:r>
            <a:r>
              <a:rPr lang="en-US" sz="2400" b="1" kern="0" dirty="0">
                <a:solidFill>
                  <a:schemeClr val="tx2"/>
                </a:solidFill>
                <a:ea typeface="ＭＳ Ｐゴシック" charset="0"/>
                <a:cs typeface="Arial" panose="020B0604020202020204" pitchFamily="34" charset="0"/>
              </a:rPr>
              <a:t>(EHDI) </a:t>
            </a:r>
            <a:r>
              <a:rPr lang="en-US" sz="2400" b="1" kern="0" dirty="0">
                <a:solidFill>
                  <a:srgbClr val="000000"/>
                </a:solidFill>
                <a:ea typeface="ＭＳ Ｐゴシック" charset="0"/>
                <a:cs typeface="Arial" panose="020B0604020202020204" pitchFamily="34" charset="0"/>
              </a:rPr>
              <a:t>program.</a:t>
            </a:r>
          </a:p>
          <a:p>
            <a:pPr marL="800100" lvl="1" indent="-342900" eaLnBrk="0" hangingPunct="0">
              <a:spcBef>
                <a:spcPct val="20000"/>
              </a:spcBef>
              <a:buClr>
                <a:schemeClr val="tx2"/>
              </a:buClr>
              <a:buFont typeface="Wingdings" panose="05000000000000000000" pitchFamily="2" charset="2"/>
              <a:buChar char="§"/>
            </a:pPr>
            <a:r>
              <a:rPr lang="en-US" sz="2400" kern="0" dirty="0">
                <a:solidFill>
                  <a:srgbClr val="000000"/>
                </a:solidFill>
                <a:ea typeface="ＭＳ Ｐゴシック" charset="0"/>
                <a:cs typeface="Arial" panose="020B0604020202020204" pitchFamily="34" charset="0"/>
              </a:rPr>
              <a:t>Opposition to legislation that would </a:t>
            </a:r>
            <a:r>
              <a:rPr lang="en-US" sz="2400" b="1" kern="0" dirty="0">
                <a:solidFill>
                  <a:srgbClr val="000000"/>
                </a:solidFill>
                <a:ea typeface="ＭＳ Ｐゴシック" charset="0"/>
                <a:cs typeface="Arial" panose="020B0604020202020204" pitchFamily="34" charset="0"/>
              </a:rPr>
              <a:t>inappropriately expand audiology’s </a:t>
            </a:r>
            <a:r>
              <a:rPr lang="en-US" sz="2400" b="1" kern="0" dirty="0">
                <a:solidFill>
                  <a:schemeClr val="tx2"/>
                </a:solidFill>
                <a:ea typeface="ＭＳ Ｐゴシック" charset="0"/>
                <a:cs typeface="Arial" panose="020B0604020202020204" pitchFamily="34" charset="0"/>
              </a:rPr>
              <a:t>scope of practice </a:t>
            </a:r>
            <a:r>
              <a:rPr lang="en-US" sz="2400" b="1" kern="0" dirty="0">
                <a:solidFill>
                  <a:srgbClr val="000000"/>
                </a:solidFill>
                <a:ea typeface="ＭＳ Ｐゴシック" charset="0"/>
                <a:cs typeface="Arial" panose="020B0604020202020204" pitchFamily="34" charset="0"/>
              </a:rPr>
              <a:t>or re-classify audiologists as “physicians.”</a:t>
            </a:r>
          </a:p>
          <a:p>
            <a:pPr marL="800100" lvl="1" indent="-342900" eaLnBrk="0" hangingPunct="0">
              <a:spcBef>
                <a:spcPct val="20000"/>
              </a:spcBef>
              <a:buClr>
                <a:schemeClr val="tx2"/>
              </a:buClr>
              <a:buFont typeface="Wingdings" panose="05000000000000000000" pitchFamily="2" charset="2"/>
              <a:buChar char="§"/>
            </a:pPr>
            <a:r>
              <a:rPr lang="en-US" sz="2400" kern="0" dirty="0">
                <a:solidFill>
                  <a:srgbClr val="000000"/>
                </a:solidFill>
                <a:ea typeface="ＭＳ Ｐゴシック" charset="0"/>
                <a:cs typeface="Arial" panose="020B0604020202020204" pitchFamily="34" charset="0"/>
              </a:rPr>
              <a:t>Support for FDA’s </a:t>
            </a:r>
            <a:r>
              <a:rPr lang="en-US" sz="2400" b="1" kern="0" dirty="0">
                <a:solidFill>
                  <a:srgbClr val="000000"/>
                </a:solidFill>
                <a:ea typeface="ＭＳ Ｐゴシック" charset="0"/>
                <a:cs typeface="Arial" panose="020B0604020202020204" pitchFamily="34" charset="0"/>
              </a:rPr>
              <a:t>authority to regulate </a:t>
            </a:r>
            <a:r>
              <a:rPr lang="en-US" sz="2400" b="1" u="sng" kern="0" dirty="0">
                <a:solidFill>
                  <a:srgbClr val="000000"/>
                </a:solidFill>
                <a:ea typeface="ＭＳ Ｐゴシック" charset="0"/>
                <a:cs typeface="Arial" panose="020B0604020202020204" pitchFamily="34" charset="0"/>
              </a:rPr>
              <a:t>ALL</a:t>
            </a:r>
            <a:r>
              <a:rPr lang="en-US" sz="2400" b="1" kern="0" dirty="0">
                <a:solidFill>
                  <a:srgbClr val="000000"/>
                </a:solidFill>
                <a:ea typeface="ＭＳ Ｐゴシック" charset="0"/>
                <a:cs typeface="Arial" panose="020B0604020202020204" pitchFamily="34" charset="0"/>
              </a:rPr>
              <a:t> </a:t>
            </a:r>
            <a:r>
              <a:rPr lang="en-US" sz="2400" b="1" kern="0" dirty="0">
                <a:solidFill>
                  <a:srgbClr val="C00000"/>
                </a:solidFill>
                <a:ea typeface="ＭＳ Ｐゴシック" charset="0"/>
                <a:cs typeface="Arial" panose="020B0604020202020204" pitchFamily="34" charset="0"/>
              </a:rPr>
              <a:t>tobacco products</a:t>
            </a:r>
            <a:r>
              <a:rPr lang="en-US" sz="2400" b="1" kern="0" dirty="0">
                <a:solidFill>
                  <a:srgbClr val="000000"/>
                </a:solidFill>
                <a:ea typeface="ＭＳ Ｐゴシック" charset="0"/>
                <a:cs typeface="Arial" panose="020B0604020202020204" pitchFamily="34" charset="0"/>
              </a:rPr>
              <a:t>.</a:t>
            </a:r>
            <a:endParaRPr lang="en-US" sz="2400" b="1" kern="0" dirty="0">
              <a:solidFill>
                <a:srgbClr val="FF0000"/>
              </a:solidFill>
              <a:ea typeface="ＭＳ Ｐゴシック" charset="0"/>
              <a:cs typeface="Arial" panose="020B0604020202020204" pitchFamily="34" charset="0"/>
            </a:endParaRPr>
          </a:p>
          <a:p>
            <a:pPr marL="800100" lvl="1" indent="-342900" eaLnBrk="0" hangingPunct="0">
              <a:spcBef>
                <a:spcPct val="20000"/>
              </a:spcBef>
              <a:buClr>
                <a:schemeClr val="tx2"/>
              </a:buClr>
              <a:buFont typeface="Wingdings" panose="05000000000000000000" pitchFamily="2" charset="2"/>
              <a:buChar char="§"/>
            </a:pPr>
            <a:r>
              <a:rPr lang="en-US" sz="2400" kern="0" dirty="0">
                <a:solidFill>
                  <a:srgbClr val="000000"/>
                </a:solidFill>
                <a:ea typeface="ＭＳ Ｐゴシック" charset="0"/>
                <a:cs typeface="Arial" panose="020B0604020202020204" pitchFamily="34" charset="0"/>
              </a:rPr>
              <a:t>Protecting </a:t>
            </a:r>
            <a:r>
              <a:rPr lang="en-US" sz="2400" b="1" kern="0" dirty="0">
                <a:solidFill>
                  <a:srgbClr val="000000"/>
                </a:solidFill>
                <a:ea typeface="ＭＳ Ｐゴシック" charset="0"/>
                <a:cs typeface="Arial" panose="020B0604020202020204" pitchFamily="34" charset="0"/>
              </a:rPr>
              <a:t>access to allergy immunotherapy </a:t>
            </a:r>
            <a:r>
              <a:rPr lang="en-US" sz="2400" kern="0" dirty="0">
                <a:solidFill>
                  <a:srgbClr val="000000"/>
                </a:solidFill>
                <a:ea typeface="ＭＳ Ｐゴシック" charset="0"/>
                <a:cs typeface="Arial" panose="020B0604020202020204" pitchFamily="34" charset="0"/>
              </a:rPr>
              <a:t>and other drugs/medications via </a:t>
            </a:r>
            <a:r>
              <a:rPr lang="en-US" sz="2400" b="1" kern="0" dirty="0">
                <a:solidFill>
                  <a:srgbClr val="C00000"/>
                </a:solidFill>
                <a:ea typeface="ＭＳ Ｐゴシック" charset="0"/>
                <a:cs typeface="Arial" panose="020B0604020202020204" pitchFamily="34" charset="0"/>
              </a:rPr>
              <a:t>in-office compounding</a:t>
            </a:r>
            <a:r>
              <a:rPr lang="en-US" sz="2400" b="1" kern="0" dirty="0">
                <a:ea typeface="ＭＳ Ｐゴシック" charset="0"/>
                <a:cs typeface="Arial" panose="020B0604020202020204" pitchFamily="34" charset="0"/>
              </a:rPr>
              <a:t>.</a:t>
            </a:r>
          </a:p>
          <a:p>
            <a:pPr marL="800100" lvl="1" indent="-342900" eaLnBrk="0" hangingPunct="0">
              <a:spcBef>
                <a:spcPct val="20000"/>
              </a:spcBef>
              <a:buClr>
                <a:schemeClr val="tx2"/>
              </a:buClr>
              <a:buFont typeface="Wingdings" panose="05000000000000000000" pitchFamily="2" charset="2"/>
              <a:buChar char="§"/>
            </a:pPr>
            <a:r>
              <a:rPr lang="en-US" sz="2400" kern="0" dirty="0">
                <a:solidFill>
                  <a:srgbClr val="000000"/>
                </a:solidFill>
                <a:ea typeface="ＭＳ Ｐゴシック" charset="0"/>
                <a:cs typeface="Arial" panose="020B0604020202020204" pitchFamily="34" charset="0"/>
              </a:rPr>
              <a:t>Preservation and/or expansion of </a:t>
            </a:r>
            <a:r>
              <a:rPr lang="en-US" sz="2400" b="1" kern="0" dirty="0">
                <a:solidFill>
                  <a:srgbClr val="000000"/>
                </a:solidFill>
                <a:ea typeface="ＭＳ Ｐゴシック" charset="0"/>
                <a:cs typeface="Arial" panose="020B0604020202020204" pitchFamily="34" charset="0"/>
              </a:rPr>
              <a:t>graduate medical education </a:t>
            </a:r>
            <a:r>
              <a:rPr lang="en-US" sz="2400" b="1" kern="0" dirty="0">
                <a:solidFill>
                  <a:schemeClr val="tx2"/>
                </a:solidFill>
                <a:ea typeface="ＭＳ Ｐゴシック" charset="0"/>
                <a:cs typeface="Arial" panose="020B0604020202020204" pitchFamily="34" charset="0"/>
              </a:rPr>
              <a:t>(GME) </a:t>
            </a:r>
            <a:r>
              <a:rPr lang="en-US" sz="2400" b="1" kern="0" dirty="0">
                <a:solidFill>
                  <a:srgbClr val="000000"/>
                </a:solidFill>
                <a:ea typeface="ＭＳ Ｐゴシック" charset="0"/>
                <a:cs typeface="Arial" panose="020B0604020202020204" pitchFamily="34" charset="0"/>
              </a:rPr>
              <a:t>funding.</a:t>
            </a:r>
          </a:p>
          <a:p>
            <a:pPr lvl="1" eaLnBrk="0" hangingPunct="0">
              <a:spcBef>
                <a:spcPct val="20000"/>
              </a:spcBef>
            </a:pPr>
            <a:endParaRPr lang="en-US" b="1" kern="0" dirty="0">
              <a:solidFill>
                <a:srgbClr val="000000"/>
              </a:solidFill>
              <a:latin typeface="Calibri" panose="020F0502020204030204" pitchFamily="34" charset="0"/>
              <a:ea typeface="ＭＳ Ｐゴシック" charset="0"/>
              <a:cs typeface="Arial" panose="020B0604020202020204" pitchFamily="34" charset="0"/>
            </a:endParaRPr>
          </a:p>
          <a:p>
            <a:pPr marL="800100" lvl="1" indent="-342900" eaLnBrk="0" hangingPunct="0">
              <a:spcBef>
                <a:spcPct val="20000"/>
              </a:spcBef>
            </a:pPr>
            <a:endParaRPr kumimoji="0" lang="en-US" sz="2400" b="0" i="0" u="none" strike="noStrike" kern="0" cap="none" spc="0" normalizeH="0" baseline="0" noProof="0" dirty="0">
              <a:ln>
                <a:noFill/>
              </a:ln>
              <a:solidFill>
                <a:srgbClr val="000000"/>
              </a:solidFill>
              <a:effectLst/>
              <a:uLnTx/>
              <a:uFillTx/>
              <a:latin typeface="+mn-lt"/>
              <a:ea typeface="ＭＳ Ｐゴシック" charset="0"/>
              <a:cs typeface="ＭＳ Ｐゴシック" charset="0"/>
            </a:endParaRPr>
          </a:p>
        </p:txBody>
      </p:sp>
    </p:spTree>
    <p:extLst>
      <p:ext uri="{BB962C8B-B14F-4D97-AF65-F5344CB8AC3E}">
        <p14:creationId xmlns:p14="http://schemas.microsoft.com/office/powerpoint/2010/main" val="1380779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305026" y="91440"/>
            <a:ext cx="8708486" cy="961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lnSpc>
                <a:spcPct val="90000"/>
              </a:lnSpc>
            </a:pPr>
            <a:r>
              <a:rPr lang="en-US" altLang="en-US" sz="2900" dirty="0">
                <a:solidFill>
                  <a:srgbClr val="3C3C3C"/>
                </a:solidFill>
                <a:latin typeface="+mj-lt"/>
              </a:rPr>
              <a:t>Strengthening our Message: </a:t>
            </a:r>
          </a:p>
          <a:p>
            <a:pPr algn="r" eaLnBrk="1" hangingPunct="1">
              <a:lnSpc>
                <a:spcPct val="90000"/>
              </a:lnSpc>
            </a:pPr>
            <a:r>
              <a:rPr lang="en-US" altLang="en-US" sz="2900" dirty="0">
                <a:solidFill>
                  <a:srgbClr val="3C3C3C"/>
                </a:solidFill>
                <a:latin typeface="+mj-lt"/>
              </a:rPr>
              <a:t>Coalitions</a:t>
            </a:r>
          </a:p>
        </p:txBody>
      </p:sp>
      <p:sp>
        <p:nvSpPr>
          <p:cNvPr id="4" name="Content Placeholder 2"/>
          <p:cNvSpPr txBox="1">
            <a:spLocks/>
          </p:cNvSpPr>
          <p:nvPr/>
        </p:nvSpPr>
        <p:spPr>
          <a:xfrm>
            <a:off x="1633870" y="1296237"/>
            <a:ext cx="7010400" cy="5127711"/>
          </a:xfrm>
          <a:prstGeom prst="rect">
            <a:avLst/>
          </a:prstGeom>
        </p:spPr>
        <p:txBody>
          <a:bodyPr>
            <a:normAutofit lnSpcReduction="10000"/>
          </a:bodyPr>
          <a:lstStyle/>
          <a:p>
            <a:pPr eaLnBrk="0" hangingPunct="0">
              <a:spcBef>
                <a:spcPct val="20000"/>
              </a:spcBef>
            </a:pPr>
            <a:r>
              <a:rPr lang="en-US" sz="2000" b="1" kern="0" dirty="0">
                <a:ea typeface="ＭＳ Ｐゴシック" charset="0"/>
                <a:cs typeface="Arial" panose="020B0604020202020204" pitchFamily="34" charset="0"/>
              </a:rPr>
              <a:t>The AAO-HNS actively participates in numerous coalitions to further </a:t>
            </a:r>
            <a:r>
              <a:rPr lang="en-US" sz="2000" b="1" kern="0" dirty="0">
                <a:solidFill>
                  <a:srgbClr val="B31E0E"/>
                </a:solidFill>
                <a:ea typeface="ＭＳ Ｐゴシック" charset="0"/>
                <a:cs typeface="Arial" panose="020B0604020202020204" pitchFamily="34" charset="0"/>
              </a:rPr>
              <a:t>strengthen</a:t>
            </a:r>
            <a:r>
              <a:rPr lang="en-US" sz="2000" b="1" kern="0" dirty="0">
                <a:solidFill>
                  <a:schemeClr val="tx2"/>
                </a:solidFill>
                <a:ea typeface="ＭＳ Ｐゴシック" charset="0"/>
                <a:cs typeface="Arial" panose="020B0604020202020204" pitchFamily="34" charset="0"/>
              </a:rPr>
              <a:t> our voice </a:t>
            </a:r>
            <a:r>
              <a:rPr lang="en-US" sz="2000" b="1" kern="0" dirty="0">
                <a:ea typeface="ＭＳ Ｐゴシック" charset="0"/>
                <a:cs typeface="Arial" panose="020B0604020202020204" pitchFamily="34" charset="0"/>
              </a:rPr>
              <a:t>to advance the Academy’s state and federal legislative priorities, including:</a:t>
            </a:r>
            <a:br>
              <a:rPr lang="en-US" sz="2000" b="1" kern="0" dirty="0">
                <a:solidFill>
                  <a:schemeClr val="accent6"/>
                </a:solidFill>
                <a:ea typeface="ＭＳ Ｐゴシック" charset="0"/>
                <a:cs typeface="Arial" panose="020B0604020202020204" pitchFamily="34" charset="0"/>
              </a:rPr>
            </a:br>
            <a:endParaRPr lang="en-US" sz="2000" b="1" kern="0" dirty="0">
              <a:solidFill>
                <a:schemeClr val="accent6"/>
              </a:solidFill>
              <a:ea typeface="ＭＳ Ｐゴシック" charset="0"/>
              <a:cs typeface="Arial" panose="020B0604020202020204" pitchFamily="34" charset="0"/>
            </a:endParaRPr>
          </a:p>
          <a:p>
            <a:pPr marL="800100" lvl="1" indent="-342900" eaLnBrk="0" hangingPunct="0">
              <a:spcBef>
                <a:spcPct val="20000"/>
              </a:spcBef>
              <a:buClr>
                <a:schemeClr val="tx2"/>
              </a:buClr>
              <a:buFont typeface="Wingdings" panose="05000000000000000000" pitchFamily="2" charset="2"/>
              <a:buChar char="§"/>
            </a:pPr>
            <a:r>
              <a:rPr lang="en-US" kern="0" dirty="0">
                <a:ea typeface="ＭＳ Ｐゴシック" charset="0"/>
                <a:cs typeface="Arial" panose="020B0604020202020204" pitchFamily="34" charset="0"/>
              </a:rPr>
              <a:t>Surgical Coalition</a:t>
            </a:r>
          </a:p>
          <a:p>
            <a:pPr marL="800100" lvl="1" indent="-342900" eaLnBrk="0" hangingPunct="0">
              <a:spcBef>
                <a:spcPct val="20000"/>
              </a:spcBef>
              <a:buClr>
                <a:schemeClr val="tx2"/>
              </a:buClr>
              <a:buFont typeface="Wingdings" panose="05000000000000000000" pitchFamily="2" charset="2"/>
              <a:buChar char="§"/>
            </a:pPr>
            <a:r>
              <a:rPr lang="en-US" kern="0" dirty="0">
                <a:ea typeface="ＭＳ Ｐゴシック" charset="0"/>
                <a:cs typeface="Arial" panose="020B0604020202020204" pitchFamily="34" charset="0"/>
              </a:rPr>
              <a:t>Deaf and Hard of Hearing Alliance (DHHA)</a:t>
            </a:r>
          </a:p>
          <a:p>
            <a:pPr marL="800100" lvl="1" indent="-342900" eaLnBrk="0" hangingPunct="0">
              <a:spcBef>
                <a:spcPct val="20000"/>
              </a:spcBef>
              <a:buClr>
                <a:schemeClr val="tx2"/>
              </a:buClr>
              <a:buFont typeface="Wingdings" panose="05000000000000000000" pitchFamily="2" charset="2"/>
              <a:buChar char="§"/>
            </a:pPr>
            <a:r>
              <a:rPr lang="en-US" kern="0" dirty="0">
                <a:ea typeface="ＭＳ Ｐゴシック" charset="0"/>
                <a:cs typeface="Arial" panose="020B0604020202020204" pitchFamily="34" charset="0"/>
              </a:rPr>
              <a:t>Friends of the Congressional Hearing Health Caucus (FCHHC)</a:t>
            </a:r>
          </a:p>
          <a:p>
            <a:pPr marL="800100" lvl="1" indent="-342900" eaLnBrk="0" hangingPunct="0">
              <a:spcBef>
                <a:spcPct val="20000"/>
              </a:spcBef>
              <a:buClr>
                <a:schemeClr val="tx2"/>
              </a:buClr>
              <a:buFont typeface="Wingdings" panose="05000000000000000000" pitchFamily="2" charset="2"/>
              <a:buChar char="§"/>
            </a:pPr>
            <a:r>
              <a:rPr lang="en-US" kern="0" dirty="0">
                <a:ea typeface="ＭＳ Ｐゴシック" charset="0"/>
                <a:cs typeface="Arial" panose="020B0604020202020204" pitchFamily="34" charset="0"/>
              </a:rPr>
              <a:t>Health Coalition on Liability and Access (HCLA)</a:t>
            </a:r>
          </a:p>
          <a:p>
            <a:pPr marL="800100" lvl="1" indent="-342900" eaLnBrk="0" hangingPunct="0">
              <a:spcBef>
                <a:spcPct val="20000"/>
              </a:spcBef>
              <a:buClr>
                <a:schemeClr val="tx2"/>
              </a:buClr>
              <a:buFont typeface="Wingdings" panose="05000000000000000000" pitchFamily="2" charset="2"/>
              <a:buChar char="§"/>
            </a:pPr>
            <a:r>
              <a:rPr lang="en-US" kern="0" dirty="0">
                <a:ea typeface="ＭＳ Ｐゴシック" charset="0"/>
                <a:cs typeface="Arial" panose="020B0604020202020204" pitchFamily="34" charset="0"/>
              </a:rPr>
              <a:t>PARTNERS (tobacco-related issues)</a:t>
            </a:r>
          </a:p>
          <a:p>
            <a:pPr marL="800100" lvl="1" indent="-342900" eaLnBrk="0" hangingPunct="0">
              <a:spcBef>
                <a:spcPct val="20000"/>
              </a:spcBef>
              <a:buClr>
                <a:schemeClr val="tx2"/>
              </a:buClr>
              <a:buFont typeface="Wingdings" panose="05000000000000000000" pitchFamily="2" charset="2"/>
              <a:buChar char="§"/>
            </a:pPr>
            <a:r>
              <a:rPr lang="en-US" kern="0" dirty="0">
                <a:ea typeface="ＭＳ Ｐゴシック" charset="0"/>
                <a:cs typeface="Arial" panose="020B0604020202020204" pitchFamily="34" charset="0"/>
              </a:rPr>
              <a:t>Truth-in-Advertising Coalition</a:t>
            </a:r>
          </a:p>
          <a:p>
            <a:pPr marL="800100" lvl="1" indent="-342900" eaLnBrk="0" hangingPunct="0">
              <a:spcBef>
                <a:spcPct val="20000"/>
              </a:spcBef>
              <a:buClr>
                <a:schemeClr val="tx2"/>
              </a:buClr>
              <a:buFont typeface="Wingdings" panose="05000000000000000000" pitchFamily="2" charset="2"/>
              <a:buChar char="§"/>
            </a:pPr>
            <a:r>
              <a:rPr lang="en-US" kern="0" dirty="0">
                <a:ea typeface="ＭＳ Ｐゴシック" charset="0"/>
                <a:cs typeface="Arial" panose="020B0604020202020204" pitchFamily="34" charset="0"/>
              </a:rPr>
              <a:t>IPAB Repeal Coalition</a:t>
            </a:r>
          </a:p>
          <a:p>
            <a:pPr marL="800100" lvl="1" indent="-342900" eaLnBrk="0" hangingPunct="0">
              <a:spcBef>
                <a:spcPct val="20000"/>
              </a:spcBef>
              <a:buClr>
                <a:schemeClr val="tx2"/>
              </a:buClr>
              <a:buFont typeface="Wingdings" panose="05000000000000000000" pitchFamily="2" charset="2"/>
              <a:buChar char="§"/>
            </a:pPr>
            <a:r>
              <a:rPr lang="en-US" kern="0" dirty="0">
                <a:ea typeface="ＭＳ Ｐゴシック" charset="0"/>
                <a:cs typeface="Arial" panose="020B0604020202020204" pitchFamily="34" charset="0"/>
              </a:rPr>
              <a:t>Coalition for Patient Centered Imaging (CPCI)</a:t>
            </a:r>
          </a:p>
          <a:p>
            <a:pPr marL="800100" lvl="1" indent="-342900" eaLnBrk="0" hangingPunct="0">
              <a:spcBef>
                <a:spcPct val="20000"/>
              </a:spcBef>
              <a:buClr>
                <a:schemeClr val="tx2"/>
              </a:buClr>
              <a:buFont typeface="Wingdings" panose="05000000000000000000" pitchFamily="2" charset="2"/>
              <a:buChar char="§"/>
            </a:pPr>
            <a:r>
              <a:rPr lang="en-US" kern="0" dirty="0">
                <a:ea typeface="ＭＳ Ｐゴシック" charset="0"/>
                <a:cs typeface="Arial" panose="020B0604020202020204" pitchFamily="34" charset="0"/>
              </a:rPr>
              <a:t>GME and Workforce Coalition</a:t>
            </a:r>
          </a:p>
          <a:p>
            <a:pPr marL="800100" lvl="1" indent="-342900" eaLnBrk="0" hangingPunct="0">
              <a:spcBef>
                <a:spcPct val="20000"/>
              </a:spcBef>
              <a:buClr>
                <a:schemeClr val="tx2"/>
              </a:buClr>
              <a:buFont typeface="Wingdings" panose="05000000000000000000" pitchFamily="2" charset="2"/>
              <a:buChar char="§"/>
            </a:pPr>
            <a:r>
              <a:rPr lang="en-US" kern="0" dirty="0">
                <a:ea typeface="ＭＳ Ｐゴシック" charset="0"/>
                <a:cs typeface="Arial" panose="020B0604020202020204" pitchFamily="34" charset="0"/>
              </a:rPr>
              <a:t>Button Battery Taskforce</a:t>
            </a:r>
          </a:p>
          <a:p>
            <a:pPr marL="800100" lvl="1" indent="-342900" eaLnBrk="0" hangingPunct="0">
              <a:spcBef>
                <a:spcPct val="20000"/>
              </a:spcBef>
              <a:buFont typeface="Wingdings" pitchFamily="2" charset="2"/>
              <a:buChar char="q"/>
            </a:pPr>
            <a:endParaRPr lang="en-US" b="1" kern="0" dirty="0">
              <a:solidFill>
                <a:srgbClr val="000000"/>
              </a:solidFill>
              <a:latin typeface="Calibri" panose="020F0502020204030204" pitchFamily="34" charset="0"/>
              <a:ea typeface="ＭＳ Ｐゴシック" charset="0"/>
              <a:cs typeface="Arial" panose="020B0604020202020204" pitchFamily="34" charset="0"/>
            </a:endParaRPr>
          </a:p>
          <a:p>
            <a:pPr marL="800100" lvl="1" indent="-342900" eaLnBrk="0" hangingPunct="0">
              <a:spcBef>
                <a:spcPct val="20000"/>
              </a:spcBef>
              <a:buFont typeface="Wingdings" pitchFamily="2" charset="2"/>
              <a:buChar char="q"/>
            </a:pPr>
            <a:endParaRPr lang="en-US" b="1" kern="0" dirty="0">
              <a:solidFill>
                <a:srgbClr val="000000"/>
              </a:solidFill>
              <a:latin typeface="Calibri" panose="020F0502020204030204" pitchFamily="34" charset="0"/>
              <a:ea typeface="ＭＳ Ｐゴシック" charset="0"/>
              <a:cs typeface="Arial" panose="020B0604020202020204" pitchFamily="34" charset="0"/>
            </a:endParaRPr>
          </a:p>
          <a:p>
            <a:pPr lvl="1" eaLnBrk="0" hangingPunct="0">
              <a:spcBef>
                <a:spcPct val="20000"/>
              </a:spcBef>
            </a:pPr>
            <a:endParaRPr lang="en-US" b="1" kern="0" dirty="0">
              <a:solidFill>
                <a:srgbClr val="000000"/>
              </a:solidFill>
              <a:latin typeface="Calibri" panose="020F0502020204030204" pitchFamily="34" charset="0"/>
              <a:ea typeface="ＭＳ Ｐゴシック" charset="0"/>
              <a:cs typeface="Arial" panose="020B0604020202020204" pitchFamily="34" charset="0"/>
            </a:endParaRPr>
          </a:p>
          <a:p>
            <a:pPr marL="800100" lvl="1" indent="-342900" eaLnBrk="0" hangingPunct="0">
              <a:spcBef>
                <a:spcPct val="20000"/>
              </a:spcBef>
            </a:pPr>
            <a:endParaRPr kumimoji="0" lang="en-US" sz="2400" b="0" i="0" u="none" strike="noStrike" kern="0" cap="none" spc="0" normalizeH="0" baseline="0" noProof="0" dirty="0">
              <a:ln>
                <a:noFill/>
              </a:ln>
              <a:solidFill>
                <a:srgbClr val="000000"/>
              </a:solidFill>
              <a:effectLst/>
              <a:uLnTx/>
              <a:uFillTx/>
              <a:latin typeface="+mn-lt"/>
              <a:ea typeface="ＭＳ Ｐゴシック" charset="0"/>
              <a:cs typeface="ＭＳ Ｐゴシック" charset="0"/>
            </a:endParaRPr>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05026" y="1296237"/>
            <a:ext cx="1124712" cy="1149096"/>
          </a:xfrm>
          <a:prstGeom prst="rect">
            <a:avLst/>
          </a:prstGeom>
        </p:spPr>
      </p:pic>
    </p:spTree>
    <p:extLst>
      <p:ext uri="{BB962C8B-B14F-4D97-AF65-F5344CB8AC3E}">
        <p14:creationId xmlns:p14="http://schemas.microsoft.com/office/powerpoint/2010/main" val="1489089609"/>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Box 5"/>
          <p:cNvSpPr txBox="1">
            <a:spLocks noChangeArrowheads="1"/>
          </p:cNvSpPr>
          <p:nvPr/>
        </p:nvSpPr>
        <p:spPr bwMode="auto">
          <a:xfrm>
            <a:off x="1386673" y="1250263"/>
            <a:ext cx="7536197" cy="4216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73050" indent="-273050" eaLnBrk="0" hangingPunct="0">
              <a:defRPr>
                <a:solidFill>
                  <a:schemeClr val="tx1"/>
                </a:solidFill>
                <a:latin typeface="Arial" pitchFamily="34" charset="0"/>
                <a:ea typeface="ＭＳ Ｐゴシック" pitchFamily="34" charset="-128"/>
              </a:defRPr>
            </a:lvl1pPr>
            <a:lvl2pPr marL="730250" indent="-2730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342900" indent="-342900" eaLnBrk="1" hangingPunct="1">
              <a:buClr>
                <a:schemeClr val="tx2"/>
              </a:buClr>
              <a:buFont typeface="Wingdings" panose="05000000000000000000" pitchFamily="2" charset="2"/>
              <a:buChar char="§"/>
            </a:pPr>
            <a:r>
              <a:rPr lang="en-US" sz="2000" dirty="0">
                <a:latin typeface="+mj-lt"/>
                <a:cs typeface="Arial" pitchFamily="34" charset="0"/>
              </a:rPr>
              <a:t>ENT PAC, the political action committee of the AAO-HNS, is a </a:t>
            </a:r>
            <a:r>
              <a:rPr lang="en-US" sz="2000" b="1" dirty="0">
                <a:solidFill>
                  <a:srgbClr val="C00000"/>
                </a:solidFill>
                <a:latin typeface="+mj-lt"/>
                <a:cs typeface="Arial" pitchFamily="34" charset="0"/>
              </a:rPr>
              <a:t>NON-PARTISAN, ISSUE-DRIVEN </a:t>
            </a:r>
            <a:r>
              <a:rPr lang="en-US" sz="2000" dirty="0">
                <a:latin typeface="+mj-lt"/>
                <a:cs typeface="Arial" pitchFamily="34" charset="0"/>
              </a:rPr>
              <a:t>entity created to advance and protect the interests of the specialty on Capitol Hill.</a:t>
            </a:r>
          </a:p>
          <a:p>
            <a:pPr marL="342900" indent="-342900" eaLnBrk="1" hangingPunct="1">
              <a:buClr>
                <a:schemeClr val="tx2"/>
              </a:buClr>
              <a:buFont typeface="Wingdings" panose="05000000000000000000" pitchFamily="2" charset="2"/>
              <a:buChar char="§"/>
            </a:pPr>
            <a:endParaRPr lang="en-US" sz="1400" dirty="0">
              <a:latin typeface="+mj-lt"/>
              <a:cs typeface="Arial" pitchFamily="34" charset="0"/>
            </a:endParaRPr>
          </a:p>
          <a:p>
            <a:pPr marL="342900" indent="-342900" eaLnBrk="1" hangingPunct="1">
              <a:buClr>
                <a:schemeClr val="tx2"/>
              </a:buClr>
              <a:buFont typeface="Wingdings" panose="05000000000000000000" pitchFamily="2" charset="2"/>
              <a:buChar char="§"/>
            </a:pPr>
            <a:r>
              <a:rPr lang="en-US" sz="2000" dirty="0">
                <a:latin typeface="+mj-lt"/>
                <a:cs typeface="Arial" pitchFamily="34" charset="0"/>
              </a:rPr>
              <a:t>The stronger our PAC (dollars raised, number of Investors), the stronger our collective voice on our federal legislative priorities.</a:t>
            </a:r>
          </a:p>
          <a:p>
            <a:pPr marL="0" indent="0" eaLnBrk="1" hangingPunct="1">
              <a:buClr>
                <a:schemeClr val="tx2"/>
              </a:buClr>
            </a:pPr>
            <a:endParaRPr lang="en-US" sz="2000" dirty="0">
              <a:latin typeface="+mj-lt"/>
              <a:cs typeface="Arial" pitchFamily="34" charset="0"/>
            </a:endParaRPr>
          </a:p>
          <a:p>
            <a:pPr marL="342900" indent="-342900" eaLnBrk="1" hangingPunct="1">
              <a:buClr>
                <a:schemeClr val="tx2"/>
              </a:buClr>
              <a:buFont typeface="Wingdings" panose="05000000000000000000" pitchFamily="2" charset="2"/>
              <a:buChar char="§"/>
            </a:pPr>
            <a:r>
              <a:rPr lang="en-US" sz="2000" dirty="0">
                <a:latin typeface="+mj-lt"/>
                <a:cs typeface="Arial" pitchFamily="34" charset="0"/>
              </a:rPr>
              <a:t>Reminder: AAO-HNS membership dues cannot be used for political purposes.</a:t>
            </a:r>
          </a:p>
          <a:p>
            <a:pPr marL="742950" lvl="1" indent="-285750" eaLnBrk="1" hangingPunct="1">
              <a:buClr>
                <a:schemeClr val="tx2"/>
              </a:buClr>
              <a:buFont typeface="Wingdings" panose="05000000000000000000" pitchFamily="2" charset="2"/>
              <a:buChar char="§"/>
            </a:pPr>
            <a:endParaRPr lang="en-US" sz="1400" dirty="0">
              <a:latin typeface="+mj-lt"/>
              <a:cs typeface="Arial" pitchFamily="34" charset="0"/>
            </a:endParaRPr>
          </a:p>
          <a:p>
            <a:pPr marL="342900" indent="-342900" eaLnBrk="1" hangingPunct="1">
              <a:buClr>
                <a:schemeClr val="tx2"/>
              </a:buClr>
              <a:buFont typeface="Wingdings" panose="05000000000000000000" pitchFamily="2" charset="2"/>
              <a:buChar char="§"/>
            </a:pPr>
            <a:r>
              <a:rPr lang="en-US" sz="2000" b="1" dirty="0">
                <a:latin typeface="+mj-lt"/>
                <a:cs typeface="Arial" pitchFamily="34" charset="0"/>
              </a:rPr>
              <a:t>NEW </a:t>
            </a:r>
            <a:r>
              <a:rPr lang="en-US" sz="2000" b="1" dirty="0">
                <a:solidFill>
                  <a:srgbClr val="C00000"/>
                </a:solidFill>
                <a:latin typeface="+mj-lt"/>
                <a:cs typeface="Arial" pitchFamily="34" charset="0"/>
              </a:rPr>
              <a:t>www.entpac.org</a:t>
            </a:r>
            <a:r>
              <a:rPr lang="en-US" sz="2000" b="1" dirty="0">
                <a:latin typeface="+mj-lt"/>
                <a:cs typeface="Arial" pitchFamily="34" charset="0"/>
              </a:rPr>
              <a:t> website launched March 2017.</a:t>
            </a:r>
          </a:p>
          <a:p>
            <a:pPr marL="800100" lvl="1" indent="-342900" eaLnBrk="1" hangingPunct="1">
              <a:buClr>
                <a:schemeClr val="tx2"/>
              </a:buClr>
              <a:buFont typeface="Wingdings" panose="05000000000000000000" pitchFamily="2" charset="2"/>
              <a:buChar char="§"/>
            </a:pPr>
            <a:r>
              <a:rPr lang="en-US" sz="2000" dirty="0">
                <a:latin typeface="+mj-lt"/>
                <a:cs typeface="Arial" pitchFamily="34" charset="0"/>
              </a:rPr>
              <a:t>Login using your AAO-HNS ID and password.</a:t>
            </a:r>
          </a:p>
          <a:p>
            <a:pPr marL="0" indent="0" eaLnBrk="1" hangingPunct="1"/>
            <a:endParaRPr lang="en-US" sz="2000" b="1" dirty="0">
              <a:latin typeface="+mj-lt"/>
            </a:endParaRPr>
          </a:p>
        </p:txBody>
      </p:sp>
      <p:sp>
        <p:nvSpPr>
          <p:cNvPr id="20484" name="Title 1"/>
          <p:cNvSpPr txBox="1">
            <a:spLocks/>
          </p:cNvSpPr>
          <p:nvPr/>
        </p:nvSpPr>
        <p:spPr bwMode="auto">
          <a:xfrm>
            <a:off x="190500" y="163003"/>
            <a:ext cx="8953500" cy="434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lnSpc>
                <a:spcPct val="90000"/>
              </a:lnSpc>
            </a:pPr>
            <a:r>
              <a:rPr lang="en-US" altLang="en-US" sz="2900" dirty="0">
                <a:solidFill>
                  <a:srgbClr val="3C3C3C"/>
                </a:solidFill>
                <a:latin typeface="+mj-lt"/>
              </a:rPr>
              <a:t>Political Advocacy</a:t>
            </a:r>
          </a:p>
        </p:txBody>
      </p:sp>
      <p:sp>
        <p:nvSpPr>
          <p:cNvPr id="20486" name="TextBox 5"/>
          <p:cNvSpPr txBox="1">
            <a:spLocks noChangeArrowheads="1"/>
          </p:cNvSpPr>
          <p:nvPr/>
        </p:nvSpPr>
        <p:spPr bwMode="auto">
          <a:xfrm>
            <a:off x="190500" y="5263007"/>
            <a:ext cx="85725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73050" indent="-273050"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sz="800" dirty="0">
                <a:latin typeface="Calibri" pitchFamily="34" charset="0"/>
              </a:rPr>
              <a:t>	*</a:t>
            </a:r>
            <a:r>
              <a:rPr lang="en-US" sz="1000" dirty="0">
                <a:latin typeface="Calibri" pitchFamily="34" charset="0"/>
              </a:rPr>
              <a:t>Contributions to ENT PAC are not deductible as charitable contributions for federal income tax purposes. Contributions are voluntary, and all members of the American Academy of Otolaryngology-Head and Neck Surgery have the right to refuse to contribute without reprisal. Federal law prohibits ENT PAC from accepting contributions from foreign nationals. By law, if your contributions are made using a personal check or credit card, ENT PAC may use your contribution only to support candidates in federal elections. All corporate contributions to ENT PAC will be used for educational and administrative fees of ENT PAC, and other activities permissible under federal law. Federal law requires ENT PAC to use its best efforts to collect and report the name, mailing address, occupation, and the name of the employer of individuals whose contributions exceed $200 in a calendar year.</a:t>
            </a:r>
            <a:endParaRPr lang="en-US" sz="1000" b="1" dirty="0">
              <a:latin typeface="Calibri" pitchFamily="34" charset="0"/>
            </a:endParaRPr>
          </a:p>
        </p:txBody>
      </p:sp>
      <p:pic>
        <p:nvPicPr>
          <p:cNvPr id="5122"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348" y="1250263"/>
            <a:ext cx="107632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9566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itle 1"/>
          <p:cNvSpPr txBox="1">
            <a:spLocks/>
          </p:cNvSpPr>
          <p:nvPr/>
        </p:nvSpPr>
        <p:spPr bwMode="auto">
          <a:xfrm>
            <a:off x="176916" y="-142974"/>
            <a:ext cx="89535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lnSpc>
                <a:spcPct val="90000"/>
              </a:lnSpc>
            </a:pPr>
            <a:endParaRPr lang="en-US" altLang="en-US" sz="1400" dirty="0">
              <a:solidFill>
                <a:srgbClr val="3C3C3C"/>
              </a:solidFill>
              <a:latin typeface="Calibri" pitchFamily="34" charset="0"/>
            </a:endParaRPr>
          </a:p>
          <a:p>
            <a:pPr algn="r" eaLnBrk="1" hangingPunct="1">
              <a:lnSpc>
                <a:spcPct val="90000"/>
              </a:lnSpc>
            </a:pPr>
            <a:r>
              <a:rPr lang="en-US" altLang="en-US" sz="2900" dirty="0">
                <a:solidFill>
                  <a:srgbClr val="3C3C3C"/>
                </a:solidFill>
                <a:latin typeface="+mj-lt"/>
              </a:rPr>
              <a:t>State &amp; Grassroots Advocacy</a:t>
            </a:r>
          </a:p>
        </p:txBody>
      </p:sp>
      <p:sp>
        <p:nvSpPr>
          <p:cNvPr id="7" name="Subtitle 2"/>
          <p:cNvSpPr txBox="1">
            <a:spLocks/>
          </p:cNvSpPr>
          <p:nvPr/>
        </p:nvSpPr>
        <p:spPr>
          <a:xfrm>
            <a:off x="1752599" y="1228626"/>
            <a:ext cx="6934201" cy="4572099"/>
          </a:xfrm>
          <a:prstGeom prst="rect">
            <a:avLst/>
          </a:prstGeom>
        </p:spPr>
        <p:txBody>
          <a:bodyPr/>
          <a:lstStyle>
            <a:lvl1pPr marL="182880" indent="-182880" algn="l" defTabSz="457200" rtl="0" eaLnBrk="1" latinLnBrk="0" hangingPunct="1">
              <a:spcBef>
                <a:spcPct val="20000"/>
              </a:spcBef>
              <a:buClr>
                <a:schemeClr val="tx2"/>
              </a:buClr>
              <a:buFont typeface="Wingdings" charset="2"/>
              <a:buChar char="§"/>
              <a:defRPr sz="3200" kern="1200">
                <a:solidFill>
                  <a:schemeClr val="accent6"/>
                </a:solidFill>
                <a:latin typeface="+mn-lt"/>
                <a:ea typeface="+mn-ea"/>
                <a:cs typeface="+mn-cs"/>
              </a:defRPr>
            </a:lvl1pPr>
            <a:lvl2pPr marL="742950" indent="-285750" algn="l" defTabSz="457200" rtl="0" eaLnBrk="1" latinLnBrk="0" hangingPunct="1">
              <a:spcBef>
                <a:spcPct val="20000"/>
              </a:spcBef>
              <a:buClr>
                <a:schemeClr val="tx2"/>
              </a:buClr>
              <a:buFont typeface="Wingdings" charset="2"/>
              <a:buChar char="§"/>
              <a:defRPr sz="2800" kern="1200">
                <a:solidFill>
                  <a:schemeClr val="tx2"/>
                </a:solidFill>
                <a:latin typeface="+mn-lt"/>
                <a:ea typeface="+mn-ea"/>
                <a:cs typeface="+mn-cs"/>
              </a:defRPr>
            </a:lvl2pPr>
            <a:lvl3pPr marL="1143000" indent="-228600" algn="l" defTabSz="457200" rtl="0" eaLnBrk="1" latinLnBrk="0" hangingPunct="1">
              <a:spcBef>
                <a:spcPct val="20000"/>
              </a:spcBef>
              <a:buClr>
                <a:schemeClr val="tx2"/>
              </a:buClr>
              <a:buSzPct val="50000"/>
              <a:buFont typeface="Wingdings" charset="2"/>
              <a:buChar char=""/>
              <a:defRPr sz="2400" kern="1200">
                <a:solidFill>
                  <a:schemeClr val="accent6"/>
                </a:solidFill>
                <a:latin typeface="+mn-lt"/>
                <a:ea typeface="+mn-ea"/>
                <a:cs typeface="+mn-cs"/>
              </a:defRPr>
            </a:lvl3pPr>
            <a:lvl4pPr marL="1600200" indent="-228600" algn="l" defTabSz="457200" rtl="0" eaLnBrk="1" latinLnBrk="0" hangingPunct="1">
              <a:spcBef>
                <a:spcPct val="20000"/>
              </a:spcBef>
              <a:buFont typeface="Wingdings" charset="2"/>
              <a:buChar char="§"/>
              <a:defRPr sz="2000" kern="1200">
                <a:solidFill>
                  <a:schemeClr val="accent6"/>
                </a:solidFill>
                <a:latin typeface="+mn-lt"/>
                <a:ea typeface="+mn-ea"/>
                <a:cs typeface="+mn-cs"/>
              </a:defRPr>
            </a:lvl4pPr>
            <a:lvl5pPr marL="2057400" indent="-228600" algn="l" defTabSz="457200" rtl="0" eaLnBrk="1" latinLnBrk="0" hangingPunct="1">
              <a:spcBef>
                <a:spcPct val="20000"/>
              </a:spcBef>
              <a:buSzPct val="25000"/>
              <a:buFont typeface="Wingdings" charset="2"/>
              <a:buChar char=""/>
              <a:defRPr sz="2000" i="1" kern="1200">
                <a:solidFill>
                  <a:schemeClr val="accent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lvl="1"/>
            <a:r>
              <a:rPr lang="en-US" sz="2000" dirty="0">
                <a:solidFill>
                  <a:schemeClr val="tx1"/>
                </a:solidFill>
                <a:latin typeface="+mj-lt"/>
                <a:cs typeface="Arial" panose="020B0604020202020204" pitchFamily="34" charset="0"/>
              </a:rPr>
              <a:t>Nearly </a:t>
            </a:r>
            <a:r>
              <a:rPr lang="en-US" sz="2000" b="1" dirty="0">
                <a:solidFill>
                  <a:srgbClr val="C0040F"/>
                </a:solidFill>
                <a:latin typeface="+mj-lt"/>
                <a:cs typeface="Arial" panose="020B0604020202020204" pitchFamily="34" charset="0"/>
              </a:rPr>
              <a:t>130</a:t>
            </a:r>
            <a:r>
              <a:rPr lang="en-US" sz="2000" dirty="0">
                <a:solidFill>
                  <a:schemeClr val="tx1"/>
                </a:solidFill>
                <a:latin typeface="+mj-lt"/>
                <a:cs typeface="Arial" panose="020B0604020202020204" pitchFamily="34" charset="0"/>
              </a:rPr>
              <a:t> AAO-HNS physician volunteers monitoring legislation across the nation.</a:t>
            </a:r>
          </a:p>
          <a:p>
            <a:pPr marL="742950" lvl="2" indent="-285750">
              <a:buFont typeface="Wingdings" charset="2"/>
              <a:buChar char="§"/>
            </a:pPr>
            <a:r>
              <a:rPr lang="en-US" sz="1800" dirty="0">
                <a:solidFill>
                  <a:schemeClr val="tx1"/>
                </a:solidFill>
                <a:latin typeface="+mj-lt"/>
                <a:cs typeface="Arial" panose="020B0604020202020204" pitchFamily="34" charset="0"/>
              </a:rPr>
              <a:t>AAO-HNS State Trackers meet monthly during state sessions to collaborate and identify trends.</a:t>
            </a:r>
            <a:endParaRPr lang="en-US" sz="800" dirty="0">
              <a:solidFill>
                <a:schemeClr val="tx1"/>
              </a:solidFill>
              <a:latin typeface="+mj-lt"/>
              <a:cs typeface="Arial" panose="020B0604020202020204" pitchFamily="34" charset="0"/>
            </a:endParaRPr>
          </a:p>
          <a:p>
            <a:pPr marL="742950" lvl="2" indent="-285750">
              <a:buFont typeface="Wingdings" charset="2"/>
              <a:buChar char="§"/>
            </a:pPr>
            <a:endParaRPr lang="en-US" sz="800" dirty="0">
              <a:solidFill>
                <a:schemeClr val="tx1"/>
              </a:solidFill>
              <a:latin typeface="+mj-lt"/>
              <a:cs typeface="Arial" panose="020B0604020202020204" pitchFamily="34" charset="0"/>
            </a:endParaRPr>
          </a:p>
          <a:p>
            <a:pPr marL="285750" lvl="1"/>
            <a:r>
              <a:rPr lang="en-US" sz="2000" dirty="0">
                <a:solidFill>
                  <a:schemeClr val="tx1"/>
                </a:solidFill>
                <a:latin typeface="+mj-lt"/>
                <a:cs typeface="Arial" panose="020B0604020202020204" pitchFamily="34" charset="0"/>
              </a:rPr>
              <a:t>I-GO - Dedicated to finding opportunities for AAO-HNS members to meet </a:t>
            </a:r>
            <a:r>
              <a:rPr lang="en-US" sz="2000" b="1" dirty="0">
                <a:solidFill>
                  <a:srgbClr val="C00000"/>
                </a:solidFill>
                <a:latin typeface="+mj-lt"/>
                <a:cs typeface="Arial" panose="020B0604020202020204" pitchFamily="34" charset="0"/>
              </a:rPr>
              <a:t>LOCALLY</a:t>
            </a:r>
            <a:r>
              <a:rPr lang="en-US" sz="2000" dirty="0">
                <a:solidFill>
                  <a:schemeClr val="tx1"/>
                </a:solidFill>
                <a:latin typeface="+mj-lt"/>
                <a:cs typeface="Arial" panose="020B0604020202020204" pitchFamily="34" charset="0"/>
              </a:rPr>
              <a:t> with candidates and elected officials.</a:t>
            </a:r>
          </a:p>
          <a:p>
            <a:pPr marL="742950" lvl="2" indent="-285750">
              <a:buFont typeface="Wingdings" charset="2"/>
              <a:buChar char="§"/>
            </a:pPr>
            <a:r>
              <a:rPr lang="en-US" sz="1800" dirty="0">
                <a:solidFill>
                  <a:schemeClr val="tx1"/>
                </a:solidFill>
                <a:latin typeface="+mj-lt"/>
                <a:cs typeface="Arial" panose="020B0604020202020204" pitchFamily="34" charset="0"/>
              </a:rPr>
              <a:t>Participate in face-to-face meetings, practice visits, fundraisers, </a:t>
            </a:r>
            <a:r>
              <a:rPr lang="en-US" sz="1800" dirty="0" err="1">
                <a:solidFill>
                  <a:schemeClr val="tx1"/>
                </a:solidFill>
                <a:latin typeface="+mj-lt"/>
                <a:cs typeface="Arial" panose="020B0604020202020204" pitchFamily="34" charset="0"/>
              </a:rPr>
              <a:t>townhalls</a:t>
            </a:r>
            <a:r>
              <a:rPr lang="en-US" sz="1800" dirty="0">
                <a:solidFill>
                  <a:schemeClr val="tx1"/>
                </a:solidFill>
                <a:latin typeface="+mj-lt"/>
                <a:cs typeface="Arial" panose="020B0604020202020204" pitchFamily="34" charset="0"/>
              </a:rPr>
              <a:t>, etc. </a:t>
            </a:r>
          </a:p>
          <a:p>
            <a:pPr marL="628650" lvl="2" indent="-171450">
              <a:buFont typeface="Wingdings" charset="2"/>
              <a:buChar char="§"/>
            </a:pPr>
            <a:endParaRPr lang="en-US" sz="800" dirty="0">
              <a:solidFill>
                <a:schemeClr val="tx1"/>
              </a:solidFill>
              <a:latin typeface="+mj-lt"/>
              <a:cs typeface="Arial" panose="020B0604020202020204" pitchFamily="34" charset="0"/>
            </a:endParaRPr>
          </a:p>
          <a:p>
            <a:pPr marL="285750" lvl="1"/>
            <a:r>
              <a:rPr lang="en-US" sz="2000" dirty="0">
                <a:solidFill>
                  <a:schemeClr val="tx1"/>
                </a:solidFill>
                <a:latin typeface="+mj-lt"/>
                <a:cs typeface="Arial" panose="020B0604020202020204" pitchFamily="34" charset="0"/>
              </a:rPr>
              <a:t>Join a network of nearly </a:t>
            </a:r>
            <a:r>
              <a:rPr lang="en-US" sz="2000" b="1" dirty="0">
                <a:solidFill>
                  <a:srgbClr val="C00000"/>
                </a:solidFill>
                <a:latin typeface="+mj-lt"/>
                <a:cs typeface="Arial" panose="020B0604020202020204" pitchFamily="34" charset="0"/>
              </a:rPr>
              <a:t>2,000 </a:t>
            </a:r>
            <a:r>
              <a:rPr lang="en-US" sz="2000" dirty="0">
                <a:solidFill>
                  <a:schemeClr val="tx1"/>
                </a:solidFill>
                <a:latin typeface="+mj-lt"/>
                <a:cs typeface="Arial" panose="020B0604020202020204" pitchFamily="34" charset="0"/>
              </a:rPr>
              <a:t>of your colleagues to receive the latest updates on legislative and political activities.</a:t>
            </a:r>
          </a:p>
          <a:p>
            <a:pPr marL="742950" lvl="2" indent="-285750">
              <a:buFont typeface="Wingdings" charset="2"/>
              <a:buChar char="§"/>
            </a:pPr>
            <a:r>
              <a:rPr lang="en-US" sz="1800" dirty="0">
                <a:solidFill>
                  <a:schemeClr val="tx1"/>
                </a:solidFill>
                <a:latin typeface="+mj-lt"/>
                <a:cs typeface="Arial" panose="020B0604020202020204" pitchFamily="34" charset="0"/>
              </a:rPr>
              <a:t>Receive </a:t>
            </a:r>
            <a:r>
              <a:rPr lang="en-US" sz="1800" i="1" dirty="0">
                <a:solidFill>
                  <a:schemeClr val="tx1"/>
                </a:solidFill>
                <a:latin typeface="+mj-lt"/>
                <a:cs typeface="Arial" panose="020B0604020202020204" pitchFamily="34" charset="0"/>
              </a:rPr>
              <a:t>The ENT Advocate </a:t>
            </a:r>
            <a:r>
              <a:rPr lang="en-US" sz="1800" dirty="0">
                <a:solidFill>
                  <a:schemeClr val="tx1"/>
                </a:solidFill>
                <a:latin typeface="+mj-lt"/>
                <a:cs typeface="Arial" panose="020B0604020202020204" pitchFamily="34" charset="0"/>
              </a:rPr>
              <a:t>monthly</a:t>
            </a:r>
            <a:r>
              <a:rPr lang="en-US" sz="1800" i="1" dirty="0">
                <a:solidFill>
                  <a:schemeClr val="tx1"/>
                </a:solidFill>
                <a:latin typeface="+mj-lt"/>
                <a:cs typeface="Arial" panose="020B0604020202020204" pitchFamily="34" charset="0"/>
              </a:rPr>
              <a:t> </a:t>
            </a:r>
            <a:r>
              <a:rPr lang="en-US" sz="1800" dirty="0">
                <a:solidFill>
                  <a:schemeClr val="tx1"/>
                </a:solidFill>
                <a:latin typeface="+mj-lt"/>
                <a:cs typeface="Arial" panose="020B0604020202020204" pitchFamily="34" charset="0"/>
              </a:rPr>
              <a:t>– a </a:t>
            </a:r>
            <a:r>
              <a:rPr lang="en-US" sz="1800" b="1" dirty="0">
                <a:solidFill>
                  <a:srgbClr val="C0040F"/>
                </a:solidFill>
                <a:latin typeface="+mj-lt"/>
                <a:cs typeface="Arial" panose="020B0604020202020204" pitchFamily="34" charset="0"/>
              </a:rPr>
              <a:t>FREE</a:t>
            </a:r>
            <a:r>
              <a:rPr lang="en-US" sz="1800" dirty="0">
                <a:solidFill>
                  <a:schemeClr val="tx1"/>
                </a:solidFill>
                <a:latin typeface="+mj-lt"/>
                <a:cs typeface="Arial" panose="020B0604020202020204" pitchFamily="34" charset="0"/>
              </a:rPr>
              <a:t> member benefit! </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47674" y="1149350"/>
            <a:ext cx="1304925" cy="465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741389"/>
      </p:ext>
    </p:extLst>
  </p:cSld>
  <p:clrMapOvr>
    <a:masterClrMapping/>
  </p:clrMapOvr>
</p:sld>
</file>

<file path=ppt/theme/theme1.xml><?xml version="1.0" encoding="utf-8"?>
<a:theme xmlns:a="http://schemas.openxmlformats.org/drawingml/2006/main" name="Default Theme">
  <a:themeElements>
    <a:clrScheme name="AAO-HNS 2014">
      <a:dk1>
        <a:sysClr val="windowText" lastClr="000000"/>
      </a:dk1>
      <a:lt1>
        <a:srgbClr val="EAEBE8"/>
      </a:lt1>
      <a:dk2>
        <a:srgbClr val="B31E0E"/>
      </a:dk2>
      <a:lt2>
        <a:srgbClr val="EDEFEB"/>
      </a:lt2>
      <a:accent1>
        <a:srgbClr val="008899"/>
      </a:accent1>
      <a:accent2>
        <a:srgbClr val="774D7A"/>
      </a:accent2>
      <a:accent3>
        <a:srgbClr val="6EA92A"/>
      </a:accent3>
      <a:accent4>
        <a:srgbClr val="CC9000"/>
      </a:accent4>
      <a:accent5>
        <a:srgbClr val="C6BAA9"/>
      </a:accent5>
      <a:accent6>
        <a:srgbClr val="3C3C3C"/>
      </a:accent6>
      <a:hlink>
        <a:srgbClr val="0F7587"/>
      </a:hlink>
      <a:folHlink>
        <a:srgbClr val="A10D0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3802</TotalTime>
  <Words>1143</Words>
  <Application>Microsoft Office PowerPoint</Application>
  <PresentationFormat>On-screen Show (4:3)</PresentationFormat>
  <Paragraphs>116</Paragraphs>
  <Slides>10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ＭＳ Ｐゴシック</vt:lpstr>
      <vt:lpstr>Arial</vt:lpstr>
      <vt:lpstr>Calibri</vt:lpstr>
      <vt:lpstr>Courier New</vt:lpstr>
      <vt:lpstr>Wingdings</vt:lpstr>
      <vt:lpstr>Default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AAO-HNS/F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 Cole</dc:creator>
  <cp:lastModifiedBy>Clifton, Bethany</cp:lastModifiedBy>
  <cp:revision>321</cp:revision>
  <cp:lastPrinted>2017-02-09T16:58:51Z</cp:lastPrinted>
  <dcterms:created xsi:type="dcterms:W3CDTF">2015-02-04T16:37:14Z</dcterms:created>
  <dcterms:modified xsi:type="dcterms:W3CDTF">2017-06-09T15:28:48Z</dcterms:modified>
</cp:coreProperties>
</file>