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61" r:id="rId2"/>
    <p:sldMasterId id="2147483666" r:id="rId3"/>
    <p:sldMasterId id="2147483671" r:id="rId4"/>
    <p:sldMasterId id="2147483677" r:id="rId5"/>
    <p:sldMasterId id="2147483681" r:id="rId6"/>
    <p:sldMasterId id="2147483685" r:id="rId7"/>
  </p:sldMasterIdLst>
  <p:notesMasterIdLst>
    <p:notesMasterId r:id="rId61"/>
  </p:notesMasterIdLst>
  <p:handoutMasterIdLst>
    <p:handoutMasterId r:id="rId62"/>
  </p:handoutMasterIdLst>
  <p:sldIdLst>
    <p:sldId id="259" r:id="rId8"/>
    <p:sldId id="300" r:id="rId9"/>
    <p:sldId id="260" r:id="rId10"/>
    <p:sldId id="261" r:id="rId11"/>
    <p:sldId id="263" r:id="rId12"/>
    <p:sldId id="301" r:id="rId13"/>
    <p:sldId id="265" r:id="rId14"/>
    <p:sldId id="302" r:id="rId15"/>
    <p:sldId id="303" r:id="rId16"/>
    <p:sldId id="305" r:id="rId17"/>
    <p:sldId id="306" r:id="rId18"/>
    <p:sldId id="307" r:id="rId19"/>
    <p:sldId id="308" r:id="rId20"/>
    <p:sldId id="309" r:id="rId21"/>
    <p:sldId id="310" r:id="rId22"/>
    <p:sldId id="311" r:id="rId23"/>
    <p:sldId id="312" r:id="rId24"/>
    <p:sldId id="313" r:id="rId25"/>
    <p:sldId id="262" r:id="rId26"/>
    <p:sldId id="314" r:id="rId27"/>
    <p:sldId id="315" r:id="rId28"/>
    <p:sldId id="316" r:id="rId29"/>
    <p:sldId id="317" r:id="rId30"/>
    <p:sldId id="318" r:id="rId31"/>
    <p:sldId id="344" r:id="rId32"/>
    <p:sldId id="319" r:id="rId33"/>
    <p:sldId id="320" r:id="rId34"/>
    <p:sldId id="321" r:id="rId35"/>
    <p:sldId id="322" r:id="rId36"/>
    <p:sldId id="345" r:id="rId37"/>
    <p:sldId id="323" r:id="rId38"/>
    <p:sldId id="324" r:id="rId39"/>
    <p:sldId id="346"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299" r:id="rId59"/>
    <p:sldId id="34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BB0449-8E3C-45D9-87C7-FBAAEF2FBABF}">
          <p14:sldIdLst>
            <p14:sldId id="259"/>
            <p14:sldId id="300"/>
            <p14:sldId id="260"/>
            <p14:sldId id="261"/>
            <p14:sldId id="263"/>
            <p14:sldId id="301"/>
            <p14:sldId id="265"/>
            <p14:sldId id="302"/>
            <p14:sldId id="303"/>
            <p14:sldId id="305"/>
            <p14:sldId id="306"/>
            <p14:sldId id="307"/>
            <p14:sldId id="308"/>
            <p14:sldId id="309"/>
            <p14:sldId id="310"/>
            <p14:sldId id="311"/>
            <p14:sldId id="312"/>
            <p14:sldId id="313"/>
            <p14:sldId id="262"/>
            <p14:sldId id="314"/>
            <p14:sldId id="315"/>
            <p14:sldId id="316"/>
            <p14:sldId id="317"/>
            <p14:sldId id="318"/>
            <p14:sldId id="344"/>
            <p14:sldId id="319"/>
            <p14:sldId id="320"/>
            <p14:sldId id="321"/>
            <p14:sldId id="322"/>
            <p14:sldId id="345"/>
            <p14:sldId id="323"/>
            <p14:sldId id="324"/>
            <p14:sldId id="346"/>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299"/>
            <p14:sldId id="3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bie, Erin" initials="LE" lastIdx="2" clrIdx="0">
    <p:extLst>
      <p:ext uri="{19B8F6BF-5375-455C-9EA6-DF929625EA0E}">
        <p15:presenceInfo xmlns:p15="http://schemas.microsoft.com/office/powerpoint/2012/main" userId="S-1-5-21-1057314620-1865220269-927750060-13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5"/>
  </p:normalViewPr>
  <p:slideViewPr>
    <p:cSldViewPr snapToGrid="0" snapToObjects="1">
      <p:cViewPr varScale="1">
        <p:scale>
          <a:sx n="99" d="100"/>
          <a:sy n="99" d="100"/>
        </p:scale>
        <p:origin x="72" y="72"/>
      </p:cViewPr>
      <p:guideLst/>
    </p:cSldViewPr>
  </p:slideViewPr>
  <p:notesTextViewPr>
    <p:cViewPr>
      <p:scale>
        <a:sx n="1" d="1"/>
        <a:sy n="1" d="1"/>
      </p:scale>
      <p:origin x="0" y="0"/>
    </p:cViewPr>
  </p:notesTextViewPr>
  <p:notesViewPr>
    <p:cSldViewPr snapToGrid="0" snapToObjects="1">
      <p:cViewPr varScale="1">
        <p:scale>
          <a:sx n="145" d="100"/>
          <a:sy n="145" d="100"/>
        </p:scale>
        <p:origin x="58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0A6B2-B25D-F646-A061-2CFC3C35B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B36EC0-886D-034F-B0E9-26CD3CE064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77A77-2B2D-C044-8C89-6828D73A5110}" type="datetimeFigureOut">
              <a:rPr lang="en-US" smtClean="0"/>
              <a:t>6/24/2019</a:t>
            </a:fld>
            <a:endParaRPr lang="en-US"/>
          </a:p>
        </p:txBody>
      </p:sp>
      <p:sp>
        <p:nvSpPr>
          <p:cNvPr id="4" name="Footer Placeholder 3">
            <a:extLst>
              <a:ext uri="{FF2B5EF4-FFF2-40B4-BE49-F238E27FC236}">
                <a16:creationId xmlns:a16="http://schemas.microsoft.com/office/drawing/2014/main" id="{AA6F8C94-0A87-944D-9538-F5EA6230EF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6F276E-6643-AE4D-BC90-2880E657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3BF595-5011-3445-A1F1-4085370E60F0}" type="slidenum">
              <a:rPr lang="en-US" smtClean="0"/>
              <a:t>‹#›</a:t>
            </a:fld>
            <a:endParaRPr lang="en-US"/>
          </a:p>
        </p:txBody>
      </p:sp>
    </p:spTree>
    <p:extLst>
      <p:ext uri="{BB962C8B-B14F-4D97-AF65-F5344CB8AC3E}">
        <p14:creationId xmlns:p14="http://schemas.microsoft.com/office/powerpoint/2010/main" val="195021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91137-0312-9748-99D2-021ED3DC5FC5}"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2B287-2F00-C44E-A09D-DC92986E9D1C}" type="slidenum">
              <a:rPr lang="en-US" smtClean="0"/>
              <a:t>‹#›</a:t>
            </a:fld>
            <a:endParaRPr lang="en-US"/>
          </a:p>
        </p:txBody>
      </p:sp>
    </p:spTree>
    <p:extLst>
      <p:ext uri="{BB962C8B-B14F-4D97-AF65-F5344CB8AC3E}">
        <p14:creationId xmlns:p14="http://schemas.microsoft.com/office/powerpoint/2010/main" val="292580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978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1958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57339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95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310930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52531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624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1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0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1624801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889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088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360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38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833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37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02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0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275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0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2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446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31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571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emf"/><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7920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8775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32794381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490087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userDrawn="1"/>
        </p:nvPicPr>
        <p:blipFill>
          <a:blip r:embed="rId7"/>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91645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9" r:id="rId4"/>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40877891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538041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hyperlink" Target="http://www.entnet.org/content/research-gaps-hoarseness" TargetMode="Externa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70E5-8280-4301-8E54-2E99738D2E41}"/>
              </a:ext>
            </a:extLst>
          </p:cNvPr>
          <p:cNvSpPr>
            <a:spLocks noGrp="1"/>
          </p:cNvSpPr>
          <p:nvPr>
            <p:ph type="ctrTitle"/>
          </p:nvPr>
        </p:nvSpPr>
        <p:spPr/>
        <p:txBody>
          <a:bodyPr>
            <a:normAutofit fontScale="90000"/>
          </a:bodyPr>
          <a:lstStyle/>
          <a:p>
            <a:r>
              <a:rPr lang="en-US" dirty="0"/>
              <a:t>AAO-HNSF Clinical Practice Guideline: Hoarseness (Dysphonia) (Update)</a:t>
            </a:r>
          </a:p>
        </p:txBody>
      </p:sp>
      <p:sp>
        <p:nvSpPr>
          <p:cNvPr id="3" name="Subtitle 2">
            <a:extLst>
              <a:ext uri="{FF2B5EF4-FFF2-40B4-BE49-F238E27FC236}">
                <a16:creationId xmlns:a16="http://schemas.microsoft.com/office/drawing/2014/main" id="{3E22A4B6-44DF-4A4C-ADA6-C6BC5F17BBC1}"/>
              </a:ext>
            </a:extLst>
          </p:cNvPr>
          <p:cNvSpPr>
            <a:spLocks noGrp="1"/>
          </p:cNvSpPr>
          <p:nvPr>
            <p:ph type="subTitle" idx="1"/>
          </p:nvPr>
        </p:nvSpPr>
        <p:spPr/>
        <p:txBody>
          <a:bodyPr anchor="ctr"/>
          <a:lstStyle/>
          <a:p>
            <a:r>
              <a:rPr lang="en-US" dirty="0"/>
              <a:t>Update to 2009 Guideline</a:t>
            </a:r>
          </a:p>
          <a:p>
            <a:endParaRPr lang="en-US" dirty="0"/>
          </a:p>
          <a:p>
            <a:r>
              <a:rPr lang="en-US" dirty="0"/>
              <a:t>Publication Date: March 1, 2018</a:t>
            </a:r>
          </a:p>
        </p:txBody>
      </p:sp>
    </p:spTree>
    <p:extLst>
      <p:ext uri="{BB962C8B-B14F-4D97-AF65-F5344CB8AC3E}">
        <p14:creationId xmlns:p14="http://schemas.microsoft.com/office/powerpoint/2010/main" val="243650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557A7BF-29D6-40F1-8FF1-C9A2ADCF8449}"/>
              </a:ext>
            </a:extLst>
          </p:cNvPr>
          <p:cNvGraphicFramePr>
            <a:graphicFrameLocks noGrp="1"/>
          </p:cNvGraphicFramePr>
          <p:nvPr/>
        </p:nvGraphicFramePr>
        <p:xfrm>
          <a:off x="1685439" y="1536132"/>
          <a:ext cx="2290273" cy="4243527"/>
        </p:xfrm>
        <a:graphic>
          <a:graphicData uri="http://schemas.openxmlformats.org/drawingml/2006/table">
            <a:tbl>
              <a:tblPr firstRow="1" bandRow="1">
                <a:tableStyleId>{5C22544A-7EE6-4342-B048-85BDC9FD1C3A}</a:tableStyleId>
              </a:tblPr>
              <a:tblGrid>
                <a:gridCol w="2290273">
                  <a:extLst>
                    <a:ext uri="{9D8B030D-6E8A-4147-A177-3AD203B41FA5}">
                      <a16:colId xmlns:a16="http://schemas.microsoft.com/office/drawing/2014/main" val="2374871282"/>
                    </a:ext>
                  </a:extLst>
                </a:gridCol>
              </a:tblGrid>
              <a:tr h="764095">
                <a:tc>
                  <a:txBody>
                    <a:bodyPr/>
                    <a:lstStyle/>
                    <a:p>
                      <a:pPr algn="ctr"/>
                      <a:r>
                        <a:rPr lang="en-US" sz="2000" dirty="0"/>
                        <a:t>ENT </a:t>
                      </a:r>
                    </a:p>
                    <a:p>
                      <a:pPr algn="ctr"/>
                      <a:r>
                        <a:rPr lang="en-US" sz="2000" dirty="0"/>
                        <a:t>physicians</a:t>
                      </a:r>
                    </a:p>
                  </a:txBody>
                  <a:tcPr/>
                </a:tc>
                <a:extLst>
                  <a:ext uri="{0D108BD9-81ED-4DB2-BD59-A6C34878D82A}">
                    <a16:rowId xmlns:a16="http://schemas.microsoft.com/office/drawing/2014/main" val="1440574188"/>
                  </a:ext>
                </a:extLst>
              </a:tr>
              <a:tr h="3479432">
                <a:tc>
                  <a:txBody>
                    <a:bodyPr/>
                    <a:lstStyle/>
                    <a:p>
                      <a:pPr marL="342900" indent="-342900">
                        <a:lnSpc>
                          <a:spcPct val="100000"/>
                        </a:lnSpc>
                        <a:spcAft>
                          <a:spcPts val="600"/>
                        </a:spcAft>
                        <a:buFont typeface="Arial" panose="020B0604020202020204" pitchFamily="34" charset="0"/>
                        <a:buChar char="•"/>
                      </a:pPr>
                      <a:r>
                        <a:rPr lang="en-US" sz="2000" dirty="0"/>
                        <a:t>Chair</a:t>
                      </a:r>
                    </a:p>
                    <a:p>
                      <a:pPr marL="342900" indent="-342900">
                        <a:lnSpc>
                          <a:spcPct val="100000"/>
                        </a:lnSpc>
                        <a:spcAft>
                          <a:spcPts val="600"/>
                        </a:spcAft>
                        <a:buFont typeface="Arial" panose="020B0604020202020204" pitchFamily="34" charset="0"/>
                        <a:buChar char="•"/>
                      </a:pPr>
                      <a:r>
                        <a:rPr lang="en-US" sz="2000" dirty="0"/>
                        <a:t>Assistant Chair</a:t>
                      </a:r>
                    </a:p>
                    <a:p>
                      <a:pPr marL="342900" indent="-342900">
                        <a:lnSpc>
                          <a:spcPct val="100000"/>
                        </a:lnSpc>
                        <a:spcAft>
                          <a:spcPts val="600"/>
                        </a:spcAft>
                        <a:buFont typeface="Arial" panose="020B0604020202020204" pitchFamily="34" charset="0"/>
                        <a:buChar char="•"/>
                      </a:pPr>
                      <a:r>
                        <a:rPr lang="en-US" sz="2000" dirty="0"/>
                        <a:t>BOG</a:t>
                      </a:r>
                    </a:p>
                    <a:p>
                      <a:pPr marL="342900" indent="-342900">
                        <a:lnSpc>
                          <a:spcPct val="100000"/>
                        </a:lnSpc>
                        <a:spcAft>
                          <a:spcPts val="600"/>
                        </a:spcAft>
                        <a:buFont typeface="Arial" panose="020B0604020202020204" pitchFamily="34" charset="0"/>
                        <a:buChar char="•"/>
                      </a:pPr>
                      <a:r>
                        <a:rPr lang="en-US" sz="2000" dirty="0"/>
                        <a:t>BOD</a:t>
                      </a:r>
                    </a:p>
                    <a:p>
                      <a:pPr marL="342900" indent="-342900">
                        <a:lnSpc>
                          <a:spcPct val="100000"/>
                        </a:lnSpc>
                        <a:spcAft>
                          <a:spcPts val="600"/>
                        </a:spcAft>
                        <a:buFont typeface="Arial" panose="020B0604020202020204" pitchFamily="34" charset="0"/>
                        <a:buChar char="•"/>
                      </a:pPr>
                      <a:r>
                        <a:rPr lang="en-US" sz="2000" dirty="0"/>
                        <a:t>Methodologist</a:t>
                      </a:r>
                    </a:p>
                  </a:txBody>
                  <a:tcPr/>
                </a:tc>
                <a:extLst>
                  <a:ext uri="{0D108BD9-81ED-4DB2-BD59-A6C34878D82A}">
                    <a16:rowId xmlns:a16="http://schemas.microsoft.com/office/drawing/2014/main" val="2772821221"/>
                  </a:ext>
                </a:extLst>
              </a:tr>
            </a:tbl>
          </a:graphicData>
        </a:graphic>
      </p:graphicFrame>
      <p:graphicFrame>
        <p:nvGraphicFramePr>
          <p:cNvPr id="5" name="Table 4">
            <a:extLst>
              <a:ext uri="{FF2B5EF4-FFF2-40B4-BE49-F238E27FC236}">
                <a16:creationId xmlns:a16="http://schemas.microsoft.com/office/drawing/2014/main" id="{8FFBD98D-A801-4563-BBF2-E73AAC1A9038}"/>
              </a:ext>
            </a:extLst>
          </p:cNvPr>
          <p:cNvGraphicFramePr>
            <a:graphicFrameLocks noGrp="1"/>
          </p:cNvGraphicFramePr>
          <p:nvPr/>
        </p:nvGraphicFramePr>
        <p:xfrm>
          <a:off x="4853614" y="1536131"/>
          <a:ext cx="2324456" cy="4243527"/>
        </p:xfrm>
        <a:graphic>
          <a:graphicData uri="http://schemas.openxmlformats.org/drawingml/2006/table">
            <a:tbl>
              <a:tblPr firstRow="1" bandRow="1">
                <a:tableStyleId>{5C22544A-7EE6-4342-B048-85BDC9FD1C3A}</a:tableStyleId>
              </a:tblPr>
              <a:tblGrid>
                <a:gridCol w="2324456">
                  <a:extLst>
                    <a:ext uri="{9D8B030D-6E8A-4147-A177-3AD203B41FA5}">
                      <a16:colId xmlns:a16="http://schemas.microsoft.com/office/drawing/2014/main" val="2374871282"/>
                    </a:ext>
                  </a:extLst>
                </a:gridCol>
              </a:tblGrid>
              <a:tr h="858109">
                <a:tc>
                  <a:txBody>
                    <a:bodyPr/>
                    <a:lstStyle/>
                    <a:p>
                      <a:pPr algn="ctr"/>
                      <a:r>
                        <a:rPr lang="en-US" sz="2000" dirty="0"/>
                        <a:t>Other </a:t>
                      </a:r>
                    </a:p>
                    <a:p>
                      <a:pPr algn="ctr"/>
                      <a:r>
                        <a:rPr lang="en-US" sz="2000" dirty="0"/>
                        <a:t>physicians</a:t>
                      </a:r>
                    </a:p>
                  </a:txBody>
                  <a:tcPr/>
                </a:tc>
                <a:extLst>
                  <a:ext uri="{0D108BD9-81ED-4DB2-BD59-A6C34878D82A}">
                    <a16:rowId xmlns:a16="http://schemas.microsoft.com/office/drawing/2014/main" val="1440574188"/>
                  </a:ext>
                </a:extLst>
              </a:tr>
              <a:tr h="3385418">
                <a:tc>
                  <a:txBody>
                    <a:bodyPr/>
                    <a:lstStyle/>
                    <a:p>
                      <a:pPr marL="342900" indent="-342900">
                        <a:spcAft>
                          <a:spcPts val="600"/>
                        </a:spcAft>
                        <a:buFont typeface="Arial" panose="020B0604020202020204" pitchFamily="34" charset="0"/>
                        <a:buChar char="•"/>
                      </a:pPr>
                      <a:r>
                        <a:rPr lang="en-US" sz="2000" dirty="0"/>
                        <a:t>Pediatrician</a:t>
                      </a:r>
                    </a:p>
                    <a:p>
                      <a:pPr marL="342900" indent="-342900">
                        <a:spcAft>
                          <a:spcPts val="600"/>
                        </a:spcAft>
                        <a:buFont typeface="Arial" panose="020B0604020202020204" pitchFamily="34" charset="0"/>
                        <a:buChar char="•"/>
                      </a:pPr>
                      <a:r>
                        <a:rPr lang="en-US" sz="2000" dirty="0"/>
                        <a:t>Family physician</a:t>
                      </a:r>
                    </a:p>
                    <a:p>
                      <a:pPr marL="342900" indent="-342900">
                        <a:spcAft>
                          <a:spcPts val="600"/>
                        </a:spcAft>
                        <a:buFont typeface="Arial" panose="020B0604020202020204" pitchFamily="34" charset="0"/>
                        <a:buChar char="•"/>
                      </a:pPr>
                      <a:r>
                        <a:rPr lang="en-US" sz="2000" dirty="0"/>
                        <a:t>Chest physician</a:t>
                      </a:r>
                    </a:p>
                    <a:p>
                      <a:endParaRPr lang="en-US" sz="2000" dirty="0"/>
                    </a:p>
                    <a:p>
                      <a:endParaRPr lang="en-US" sz="2000" dirty="0"/>
                    </a:p>
                  </a:txBody>
                  <a:tcPr/>
                </a:tc>
                <a:extLst>
                  <a:ext uri="{0D108BD9-81ED-4DB2-BD59-A6C34878D82A}">
                    <a16:rowId xmlns:a16="http://schemas.microsoft.com/office/drawing/2014/main" val="2772821221"/>
                  </a:ext>
                </a:extLst>
              </a:tr>
            </a:tbl>
          </a:graphicData>
        </a:graphic>
      </p:graphicFrame>
      <p:graphicFrame>
        <p:nvGraphicFramePr>
          <p:cNvPr id="6" name="Table 5">
            <a:extLst>
              <a:ext uri="{FF2B5EF4-FFF2-40B4-BE49-F238E27FC236}">
                <a16:creationId xmlns:a16="http://schemas.microsoft.com/office/drawing/2014/main" id="{8D723D5B-87BF-409D-9005-B225BC4F8C55}"/>
              </a:ext>
            </a:extLst>
          </p:cNvPr>
          <p:cNvGraphicFramePr>
            <a:graphicFrameLocks noGrp="1"/>
          </p:cNvGraphicFramePr>
          <p:nvPr/>
        </p:nvGraphicFramePr>
        <p:xfrm>
          <a:off x="8055972" y="1535204"/>
          <a:ext cx="2333002" cy="4244454"/>
        </p:xfrm>
        <a:graphic>
          <a:graphicData uri="http://schemas.openxmlformats.org/drawingml/2006/table">
            <a:tbl>
              <a:tblPr firstRow="1" bandRow="1">
                <a:tableStyleId>{5C22544A-7EE6-4342-B048-85BDC9FD1C3A}</a:tableStyleId>
              </a:tblPr>
              <a:tblGrid>
                <a:gridCol w="2333002">
                  <a:extLst>
                    <a:ext uri="{9D8B030D-6E8A-4147-A177-3AD203B41FA5}">
                      <a16:colId xmlns:a16="http://schemas.microsoft.com/office/drawing/2014/main" val="2374871282"/>
                    </a:ext>
                  </a:extLst>
                </a:gridCol>
              </a:tblGrid>
              <a:tr h="805042">
                <a:tc>
                  <a:txBody>
                    <a:bodyPr/>
                    <a:lstStyle/>
                    <a:p>
                      <a:pPr algn="ctr"/>
                      <a:r>
                        <a:rPr lang="en-US" sz="2000" dirty="0"/>
                        <a:t>Non-</a:t>
                      </a:r>
                    </a:p>
                    <a:p>
                      <a:pPr algn="ctr"/>
                      <a:r>
                        <a:rPr lang="en-US" sz="2000" dirty="0"/>
                        <a:t>physicians</a:t>
                      </a:r>
                    </a:p>
                  </a:txBody>
                  <a:tcPr/>
                </a:tc>
                <a:extLst>
                  <a:ext uri="{0D108BD9-81ED-4DB2-BD59-A6C34878D82A}">
                    <a16:rowId xmlns:a16="http://schemas.microsoft.com/office/drawing/2014/main" val="1440574188"/>
                  </a:ext>
                </a:extLst>
              </a:tr>
              <a:tr h="3439412">
                <a:tc>
                  <a:txBody>
                    <a:bodyPr/>
                    <a:lstStyle/>
                    <a:p>
                      <a:pPr marL="342900" indent="-342900">
                        <a:spcAft>
                          <a:spcPts val="600"/>
                        </a:spcAft>
                        <a:buFont typeface="Arial" panose="020B0604020202020204" pitchFamily="34" charset="0"/>
                        <a:buChar char="•"/>
                      </a:pPr>
                      <a:r>
                        <a:rPr lang="en-US" sz="2000" dirty="0"/>
                        <a:t>SLP</a:t>
                      </a:r>
                    </a:p>
                    <a:p>
                      <a:pPr marL="342900" indent="-342900">
                        <a:spcAft>
                          <a:spcPts val="600"/>
                        </a:spcAft>
                        <a:buFont typeface="Arial" panose="020B0604020202020204" pitchFamily="34" charset="0"/>
                        <a:buChar char="•"/>
                      </a:pPr>
                      <a:r>
                        <a:rPr lang="en-US" sz="2000" dirty="0"/>
                        <a:t>Nurse</a:t>
                      </a:r>
                    </a:p>
                    <a:p>
                      <a:pPr marL="342900" indent="-342900">
                        <a:spcAft>
                          <a:spcPts val="600"/>
                        </a:spcAft>
                        <a:buFont typeface="Arial" panose="020B0604020202020204" pitchFamily="34" charset="0"/>
                        <a:buChar char="•"/>
                      </a:pPr>
                      <a:r>
                        <a:rPr lang="en-US" sz="2000" baseline="0" dirty="0"/>
                        <a:t>Staff liaison</a:t>
                      </a:r>
                    </a:p>
                    <a:p>
                      <a:pPr marL="342900" indent="-342900">
                        <a:spcAft>
                          <a:spcPts val="600"/>
                        </a:spcAft>
                        <a:buFont typeface="Arial" panose="020B0604020202020204" pitchFamily="34" charset="0"/>
                        <a:buChar char="•"/>
                      </a:pPr>
                      <a:r>
                        <a:rPr lang="en-US" sz="2000" baseline="0" dirty="0"/>
                        <a:t>Teachers of Singing</a:t>
                      </a:r>
                    </a:p>
                    <a:p>
                      <a:pPr marL="342900" indent="-342900">
                        <a:spcAft>
                          <a:spcPts val="600"/>
                        </a:spcAft>
                        <a:buFont typeface="Arial" panose="020B0604020202020204" pitchFamily="34" charset="0"/>
                        <a:buChar char="•"/>
                      </a:pPr>
                      <a:r>
                        <a:rPr lang="en-US" sz="2000" baseline="0" dirty="0"/>
                        <a:t>Consumer</a:t>
                      </a:r>
                      <a:endParaRPr lang="en-US" sz="2000" dirty="0"/>
                    </a:p>
                    <a:p>
                      <a:endParaRPr lang="en-US" sz="2000" dirty="0"/>
                    </a:p>
                    <a:p>
                      <a:endParaRPr lang="en-US" sz="2000" dirty="0"/>
                    </a:p>
                  </a:txBody>
                  <a:tcPr/>
                </a:tc>
                <a:extLst>
                  <a:ext uri="{0D108BD9-81ED-4DB2-BD59-A6C34878D82A}">
                    <a16:rowId xmlns:a16="http://schemas.microsoft.com/office/drawing/2014/main" val="2772821221"/>
                  </a:ext>
                </a:extLst>
              </a:tr>
            </a:tbl>
          </a:graphicData>
        </a:graphic>
      </p:graphicFrame>
      <p:sp>
        <p:nvSpPr>
          <p:cNvPr id="8" name="Title 7">
            <a:extLst>
              <a:ext uri="{FF2B5EF4-FFF2-40B4-BE49-F238E27FC236}">
                <a16:creationId xmlns:a16="http://schemas.microsoft.com/office/drawing/2014/main" id="{902E4E3F-38E0-4F73-8D9A-E78BD5244843}"/>
              </a:ext>
            </a:extLst>
          </p:cNvPr>
          <p:cNvSpPr>
            <a:spLocks noGrp="1"/>
          </p:cNvSpPr>
          <p:nvPr>
            <p:ph type="title"/>
          </p:nvPr>
        </p:nvSpPr>
        <p:spPr/>
        <p:txBody>
          <a:bodyPr/>
          <a:lstStyle/>
          <a:p>
            <a:r>
              <a:rPr lang="en-US" dirty="0"/>
              <a:t>AAO-HNSF Guideline Update Group</a:t>
            </a:r>
          </a:p>
        </p:txBody>
      </p:sp>
    </p:spTree>
    <p:extLst>
      <p:ext uri="{BB962C8B-B14F-4D97-AF65-F5344CB8AC3E}">
        <p14:creationId xmlns:p14="http://schemas.microsoft.com/office/powerpoint/2010/main" val="185177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FCF5-BB1B-4BEC-9D74-FE9D41D51F33}"/>
              </a:ext>
            </a:extLst>
          </p:cNvPr>
          <p:cNvSpPr>
            <a:spLocks noGrp="1"/>
          </p:cNvSpPr>
          <p:nvPr>
            <p:ph type="title"/>
          </p:nvPr>
        </p:nvSpPr>
        <p:spPr/>
        <p:txBody>
          <a:bodyPr/>
          <a:lstStyle/>
          <a:p>
            <a:r>
              <a:rPr lang="en-US" dirty="0"/>
              <a:t>Purpose and Target Audience</a:t>
            </a:r>
          </a:p>
        </p:txBody>
      </p:sp>
      <p:sp>
        <p:nvSpPr>
          <p:cNvPr id="3" name="Content Placeholder 2">
            <a:extLst>
              <a:ext uri="{FF2B5EF4-FFF2-40B4-BE49-F238E27FC236}">
                <a16:creationId xmlns:a16="http://schemas.microsoft.com/office/drawing/2014/main" id="{B2A972C2-53F3-4D0B-9AF0-E7126E6AD466}"/>
              </a:ext>
            </a:extLst>
          </p:cNvPr>
          <p:cNvSpPr>
            <a:spLocks noGrp="1"/>
          </p:cNvSpPr>
          <p:nvPr>
            <p:ph idx="1"/>
          </p:nvPr>
        </p:nvSpPr>
        <p:spPr/>
        <p:txBody>
          <a:bodyPr>
            <a:normAutofit fontScale="70000" lnSpcReduction="20000"/>
          </a:bodyPr>
          <a:lstStyle/>
          <a:p>
            <a:pPr>
              <a:lnSpc>
                <a:spcPct val="120000"/>
              </a:lnSpc>
              <a:spcAft>
                <a:spcPts val="600"/>
              </a:spcAft>
            </a:pPr>
            <a:r>
              <a:rPr lang="en-US" b="1" dirty="0"/>
              <a:t>PURPOSE</a:t>
            </a:r>
            <a:r>
              <a:rPr lang="en-US" dirty="0"/>
              <a:t>: The primary purpose of this guideline is to improve the quality of care for patients with dysphonia, based on current best evidence</a:t>
            </a:r>
          </a:p>
          <a:p>
            <a:pPr>
              <a:lnSpc>
                <a:spcPct val="120000"/>
              </a:lnSpc>
              <a:spcAft>
                <a:spcPts val="600"/>
              </a:spcAft>
            </a:pPr>
            <a:r>
              <a:rPr lang="en-US" b="1" dirty="0"/>
              <a:t>TARGET PATIENT</a:t>
            </a:r>
            <a:r>
              <a:rPr lang="en-US" dirty="0"/>
              <a:t>: All patients all age groups evaluated in a setting where dysphonia would be identified or managed.</a:t>
            </a:r>
          </a:p>
          <a:p>
            <a:pPr>
              <a:lnSpc>
                <a:spcPct val="120000"/>
              </a:lnSpc>
              <a:spcAft>
                <a:spcPts val="600"/>
              </a:spcAft>
            </a:pPr>
            <a:r>
              <a:rPr lang="en-US" b="1" dirty="0"/>
              <a:t>TARGET AUDIENCE</a:t>
            </a:r>
            <a:r>
              <a:rPr lang="en-US" dirty="0"/>
              <a:t>: The guideline is intended for all clinicians who diagnose and manage patients with dysphonia and applies to any setting in which dysphonia would be identified, monitored, treated, or managed. </a:t>
            </a:r>
          </a:p>
          <a:p>
            <a:pPr>
              <a:lnSpc>
                <a:spcPct val="120000"/>
              </a:lnSpc>
              <a:spcAft>
                <a:spcPts val="600"/>
              </a:spcAft>
            </a:pPr>
            <a:r>
              <a:rPr lang="en-US" b="1" dirty="0"/>
              <a:t>EXCLUSIONS</a:t>
            </a:r>
            <a:r>
              <a:rPr lang="en-US" dirty="0"/>
              <a:t>: Does not apply to patients with dysphonia with the following conditions: history of laryngectomy (total or partial), craniofacial anomalies, velopharyngeal insufficiency, and dysarthria (impaired articulation). </a:t>
            </a:r>
          </a:p>
          <a:p>
            <a:pPr>
              <a:spcAft>
                <a:spcPts val="600"/>
              </a:spcAft>
            </a:pPr>
            <a:endParaRPr lang="en-US" dirty="0"/>
          </a:p>
        </p:txBody>
      </p:sp>
    </p:spTree>
    <p:extLst>
      <p:ext uri="{BB962C8B-B14F-4D97-AF65-F5344CB8AC3E}">
        <p14:creationId xmlns:p14="http://schemas.microsoft.com/office/powerpoint/2010/main" val="382428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DF42-9755-4A62-AB4D-B85D97CEF88B}"/>
              </a:ext>
            </a:extLst>
          </p:cNvPr>
          <p:cNvSpPr>
            <a:spLocks noGrp="1"/>
          </p:cNvSpPr>
          <p:nvPr>
            <p:ph type="title"/>
          </p:nvPr>
        </p:nvSpPr>
        <p:spPr/>
        <p:txBody>
          <a:bodyPr/>
          <a:lstStyle/>
          <a:p>
            <a:r>
              <a:rPr lang="en-US" dirty="0"/>
              <a:t>Literature Search</a:t>
            </a:r>
          </a:p>
        </p:txBody>
      </p:sp>
      <p:sp>
        <p:nvSpPr>
          <p:cNvPr id="3" name="Content Placeholder 2">
            <a:extLst>
              <a:ext uri="{FF2B5EF4-FFF2-40B4-BE49-F238E27FC236}">
                <a16:creationId xmlns:a16="http://schemas.microsoft.com/office/drawing/2014/main" id="{8A4F9B7A-EEF9-4F96-9D25-A9E03F3CFC76}"/>
              </a:ext>
            </a:extLst>
          </p:cNvPr>
          <p:cNvSpPr>
            <a:spLocks noGrp="1"/>
          </p:cNvSpPr>
          <p:nvPr>
            <p:ph idx="1"/>
          </p:nvPr>
        </p:nvSpPr>
        <p:spPr/>
        <p:txBody>
          <a:bodyPr>
            <a:normAutofit/>
          </a:bodyPr>
          <a:lstStyle/>
          <a:p>
            <a:r>
              <a:rPr lang="en-US" sz="3200" dirty="0"/>
              <a:t>Performed by an information specialist. </a:t>
            </a:r>
          </a:p>
          <a:p>
            <a:r>
              <a:rPr lang="en-US" sz="3200" dirty="0"/>
              <a:t>New evidence included:</a:t>
            </a:r>
          </a:p>
          <a:p>
            <a:pPr lvl="1"/>
            <a:r>
              <a:rPr lang="en-US" sz="2800" dirty="0"/>
              <a:t>Clinical Practice Guidelines: 3</a:t>
            </a:r>
          </a:p>
          <a:p>
            <a:pPr lvl="1"/>
            <a:r>
              <a:rPr lang="en-US" sz="2800" dirty="0"/>
              <a:t>Systematic Reviews: 16</a:t>
            </a:r>
          </a:p>
          <a:p>
            <a:pPr lvl="1"/>
            <a:r>
              <a:rPr lang="en-US" sz="2800" dirty="0"/>
              <a:t>Randomized Control Trials: 4</a:t>
            </a:r>
          </a:p>
        </p:txBody>
      </p:sp>
      <p:pic>
        <p:nvPicPr>
          <p:cNvPr id="4" name="Picture 2">
            <a:extLst>
              <a:ext uri="{FF2B5EF4-FFF2-40B4-BE49-F238E27FC236}">
                <a16:creationId xmlns:a16="http://schemas.microsoft.com/office/drawing/2014/main" id="{D012A2FC-B216-45CE-ACCA-3E61D4FA0EC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46760" y="3065012"/>
            <a:ext cx="3947596" cy="263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66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0B734E-E89C-47DB-AFD8-41E165FAB615}"/>
              </a:ext>
            </a:extLst>
          </p:cNvPr>
          <p:cNvGraphicFramePr>
            <a:graphicFrameLocks noGrp="1"/>
          </p:cNvGraphicFramePr>
          <p:nvPr>
            <p:extLst>
              <p:ext uri="{D42A27DB-BD31-4B8C-83A1-F6EECF244321}">
                <p14:modId xmlns:p14="http://schemas.microsoft.com/office/powerpoint/2010/main" val="586454794"/>
              </p:ext>
            </p:extLst>
          </p:nvPr>
        </p:nvGraphicFramePr>
        <p:xfrm>
          <a:off x="1657350" y="1771650"/>
          <a:ext cx="8877300" cy="4048124"/>
        </p:xfrm>
        <a:graphic>
          <a:graphicData uri="http://schemas.openxmlformats.org/drawingml/2006/table">
            <a:tbl>
              <a:tblPr firstRow="1" firstCol="1" bandRow="1">
                <a:tableStyleId>{5C22544A-7EE6-4342-B048-85BDC9FD1C3A}</a:tableStyleId>
              </a:tblPr>
              <a:tblGrid>
                <a:gridCol w="1875152">
                  <a:extLst>
                    <a:ext uri="{9D8B030D-6E8A-4147-A177-3AD203B41FA5}">
                      <a16:colId xmlns:a16="http://schemas.microsoft.com/office/drawing/2014/main" val="3215150483"/>
                    </a:ext>
                  </a:extLst>
                </a:gridCol>
                <a:gridCol w="2990749">
                  <a:extLst>
                    <a:ext uri="{9D8B030D-6E8A-4147-A177-3AD203B41FA5}">
                      <a16:colId xmlns:a16="http://schemas.microsoft.com/office/drawing/2014/main" val="2789258923"/>
                    </a:ext>
                  </a:extLst>
                </a:gridCol>
                <a:gridCol w="4011399">
                  <a:extLst>
                    <a:ext uri="{9D8B030D-6E8A-4147-A177-3AD203B41FA5}">
                      <a16:colId xmlns:a16="http://schemas.microsoft.com/office/drawing/2014/main" val="253538411"/>
                    </a:ext>
                  </a:extLst>
                </a:gridCol>
              </a:tblGrid>
              <a:tr h="196116">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Strength</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Definition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Implied Obligation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568731020"/>
                  </a:ext>
                </a:extLst>
              </a:tr>
              <a:tr h="1464588">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Strong Recommendation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The benefits of the recommended approach clearly exceed the harms (or, in the case of a strong negative recommendation, the harms clearly exceed the benefits) and the quality of the supporting evidence is high (Grade A or B).</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In some clearly identified circumstances, strong recommendations may be made based on lesser evidence when high-quality evidence is impossible to obtain, and the anticipated benefits strongly outweigh the harms. Clinicians should follow a strong recommendation unless a clear and compelling rationale for an alternative approach is present.</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2767562946"/>
                  </a:ext>
                </a:extLst>
              </a:tr>
              <a:tr h="1464588">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Recommendation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The benefits exceed the harms (or, in the case of a negative recommendation, the harms exceed the benefits), but the quality of evidence is not as high (Grade B or C).</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In some clearly identified circumstances, recommendations may be made based on lesser evidence when high-quality evidence is impossible to obtain, and the anticipated benefits outweigh the harms. Clinicians should generally follow a recommendation but should remain alert to new information and remain sensitive to patient preferences.</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1957716445"/>
                  </a:ext>
                </a:extLst>
              </a:tr>
              <a:tr h="922832">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Option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Either the quality of evidence is suspect (Grade D) or well-done studies (Grade A, B, or C) show little clear advantage to one approach versus another.</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Clinicians should be flexible in their decision making regarding appropriate practice, although they may set bounds on alternatives; patient preference should have a substantial influencing role.</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548630621"/>
                  </a:ext>
                </a:extLst>
              </a:tr>
            </a:tbl>
          </a:graphicData>
        </a:graphic>
      </p:graphicFrame>
      <p:sp>
        <p:nvSpPr>
          <p:cNvPr id="5" name="Title 1">
            <a:extLst>
              <a:ext uri="{FF2B5EF4-FFF2-40B4-BE49-F238E27FC236}">
                <a16:creationId xmlns:a16="http://schemas.microsoft.com/office/drawing/2014/main" id="{6B44032D-FEEA-4FCF-9ED8-B299944B3586}"/>
              </a:ext>
            </a:extLst>
          </p:cNvPr>
          <p:cNvSpPr>
            <a:spLocks noGrp="1"/>
          </p:cNvSpPr>
          <p:nvPr>
            <p:ph type="title"/>
          </p:nvPr>
        </p:nvSpPr>
        <p:spPr>
          <a:xfrm>
            <a:off x="838200" y="365125"/>
            <a:ext cx="10515600" cy="1325563"/>
          </a:xfrm>
        </p:spPr>
        <p:txBody>
          <a:bodyPr/>
          <a:lstStyle/>
          <a:p>
            <a:r>
              <a:rPr lang="en-US" dirty="0"/>
              <a:t>Strength of Action Terms/Implied Levels of Obligation</a:t>
            </a:r>
          </a:p>
        </p:txBody>
      </p:sp>
    </p:spTree>
    <p:extLst>
      <p:ext uri="{BB962C8B-B14F-4D97-AF65-F5344CB8AC3E}">
        <p14:creationId xmlns:p14="http://schemas.microsoft.com/office/powerpoint/2010/main" val="338317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0319D-FFCA-41C8-975C-C173A3909F59}"/>
              </a:ext>
            </a:extLst>
          </p:cNvPr>
          <p:cNvSpPr>
            <a:spLocks noGrp="1"/>
          </p:cNvSpPr>
          <p:nvPr>
            <p:ph type="title"/>
          </p:nvPr>
        </p:nvSpPr>
        <p:spPr/>
        <p:txBody>
          <a:bodyPr/>
          <a:lstStyle/>
          <a:p>
            <a:r>
              <a:rPr lang="en-US" dirty="0"/>
              <a:t>External Review and Endorsements</a:t>
            </a:r>
          </a:p>
        </p:txBody>
      </p:sp>
      <p:sp>
        <p:nvSpPr>
          <p:cNvPr id="3" name="Content Placeholder 2">
            <a:extLst>
              <a:ext uri="{FF2B5EF4-FFF2-40B4-BE49-F238E27FC236}">
                <a16:creationId xmlns:a16="http://schemas.microsoft.com/office/drawing/2014/main" id="{6AB82BF7-1E6C-457A-83E5-32D182325E13}"/>
              </a:ext>
            </a:extLst>
          </p:cNvPr>
          <p:cNvSpPr>
            <a:spLocks noGrp="1"/>
          </p:cNvSpPr>
          <p:nvPr>
            <p:ph idx="1"/>
          </p:nvPr>
        </p:nvSpPr>
        <p:spPr>
          <a:xfrm>
            <a:off x="838200" y="1825625"/>
            <a:ext cx="3657600" cy="3956610"/>
          </a:xfrm>
        </p:spPr>
        <p:txBody>
          <a:bodyPr>
            <a:normAutofit/>
          </a:bodyPr>
          <a:lstStyle/>
          <a:p>
            <a:pPr>
              <a:lnSpc>
                <a:spcPct val="100000"/>
              </a:lnSpc>
            </a:pPr>
            <a:r>
              <a:rPr lang="en-US" sz="2000" dirty="0">
                <a:latin typeface="Helvetica" panose="020B0604020202020204" pitchFamily="34" charset="0"/>
                <a:cs typeface="Helvetica" panose="020B0604020202020204" pitchFamily="34" charset="0"/>
              </a:rPr>
              <a:t>449 comments received during External Peer Review which ended on December 5, 2016</a:t>
            </a:r>
          </a:p>
          <a:p>
            <a:pPr>
              <a:lnSpc>
                <a:spcPct val="100000"/>
              </a:lnSpc>
            </a:pPr>
            <a:r>
              <a:rPr lang="en-US" sz="2000" dirty="0">
                <a:latin typeface="Helvetica" panose="020B0604020202020204" pitchFamily="34" charset="0"/>
                <a:cs typeface="Helvetica" panose="020B0604020202020204" pitchFamily="34" charset="0"/>
              </a:rPr>
              <a:t>38 comments received from reviewers during public comment which ended on March 29, 2017</a:t>
            </a:r>
          </a:p>
        </p:txBody>
      </p:sp>
      <p:sp>
        <p:nvSpPr>
          <p:cNvPr id="4" name="Content Placeholder 2">
            <a:extLst>
              <a:ext uri="{FF2B5EF4-FFF2-40B4-BE49-F238E27FC236}">
                <a16:creationId xmlns:a16="http://schemas.microsoft.com/office/drawing/2014/main" id="{97713A03-F927-489C-A31C-C63C22ECF298}"/>
              </a:ext>
            </a:extLst>
          </p:cNvPr>
          <p:cNvSpPr txBox="1">
            <a:spLocks/>
          </p:cNvSpPr>
          <p:nvPr/>
        </p:nvSpPr>
        <p:spPr>
          <a:xfrm>
            <a:off x="4495800" y="1825625"/>
            <a:ext cx="6858000" cy="39566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Endorsements received from the following organizations:</a:t>
            </a:r>
          </a:p>
          <a:p>
            <a:pPr marL="0" indent="0" algn="ctr">
              <a:buFont typeface="Arial" panose="020B0604020202020204" pitchFamily="34" charset="0"/>
              <a:buNone/>
            </a:pPr>
            <a:r>
              <a:rPr lang="en-US" sz="1800" b="1" dirty="0"/>
              <a:t>Endorsed</a:t>
            </a:r>
          </a:p>
          <a:p>
            <a:pPr marL="457200" lvl="1" indent="0" algn="ctr">
              <a:buFont typeface="Arial" panose="020B0604020202020204" pitchFamily="34" charset="0"/>
              <a:buNone/>
            </a:pPr>
            <a:r>
              <a:rPr lang="en-US" sz="1600" dirty="0"/>
              <a:t>American Academy of </a:t>
            </a:r>
            <a:r>
              <a:rPr lang="en-US" sz="1600" dirty="0" err="1"/>
              <a:t>Otolaryngic</a:t>
            </a:r>
            <a:r>
              <a:rPr lang="en-US" sz="1600" dirty="0"/>
              <a:t> Allergy (AAOA)</a:t>
            </a:r>
          </a:p>
          <a:p>
            <a:pPr marL="457200" lvl="1" indent="0" algn="ctr">
              <a:buFont typeface="Arial" panose="020B0604020202020204" pitchFamily="34" charset="0"/>
              <a:buNone/>
            </a:pPr>
            <a:r>
              <a:rPr lang="en-US" sz="1600" dirty="0"/>
              <a:t>Society of Otorhinolaryngology and Head-Neck Nurses (SOHN)</a:t>
            </a:r>
          </a:p>
          <a:p>
            <a:pPr marL="457200" lvl="1" indent="0" algn="ctr">
              <a:buFont typeface="Arial" panose="020B0604020202020204" pitchFamily="34" charset="0"/>
              <a:buNone/>
            </a:pPr>
            <a:r>
              <a:rPr lang="en-US" sz="1600" dirty="0"/>
              <a:t>National Association of Teachers of Singing (NATS)</a:t>
            </a:r>
          </a:p>
          <a:p>
            <a:pPr marL="457200" lvl="1" indent="0" algn="ctr">
              <a:buFont typeface="Arial" panose="020B0604020202020204" pitchFamily="34" charset="0"/>
              <a:buNone/>
            </a:pPr>
            <a:r>
              <a:rPr lang="en-US" sz="1600" dirty="0"/>
              <a:t>National Spasmodic Dysphonia Association (NSDA)</a:t>
            </a:r>
          </a:p>
          <a:p>
            <a:pPr marL="457200" lvl="1" indent="0" algn="ctr">
              <a:buFont typeface="Arial" panose="020B0604020202020204" pitchFamily="34" charset="0"/>
              <a:buNone/>
            </a:pPr>
            <a:r>
              <a:rPr lang="en-US" sz="1600" dirty="0"/>
              <a:t>American Broncho-</a:t>
            </a:r>
            <a:r>
              <a:rPr lang="en-US" sz="1600" dirty="0" err="1"/>
              <a:t>Esophagological</a:t>
            </a:r>
            <a:r>
              <a:rPr lang="en-US" sz="1600" dirty="0"/>
              <a:t> Association (ABEA) </a:t>
            </a:r>
          </a:p>
          <a:p>
            <a:pPr marL="457200" lvl="1" indent="0" algn="ctr">
              <a:buFont typeface="Arial" panose="020B0604020202020204" pitchFamily="34" charset="0"/>
              <a:buNone/>
            </a:pPr>
            <a:r>
              <a:rPr lang="en-US" sz="1600" dirty="0"/>
              <a:t>American Laryngological Association (ALA)</a:t>
            </a:r>
          </a:p>
          <a:p>
            <a:pPr marL="457200" lvl="1" indent="0" algn="ctr">
              <a:buFont typeface="Arial" panose="020B0604020202020204" pitchFamily="34" charset="0"/>
              <a:buNone/>
            </a:pPr>
            <a:r>
              <a:rPr lang="en-US" sz="1600" dirty="0"/>
              <a:t>American Speech-Language-Hearing Association (ASHA)</a:t>
            </a:r>
          </a:p>
          <a:p>
            <a:pPr marL="457200" lvl="1" indent="0" algn="ctr">
              <a:buFont typeface="Arial" panose="020B0604020202020204" pitchFamily="34" charset="0"/>
              <a:buNone/>
            </a:pPr>
            <a:r>
              <a:rPr lang="en-US" sz="1600" dirty="0"/>
              <a:t>American Society of Pediatric Otolaryngology (ASPO)</a:t>
            </a:r>
          </a:p>
          <a:p>
            <a:pPr marL="457200" lvl="1" indent="0" algn="ctr">
              <a:buFont typeface="Arial" panose="020B0604020202020204" pitchFamily="34" charset="0"/>
              <a:buNone/>
            </a:pPr>
            <a:r>
              <a:rPr lang="en-US" sz="1600" dirty="0"/>
              <a:t>American Academy of Pediatrics (AAP)    </a:t>
            </a:r>
          </a:p>
          <a:p>
            <a:pPr marL="457200" lvl="1" indent="0" algn="ctr">
              <a:buFont typeface="Arial" panose="020B0604020202020204" pitchFamily="34" charset="0"/>
              <a:buNone/>
            </a:pPr>
            <a:r>
              <a:rPr lang="en-US" sz="1600" dirty="0"/>
              <a:t>American College of Chest Physicians (ACCP)</a:t>
            </a:r>
            <a:endParaRPr lang="en-US" sz="1800" dirty="0"/>
          </a:p>
          <a:p>
            <a:pPr marL="0" indent="0" algn="ctr">
              <a:buFont typeface="Arial" panose="020B0604020202020204" pitchFamily="34" charset="0"/>
              <a:buNone/>
            </a:pPr>
            <a:r>
              <a:rPr lang="en-US" sz="1800" b="1" dirty="0"/>
              <a:t>Affirmation of Value</a:t>
            </a:r>
          </a:p>
          <a:p>
            <a:pPr marL="457200" lvl="1" indent="0" algn="ctr">
              <a:buFont typeface="Arial" panose="020B0604020202020204" pitchFamily="34" charset="0"/>
              <a:buNone/>
            </a:pPr>
            <a:r>
              <a:rPr lang="en-US" sz="1600" dirty="0"/>
              <a:t>American Academy of Family Physicians (AAFP)</a:t>
            </a:r>
          </a:p>
          <a:p>
            <a:endParaRPr lang="en-US" sz="1800" dirty="0"/>
          </a:p>
        </p:txBody>
      </p:sp>
    </p:spTree>
    <p:extLst>
      <p:ext uri="{BB962C8B-B14F-4D97-AF65-F5344CB8AC3E}">
        <p14:creationId xmlns:p14="http://schemas.microsoft.com/office/powerpoint/2010/main" val="331844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4CE6-4450-427A-B71E-0576C9B380F3}"/>
              </a:ext>
            </a:extLst>
          </p:cNvPr>
          <p:cNvSpPr>
            <a:spLocks noGrp="1"/>
          </p:cNvSpPr>
          <p:nvPr>
            <p:ph type="title"/>
          </p:nvPr>
        </p:nvSpPr>
        <p:spPr/>
        <p:txBody>
          <a:bodyPr/>
          <a:lstStyle/>
          <a:p>
            <a:r>
              <a:rPr lang="en-US" dirty="0"/>
              <a:t>STATEMENT 1. IDENTIFICATION OF ABNORMAL VOICE</a:t>
            </a:r>
          </a:p>
        </p:txBody>
      </p:sp>
      <p:sp>
        <p:nvSpPr>
          <p:cNvPr id="3" name="Content Placeholder 2">
            <a:extLst>
              <a:ext uri="{FF2B5EF4-FFF2-40B4-BE49-F238E27FC236}">
                <a16:creationId xmlns:a16="http://schemas.microsoft.com/office/drawing/2014/main" id="{A9B78A15-6F55-45BA-BC6D-49D0BE1E8754}"/>
              </a:ext>
            </a:extLst>
          </p:cNvPr>
          <p:cNvSpPr>
            <a:spLocks noGrp="1"/>
          </p:cNvSpPr>
          <p:nvPr>
            <p:ph idx="1"/>
          </p:nvPr>
        </p:nvSpPr>
        <p:spPr/>
        <p:txBody>
          <a:bodyPr>
            <a:normAutofit fontScale="77500" lnSpcReduction="20000"/>
          </a:bodyPr>
          <a:lstStyle/>
          <a:p>
            <a:pPr marL="0" indent="0">
              <a:lnSpc>
                <a:spcPct val="120000"/>
              </a:lnSpc>
              <a:buNone/>
            </a:pPr>
            <a:r>
              <a:rPr lang="en-US" b="1" dirty="0"/>
              <a:t>STATEMENT 1: IDENTIFICATION OF ABNORMAL VOICE: Clinicians should identify dysphonia in a patient with altered voice quality, pitch, loudness, or vocal effort that impairs communication or reduces QOL.  </a:t>
            </a:r>
            <a:r>
              <a:rPr lang="en-US" i="1" u="sng" dirty="0"/>
              <a:t>Recommendation based on observational studies with a preponderance of benefit over harm.</a:t>
            </a:r>
          </a:p>
          <a:p>
            <a:pPr marL="0" indent="0">
              <a:lnSpc>
                <a:spcPct val="120000"/>
              </a:lnSpc>
              <a:buNone/>
            </a:pPr>
            <a:endParaRPr lang="en-US" dirty="0"/>
          </a:p>
          <a:p>
            <a:pPr marL="0" indent="0">
              <a:lnSpc>
                <a:spcPct val="120000"/>
              </a:lnSpc>
              <a:buNone/>
            </a:pPr>
            <a:r>
              <a:rPr lang="en-US" b="1" u="sng" dirty="0"/>
              <a:t>Benefit</a:t>
            </a:r>
            <a:r>
              <a:rPr lang="en-US" dirty="0"/>
              <a:t>: Timely recognition of the need to search for an underlying etiology, identify patients who may benefit from treatment, discourage the perception of hoarseness as a trivial condition that does not warrant attention</a:t>
            </a:r>
          </a:p>
          <a:p>
            <a:pPr marL="0" indent="0">
              <a:lnSpc>
                <a:spcPct val="120000"/>
              </a:lnSpc>
              <a:buNone/>
            </a:pPr>
            <a:r>
              <a:rPr lang="en-US" b="1" u="sng" dirty="0"/>
              <a:t>Risks, harms, costs: </a:t>
            </a:r>
            <a:r>
              <a:rPr lang="en-US" dirty="0"/>
              <a:t>Potential anxiety related to diagnosis; time expended in diagnosis, documentation, and discussion</a:t>
            </a:r>
          </a:p>
          <a:p>
            <a:pPr marL="0" indent="0">
              <a:lnSpc>
                <a:spcPct val="120000"/>
              </a:lnSpc>
              <a:buNone/>
            </a:pPr>
            <a:endParaRPr lang="en-US" dirty="0"/>
          </a:p>
        </p:txBody>
      </p:sp>
    </p:spTree>
    <p:extLst>
      <p:ext uri="{BB962C8B-B14F-4D97-AF65-F5344CB8AC3E}">
        <p14:creationId xmlns:p14="http://schemas.microsoft.com/office/powerpoint/2010/main" val="279487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4CE6-4450-427A-B71E-0576C9B380F3}"/>
              </a:ext>
            </a:extLst>
          </p:cNvPr>
          <p:cNvSpPr>
            <a:spLocks noGrp="1"/>
          </p:cNvSpPr>
          <p:nvPr>
            <p:ph type="title"/>
          </p:nvPr>
        </p:nvSpPr>
        <p:spPr/>
        <p:txBody>
          <a:bodyPr/>
          <a:lstStyle/>
          <a:p>
            <a:r>
              <a:rPr lang="en-US" dirty="0"/>
              <a:t>STATEMENT 1. IDENTIFICATION OF ABNORMAL VOICE</a:t>
            </a:r>
          </a:p>
        </p:txBody>
      </p:sp>
      <p:sp>
        <p:nvSpPr>
          <p:cNvPr id="3" name="Content Placeholder 2">
            <a:extLst>
              <a:ext uri="{FF2B5EF4-FFF2-40B4-BE49-F238E27FC236}">
                <a16:creationId xmlns:a16="http://schemas.microsoft.com/office/drawing/2014/main" id="{A9B78A15-6F55-45BA-BC6D-49D0BE1E8754}"/>
              </a:ext>
            </a:extLst>
          </p:cNvPr>
          <p:cNvSpPr>
            <a:spLocks noGrp="1"/>
          </p:cNvSpPr>
          <p:nvPr>
            <p:ph idx="1"/>
          </p:nvPr>
        </p:nvSpPr>
        <p:spPr>
          <a:xfrm>
            <a:off x="838200" y="1825625"/>
            <a:ext cx="10515600" cy="3956610"/>
          </a:xfrm>
        </p:spPr>
        <p:txBody>
          <a:bodyPr>
            <a:normAutofit fontScale="55000" lnSpcReduction="20000"/>
          </a:bodyPr>
          <a:lstStyle/>
          <a:p>
            <a:pPr marL="0" indent="0">
              <a:spcAft>
                <a:spcPts val="1000"/>
              </a:spcAft>
              <a:buNone/>
            </a:pPr>
            <a:r>
              <a:rPr lang="en-US" b="1" dirty="0">
                <a:cs typeface="Times New Roman" panose="02020603050405020304" pitchFamily="18" charset="0"/>
              </a:rPr>
              <a:t>Action Statement Profile </a:t>
            </a:r>
          </a:p>
          <a:p>
            <a:pPr lvl="0">
              <a:lnSpc>
                <a:spcPct val="120000"/>
              </a:lnSpc>
              <a:spcBef>
                <a:spcPts val="0"/>
              </a:spcBef>
              <a:spcAft>
                <a:spcPts val="200"/>
              </a:spcAft>
            </a:pPr>
            <a:r>
              <a:rPr lang="en-US" b="1" u="sng" dirty="0">
                <a:cs typeface="Times New Roman" panose="02020603050405020304" pitchFamily="18" charset="0"/>
              </a:rPr>
              <a:t>Quality improvement opportunity: </a:t>
            </a:r>
            <a:r>
              <a:rPr lang="en-US" dirty="0">
                <a:cs typeface="Times New Roman" panose="02020603050405020304" pitchFamily="18" charset="0"/>
              </a:rPr>
              <a:t>To promote awareness of dysphonia by all clinicians as a condition that may require intervention or additional investigation. (National Quality Strategy Domains): Prevention and Treatment of Leading Causes of Morbidity and Mortality</a:t>
            </a:r>
          </a:p>
          <a:p>
            <a:pPr lvl="0">
              <a:lnSpc>
                <a:spcPct val="120000"/>
              </a:lnSpc>
              <a:spcBef>
                <a:spcPts val="0"/>
              </a:spcBef>
              <a:spcAft>
                <a:spcPts val="200"/>
              </a:spcAft>
            </a:pPr>
            <a:r>
              <a:rPr lang="en-US" b="1" u="sng" dirty="0">
                <a:cs typeface="Times New Roman" panose="02020603050405020304" pitchFamily="18" charset="0"/>
              </a:rPr>
              <a:t>Aggregate evidence quality</a:t>
            </a:r>
            <a:r>
              <a:rPr lang="en-US" b="1" dirty="0">
                <a:cs typeface="Times New Roman" panose="02020603050405020304" pitchFamily="18" charset="0"/>
              </a:rPr>
              <a:t>:  </a:t>
            </a:r>
            <a:r>
              <a:rPr lang="en-US" dirty="0">
                <a:cs typeface="Times New Roman" panose="02020603050405020304" pitchFamily="18" charset="0"/>
              </a:rPr>
              <a:t>Grade C, observational studies for symptoms with one systematic review of QOL in voice disorders and two systematic reviews on medication side effects</a:t>
            </a:r>
          </a:p>
          <a:p>
            <a:pPr lvl="0">
              <a:lnSpc>
                <a:spcPct val="120000"/>
              </a:lnSpc>
              <a:spcBef>
                <a:spcPts val="0"/>
              </a:spcBef>
              <a:spcAft>
                <a:spcPts val="200"/>
              </a:spcAft>
            </a:pPr>
            <a:r>
              <a:rPr lang="en-US" b="1" u="sng" dirty="0">
                <a:cs typeface="Times New Roman" panose="02020603050405020304" pitchFamily="18" charset="0"/>
              </a:rPr>
              <a:t>Level of confidence in evidence</a:t>
            </a:r>
            <a:r>
              <a:rPr lang="en-US" b="1" dirty="0">
                <a:cs typeface="Times New Roman" panose="02020603050405020304" pitchFamily="18" charset="0"/>
              </a:rPr>
              <a:t>: </a:t>
            </a:r>
            <a:r>
              <a:rPr lang="en-US" dirty="0">
                <a:cs typeface="Times New Roman" panose="02020603050405020304" pitchFamily="18" charset="0"/>
              </a:rPr>
              <a:t>High</a:t>
            </a:r>
          </a:p>
          <a:p>
            <a:pPr lvl="0">
              <a:lnSpc>
                <a:spcPct val="120000"/>
              </a:lnSpc>
              <a:spcBef>
                <a:spcPts val="0"/>
              </a:spcBef>
              <a:spcAft>
                <a:spcPts val="200"/>
              </a:spcAft>
            </a:pPr>
            <a:r>
              <a:rPr lang="en-US" b="1" u="sng" dirty="0">
                <a:cs typeface="Times New Roman" panose="02020603050405020304" pitchFamily="18" charset="0"/>
              </a:rPr>
              <a:t>Benefits-harm assessment</a:t>
            </a:r>
            <a:r>
              <a:rPr lang="en-US" b="1" dirty="0">
                <a:cs typeface="Times New Roman" panose="02020603050405020304" pitchFamily="18" charset="0"/>
              </a:rPr>
              <a:t>:  </a:t>
            </a:r>
            <a:r>
              <a:rPr lang="en-US" dirty="0">
                <a:cs typeface="Times New Roman" panose="02020603050405020304" pitchFamily="18" charset="0"/>
              </a:rPr>
              <a:t>Preponderance of benefits over harm</a:t>
            </a:r>
          </a:p>
          <a:p>
            <a:pPr lvl="0">
              <a:lnSpc>
                <a:spcPct val="120000"/>
              </a:lnSpc>
              <a:spcBef>
                <a:spcPts val="0"/>
              </a:spcBef>
              <a:spcAft>
                <a:spcPts val="200"/>
              </a:spcAft>
            </a:pPr>
            <a:r>
              <a:rPr lang="en-US" b="1" u="sng" dirty="0">
                <a:cs typeface="Times New Roman" panose="02020603050405020304" pitchFamily="18" charset="0"/>
              </a:rPr>
              <a:t>Value judgments</a:t>
            </a:r>
            <a:r>
              <a:rPr lang="en-US" b="1" dirty="0">
                <a:cs typeface="Times New Roman" panose="02020603050405020304" pitchFamily="18" charset="0"/>
              </a:rPr>
              <a:t>: </a:t>
            </a:r>
            <a:r>
              <a:rPr lang="en-US" dirty="0">
                <a:cs typeface="Times New Roman" panose="02020603050405020304" pitchFamily="18" charset="0"/>
              </a:rPr>
              <a:t>The group feels that this is a critical component to caring for patients with altered voice, but were constrained from calling this a strong recommendation from lack of A or B level evidence.</a:t>
            </a:r>
          </a:p>
          <a:p>
            <a:pPr lvl="0">
              <a:lnSpc>
                <a:spcPct val="120000"/>
              </a:lnSpc>
              <a:spcBef>
                <a:spcPts val="0"/>
              </a:spcBef>
              <a:spcAft>
                <a:spcPts val="200"/>
              </a:spcAft>
            </a:pPr>
            <a:r>
              <a:rPr lang="en-US" b="1" u="sng" dirty="0">
                <a:cs typeface="Times New Roman" panose="02020603050405020304" pitchFamily="18" charset="0"/>
              </a:rPr>
              <a:t>Intentional vagueness</a:t>
            </a:r>
            <a:r>
              <a:rPr lang="en-US" b="1" dirty="0">
                <a:cs typeface="Times New Roman" panose="02020603050405020304" pitchFamily="18" charset="0"/>
              </a:rPr>
              <a:t>: </a:t>
            </a:r>
            <a:r>
              <a:rPr lang="en-US" dirty="0">
                <a:cs typeface="Times New Roman" panose="02020603050405020304" pitchFamily="18" charset="0"/>
              </a:rPr>
              <a:t>None</a:t>
            </a:r>
          </a:p>
          <a:p>
            <a:pPr lvl="0">
              <a:lnSpc>
                <a:spcPct val="120000"/>
              </a:lnSpc>
              <a:spcBef>
                <a:spcPts val="0"/>
              </a:spcBef>
              <a:spcAft>
                <a:spcPts val="200"/>
              </a:spcAft>
            </a:pPr>
            <a:r>
              <a:rPr lang="en-US" b="1" u="sng" dirty="0">
                <a:cs typeface="Times New Roman" panose="02020603050405020304" pitchFamily="18" charset="0"/>
              </a:rPr>
              <a:t>Role of patient preference</a:t>
            </a:r>
            <a:r>
              <a:rPr lang="en-US" b="1" dirty="0">
                <a:cs typeface="Times New Roman" panose="02020603050405020304" pitchFamily="18" charset="0"/>
              </a:rPr>
              <a:t>: </a:t>
            </a:r>
            <a:r>
              <a:rPr lang="en-US" dirty="0">
                <a:cs typeface="Times New Roman" panose="02020603050405020304" pitchFamily="18" charset="0"/>
              </a:rPr>
              <a:t>Small</a:t>
            </a:r>
          </a:p>
          <a:p>
            <a:pPr lvl="0">
              <a:lnSpc>
                <a:spcPct val="120000"/>
              </a:lnSpc>
              <a:spcBef>
                <a:spcPts val="0"/>
              </a:spcBef>
              <a:spcAft>
                <a:spcPts val="200"/>
              </a:spcAft>
            </a:pPr>
            <a:r>
              <a:rPr lang="en-US" b="1" u="sng" dirty="0">
                <a:cs typeface="Times New Roman" panose="02020603050405020304" pitchFamily="18" charset="0"/>
              </a:rPr>
              <a:t>Exclusions</a:t>
            </a:r>
            <a:r>
              <a:rPr lang="en-US" b="1" dirty="0">
                <a:cs typeface="Times New Roman" panose="02020603050405020304" pitchFamily="18" charset="0"/>
              </a:rPr>
              <a:t>: </a:t>
            </a:r>
            <a:r>
              <a:rPr lang="en-US" dirty="0">
                <a:cs typeface="Times New Roman" panose="02020603050405020304" pitchFamily="18" charset="0"/>
              </a:rPr>
              <a:t>None</a:t>
            </a:r>
          </a:p>
          <a:p>
            <a:pPr lvl="0">
              <a:lnSpc>
                <a:spcPct val="120000"/>
              </a:lnSpc>
              <a:spcBef>
                <a:spcPts val="0"/>
              </a:spcBef>
              <a:spcAft>
                <a:spcPts val="200"/>
              </a:spcAft>
            </a:pPr>
            <a:r>
              <a:rPr lang="en-US" b="1" u="sng" dirty="0">
                <a:cs typeface="Times New Roman" panose="02020603050405020304" pitchFamily="18" charset="0"/>
              </a:rPr>
              <a:t>Policy Level</a:t>
            </a:r>
            <a:r>
              <a:rPr lang="en-US" b="1" dirty="0">
                <a:cs typeface="Times New Roman" panose="02020603050405020304" pitchFamily="18" charset="0"/>
              </a:rPr>
              <a:t>:  </a:t>
            </a:r>
            <a:r>
              <a:rPr lang="en-US" dirty="0">
                <a:cs typeface="Times New Roman" panose="02020603050405020304" pitchFamily="18" charset="0"/>
              </a:rPr>
              <a:t>Recommendation</a:t>
            </a:r>
          </a:p>
          <a:p>
            <a:pPr lvl="0">
              <a:lnSpc>
                <a:spcPct val="120000"/>
              </a:lnSpc>
              <a:spcBef>
                <a:spcPts val="0"/>
              </a:spcBef>
              <a:spcAft>
                <a:spcPts val="200"/>
              </a:spcAft>
            </a:pPr>
            <a:r>
              <a:rPr lang="en-US" b="1" u="sng" dirty="0">
                <a:cs typeface="Times New Roman" panose="02020603050405020304" pitchFamily="18" charset="0"/>
              </a:rPr>
              <a:t>Differences of opinions</a:t>
            </a:r>
            <a:r>
              <a:rPr lang="en-US" b="1" dirty="0">
                <a:cs typeface="Times New Roman" panose="02020603050405020304" pitchFamily="18" charset="0"/>
              </a:rPr>
              <a:t>: </a:t>
            </a:r>
            <a:r>
              <a:rPr lang="en-US" dirty="0">
                <a:cs typeface="Times New Roman" panose="02020603050405020304" pitchFamily="18" charset="0"/>
              </a:rPr>
              <a:t>None</a:t>
            </a:r>
          </a:p>
          <a:p>
            <a:pPr marL="0" indent="0">
              <a:buNone/>
            </a:pPr>
            <a:endParaRPr lang="en-US" dirty="0"/>
          </a:p>
        </p:txBody>
      </p:sp>
    </p:spTree>
    <p:extLst>
      <p:ext uri="{BB962C8B-B14F-4D97-AF65-F5344CB8AC3E}">
        <p14:creationId xmlns:p14="http://schemas.microsoft.com/office/powerpoint/2010/main" val="2609916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3DC3-AB8D-40C8-AAC4-4F364E780C91}"/>
              </a:ext>
            </a:extLst>
          </p:cNvPr>
          <p:cNvSpPr>
            <a:spLocks noGrp="1"/>
          </p:cNvSpPr>
          <p:nvPr>
            <p:ph type="title"/>
          </p:nvPr>
        </p:nvSpPr>
        <p:spPr/>
        <p:txBody>
          <a:bodyPr/>
          <a:lstStyle/>
          <a:p>
            <a:r>
              <a:rPr lang="en-US" dirty="0"/>
              <a:t>STATEMENT 2. IDENTIFYING THE UNDERLYING CAUSE OF DYSPHONIA</a:t>
            </a:r>
          </a:p>
        </p:txBody>
      </p:sp>
      <p:sp>
        <p:nvSpPr>
          <p:cNvPr id="3" name="Content Placeholder 2">
            <a:extLst>
              <a:ext uri="{FF2B5EF4-FFF2-40B4-BE49-F238E27FC236}">
                <a16:creationId xmlns:a16="http://schemas.microsoft.com/office/drawing/2014/main" id="{25728EA4-C49D-40A8-BD11-0D1BAE0A0546}"/>
              </a:ext>
            </a:extLst>
          </p:cNvPr>
          <p:cNvSpPr>
            <a:spLocks noGrp="1"/>
          </p:cNvSpPr>
          <p:nvPr>
            <p:ph idx="1"/>
          </p:nvPr>
        </p:nvSpPr>
        <p:spPr/>
        <p:txBody>
          <a:bodyPr>
            <a:normAutofit fontScale="77500" lnSpcReduction="20000"/>
          </a:bodyPr>
          <a:lstStyle/>
          <a:p>
            <a:pPr marL="0" indent="0">
              <a:lnSpc>
                <a:spcPct val="120000"/>
              </a:lnSpc>
              <a:buNone/>
            </a:pPr>
            <a:r>
              <a:rPr lang="en-US" sz="3200" b="1" dirty="0">
                <a:latin typeface="Helvetica" panose="020B0604020202020204" pitchFamily="34" charset="0"/>
                <a:cs typeface="Helvetica" panose="020B0604020202020204" pitchFamily="34" charset="0"/>
              </a:rPr>
              <a:t>STATEMENT 2: </a:t>
            </a:r>
            <a:r>
              <a:rPr lang="en-US" b="1" dirty="0"/>
              <a:t>IDENTIFYING UNDERLYING CAUSE OF DYSPHONIA: </a:t>
            </a:r>
            <a:r>
              <a:rPr lang="en-US" dirty="0"/>
              <a:t>Clinicians should assess the patient with dysphonia by history and physical examination for underlying causes of dysphonia and factors that modify management.</a:t>
            </a:r>
            <a:r>
              <a:rPr lang="en-US" b="1" dirty="0"/>
              <a:t> </a:t>
            </a:r>
            <a:r>
              <a:rPr lang="en-US" i="1" u="sng" dirty="0"/>
              <a:t>Recommendation based on observational studies with a preponderance of benefit over harm.</a:t>
            </a:r>
          </a:p>
          <a:p>
            <a:pPr>
              <a:lnSpc>
                <a:spcPct val="120000"/>
              </a:lnSpc>
            </a:pPr>
            <a:endParaRPr lang="en-US" sz="3200" i="1" u="sng" dirty="0">
              <a:latin typeface="Helvetica" panose="020B0604020202020204" pitchFamily="34" charset="0"/>
              <a:cs typeface="Helvetica" panose="020B0604020202020204" pitchFamily="34" charset="0"/>
            </a:endParaRPr>
          </a:p>
          <a:p>
            <a:pPr marL="0" lvl="0" indent="0">
              <a:lnSpc>
                <a:spcPct val="120000"/>
              </a:lnSpc>
              <a:buNone/>
            </a:pPr>
            <a:r>
              <a:rPr lang="en-US" b="1" u="sng" dirty="0"/>
              <a:t>Benefit</a:t>
            </a:r>
            <a:r>
              <a:rPr lang="en-US" b="1" dirty="0"/>
              <a:t>: </a:t>
            </a:r>
            <a:r>
              <a:rPr lang="en-US" dirty="0"/>
              <a:t>To identify potential causative factors of the dysphonia, increase awareness of underlying causes of dysphonia, identify patients at risk for serious underlying conditions, and identify underlying cause to allow for targeted treatment.</a:t>
            </a:r>
          </a:p>
          <a:p>
            <a:pPr marL="0" lvl="0" indent="0">
              <a:lnSpc>
                <a:spcPct val="120000"/>
              </a:lnSpc>
              <a:buNone/>
            </a:pPr>
            <a:r>
              <a:rPr lang="en-US" b="1" u="sng" dirty="0"/>
              <a:t>Risks, harms, costs</a:t>
            </a:r>
            <a:r>
              <a:rPr lang="en-US" b="1" dirty="0"/>
              <a:t>: </a:t>
            </a:r>
            <a:r>
              <a:rPr lang="en-US" dirty="0"/>
              <a:t>None</a:t>
            </a:r>
          </a:p>
          <a:p>
            <a:pPr>
              <a:lnSpc>
                <a:spcPct val="120000"/>
              </a:lnSpc>
            </a:pPr>
            <a:endParaRPr lang="en-US" dirty="0"/>
          </a:p>
        </p:txBody>
      </p:sp>
    </p:spTree>
    <p:extLst>
      <p:ext uri="{BB962C8B-B14F-4D97-AF65-F5344CB8AC3E}">
        <p14:creationId xmlns:p14="http://schemas.microsoft.com/office/powerpoint/2010/main" val="212829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3DC3-AB8D-40C8-AAC4-4F364E780C91}"/>
              </a:ext>
            </a:extLst>
          </p:cNvPr>
          <p:cNvSpPr>
            <a:spLocks noGrp="1"/>
          </p:cNvSpPr>
          <p:nvPr>
            <p:ph type="title"/>
          </p:nvPr>
        </p:nvSpPr>
        <p:spPr/>
        <p:txBody>
          <a:bodyPr/>
          <a:lstStyle/>
          <a:p>
            <a:r>
              <a:rPr lang="en-US" dirty="0"/>
              <a:t>STATEMENT 2. IDENTIFYING THE UNDERLYING CAUSE OF DYSPHONIA</a:t>
            </a:r>
          </a:p>
        </p:txBody>
      </p:sp>
      <p:sp>
        <p:nvSpPr>
          <p:cNvPr id="3" name="Content Placeholder 2">
            <a:extLst>
              <a:ext uri="{FF2B5EF4-FFF2-40B4-BE49-F238E27FC236}">
                <a16:creationId xmlns:a16="http://schemas.microsoft.com/office/drawing/2014/main" id="{25728EA4-C49D-40A8-BD11-0D1BAE0A0546}"/>
              </a:ext>
            </a:extLst>
          </p:cNvPr>
          <p:cNvSpPr>
            <a:spLocks noGrp="1"/>
          </p:cNvSpPr>
          <p:nvPr>
            <p:ph idx="1"/>
          </p:nvPr>
        </p:nvSpPr>
        <p:spPr/>
        <p:txBody>
          <a:bodyPr>
            <a:normAutofit fontScale="92500" lnSpcReduction="10000"/>
          </a:bodyPr>
          <a:lstStyle/>
          <a:p>
            <a:pPr marL="0" indent="0" fontAlgn="base">
              <a:lnSpc>
                <a:spcPct val="120000"/>
              </a:lnSpc>
              <a:spcAft>
                <a:spcPts val="600"/>
              </a:spcAft>
              <a:buNone/>
            </a:pPr>
            <a:r>
              <a:rPr lang="en-US" sz="1800" b="1" dirty="0">
                <a:ea typeface="ＭＳ Ｐゴシック" charset="0"/>
                <a:cs typeface="Helvetica" panose="020B0604020202020204" pitchFamily="34" charset="0"/>
              </a:rPr>
              <a:t>Action Statement Profile </a:t>
            </a:r>
          </a:p>
          <a:p>
            <a:pPr marL="0" indent="0" fontAlgn="base">
              <a:lnSpc>
                <a:spcPct val="120000"/>
              </a:lnSpc>
              <a:spcBef>
                <a:spcPct val="0"/>
              </a:spcBef>
              <a:spcAft>
                <a:spcPts val="200"/>
              </a:spcAft>
              <a:buNone/>
            </a:pPr>
            <a:r>
              <a:rPr lang="en-US" sz="1600" b="1" u="sng" dirty="0">
                <a:ea typeface="ＭＳ Ｐゴシック" charset="0"/>
              </a:rPr>
              <a:t>Quality improvement opportunity</a:t>
            </a:r>
            <a:r>
              <a:rPr lang="en-US" sz="1600" b="1" dirty="0">
                <a:ea typeface="ＭＳ Ｐゴシック" charset="0"/>
              </a:rPr>
              <a:t>: </a:t>
            </a:r>
            <a:r>
              <a:rPr lang="en-US" sz="1600" dirty="0">
                <a:ea typeface="ＭＳ Ｐゴシック" charset="0"/>
              </a:rPr>
              <a:t>To guide the expediency and nature of recommended treatments/investigations through identification of potential underlying causes of the dysphonia (National Quality Strategy domain): </a:t>
            </a:r>
            <a:r>
              <a:rPr lang="en-US" sz="1600" dirty="0">
                <a:cs typeface="Times New Roman" panose="02020603050405020304" pitchFamily="18" charset="0"/>
              </a:rPr>
              <a:t>Prevention and Treatment of Leading Causes of Morbidity and Mortality; Effective Communication and Care Coordination.</a:t>
            </a:r>
            <a:endParaRPr lang="en-US" sz="1600" dirty="0">
              <a:ea typeface="ＭＳ Ｐゴシック" charset="0"/>
            </a:endParaRPr>
          </a:p>
          <a:p>
            <a:pPr marL="0" indent="0" fontAlgn="base">
              <a:lnSpc>
                <a:spcPct val="120000"/>
              </a:lnSpc>
              <a:spcBef>
                <a:spcPct val="0"/>
              </a:spcBef>
              <a:spcAft>
                <a:spcPts val="200"/>
              </a:spcAft>
              <a:buNone/>
            </a:pPr>
            <a:r>
              <a:rPr lang="en-US" sz="1600" b="1" u="sng" dirty="0">
                <a:ea typeface="ＭＳ Ｐゴシック" charset="0"/>
              </a:rPr>
              <a:t>Aggregate evidence quality</a:t>
            </a:r>
            <a:r>
              <a:rPr lang="en-US" sz="1600" b="1" dirty="0">
                <a:ea typeface="ＭＳ Ｐゴシック" charset="0"/>
              </a:rPr>
              <a:t>: </a:t>
            </a:r>
            <a:r>
              <a:rPr lang="en-US" sz="1600" dirty="0">
                <a:ea typeface="ＭＳ Ｐゴシック" charset="0"/>
              </a:rPr>
              <a:t>Grade C, observational studies</a:t>
            </a:r>
          </a:p>
          <a:p>
            <a:pPr marL="0" indent="0" fontAlgn="base">
              <a:lnSpc>
                <a:spcPct val="120000"/>
              </a:lnSpc>
              <a:spcBef>
                <a:spcPct val="0"/>
              </a:spcBef>
              <a:spcAft>
                <a:spcPts val="200"/>
              </a:spcAft>
              <a:buNone/>
            </a:pPr>
            <a:r>
              <a:rPr lang="en-US" sz="1600" b="1" u="sng" dirty="0">
                <a:ea typeface="ＭＳ Ｐゴシック" charset="0"/>
              </a:rPr>
              <a:t>Level of confidence in evidence</a:t>
            </a:r>
            <a:r>
              <a:rPr lang="en-US" sz="1600" b="1" dirty="0">
                <a:ea typeface="ＭＳ Ｐゴシック" charset="0"/>
              </a:rPr>
              <a:t>: </a:t>
            </a:r>
            <a:r>
              <a:rPr lang="en-US" sz="1600" dirty="0">
                <a:ea typeface="ＭＳ Ｐゴシック" charset="0"/>
              </a:rPr>
              <a:t>High</a:t>
            </a:r>
          </a:p>
          <a:p>
            <a:pPr marL="0" indent="0" fontAlgn="base">
              <a:lnSpc>
                <a:spcPct val="120000"/>
              </a:lnSpc>
              <a:spcBef>
                <a:spcPct val="0"/>
              </a:spcBef>
              <a:spcAft>
                <a:spcPts val="200"/>
              </a:spcAft>
              <a:buNone/>
            </a:pPr>
            <a:r>
              <a:rPr lang="en-US" sz="1600" b="1" u="sng" dirty="0">
                <a:ea typeface="ＭＳ Ｐゴシック" charset="0"/>
              </a:rPr>
              <a:t>Benefits-harm assessment</a:t>
            </a:r>
            <a:r>
              <a:rPr lang="en-US" sz="1600" b="1" dirty="0">
                <a:ea typeface="ＭＳ Ｐゴシック" charset="0"/>
              </a:rPr>
              <a:t>: </a:t>
            </a:r>
            <a:r>
              <a:rPr lang="en-US" sz="1600" dirty="0">
                <a:ea typeface="ＭＳ Ｐゴシック" charset="0"/>
              </a:rPr>
              <a:t>Preponderance of benefit over harm</a:t>
            </a:r>
          </a:p>
          <a:p>
            <a:pPr marL="0" indent="0" fontAlgn="base">
              <a:lnSpc>
                <a:spcPct val="120000"/>
              </a:lnSpc>
              <a:spcBef>
                <a:spcPct val="0"/>
              </a:spcBef>
              <a:spcAft>
                <a:spcPts val="200"/>
              </a:spcAft>
              <a:buNone/>
            </a:pPr>
            <a:r>
              <a:rPr lang="en-US" sz="1600" b="1" u="sng" dirty="0">
                <a:ea typeface="ＭＳ Ｐゴシック" charset="0"/>
              </a:rPr>
              <a:t>Value judgments</a:t>
            </a:r>
            <a:r>
              <a:rPr lang="en-US" sz="1600" b="1" dirty="0">
                <a:ea typeface="ＭＳ Ｐゴシック" charset="0"/>
              </a:rPr>
              <a:t>: </a:t>
            </a:r>
            <a:r>
              <a:rPr lang="en-US" sz="1600" dirty="0">
                <a:ea typeface="ＭＳ Ｐゴシック" charset="0"/>
              </a:rPr>
              <a:t>Further management of dysphonia is completely dependent on the underlying cause. The group felt that while this seems obvious, it was an opportunity to educate clinicians about potential etiologies</a:t>
            </a:r>
          </a:p>
          <a:p>
            <a:pPr marL="0" indent="0" fontAlgn="base">
              <a:lnSpc>
                <a:spcPct val="120000"/>
              </a:lnSpc>
              <a:spcBef>
                <a:spcPct val="0"/>
              </a:spcBef>
              <a:spcAft>
                <a:spcPts val="200"/>
              </a:spcAft>
              <a:buNone/>
            </a:pPr>
            <a:r>
              <a:rPr lang="en-US" sz="1600" b="1" u="sng" dirty="0">
                <a:ea typeface="ＭＳ Ｐゴシック" charset="0"/>
              </a:rPr>
              <a:t>Intentional vagueness</a:t>
            </a:r>
            <a:r>
              <a:rPr lang="en-US" sz="1600" b="1" dirty="0">
                <a:ea typeface="ＭＳ Ｐゴシック" charset="0"/>
              </a:rPr>
              <a:t>: </a:t>
            </a:r>
            <a:r>
              <a:rPr lang="en-US" sz="1600" dirty="0">
                <a:ea typeface="ＭＳ Ｐゴシック" charset="0"/>
              </a:rPr>
              <a:t>None</a:t>
            </a:r>
          </a:p>
          <a:p>
            <a:pPr marL="0" indent="0" fontAlgn="base">
              <a:lnSpc>
                <a:spcPct val="120000"/>
              </a:lnSpc>
              <a:spcBef>
                <a:spcPct val="0"/>
              </a:spcBef>
              <a:spcAft>
                <a:spcPts val="200"/>
              </a:spcAft>
              <a:buNone/>
            </a:pPr>
            <a:r>
              <a:rPr lang="en-US" sz="1600" b="1" u="sng" dirty="0">
                <a:ea typeface="ＭＳ Ｐゴシック" charset="0"/>
              </a:rPr>
              <a:t>Role of patient preferences</a:t>
            </a:r>
            <a:r>
              <a:rPr lang="en-US" sz="1600" b="1" dirty="0">
                <a:ea typeface="ＭＳ Ｐゴシック" charset="0"/>
              </a:rPr>
              <a:t>: </a:t>
            </a:r>
            <a:r>
              <a:rPr lang="en-US" sz="1600" dirty="0">
                <a:ea typeface="ＭＳ Ｐゴシック" charset="0"/>
              </a:rPr>
              <a:t>Small</a:t>
            </a:r>
          </a:p>
          <a:p>
            <a:pPr marL="0" indent="0" fontAlgn="base">
              <a:lnSpc>
                <a:spcPct val="120000"/>
              </a:lnSpc>
              <a:spcBef>
                <a:spcPct val="0"/>
              </a:spcBef>
              <a:spcAft>
                <a:spcPts val="200"/>
              </a:spcAft>
              <a:buNone/>
            </a:pPr>
            <a:r>
              <a:rPr lang="en-US" sz="1600" b="1" u="sng" dirty="0">
                <a:ea typeface="ＭＳ Ｐゴシック" charset="0"/>
              </a:rPr>
              <a:t>Exclusions</a:t>
            </a:r>
            <a:r>
              <a:rPr lang="en-US" sz="1600" b="1" dirty="0">
                <a:ea typeface="ＭＳ Ｐゴシック" charset="0"/>
              </a:rPr>
              <a:t>: </a:t>
            </a:r>
            <a:r>
              <a:rPr lang="en-US" sz="1600" dirty="0">
                <a:ea typeface="ＭＳ Ｐゴシック" charset="0"/>
              </a:rPr>
              <a:t>None</a:t>
            </a:r>
          </a:p>
          <a:p>
            <a:pPr marL="0" indent="0" fontAlgn="base">
              <a:lnSpc>
                <a:spcPct val="120000"/>
              </a:lnSpc>
              <a:spcBef>
                <a:spcPct val="0"/>
              </a:spcBef>
              <a:spcAft>
                <a:spcPts val="200"/>
              </a:spcAft>
              <a:buNone/>
            </a:pPr>
            <a:r>
              <a:rPr lang="en-US" sz="1600" b="1" u="sng" dirty="0">
                <a:ea typeface="ＭＳ Ｐゴシック" charset="0"/>
              </a:rPr>
              <a:t>Policy level</a:t>
            </a:r>
            <a:r>
              <a:rPr lang="en-US" sz="1600" b="1" dirty="0">
                <a:ea typeface="ＭＳ Ｐゴシック" charset="0"/>
              </a:rPr>
              <a:t>: </a:t>
            </a:r>
            <a:r>
              <a:rPr lang="en-US" sz="1600" dirty="0">
                <a:ea typeface="ＭＳ Ｐゴシック" charset="0"/>
              </a:rPr>
              <a:t>Strong Recommendation</a:t>
            </a:r>
          </a:p>
          <a:p>
            <a:pPr marL="0" indent="0" fontAlgn="base">
              <a:lnSpc>
                <a:spcPct val="120000"/>
              </a:lnSpc>
              <a:spcBef>
                <a:spcPct val="0"/>
              </a:spcBef>
              <a:spcAft>
                <a:spcPts val="200"/>
              </a:spcAft>
              <a:buNone/>
            </a:pPr>
            <a:r>
              <a:rPr lang="en-US" sz="1600" b="1" u="sng" dirty="0">
                <a:ea typeface="ＭＳ Ｐゴシック" charset="0"/>
              </a:rPr>
              <a:t>Differences of opinions</a:t>
            </a:r>
            <a:r>
              <a:rPr lang="en-US" sz="1600" b="1" dirty="0">
                <a:ea typeface="ＭＳ Ｐゴシック" charset="0"/>
              </a:rPr>
              <a:t>: </a:t>
            </a:r>
            <a:r>
              <a:rPr lang="en-US" sz="1600" dirty="0">
                <a:ea typeface="ＭＳ Ｐゴシック" charset="0"/>
              </a:rPr>
              <a:t>None</a:t>
            </a:r>
          </a:p>
        </p:txBody>
      </p:sp>
    </p:spTree>
    <p:extLst>
      <p:ext uri="{BB962C8B-B14F-4D97-AF65-F5344CB8AC3E}">
        <p14:creationId xmlns:p14="http://schemas.microsoft.com/office/powerpoint/2010/main" val="1713848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EDB0-F82A-4179-BFFE-99DFC397130B}"/>
              </a:ext>
            </a:extLst>
          </p:cNvPr>
          <p:cNvSpPr>
            <a:spLocks noGrp="1"/>
          </p:cNvSpPr>
          <p:nvPr>
            <p:ph type="title"/>
          </p:nvPr>
        </p:nvSpPr>
        <p:spPr/>
        <p:txBody>
          <a:bodyPr/>
          <a:lstStyle/>
          <a:p>
            <a:r>
              <a:rPr lang="en-US" dirty="0"/>
              <a:t>STATEMENT 3. ESCALATION OF CARE</a:t>
            </a:r>
          </a:p>
        </p:txBody>
      </p:sp>
      <p:sp>
        <p:nvSpPr>
          <p:cNvPr id="3" name="Content Placeholder 2">
            <a:extLst>
              <a:ext uri="{FF2B5EF4-FFF2-40B4-BE49-F238E27FC236}">
                <a16:creationId xmlns:a16="http://schemas.microsoft.com/office/drawing/2014/main" id="{B0AB36B5-9618-4719-881E-2DFF6C35CD07}"/>
              </a:ext>
            </a:extLst>
          </p:cNvPr>
          <p:cNvSpPr>
            <a:spLocks noGrp="1"/>
          </p:cNvSpPr>
          <p:nvPr>
            <p:ph idx="1"/>
          </p:nvPr>
        </p:nvSpPr>
        <p:spPr/>
        <p:txBody>
          <a:bodyPr>
            <a:normAutofit fontScale="62500" lnSpcReduction="20000"/>
          </a:bodyPr>
          <a:lstStyle/>
          <a:p>
            <a:pPr marL="0" indent="0">
              <a:lnSpc>
                <a:spcPct val="120000"/>
              </a:lnSpc>
              <a:buNone/>
            </a:pPr>
            <a:r>
              <a:rPr lang="en-US" sz="3200" b="1" dirty="0">
                <a:latin typeface="Helvetica" panose="020B0604020202020204" pitchFamily="34" charset="0"/>
                <a:cs typeface="Helvetica" panose="020B0604020202020204" pitchFamily="34" charset="0"/>
              </a:rPr>
              <a:t>STATEMENT 3: </a:t>
            </a:r>
            <a:r>
              <a:rPr lang="en-US" b="1" dirty="0"/>
              <a:t>ESCALATION OF CARE: Clinicians should assess the patient with dysphonia by history and physical examination to identify factors where expedited laryngeal evaluation is indicated; these include but are not limited to: recent surgical procedures involving the head, neck or chest, recent endotracheal intubation, presence of concomitant neck mass, respiratory distress or stridor, history of tobacco abuse, and whether he/she is a professional voice user. </a:t>
            </a:r>
            <a:r>
              <a:rPr lang="en-US" i="1" u="sng" dirty="0"/>
              <a:t>Strong recommendation based on observational studies with a preponderance of benefit over harm.</a:t>
            </a:r>
            <a:endParaRPr lang="en-US" u="sng" dirty="0"/>
          </a:p>
          <a:p>
            <a:pPr marL="0" indent="0">
              <a:lnSpc>
                <a:spcPct val="120000"/>
              </a:lnSpc>
              <a:buNone/>
            </a:pPr>
            <a:endParaRPr lang="en-US" sz="3200" dirty="0"/>
          </a:p>
          <a:p>
            <a:pPr marL="0" lvl="0" indent="0">
              <a:lnSpc>
                <a:spcPct val="120000"/>
              </a:lnSpc>
              <a:buNone/>
            </a:pPr>
            <a:r>
              <a:rPr lang="en-US" b="1" u="sng" dirty="0"/>
              <a:t>Benefit</a:t>
            </a:r>
            <a:r>
              <a:rPr lang="en-US" b="1" dirty="0"/>
              <a:t>: </a:t>
            </a:r>
            <a:r>
              <a:rPr lang="en-US" dirty="0"/>
              <a:t>To identify factors early in the course of management that could influence the timing of diagnostic procedures, choice of interventions, or provision of follow-up care; to identify risk factors; to identify populations for whom early or more aggressive intervention may be warranted (i.e. professional voice).</a:t>
            </a:r>
          </a:p>
          <a:p>
            <a:pPr marL="0" lvl="0" indent="0">
              <a:lnSpc>
                <a:spcPct val="120000"/>
              </a:lnSpc>
              <a:buNone/>
            </a:pPr>
            <a:r>
              <a:rPr lang="en-US" b="1" u="sng" dirty="0"/>
              <a:t>Risks, harms, costs</a:t>
            </a:r>
            <a:r>
              <a:rPr lang="en-US" b="1" dirty="0"/>
              <a:t>: </a:t>
            </a:r>
            <a:r>
              <a:rPr lang="en-US" dirty="0"/>
              <a:t>Time in assessment</a:t>
            </a:r>
          </a:p>
        </p:txBody>
      </p:sp>
    </p:spTree>
    <p:extLst>
      <p:ext uri="{BB962C8B-B14F-4D97-AF65-F5344CB8AC3E}">
        <p14:creationId xmlns:p14="http://schemas.microsoft.com/office/powerpoint/2010/main" val="178979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469-FE80-4650-9BFC-C740C2FFFE7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BDC6345-DE54-44CD-8947-DD16B224D863}"/>
              </a:ext>
            </a:extLst>
          </p:cNvPr>
          <p:cNvSpPr>
            <a:spLocks noGrp="1"/>
          </p:cNvSpPr>
          <p:nvPr>
            <p:ph idx="1"/>
          </p:nvPr>
        </p:nvSpPr>
        <p:spPr/>
        <p:txBody>
          <a:bodyPr>
            <a:normAutofit fontScale="62500" lnSpcReduction="20000"/>
          </a:bodyPr>
          <a:lstStyle/>
          <a:p>
            <a:pPr marL="0" indent="0" algn="ctr">
              <a:lnSpc>
                <a:spcPct val="120000"/>
              </a:lnSpc>
              <a:buNone/>
            </a:pPr>
            <a:r>
              <a:rPr lang="en-US" dirty="0"/>
              <a:t>The clinical practice guideline is not intended as the sole source of guidance in managing patients with hoarseness. Rather, it is designed to assist clinicians by providing an evidence-based framework for decision-making strategies. The guideline is not intended to replace clinical judgment or establish a protocol for all individuals with this condition and may not provide the only appropriate approach to diagnosing and managing this program of care. As medical knowledge expands and technology advances, clinical indicators and guidelines are promoted as conditional and provisional proposals of what is recommended under specific conditions but are not absolute. Guidelines are not mandates. These do not and should not purport to be a legal standard of care. The responsible physician, in light of all circumstances presented by the individual patient, must determine the appropriate treatment. Adherence to these guidelines will not ensure successful patient outcomes in every situation. The American Academy of Otolaryngology-Head and Neck Surgery Foundation emphasizes that these clinical guidelines should not be deemed to include all proper treatment decisions or methods of care or to exclude other treatment decisions or methods of care reasonably directed to obtaining the same results.</a:t>
            </a:r>
          </a:p>
        </p:txBody>
      </p:sp>
    </p:spTree>
    <p:extLst>
      <p:ext uri="{BB962C8B-B14F-4D97-AF65-F5344CB8AC3E}">
        <p14:creationId xmlns:p14="http://schemas.microsoft.com/office/powerpoint/2010/main" val="65450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EDB0-F82A-4179-BFFE-99DFC397130B}"/>
              </a:ext>
            </a:extLst>
          </p:cNvPr>
          <p:cNvSpPr>
            <a:spLocks noGrp="1"/>
          </p:cNvSpPr>
          <p:nvPr>
            <p:ph type="title"/>
          </p:nvPr>
        </p:nvSpPr>
        <p:spPr/>
        <p:txBody>
          <a:bodyPr/>
          <a:lstStyle/>
          <a:p>
            <a:r>
              <a:rPr lang="en-US" dirty="0"/>
              <a:t>STATEMENT 3. ESCALATION OF CARE</a:t>
            </a:r>
          </a:p>
        </p:txBody>
      </p:sp>
      <p:sp>
        <p:nvSpPr>
          <p:cNvPr id="3" name="Content Placeholder 2">
            <a:extLst>
              <a:ext uri="{FF2B5EF4-FFF2-40B4-BE49-F238E27FC236}">
                <a16:creationId xmlns:a16="http://schemas.microsoft.com/office/drawing/2014/main" id="{B0AB36B5-9618-4719-881E-2DFF6C35CD07}"/>
              </a:ext>
            </a:extLst>
          </p:cNvPr>
          <p:cNvSpPr>
            <a:spLocks noGrp="1"/>
          </p:cNvSpPr>
          <p:nvPr>
            <p:ph idx="1"/>
          </p:nvPr>
        </p:nvSpPr>
        <p:spPr>
          <a:xfrm>
            <a:off x="838200" y="1841500"/>
            <a:ext cx="10515600" cy="3956610"/>
          </a:xfrm>
        </p:spPr>
        <p:txBody>
          <a:bodyPr>
            <a:normAutofit fontScale="92500" lnSpcReduction="10000"/>
          </a:bodyPr>
          <a:lstStyle/>
          <a:p>
            <a:pPr marL="0" indent="0">
              <a:spcAft>
                <a:spcPts val="600"/>
              </a:spcAft>
              <a:buNone/>
              <a:defRPr/>
            </a:pPr>
            <a:r>
              <a:rPr lang="en-US" sz="1600" b="1" dirty="0">
                <a:ea typeface="ＭＳ Ｐゴシック" charset="0"/>
                <a:cs typeface="Helvetica" panose="020B0604020202020204" pitchFamily="34" charset="0"/>
              </a:rPr>
              <a:t>Action Statement Profile</a:t>
            </a:r>
          </a:p>
          <a:p>
            <a:pPr marL="0" indent="0" fontAlgn="base">
              <a:lnSpc>
                <a:spcPct val="120000"/>
              </a:lnSpc>
              <a:spcBef>
                <a:spcPct val="0"/>
              </a:spcBef>
              <a:spcAft>
                <a:spcPts val="200"/>
              </a:spcAft>
              <a:buNone/>
            </a:pPr>
            <a:r>
              <a:rPr lang="en-US" sz="1600" b="1" u="sng" dirty="0">
                <a:ea typeface="ＭＳ Ｐゴシック" charset="0"/>
              </a:rPr>
              <a:t>Quality improvement opportunity</a:t>
            </a:r>
            <a:r>
              <a:rPr lang="en-US" sz="1600" b="1" dirty="0">
                <a:ea typeface="ＭＳ Ｐゴシック" charset="0"/>
              </a:rPr>
              <a:t>: </a:t>
            </a:r>
            <a:r>
              <a:rPr lang="en-US" sz="1600" dirty="0">
                <a:ea typeface="ＭＳ Ｐゴシック" charset="0"/>
              </a:rPr>
              <a:t>To encourage early referral of dysphonic patients whose history, symptoms, or physical examination is concerning for a serious underlying etiology.  (National Quality Strategy domains):Prevention and </a:t>
            </a:r>
            <a:r>
              <a:rPr lang="en-US" sz="1600" dirty="0">
                <a:cs typeface="Times New Roman" panose="02020603050405020304" pitchFamily="18" charset="0"/>
              </a:rPr>
              <a:t>Treatment of Leading Causes of Morbidity and Mortality; Effective Communication and Care Coordination</a:t>
            </a:r>
            <a:r>
              <a:rPr lang="en-US" sz="1600" dirty="0">
                <a:ea typeface="ＭＳ Ｐゴシック" charset="0"/>
              </a:rPr>
              <a:t>; Patient Safety</a:t>
            </a:r>
          </a:p>
          <a:p>
            <a:pPr marL="0" indent="0" fontAlgn="base">
              <a:lnSpc>
                <a:spcPct val="120000"/>
              </a:lnSpc>
              <a:spcBef>
                <a:spcPct val="0"/>
              </a:spcBef>
              <a:spcAft>
                <a:spcPts val="200"/>
              </a:spcAft>
              <a:buNone/>
            </a:pPr>
            <a:r>
              <a:rPr lang="en-US" sz="1600" b="1" u="sng" dirty="0">
                <a:ea typeface="ＭＳ Ｐゴシック" charset="0"/>
              </a:rPr>
              <a:t>Aggregate evidence quality</a:t>
            </a:r>
            <a:r>
              <a:rPr lang="en-US" sz="1600" b="1" dirty="0">
                <a:ea typeface="ＭＳ Ｐゴシック" charset="0"/>
              </a:rPr>
              <a:t>: </a:t>
            </a:r>
            <a:r>
              <a:rPr lang="en-US" sz="1600" dirty="0">
                <a:ea typeface="ＭＳ Ｐゴシック" charset="0"/>
              </a:rPr>
              <a:t>Grade B, </a:t>
            </a:r>
            <a:r>
              <a:rPr lang="en-US" sz="1600" dirty="0"/>
              <a:t>based on overwhelmingly consistent evidence from </a:t>
            </a:r>
            <a:r>
              <a:rPr lang="en-US" sz="1600" dirty="0">
                <a:ea typeface="ＭＳ Ｐゴシック" charset="0"/>
              </a:rPr>
              <a:t>observational studies</a:t>
            </a:r>
          </a:p>
          <a:p>
            <a:pPr marL="0" indent="0" fontAlgn="base">
              <a:lnSpc>
                <a:spcPct val="120000"/>
              </a:lnSpc>
              <a:spcBef>
                <a:spcPct val="0"/>
              </a:spcBef>
              <a:spcAft>
                <a:spcPts val="200"/>
              </a:spcAft>
              <a:buNone/>
            </a:pPr>
            <a:r>
              <a:rPr lang="en-US" sz="1600" b="1" u="sng" dirty="0">
                <a:ea typeface="ＭＳ Ｐゴシック" charset="0"/>
              </a:rPr>
              <a:t>Level of confidence in evidence</a:t>
            </a:r>
            <a:r>
              <a:rPr lang="en-US" sz="1600" b="1" dirty="0">
                <a:ea typeface="ＭＳ Ｐゴシック" charset="0"/>
              </a:rPr>
              <a:t>: </a:t>
            </a:r>
            <a:r>
              <a:rPr lang="en-US" sz="1600" dirty="0">
                <a:ea typeface="ＭＳ Ｐゴシック" charset="0"/>
              </a:rPr>
              <a:t>High</a:t>
            </a:r>
          </a:p>
          <a:p>
            <a:pPr marL="0" indent="0" fontAlgn="base">
              <a:lnSpc>
                <a:spcPct val="120000"/>
              </a:lnSpc>
              <a:spcBef>
                <a:spcPct val="0"/>
              </a:spcBef>
              <a:spcAft>
                <a:spcPts val="200"/>
              </a:spcAft>
              <a:buNone/>
            </a:pPr>
            <a:r>
              <a:rPr lang="en-US" sz="1600" b="1" u="sng" dirty="0">
                <a:ea typeface="ＭＳ Ｐゴシック" charset="0"/>
              </a:rPr>
              <a:t>Benefits-harm assessment</a:t>
            </a:r>
            <a:r>
              <a:rPr lang="en-US" sz="1600" b="1" dirty="0">
                <a:ea typeface="ＭＳ Ｐゴシック" charset="0"/>
              </a:rPr>
              <a:t>: </a:t>
            </a:r>
            <a:r>
              <a:rPr lang="en-US" sz="1600" dirty="0">
                <a:ea typeface="ＭＳ Ｐゴシック" charset="0"/>
              </a:rPr>
              <a:t>Preponderance of benefit over harm</a:t>
            </a:r>
          </a:p>
          <a:p>
            <a:pPr marL="0" indent="0" fontAlgn="base">
              <a:lnSpc>
                <a:spcPct val="120000"/>
              </a:lnSpc>
              <a:spcBef>
                <a:spcPct val="0"/>
              </a:spcBef>
              <a:spcAft>
                <a:spcPts val="200"/>
              </a:spcAft>
              <a:buNone/>
            </a:pPr>
            <a:r>
              <a:rPr lang="en-US" sz="1600" b="1" u="sng" dirty="0">
                <a:ea typeface="ＭＳ Ｐゴシック" charset="0"/>
              </a:rPr>
              <a:t>Value judgments</a:t>
            </a:r>
            <a:r>
              <a:rPr lang="en-US" sz="1600" b="1" dirty="0">
                <a:ea typeface="ＭＳ Ｐゴシック" charset="0"/>
              </a:rPr>
              <a:t>: </a:t>
            </a:r>
            <a:r>
              <a:rPr lang="en-US" sz="1600" dirty="0">
                <a:ea typeface="ＭＳ Ｐゴシック" charset="0"/>
              </a:rPr>
              <a:t>Importance of history taking and identifying modifying factors as an essential component of providing quality care</a:t>
            </a:r>
          </a:p>
          <a:p>
            <a:pPr marL="0" indent="0" fontAlgn="base">
              <a:lnSpc>
                <a:spcPct val="120000"/>
              </a:lnSpc>
              <a:spcBef>
                <a:spcPct val="0"/>
              </a:spcBef>
              <a:spcAft>
                <a:spcPts val="200"/>
              </a:spcAft>
              <a:buNone/>
            </a:pPr>
            <a:r>
              <a:rPr lang="en-US" sz="1600" b="1" u="sng" dirty="0">
                <a:ea typeface="ＭＳ Ｐゴシック" charset="0"/>
              </a:rPr>
              <a:t>Intentional vagueness</a:t>
            </a:r>
            <a:r>
              <a:rPr lang="en-US" sz="1600" b="1" dirty="0">
                <a:ea typeface="ＭＳ Ｐゴシック" charset="0"/>
              </a:rPr>
              <a:t>: </a:t>
            </a:r>
            <a:r>
              <a:rPr lang="en-US" sz="1600" dirty="0">
                <a:ea typeface="ＭＳ Ｐゴシック" charset="0"/>
              </a:rPr>
              <a:t>The term expedited does not specify exact timing</a:t>
            </a:r>
          </a:p>
          <a:p>
            <a:pPr marL="0" indent="0" fontAlgn="base">
              <a:lnSpc>
                <a:spcPct val="120000"/>
              </a:lnSpc>
              <a:spcBef>
                <a:spcPct val="0"/>
              </a:spcBef>
              <a:spcAft>
                <a:spcPts val="200"/>
              </a:spcAft>
              <a:buNone/>
            </a:pPr>
            <a:r>
              <a:rPr lang="en-US" sz="1600" b="1" u="sng" dirty="0">
                <a:ea typeface="ＭＳ Ｐゴシック" charset="0"/>
              </a:rPr>
              <a:t>Role of patient preferences</a:t>
            </a:r>
            <a:r>
              <a:rPr lang="en-US" sz="1600" b="1" dirty="0">
                <a:ea typeface="ＭＳ Ｐゴシック" charset="0"/>
              </a:rPr>
              <a:t>: </a:t>
            </a:r>
            <a:r>
              <a:rPr lang="en-US" sz="1600" dirty="0">
                <a:ea typeface="ＭＳ Ｐゴシック" charset="0"/>
              </a:rPr>
              <a:t>Moderate (small; in the setting of a neck mass with dysphonia, or concern for malignancy)</a:t>
            </a:r>
          </a:p>
          <a:p>
            <a:pPr marL="0" indent="0" fontAlgn="base">
              <a:lnSpc>
                <a:spcPct val="120000"/>
              </a:lnSpc>
              <a:spcBef>
                <a:spcPct val="0"/>
              </a:spcBef>
              <a:spcAft>
                <a:spcPts val="200"/>
              </a:spcAft>
              <a:buNone/>
            </a:pPr>
            <a:r>
              <a:rPr lang="en-US" sz="1600" b="1" u="sng" dirty="0">
                <a:ea typeface="ＭＳ Ｐゴシック" charset="0"/>
              </a:rPr>
              <a:t>Exclusions</a:t>
            </a:r>
            <a:r>
              <a:rPr lang="en-US" sz="1600" b="1" dirty="0">
                <a:ea typeface="ＭＳ Ｐゴシック" charset="0"/>
              </a:rPr>
              <a:t>: </a:t>
            </a:r>
            <a:r>
              <a:rPr lang="en-US" sz="1600" dirty="0">
                <a:ea typeface="ＭＳ Ｐゴシック" charset="0"/>
              </a:rPr>
              <a:t>None</a:t>
            </a:r>
          </a:p>
          <a:p>
            <a:pPr marL="0" indent="0" fontAlgn="base">
              <a:lnSpc>
                <a:spcPct val="120000"/>
              </a:lnSpc>
              <a:spcBef>
                <a:spcPct val="0"/>
              </a:spcBef>
              <a:spcAft>
                <a:spcPts val="200"/>
              </a:spcAft>
              <a:buNone/>
            </a:pPr>
            <a:r>
              <a:rPr lang="en-US" sz="1600" b="1" u="sng" dirty="0">
                <a:ea typeface="ＭＳ Ｐゴシック" charset="0"/>
              </a:rPr>
              <a:t>Policy level</a:t>
            </a:r>
            <a:r>
              <a:rPr lang="en-US" sz="1600" b="1" dirty="0">
                <a:ea typeface="ＭＳ Ｐゴシック" charset="0"/>
              </a:rPr>
              <a:t>: </a:t>
            </a:r>
            <a:r>
              <a:rPr lang="en-US" sz="1600" dirty="0">
                <a:ea typeface="ＭＳ Ｐゴシック" charset="0"/>
              </a:rPr>
              <a:t>Strong Recommendation</a:t>
            </a:r>
          </a:p>
          <a:p>
            <a:pPr marL="0" indent="0" fontAlgn="base">
              <a:lnSpc>
                <a:spcPct val="120000"/>
              </a:lnSpc>
              <a:spcBef>
                <a:spcPct val="0"/>
              </a:spcBef>
              <a:spcAft>
                <a:spcPts val="200"/>
              </a:spcAft>
              <a:buNone/>
            </a:pPr>
            <a:r>
              <a:rPr lang="en-US" sz="1600" b="1" u="sng" dirty="0">
                <a:ea typeface="ＭＳ Ｐゴシック" charset="0"/>
              </a:rPr>
              <a:t>Differences of opinions</a:t>
            </a:r>
            <a:r>
              <a:rPr lang="en-US" sz="1600" b="1" dirty="0">
                <a:ea typeface="ＭＳ Ｐゴシック" charset="0"/>
              </a:rPr>
              <a:t>:</a:t>
            </a:r>
            <a:r>
              <a:rPr lang="en-US" sz="1600" dirty="0">
                <a:ea typeface="ＭＳ Ｐゴシック" charset="0"/>
              </a:rPr>
              <a:t> None</a:t>
            </a:r>
          </a:p>
        </p:txBody>
      </p:sp>
    </p:spTree>
    <p:extLst>
      <p:ext uri="{BB962C8B-B14F-4D97-AF65-F5344CB8AC3E}">
        <p14:creationId xmlns:p14="http://schemas.microsoft.com/office/powerpoint/2010/main" val="197364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5BB7-1B3D-4203-8011-8605C7ED11E9}"/>
              </a:ext>
            </a:extLst>
          </p:cNvPr>
          <p:cNvSpPr>
            <a:spLocks noGrp="1"/>
          </p:cNvSpPr>
          <p:nvPr>
            <p:ph type="title"/>
          </p:nvPr>
        </p:nvSpPr>
        <p:spPr/>
        <p:txBody>
          <a:bodyPr/>
          <a:lstStyle/>
          <a:p>
            <a:r>
              <a:rPr lang="en-US" dirty="0"/>
              <a:t>STATEMENT 4A. LARYNGOSCOPY AND DYSPHONA</a:t>
            </a:r>
          </a:p>
        </p:txBody>
      </p:sp>
      <p:sp>
        <p:nvSpPr>
          <p:cNvPr id="3" name="Content Placeholder 2">
            <a:extLst>
              <a:ext uri="{FF2B5EF4-FFF2-40B4-BE49-F238E27FC236}">
                <a16:creationId xmlns:a16="http://schemas.microsoft.com/office/drawing/2014/main" id="{37E890D0-0C86-4582-ACB4-F542A95D1F85}"/>
              </a:ext>
            </a:extLst>
          </p:cNvPr>
          <p:cNvSpPr>
            <a:spLocks noGrp="1"/>
          </p:cNvSpPr>
          <p:nvPr>
            <p:ph idx="1"/>
          </p:nvPr>
        </p:nvSpPr>
        <p:spPr/>
        <p:txBody>
          <a:bodyPr>
            <a:normAutofit fontScale="77500" lnSpcReduction="20000"/>
          </a:bodyPr>
          <a:lstStyle/>
          <a:p>
            <a:pPr marL="0" indent="0">
              <a:lnSpc>
                <a:spcPct val="120000"/>
              </a:lnSpc>
              <a:buNone/>
            </a:pPr>
            <a:r>
              <a:rPr lang="en-US" sz="2900" b="1" dirty="0">
                <a:latin typeface="Helvetica" panose="020B0604020202020204" pitchFamily="34" charset="0"/>
                <a:cs typeface="Helvetica" panose="020B0604020202020204" pitchFamily="34" charset="0"/>
              </a:rPr>
              <a:t>STATEMENT 4A</a:t>
            </a:r>
            <a:r>
              <a:rPr lang="en-US" sz="3200" b="1" dirty="0">
                <a:latin typeface="Helvetica" panose="020B0604020202020204" pitchFamily="34" charset="0"/>
                <a:cs typeface="Helvetica" panose="020B0604020202020204" pitchFamily="34" charset="0"/>
              </a:rPr>
              <a:t>. </a:t>
            </a:r>
            <a:r>
              <a:rPr lang="en-US" b="1" dirty="0"/>
              <a:t>LARYNGOSCOPY AND DYSPHONIA: Clinicians may perform diagnostic laryngoscopy at any time in a patient with dysphonia. </a:t>
            </a:r>
            <a:r>
              <a:rPr lang="en-US" i="1" u="sng" dirty="0"/>
              <a:t>Option based on observational studies, expert opinion, and a balance of benefit and harm.</a:t>
            </a:r>
          </a:p>
          <a:p>
            <a:pPr marL="0" indent="0">
              <a:lnSpc>
                <a:spcPct val="120000"/>
              </a:lnSpc>
              <a:buNone/>
            </a:pPr>
            <a:endParaRPr lang="en-US" sz="3200" i="1" u="sng" dirty="0">
              <a:latin typeface="Helvetica" panose="020B0604020202020204" pitchFamily="34" charset="0"/>
              <a:cs typeface="Helvetica" panose="020B0604020202020204" pitchFamily="34" charset="0"/>
            </a:endParaRPr>
          </a:p>
          <a:p>
            <a:pPr marL="0" lvl="0" indent="0">
              <a:lnSpc>
                <a:spcPct val="120000"/>
              </a:lnSpc>
              <a:buNone/>
            </a:pPr>
            <a:r>
              <a:rPr lang="en-US" b="1" u="sng" dirty="0"/>
              <a:t>Benefit</a:t>
            </a:r>
            <a:r>
              <a:rPr lang="en-US" b="1" dirty="0"/>
              <a:t>: </a:t>
            </a:r>
            <a:r>
              <a:rPr lang="en-US" dirty="0"/>
              <a:t>Establishing the underlying diagnosis, possible reduction in cost, improved diagnostic accuracy, appropriate referrals, appropriate treatment, avoid missed or delayed diagnosis, reduced anxiety by establishing diagnosis. </a:t>
            </a:r>
          </a:p>
          <a:p>
            <a:pPr marL="0" lvl="0" indent="0">
              <a:lnSpc>
                <a:spcPct val="120000"/>
              </a:lnSpc>
              <a:buNone/>
            </a:pPr>
            <a:r>
              <a:rPr lang="en-US" b="1" u="sng" dirty="0"/>
              <a:t>Risks, harms, costs</a:t>
            </a:r>
            <a:r>
              <a:rPr lang="en-US" b="1" dirty="0"/>
              <a:t>: </a:t>
            </a:r>
            <a:r>
              <a:rPr lang="en-US" dirty="0"/>
              <a:t>Patient discomfort, cost of examination, procedure-related morbidity</a:t>
            </a:r>
          </a:p>
          <a:p>
            <a:pPr marL="0" indent="0">
              <a:lnSpc>
                <a:spcPct val="120000"/>
              </a:lnSpc>
              <a:buNone/>
            </a:pPr>
            <a:endParaRPr lang="en-US" dirty="0"/>
          </a:p>
        </p:txBody>
      </p:sp>
    </p:spTree>
    <p:extLst>
      <p:ext uri="{BB962C8B-B14F-4D97-AF65-F5344CB8AC3E}">
        <p14:creationId xmlns:p14="http://schemas.microsoft.com/office/powerpoint/2010/main" val="180871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5BB7-1B3D-4203-8011-8605C7ED11E9}"/>
              </a:ext>
            </a:extLst>
          </p:cNvPr>
          <p:cNvSpPr>
            <a:spLocks noGrp="1"/>
          </p:cNvSpPr>
          <p:nvPr>
            <p:ph type="title"/>
          </p:nvPr>
        </p:nvSpPr>
        <p:spPr/>
        <p:txBody>
          <a:bodyPr/>
          <a:lstStyle/>
          <a:p>
            <a:r>
              <a:rPr lang="en-US" dirty="0"/>
              <a:t>STATEMENT 4A. LARYNGOSCOPY AND DYSPHONA</a:t>
            </a:r>
          </a:p>
        </p:txBody>
      </p:sp>
      <p:sp>
        <p:nvSpPr>
          <p:cNvPr id="3" name="Content Placeholder 2">
            <a:extLst>
              <a:ext uri="{FF2B5EF4-FFF2-40B4-BE49-F238E27FC236}">
                <a16:creationId xmlns:a16="http://schemas.microsoft.com/office/drawing/2014/main" id="{37E890D0-0C86-4582-ACB4-F542A95D1F85}"/>
              </a:ext>
            </a:extLst>
          </p:cNvPr>
          <p:cNvSpPr>
            <a:spLocks noGrp="1"/>
          </p:cNvSpPr>
          <p:nvPr>
            <p:ph idx="1"/>
          </p:nvPr>
        </p:nvSpPr>
        <p:spPr/>
        <p:txBody>
          <a:bodyPr>
            <a:normAutofit fontScale="92500"/>
          </a:bodyPr>
          <a:lstStyle/>
          <a:p>
            <a:pPr marL="0" indent="0">
              <a:lnSpc>
                <a:spcPct val="110000"/>
              </a:lnSpc>
              <a:spcAft>
                <a:spcPts val="600"/>
              </a:spcAft>
              <a:buNone/>
            </a:pPr>
            <a:r>
              <a:rPr lang="en-US" sz="1600" b="1" dirty="0">
                <a:cs typeface="Helvetica" panose="020B0604020202020204" pitchFamily="34" charset="0"/>
              </a:rPr>
              <a:t>Action Statement Profile </a:t>
            </a:r>
            <a:endParaRPr lang="en-US" sz="1800" dirty="0">
              <a:latin typeface="Helvetica" panose="020B0604020202020204" pitchFamily="34" charset="0"/>
              <a:cs typeface="Helvetica" panose="020B0604020202020204" pitchFamily="34" charset="0"/>
            </a:endParaRPr>
          </a:p>
          <a:p>
            <a:pPr marL="0" lvl="0" indent="0">
              <a:lnSpc>
                <a:spcPct val="110000"/>
              </a:lnSpc>
              <a:spcBef>
                <a:spcPts val="0"/>
              </a:spcBef>
              <a:spcAft>
                <a:spcPts val="200"/>
              </a:spcAft>
              <a:buNone/>
            </a:pPr>
            <a:r>
              <a:rPr lang="en-US" sz="1600" b="1" u="sng" dirty="0"/>
              <a:t>Quality improvement opportunity</a:t>
            </a:r>
            <a:r>
              <a:rPr lang="en-US" sz="1600" b="1" dirty="0"/>
              <a:t>:</a:t>
            </a:r>
            <a:r>
              <a:rPr lang="en-US" sz="1600" dirty="0"/>
              <a:t> To highlight the important role of visualizing the larynx and vocal folds in managing a patient with dysphonia.(National Quality Strategy domains): </a:t>
            </a:r>
            <a:r>
              <a:rPr lang="en-US" sz="1600" dirty="0">
                <a:ea typeface="ＭＳ Ｐゴシック" charset="0"/>
              </a:rPr>
              <a:t>Prevention and </a:t>
            </a:r>
            <a:r>
              <a:rPr lang="en-US" sz="1600" dirty="0">
                <a:cs typeface="Times New Roman" panose="02020603050405020304" pitchFamily="18" charset="0"/>
              </a:rPr>
              <a:t>Treatment of Leading Causes of Morbidity and Mortality; Effective Communication and Care Coordination</a:t>
            </a:r>
            <a:r>
              <a:rPr lang="en-US" sz="1600" dirty="0">
                <a:ea typeface="ＭＳ Ｐゴシック" charset="0"/>
              </a:rPr>
              <a:t>; Patient Safety</a:t>
            </a:r>
            <a:endParaRPr lang="en-US" sz="1600" dirty="0"/>
          </a:p>
          <a:p>
            <a:pPr marL="0" lvl="0" indent="0">
              <a:lnSpc>
                <a:spcPct val="110000"/>
              </a:lnSpc>
              <a:spcBef>
                <a:spcPts val="0"/>
              </a:spcBef>
              <a:spcAft>
                <a:spcPts val="200"/>
              </a:spcAft>
              <a:buNone/>
            </a:pPr>
            <a:r>
              <a:rPr lang="en-US" sz="1600" b="1" u="sng" dirty="0"/>
              <a:t>Aggregate evidence quality</a:t>
            </a:r>
            <a:r>
              <a:rPr lang="en-US" sz="1600" dirty="0"/>
              <a:t>: Grade C, based on observational studies  </a:t>
            </a:r>
          </a:p>
          <a:p>
            <a:pPr marL="0" lvl="0" indent="0">
              <a:lnSpc>
                <a:spcPct val="110000"/>
              </a:lnSpc>
              <a:spcBef>
                <a:spcPts val="0"/>
              </a:spcBef>
              <a:spcAft>
                <a:spcPts val="200"/>
              </a:spcAft>
              <a:buNone/>
            </a:pPr>
            <a:r>
              <a:rPr lang="en-US" sz="1600" b="1" u="sng" dirty="0"/>
              <a:t>Level of confidence in evidence</a:t>
            </a:r>
            <a:r>
              <a:rPr lang="en-US" sz="1600" b="1" dirty="0"/>
              <a:t>: </a:t>
            </a:r>
            <a:r>
              <a:rPr lang="en-US" sz="1600" dirty="0"/>
              <a:t>High</a:t>
            </a:r>
          </a:p>
          <a:p>
            <a:pPr marL="0" lvl="0" indent="0">
              <a:lnSpc>
                <a:spcPct val="110000"/>
              </a:lnSpc>
              <a:spcBef>
                <a:spcPts val="0"/>
              </a:spcBef>
              <a:spcAft>
                <a:spcPts val="200"/>
              </a:spcAft>
              <a:buNone/>
            </a:pPr>
            <a:r>
              <a:rPr lang="en-US" sz="1600" b="1" u="sng" dirty="0"/>
              <a:t>Benefits-harm assessment</a:t>
            </a:r>
            <a:r>
              <a:rPr lang="en-US" sz="1600" b="1" dirty="0"/>
              <a:t>: </a:t>
            </a:r>
            <a:r>
              <a:rPr lang="en-US" sz="1600" dirty="0"/>
              <a:t>Balance of benefit and harm</a:t>
            </a:r>
          </a:p>
          <a:p>
            <a:pPr marL="0" lvl="0" indent="0">
              <a:lnSpc>
                <a:spcPct val="110000"/>
              </a:lnSpc>
              <a:spcBef>
                <a:spcPts val="0"/>
              </a:spcBef>
              <a:spcAft>
                <a:spcPts val="200"/>
              </a:spcAft>
              <a:buNone/>
            </a:pPr>
            <a:r>
              <a:rPr lang="en-US" sz="1600" b="1" u="sng" dirty="0"/>
              <a:t>Value judgments</a:t>
            </a:r>
            <a:r>
              <a:rPr lang="en-US" sz="1600" b="1" dirty="0"/>
              <a:t>: </a:t>
            </a:r>
            <a:r>
              <a:rPr lang="en-US" sz="1600" dirty="0"/>
              <a:t>Laryngoscopy is an essential tool for diagnosing the cause of dysphonia and should be available to those who can perform it; however, dysphonia is often self-limited and may resolve spontaneously without a diagnosis.</a:t>
            </a:r>
          </a:p>
          <a:p>
            <a:pPr marL="0" lvl="0" indent="0">
              <a:lnSpc>
                <a:spcPct val="110000"/>
              </a:lnSpc>
              <a:spcBef>
                <a:spcPts val="0"/>
              </a:spcBef>
              <a:spcAft>
                <a:spcPts val="200"/>
              </a:spcAft>
              <a:buNone/>
            </a:pPr>
            <a:r>
              <a:rPr lang="en-US" sz="1600" b="1" u="sng" dirty="0"/>
              <a:t>Intentional vagueness</a:t>
            </a:r>
            <a:r>
              <a:rPr lang="en-US" sz="1600" b="1" dirty="0"/>
              <a:t>: </a:t>
            </a:r>
            <a:r>
              <a:rPr lang="en-US" sz="1600" dirty="0"/>
              <a:t>None</a:t>
            </a:r>
          </a:p>
          <a:p>
            <a:pPr marL="0" lvl="0" indent="0">
              <a:lnSpc>
                <a:spcPct val="110000"/>
              </a:lnSpc>
              <a:spcBef>
                <a:spcPts val="0"/>
              </a:spcBef>
              <a:spcAft>
                <a:spcPts val="200"/>
              </a:spcAft>
              <a:buNone/>
            </a:pPr>
            <a:r>
              <a:rPr lang="en-US" sz="1600" b="1" u="sng" dirty="0"/>
              <a:t>Role of patient preferences</a:t>
            </a:r>
            <a:r>
              <a:rPr lang="en-US" sz="1600" b="1" dirty="0"/>
              <a:t>: </a:t>
            </a:r>
            <a:r>
              <a:rPr lang="en-US" sz="1600" dirty="0"/>
              <a:t>Moderate </a:t>
            </a:r>
          </a:p>
          <a:p>
            <a:pPr marL="0" lvl="0" indent="0">
              <a:lnSpc>
                <a:spcPct val="110000"/>
              </a:lnSpc>
              <a:spcBef>
                <a:spcPts val="0"/>
              </a:spcBef>
              <a:spcAft>
                <a:spcPts val="200"/>
              </a:spcAft>
              <a:buNone/>
            </a:pPr>
            <a:r>
              <a:rPr lang="en-US" sz="1600" b="1" u="sng" dirty="0"/>
              <a:t>Exclusions</a:t>
            </a:r>
            <a:r>
              <a:rPr lang="en-US" sz="1600" b="1" dirty="0"/>
              <a:t>: </a:t>
            </a:r>
            <a:r>
              <a:rPr lang="en-US" sz="1600" dirty="0"/>
              <a:t>None </a:t>
            </a:r>
          </a:p>
          <a:p>
            <a:pPr marL="0" lvl="0" indent="0">
              <a:lnSpc>
                <a:spcPct val="110000"/>
              </a:lnSpc>
              <a:spcBef>
                <a:spcPts val="0"/>
              </a:spcBef>
              <a:spcAft>
                <a:spcPts val="200"/>
              </a:spcAft>
              <a:buNone/>
            </a:pPr>
            <a:r>
              <a:rPr lang="en-US" sz="1600" b="1" u="sng" dirty="0"/>
              <a:t>Policy level</a:t>
            </a:r>
            <a:r>
              <a:rPr lang="en-US" sz="1600" b="1" dirty="0"/>
              <a:t>: </a:t>
            </a:r>
            <a:r>
              <a:rPr lang="en-US" sz="1600" dirty="0"/>
              <a:t>Option</a:t>
            </a:r>
          </a:p>
          <a:p>
            <a:pPr marL="0" lvl="0" indent="0">
              <a:lnSpc>
                <a:spcPct val="110000"/>
              </a:lnSpc>
              <a:spcBef>
                <a:spcPts val="0"/>
              </a:spcBef>
              <a:spcAft>
                <a:spcPts val="200"/>
              </a:spcAft>
              <a:buNone/>
            </a:pPr>
            <a:r>
              <a:rPr lang="en-US" sz="1600" b="1" u="sng" dirty="0"/>
              <a:t>Differences of opinions</a:t>
            </a:r>
            <a:r>
              <a:rPr lang="en-US" sz="1600" b="1" dirty="0"/>
              <a:t>: </a:t>
            </a:r>
            <a:r>
              <a:rPr lang="en-US" sz="1600" dirty="0"/>
              <a:t>None</a:t>
            </a:r>
          </a:p>
          <a:p>
            <a:pPr marL="0" indent="0">
              <a:lnSpc>
                <a:spcPct val="110000"/>
              </a:lnSpc>
              <a:buNone/>
            </a:pPr>
            <a:endParaRPr lang="en-US" sz="1600" dirty="0"/>
          </a:p>
        </p:txBody>
      </p:sp>
    </p:spTree>
    <p:extLst>
      <p:ext uri="{BB962C8B-B14F-4D97-AF65-F5344CB8AC3E}">
        <p14:creationId xmlns:p14="http://schemas.microsoft.com/office/powerpoint/2010/main" val="311855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2FC6-7386-4CF6-82B4-AC693FDEEC37}"/>
              </a:ext>
            </a:extLst>
          </p:cNvPr>
          <p:cNvSpPr>
            <a:spLocks noGrp="1"/>
          </p:cNvSpPr>
          <p:nvPr>
            <p:ph type="title"/>
          </p:nvPr>
        </p:nvSpPr>
        <p:spPr/>
        <p:txBody>
          <a:bodyPr>
            <a:normAutofit fontScale="90000"/>
          </a:bodyPr>
          <a:lstStyle/>
          <a:p>
            <a:r>
              <a:rPr lang="en-US" dirty="0"/>
              <a:t>STATEMENT 4B. NEED FOR LARYNGOSCOPY IN PERSISTENT DYSPHONIA</a:t>
            </a:r>
          </a:p>
        </p:txBody>
      </p:sp>
      <p:sp>
        <p:nvSpPr>
          <p:cNvPr id="3" name="Content Placeholder 2">
            <a:extLst>
              <a:ext uri="{FF2B5EF4-FFF2-40B4-BE49-F238E27FC236}">
                <a16:creationId xmlns:a16="http://schemas.microsoft.com/office/drawing/2014/main" id="{375E548F-9EDF-459E-B92E-1BB4C759865F}"/>
              </a:ext>
            </a:extLst>
          </p:cNvPr>
          <p:cNvSpPr>
            <a:spLocks noGrp="1"/>
          </p:cNvSpPr>
          <p:nvPr>
            <p:ph idx="1"/>
          </p:nvPr>
        </p:nvSpPr>
        <p:spPr/>
        <p:txBody>
          <a:bodyPr>
            <a:normAutofit fontScale="70000" lnSpcReduction="20000"/>
          </a:bodyPr>
          <a:lstStyle/>
          <a:p>
            <a:pPr marL="0" indent="0">
              <a:lnSpc>
                <a:spcPct val="120000"/>
              </a:lnSpc>
              <a:buNone/>
            </a:pPr>
            <a:r>
              <a:rPr lang="en-US" sz="3200" b="1" dirty="0">
                <a:latin typeface="Helvetica" panose="020B0604020202020204" pitchFamily="34" charset="0"/>
                <a:cs typeface="Helvetica" panose="020B0604020202020204" pitchFamily="34" charset="0"/>
              </a:rPr>
              <a:t>STATEMENT 4B. </a:t>
            </a:r>
            <a:r>
              <a:rPr lang="en-US" b="1" dirty="0"/>
              <a:t>NEED FOR LARYNGOSCOPY IN PERSISTENT DYSPHONIA: Clinicians should perform laryngoscopy, or refer to a clinician who can perform laryngoscopy, when dysphonia fails to resolve or improve within 4 weeks, or irrespective of duration if a serious underlying cause is suspected. </a:t>
            </a:r>
            <a:r>
              <a:rPr lang="en-US" i="1" u="sng" dirty="0"/>
              <a:t>Recommendation based on observational studies, expert opinion, and a preponderance of benefit over harm</a:t>
            </a:r>
            <a:r>
              <a:rPr lang="en-US" u="sng" dirty="0"/>
              <a:t>. </a:t>
            </a:r>
            <a:r>
              <a:rPr lang="en-US" dirty="0"/>
              <a:t> </a:t>
            </a:r>
          </a:p>
          <a:p>
            <a:pPr marL="0" indent="0">
              <a:lnSpc>
                <a:spcPct val="120000"/>
              </a:lnSpc>
              <a:buNone/>
            </a:pPr>
            <a:endParaRPr lang="en-US" sz="3200" i="1" u="sng" dirty="0">
              <a:latin typeface="Helvetica" panose="020B0604020202020204" pitchFamily="34" charset="0"/>
              <a:cs typeface="Helvetica" panose="020B0604020202020204" pitchFamily="34" charset="0"/>
            </a:endParaRPr>
          </a:p>
          <a:p>
            <a:pPr marL="0" lvl="0" indent="0">
              <a:lnSpc>
                <a:spcPct val="120000"/>
              </a:lnSpc>
              <a:buNone/>
            </a:pPr>
            <a:r>
              <a:rPr lang="en-US" b="1" u="sng" dirty="0"/>
              <a:t>Benefit</a:t>
            </a:r>
            <a:r>
              <a:rPr lang="en-US" b="1" dirty="0"/>
              <a:t>: </a:t>
            </a:r>
            <a:r>
              <a:rPr lang="en-US" dirty="0"/>
              <a:t>Avoid missed or delayed diagnosis of serious conditions in patients without additional signs and/or symptoms to suggest underlying disease; permit prompt assessment of the larynx when serious concern exists</a:t>
            </a:r>
          </a:p>
          <a:p>
            <a:pPr marL="0" lvl="0" indent="0">
              <a:lnSpc>
                <a:spcPct val="120000"/>
              </a:lnSpc>
              <a:buNone/>
            </a:pPr>
            <a:r>
              <a:rPr lang="en-US" b="1" u="sng" dirty="0"/>
              <a:t>Risks, harms, costs</a:t>
            </a:r>
            <a:r>
              <a:rPr lang="en-US" b="1" dirty="0"/>
              <a:t>: </a:t>
            </a:r>
            <a:r>
              <a:rPr lang="en-US" dirty="0"/>
              <a:t>Potential for delay in diagnosis; procedure-related morbidity; procedure-related expense, patient discomfort</a:t>
            </a:r>
          </a:p>
        </p:txBody>
      </p:sp>
    </p:spTree>
    <p:extLst>
      <p:ext uri="{BB962C8B-B14F-4D97-AF65-F5344CB8AC3E}">
        <p14:creationId xmlns:p14="http://schemas.microsoft.com/office/powerpoint/2010/main" val="1870178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2FC6-7386-4CF6-82B4-AC693FDEEC37}"/>
              </a:ext>
            </a:extLst>
          </p:cNvPr>
          <p:cNvSpPr>
            <a:spLocks noGrp="1"/>
          </p:cNvSpPr>
          <p:nvPr>
            <p:ph type="title"/>
          </p:nvPr>
        </p:nvSpPr>
        <p:spPr/>
        <p:txBody>
          <a:bodyPr>
            <a:normAutofit fontScale="90000"/>
          </a:bodyPr>
          <a:lstStyle/>
          <a:p>
            <a:r>
              <a:rPr lang="en-US" dirty="0"/>
              <a:t>STATEMENT 4B. NEED FOR LARYNGOSCOPY IN PERSISTENT DYSPHONIA</a:t>
            </a:r>
          </a:p>
        </p:txBody>
      </p:sp>
      <p:sp>
        <p:nvSpPr>
          <p:cNvPr id="3" name="Content Placeholder 2">
            <a:extLst>
              <a:ext uri="{FF2B5EF4-FFF2-40B4-BE49-F238E27FC236}">
                <a16:creationId xmlns:a16="http://schemas.microsoft.com/office/drawing/2014/main" id="{375E548F-9EDF-459E-B92E-1BB4C759865F}"/>
              </a:ext>
            </a:extLst>
          </p:cNvPr>
          <p:cNvSpPr>
            <a:spLocks noGrp="1"/>
          </p:cNvSpPr>
          <p:nvPr>
            <p:ph idx="1"/>
          </p:nvPr>
        </p:nvSpPr>
        <p:spPr/>
        <p:txBody>
          <a:bodyPr>
            <a:normAutofit/>
          </a:bodyPr>
          <a:lstStyle/>
          <a:p>
            <a:pPr marL="0" indent="0">
              <a:spcAft>
                <a:spcPts val="600"/>
              </a:spcAft>
              <a:buNone/>
              <a:defRPr/>
            </a:pPr>
            <a:r>
              <a:rPr lang="en-US" sz="1800" b="1" dirty="0">
                <a:cs typeface="Helvetica" panose="020B0604020202020204" pitchFamily="34" charset="0"/>
              </a:rPr>
              <a:t>Action Statement Profile </a:t>
            </a:r>
          </a:p>
          <a:p>
            <a:pPr marL="0" lvl="0" indent="0">
              <a:lnSpc>
                <a:spcPct val="110000"/>
              </a:lnSpc>
              <a:spcBef>
                <a:spcPts val="0"/>
              </a:spcBef>
              <a:spcAft>
                <a:spcPts val="200"/>
              </a:spcAft>
              <a:buNone/>
            </a:pPr>
            <a:r>
              <a:rPr lang="en-US" sz="1600" b="1" u="sng" dirty="0"/>
              <a:t>Quality improvement opportunity</a:t>
            </a:r>
            <a:r>
              <a:rPr lang="en-US" sz="1600" b="1" dirty="0"/>
              <a:t>: </a:t>
            </a:r>
            <a:r>
              <a:rPr lang="en-US" sz="1600" dirty="0"/>
              <a:t>To highlight the important role of visualizing the larynx and vocal folds in managing a patient with dysphonia, especially if the dysphonia fails to improve within 4-weeks’ onset (National Quality Strategy domains): </a:t>
            </a:r>
            <a:r>
              <a:rPr lang="en-US" sz="1600" dirty="0">
                <a:ea typeface="ＭＳ Ｐゴシック" charset="0"/>
              </a:rPr>
              <a:t>Prevention and </a:t>
            </a:r>
            <a:r>
              <a:rPr lang="en-US" sz="1600" dirty="0">
                <a:cs typeface="Times New Roman" panose="02020603050405020304" pitchFamily="18" charset="0"/>
              </a:rPr>
              <a:t>Treatment of Leading Causes of Morbidity and Mortality; Effective Communication and Care Coordination</a:t>
            </a:r>
            <a:endParaRPr lang="en-US" sz="1600" dirty="0"/>
          </a:p>
          <a:p>
            <a:pPr marL="0" lvl="0" indent="0">
              <a:lnSpc>
                <a:spcPct val="110000"/>
              </a:lnSpc>
              <a:spcBef>
                <a:spcPts val="0"/>
              </a:spcBef>
              <a:spcAft>
                <a:spcPts val="200"/>
              </a:spcAft>
              <a:buNone/>
            </a:pPr>
            <a:r>
              <a:rPr lang="en-US" sz="1600" b="1" u="sng" dirty="0"/>
              <a:t>Aggregate evidence quality</a:t>
            </a:r>
            <a:r>
              <a:rPr lang="en-US" sz="1600" dirty="0"/>
              <a:t>: Grade C, observational studies on the natural history of benign laryngeal disorders; grade C for observational studies plus expert opinion on defining what constitutes a serious underlying condition</a:t>
            </a:r>
          </a:p>
          <a:p>
            <a:pPr marL="0" lvl="0" indent="0">
              <a:lnSpc>
                <a:spcPct val="110000"/>
              </a:lnSpc>
              <a:spcBef>
                <a:spcPts val="0"/>
              </a:spcBef>
              <a:spcAft>
                <a:spcPts val="200"/>
              </a:spcAft>
              <a:buNone/>
            </a:pPr>
            <a:r>
              <a:rPr lang="en-US" sz="1600" b="1" u="sng" dirty="0"/>
              <a:t>Level of confidence in evidence</a:t>
            </a:r>
            <a:r>
              <a:rPr lang="en-US" sz="1600" dirty="0"/>
              <a:t>: High</a:t>
            </a:r>
          </a:p>
          <a:p>
            <a:pPr marL="0" lvl="0" indent="0">
              <a:lnSpc>
                <a:spcPct val="110000"/>
              </a:lnSpc>
              <a:spcBef>
                <a:spcPts val="0"/>
              </a:spcBef>
              <a:spcAft>
                <a:spcPts val="200"/>
              </a:spcAft>
              <a:buNone/>
            </a:pPr>
            <a:r>
              <a:rPr lang="en-US" sz="1600" b="1" u="sng" dirty="0"/>
              <a:t>Benefits-harm assessment</a:t>
            </a:r>
            <a:r>
              <a:rPr lang="en-US" sz="1600" b="1" dirty="0"/>
              <a:t>: </a:t>
            </a:r>
            <a:r>
              <a:rPr lang="en-US" sz="1600" dirty="0"/>
              <a:t>Preponderance of benefit over harm</a:t>
            </a:r>
          </a:p>
          <a:p>
            <a:pPr marL="0" lvl="0" indent="0">
              <a:lnSpc>
                <a:spcPct val="110000"/>
              </a:lnSpc>
              <a:spcBef>
                <a:spcPts val="0"/>
              </a:spcBef>
              <a:spcAft>
                <a:spcPts val="200"/>
              </a:spcAft>
              <a:buNone/>
            </a:pPr>
            <a:r>
              <a:rPr lang="en-US" sz="1600" b="1" u="sng" dirty="0"/>
              <a:t>Value judgments</a:t>
            </a:r>
            <a:r>
              <a:rPr lang="en-US" sz="1600" b="1" dirty="0"/>
              <a:t>: </a:t>
            </a:r>
            <a:r>
              <a:rPr lang="en-US" sz="1600" dirty="0"/>
              <a:t>A need to balance timely diagnostic intervention with the potential for overutilization and excessive cost. The guideline update panel debated the optimal time for assessment of the larynx using a consensus based approach and agreed upon 4-weeks with the option to proceed more promptly based on clinical circumstances.</a:t>
            </a:r>
          </a:p>
        </p:txBody>
      </p:sp>
    </p:spTree>
    <p:extLst>
      <p:ext uri="{BB962C8B-B14F-4D97-AF65-F5344CB8AC3E}">
        <p14:creationId xmlns:p14="http://schemas.microsoft.com/office/powerpoint/2010/main" val="2610459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2FC6-7386-4CF6-82B4-AC693FDEEC37}"/>
              </a:ext>
            </a:extLst>
          </p:cNvPr>
          <p:cNvSpPr>
            <a:spLocks noGrp="1"/>
          </p:cNvSpPr>
          <p:nvPr>
            <p:ph type="title"/>
          </p:nvPr>
        </p:nvSpPr>
        <p:spPr/>
        <p:txBody>
          <a:bodyPr>
            <a:normAutofit fontScale="90000"/>
          </a:bodyPr>
          <a:lstStyle/>
          <a:p>
            <a:r>
              <a:rPr lang="en-US" dirty="0"/>
              <a:t>STATEMENT 4B. NEED FOR LARYNGOSCOPY IN PERSISTENT DYSPHONIA</a:t>
            </a:r>
          </a:p>
        </p:txBody>
      </p:sp>
      <p:sp>
        <p:nvSpPr>
          <p:cNvPr id="3" name="Content Placeholder 2">
            <a:extLst>
              <a:ext uri="{FF2B5EF4-FFF2-40B4-BE49-F238E27FC236}">
                <a16:creationId xmlns:a16="http://schemas.microsoft.com/office/drawing/2014/main" id="{375E548F-9EDF-459E-B92E-1BB4C759865F}"/>
              </a:ext>
            </a:extLst>
          </p:cNvPr>
          <p:cNvSpPr>
            <a:spLocks noGrp="1"/>
          </p:cNvSpPr>
          <p:nvPr>
            <p:ph idx="1"/>
          </p:nvPr>
        </p:nvSpPr>
        <p:spPr/>
        <p:txBody>
          <a:bodyPr>
            <a:normAutofit/>
          </a:bodyPr>
          <a:lstStyle/>
          <a:p>
            <a:pPr marL="0" indent="0">
              <a:spcAft>
                <a:spcPts val="600"/>
              </a:spcAft>
              <a:buNone/>
              <a:defRPr/>
            </a:pPr>
            <a:r>
              <a:rPr lang="en-US" sz="1800" b="1" dirty="0">
                <a:cs typeface="Helvetica" panose="020B0604020202020204" pitchFamily="34" charset="0"/>
              </a:rPr>
              <a:t>Action Statement Profile (cont’d)</a:t>
            </a:r>
          </a:p>
          <a:p>
            <a:pPr marL="0" lvl="0" indent="0">
              <a:lnSpc>
                <a:spcPct val="110000"/>
              </a:lnSpc>
              <a:spcBef>
                <a:spcPts val="0"/>
              </a:spcBef>
              <a:spcAft>
                <a:spcPts val="200"/>
              </a:spcAft>
              <a:buNone/>
            </a:pPr>
            <a:r>
              <a:rPr lang="en-US" sz="1600" b="1" u="sng" dirty="0"/>
              <a:t>Intentional vagueness</a:t>
            </a:r>
            <a:r>
              <a:rPr lang="en-US" sz="1600" b="1" dirty="0"/>
              <a:t>: </a:t>
            </a:r>
            <a:r>
              <a:rPr lang="en-US" sz="1600" dirty="0"/>
              <a:t>The term “serious underlying concern” is subject to the discretion of the clinician. Some conditions are clearly serious, but in other patients, the seriousness of the condition is dependent on the patient. Intentional vagueness was incorporated to allow for clinical judgment in the expediency of evaluation.</a:t>
            </a:r>
          </a:p>
          <a:p>
            <a:pPr marL="0" lvl="0" indent="0">
              <a:lnSpc>
                <a:spcPct val="110000"/>
              </a:lnSpc>
              <a:spcBef>
                <a:spcPts val="0"/>
              </a:spcBef>
              <a:spcAft>
                <a:spcPts val="200"/>
              </a:spcAft>
              <a:buNone/>
            </a:pPr>
            <a:r>
              <a:rPr lang="en-US" sz="1600" b="1" u="sng" dirty="0"/>
              <a:t>Role of patient preferences</a:t>
            </a:r>
            <a:r>
              <a:rPr lang="en-US" sz="1600" b="1" dirty="0"/>
              <a:t>: </a:t>
            </a:r>
            <a:r>
              <a:rPr lang="en-US" sz="1600" dirty="0"/>
              <a:t>If there is a serious underlying concern then there is a limited role for patient preference; however, in patients without a serious underlying concern, the role for patient preference is moderate</a:t>
            </a:r>
          </a:p>
          <a:p>
            <a:pPr marL="0" lvl="0" indent="0">
              <a:lnSpc>
                <a:spcPct val="110000"/>
              </a:lnSpc>
              <a:spcBef>
                <a:spcPts val="0"/>
              </a:spcBef>
              <a:spcAft>
                <a:spcPts val="200"/>
              </a:spcAft>
              <a:buNone/>
            </a:pPr>
            <a:r>
              <a:rPr lang="en-US" sz="1600" b="1" u="sng" dirty="0"/>
              <a:t>Exclusions</a:t>
            </a:r>
            <a:r>
              <a:rPr lang="en-US" sz="1600" b="1" dirty="0"/>
              <a:t>: </a:t>
            </a:r>
            <a:r>
              <a:rPr lang="en-US" sz="1600" dirty="0"/>
              <a:t>None</a:t>
            </a:r>
          </a:p>
          <a:p>
            <a:pPr marL="0" lvl="0" indent="0">
              <a:lnSpc>
                <a:spcPct val="110000"/>
              </a:lnSpc>
              <a:spcBef>
                <a:spcPts val="0"/>
              </a:spcBef>
              <a:spcAft>
                <a:spcPts val="200"/>
              </a:spcAft>
              <a:buNone/>
            </a:pPr>
            <a:r>
              <a:rPr lang="en-US" sz="1600" b="1" u="sng" dirty="0"/>
              <a:t>Policy level</a:t>
            </a:r>
            <a:r>
              <a:rPr lang="en-US" sz="1600" b="1" dirty="0"/>
              <a:t>: </a:t>
            </a:r>
            <a:r>
              <a:rPr lang="en-US" sz="1600" dirty="0"/>
              <a:t>Recommendation</a:t>
            </a:r>
          </a:p>
          <a:p>
            <a:pPr marL="0" lvl="0" indent="0">
              <a:lnSpc>
                <a:spcPct val="110000"/>
              </a:lnSpc>
              <a:spcBef>
                <a:spcPts val="0"/>
              </a:spcBef>
              <a:spcAft>
                <a:spcPts val="200"/>
              </a:spcAft>
              <a:buNone/>
            </a:pPr>
            <a:r>
              <a:rPr lang="en-US" sz="1600" b="1" u="sng" dirty="0"/>
              <a:t>Differences in opinions</a:t>
            </a:r>
            <a:r>
              <a:rPr lang="en-US" sz="1600" b="1" dirty="0"/>
              <a:t>: </a:t>
            </a:r>
            <a:r>
              <a:rPr lang="en-US" sz="1600" dirty="0"/>
              <a:t>There was some disagreement about whether the time frame should be 4 weeks or 6 weeks. After casting their votes, 10 panel members favored the 4-week time frame and 5 favored a 6-week time frame. </a:t>
            </a:r>
          </a:p>
        </p:txBody>
      </p:sp>
    </p:spTree>
    <p:extLst>
      <p:ext uri="{BB962C8B-B14F-4D97-AF65-F5344CB8AC3E}">
        <p14:creationId xmlns:p14="http://schemas.microsoft.com/office/powerpoint/2010/main" val="2634525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0278-535A-46BB-98F3-F369770621BB}"/>
              </a:ext>
            </a:extLst>
          </p:cNvPr>
          <p:cNvSpPr>
            <a:spLocks noGrp="1"/>
          </p:cNvSpPr>
          <p:nvPr>
            <p:ph type="title"/>
          </p:nvPr>
        </p:nvSpPr>
        <p:spPr/>
        <p:txBody>
          <a:bodyPr/>
          <a:lstStyle/>
          <a:p>
            <a:r>
              <a:rPr lang="en-US" dirty="0"/>
              <a:t>STATEMENT 5. IMAGING</a:t>
            </a:r>
          </a:p>
        </p:txBody>
      </p:sp>
      <p:sp>
        <p:nvSpPr>
          <p:cNvPr id="3" name="Content Placeholder 2">
            <a:extLst>
              <a:ext uri="{FF2B5EF4-FFF2-40B4-BE49-F238E27FC236}">
                <a16:creationId xmlns:a16="http://schemas.microsoft.com/office/drawing/2014/main" id="{6960BC71-327B-43E9-AAB2-1AE19CE2E8FD}"/>
              </a:ext>
            </a:extLst>
          </p:cNvPr>
          <p:cNvSpPr>
            <a:spLocks noGrp="1"/>
          </p:cNvSpPr>
          <p:nvPr>
            <p:ph idx="1"/>
          </p:nvPr>
        </p:nvSpPr>
        <p:spPr/>
        <p:txBody>
          <a:bodyPr>
            <a:normAutofit fontScale="77500" lnSpcReduction="20000"/>
          </a:bodyPr>
          <a:lstStyle/>
          <a:p>
            <a:pPr marL="0" indent="0">
              <a:lnSpc>
                <a:spcPct val="120000"/>
              </a:lnSpc>
              <a:buNone/>
            </a:pPr>
            <a:r>
              <a:rPr lang="en-US" b="1" dirty="0">
                <a:latin typeface="Helvetica" panose="020B0604020202020204" pitchFamily="34" charset="0"/>
                <a:cs typeface="Helvetica" panose="020B0604020202020204" pitchFamily="34" charset="0"/>
              </a:rPr>
              <a:t>STATEMENT 5. </a:t>
            </a:r>
            <a:r>
              <a:rPr lang="en-US" b="1" dirty="0"/>
              <a:t>IMAGING: Clinicians should </a:t>
            </a:r>
            <a:r>
              <a:rPr lang="en-US" b="1" u="sng" dirty="0"/>
              <a:t>not</a:t>
            </a:r>
            <a:r>
              <a:rPr lang="en-US" b="1" dirty="0"/>
              <a:t> obtain computed tomography (CT) or magnetic resonance imaging (MRI) in patients with a primary voice complaint prior to visualization of the larynx. </a:t>
            </a:r>
            <a:r>
              <a:rPr lang="en-US" i="1" u="sng" dirty="0"/>
              <a:t>Recommendation against imaging based on observational studies of harm, absence of evidence concerning benefit, and a preponderance of harm over benefit.</a:t>
            </a:r>
          </a:p>
          <a:p>
            <a:pPr marL="0" indent="0">
              <a:lnSpc>
                <a:spcPct val="120000"/>
              </a:lnSpc>
              <a:buNone/>
            </a:pPr>
            <a:endParaRPr lang="en-US" i="1" u="sng" dirty="0">
              <a:latin typeface="Helvetica" panose="020B0604020202020204" pitchFamily="34" charset="0"/>
              <a:cs typeface="Helvetica" panose="020B0604020202020204" pitchFamily="34" charset="0"/>
            </a:endParaRPr>
          </a:p>
          <a:p>
            <a:pPr marL="0" lvl="0" indent="0">
              <a:lnSpc>
                <a:spcPct val="120000"/>
              </a:lnSpc>
              <a:buNone/>
            </a:pPr>
            <a:r>
              <a:rPr lang="en-US" b="1" u="sng" dirty="0"/>
              <a:t>Benefit</a:t>
            </a:r>
            <a:r>
              <a:rPr lang="en-US" b="1" dirty="0"/>
              <a:t>: </a:t>
            </a:r>
            <a:r>
              <a:rPr lang="en-US" dirty="0"/>
              <a:t>Avoid unnecessary testing; avoid overdiagnosis; minimize cost and adverse events; maximizing the diagnostic yield of CT and MRI when indicated; avoid radiation</a:t>
            </a:r>
          </a:p>
          <a:p>
            <a:pPr marL="0" lvl="0" indent="0">
              <a:lnSpc>
                <a:spcPct val="120000"/>
              </a:lnSpc>
              <a:buNone/>
            </a:pPr>
            <a:r>
              <a:rPr lang="en-US" b="1" u="sng" dirty="0"/>
              <a:t>Risks, harms, costs</a:t>
            </a:r>
            <a:r>
              <a:rPr lang="en-US" b="1" dirty="0"/>
              <a:t>: </a:t>
            </a:r>
            <a:r>
              <a:rPr lang="en-US" dirty="0"/>
              <a:t>Potential for delayed/missed diagnosis</a:t>
            </a:r>
          </a:p>
          <a:p>
            <a:pPr marL="0" indent="0">
              <a:lnSpc>
                <a:spcPct val="120000"/>
              </a:lnSpc>
              <a:buNone/>
            </a:pPr>
            <a:endParaRPr lang="en-US" dirty="0"/>
          </a:p>
        </p:txBody>
      </p:sp>
    </p:spTree>
    <p:extLst>
      <p:ext uri="{BB962C8B-B14F-4D97-AF65-F5344CB8AC3E}">
        <p14:creationId xmlns:p14="http://schemas.microsoft.com/office/powerpoint/2010/main" val="2620664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0278-535A-46BB-98F3-F369770621BB}"/>
              </a:ext>
            </a:extLst>
          </p:cNvPr>
          <p:cNvSpPr>
            <a:spLocks noGrp="1"/>
          </p:cNvSpPr>
          <p:nvPr>
            <p:ph type="title"/>
          </p:nvPr>
        </p:nvSpPr>
        <p:spPr/>
        <p:txBody>
          <a:bodyPr/>
          <a:lstStyle/>
          <a:p>
            <a:r>
              <a:rPr lang="en-US" dirty="0"/>
              <a:t>STATEMENT 5. IMAGING</a:t>
            </a:r>
          </a:p>
        </p:txBody>
      </p:sp>
      <p:sp>
        <p:nvSpPr>
          <p:cNvPr id="3" name="Content Placeholder 2">
            <a:extLst>
              <a:ext uri="{FF2B5EF4-FFF2-40B4-BE49-F238E27FC236}">
                <a16:creationId xmlns:a16="http://schemas.microsoft.com/office/drawing/2014/main" id="{6960BC71-327B-43E9-AAB2-1AE19CE2E8FD}"/>
              </a:ext>
            </a:extLst>
          </p:cNvPr>
          <p:cNvSpPr>
            <a:spLocks noGrp="1"/>
          </p:cNvSpPr>
          <p:nvPr>
            <p:ph idx="1"/>
          </p:nvPr>
        </p:nvSpPr>
        <p:spPr/>
        <p:txBody>
          <a:bodyPr>
            <a:normAutofit fontScale="92500" lnSpcReduction="10000"/>
          </a:bodyPr>
          <a:lstStyle/>
          <a:p>
            <a:pPr marL="0" indent="0">
              <a:lnSpc>
                <a:spcPct val="120000"/>
              </a:lnSpc>
              <a:spcAft>
                <a:spcPts val="600"/>
              </a:spcAft>
              <a:buNone/>
              <a:defRPr/>
            </a:pPr>
            <a:r>
              <a:rPr lang="en-US" sz="2000" b="1" dirty="0">
                <a:latin typeface="Helvetica" panose="020B0604020202020204" pitchFamily="34" charset="0"/>
                <a:cs typeface="Helvetica" panose="020B0604020202020204" pitchFamily="34" charset="0"/>
              </a:rPr>
              <a:t>Action Statement Profile</a:t>
            </a:r>
          </a:p>
          <a:p>
            <a:pPr marL="0" lvl="0" indent="0">
              <a:lnSpc>
                <a:spcPct val="120000"/>
              </a:lnSpc>
              <a:spcBef>
                <a:spcPts val="0"/>
              </a:spcBef>
              <a:spcAft>
                <a:spcPts val="200"/>
              </a:spcAft>
              <a:buNone/>
            </a:pPr>
            <a:r>
              <a:rPr lang="en-US" sz="1600" b="1" u="sng" dirty="0"/>
              <a:t>Quality improvement opportunity</a:t>
            </a:r>
            <a:r>
              <a:rPr lang="en-US" sz="1600" b="1" dirty="0"/>
              <a:t>: </a:t>
            </a:r>
            <a:r>
              <a:rPr lang="en-US" sz="1600" dirty="0"/>
              <a:t>To reduce variations of care and unnecessary expense as well as harm from radiation and/or contrast exposure. (National Quality Strategy domain): Making Quality Care More Affordable</a:t>
            </a:r>
          </a:p>
          <a:p>
            <a:pPr marL="0" lvl="0" indent="0">
              <a:lnSpc>
                <a:spcPct val="120000"/>
              </a:lnSpc>
              <a:spcBef>
                <a:spcPts val="0"/>
              </a:spcBef>
              <a:spcAft>
                <a:spcPts val="200"/>
              </a:spcAft>
              <a:buNone/>
            </a:pPr>
            <a:r>
              <a:rPr lang="en-US" sz="1600" b="1" u="sng" dirty="0"/>
              <a:t>Aggregate evidence quality</a:t>
            </a:r>
            <a:r>
              <a:rPr lang="en-US" sz="1600" b="1" dirty="0"/>
              <a:t>: </a:t>
            </a:r>
            <a:r>
              <a:rPr lang="en-US" sz="1600" dirty="0"/>
              <a:t>Grade C, observational studies regarding the adverse events of CT and MRI; no evidence identified concerning benefits in patients with dysphonia before laryngoscopy</a:t>
            </a:r>
          </a:p>
          <a:p>
            <a:pPr marL="0" lvl="0" indent="0">
              <a:lnSpc>
                <a:spcPct val="120000"/>
              </a:lnSpc>
              <a:spcBef>
                <a:spcPts val="0"/>
              </a:spcBef>
              <a:spcAft>
                <a:spcPts val="200"/>
              </a:spcAft>
              <a:buNone/>
            </a:pPr>
            <a:r>
              <a:rPr lang="en-US" sz="1600" b="1" u="sng" dirty="0"/>
              <a:t>Level of confidence in evidence</a:t>
            </a:r>
            <a:r>
              <a:rPr lang="en-US" sz="1600" b="1" dirty="0"/>
              <a:t>: </a:t>
            </a:r>
            <a:r>
              <a:rPr lang="en-US" sz="1600" dirty="0"/>
              <a:t>High</a:t>
            </a:r>
          </a:p>
          <a:p>
            <a:pPr marL="0" lvl="0" indent="0">
              <a:lnSpc>
                <a:spcPct val="120000"/>
              </a:lnSpc>
              <a:spcBef>
                <a:spcPts val="0"/>
              </a:spcBef>
              <a:spcAft>
                <a:spcPts val="200"/>
              </a:spcAft>
              <a:buNone/>
            </a:pPr>
            <a:r>
              <a:rPr lang="en-US" sz="1600" b="1" u="sng" dirty="0"/>
              <a:t>Benefits-harm assessment</a:t>
            </a:r>
            <a:r>
              <a:rPr lang="en-US" sz="1600" b="1" dirty="0"/>
              <a:t>: </a:t>
            </a:r>
            <a:r>
              <a:rPr lang="en-US" sz="1600" dirty="0"/>
              <a:t>Preponderance of benefit over harm</a:t>
            </a:r>
          </a:p>
          <a:p>
            <a:pPr marL="0" lvl="0" indent="0">
              <a:lnSpc>
                <a:spcPct val="120000"/>
              </a:lnSpc>
              <a:spcBef>
                <a:spcPts val="0"/>
              </a:spcBef>
              <a:spcAft>
                <a:spcPts val="200"/>
              </a:spcAft>
              <a:buNone/>
            </a:pPr>
            <a:r>
              <a:rPr lang="en-US" sz="1600" b="1" u="sng" dirty="0"/>
              <a:t>Value judgments</a:t>
            </a:r>
            <a:r>
              <a:rPr lang="en-US" sz="1600" b="1" dirty="0"/>
              <a:t>: </a:t>
            </a:r>
            <a:r>
              <a:rPr lang="en-US" sz="1600" dirty="0"/>
              <a:t>None</a:t>
            </a:r>
          </a:p>
          <a:p>
            <a:pPr marL="0" lvl="0" indent="0">
              <a:lnSpc>
                <a:spcPct val="120000"/>
              </a:lnSpc>
              <a:spcBef>
                <a:spcPts val="0"/>
              </a:spcBef>
              <a:spcAft>
                <a:spcPts val="200"/>
              </a:spcAft>
              <a:buNone/>
            </a:pPr>
            <a:r>
              <a:rPr lang="en-US" sz="1600" b="1" u="sng" dirty="0"/>
              <a:t>Intentional vagueness</a:t>
            </a:r>
            <a:r>
              <a:rPr lang="en-US" sz="1600" b="1" dirty="0"/>
              <a:t>: </a:t>
            </a:r>
            <a:r>
              <a:rPr lang="en-US" sz="1600" dirty="0"/>
              <a:t>None</a:t>
            </a:r>
          </a:p>
          <a:p>
            <a:pPr marL="0" lvl="0" indent="0">
              <a:lnSpc>
                <a:spcPct val="120000"/>
              </a:lnSpc>
              <a:spcBef>
                <a:spcPts val="0"/>
              </a:spcBef>
              <a:spcAft>
                <a:spcPts val="200"/>
              </a:spcAft>
              <a:buNone/>
            </a:pPr>
            <a:r>
              <a:rPr lang="en-US" sz="1600" b="1" u="sng" dirty="0"/>
              <a:t>Role of patient preferences</a:t>
            </a:r>
            <a:r>
              <a:rPr lang="en-US" sz="1600" b="1" dirty="0"/>
              <a:t>: </a:t>
            </a:r>
            <a:r>
              <a:rPr lang="en-US" sz="1600" dirty="0"/>
              <a:t>Small</a:t>
            </a:r>
          </a:p>
          <a:p>
            <a:pPr marL="0" lvl="0" indent="0">
              <a:lnSpc>
                <a:spcPct val="120000"/>
              </a:lnSpc>
              <a:spcBef>
                <a:spcPts val="0"/>
              </a:spcBef>
              <a:spcAft>
                <a:spcPts val="200"/>
              </a:spcAft>
              <a:buNone/>
            </a:pPr>
            <a:r>
              <a:rPr lang="en-US" sz="1600" b="1" u="sng" dirty="0"/>
              <a:t>Exclusions</a:t>
            </a:r>
            <a:r>
              <a:rPr lang="en-US" sz="1600" b="1" dirty="0"/>
              <a:t>: </a:t>
            </a:r>
            <a:r>
              <a:rPr lang="en-US" sz="1600" dirty="0"/>
              <a:t>None</a:t>
            </a:r>
          </a:p>
          <a:p>
            <a:pPr marL="0" lvl="0" indent="0">
              <a:lnSpc>
                <a:spcPct val="120000"/>
              </a:lnSpc>
              <a:spcBef>
                <a:spcPts val="0"/>
              </a:spcBef>
              <a:spcAft>
                <a:spcPts val="200"/>
              </a:spcAft>
              <a:buNone/>
            </a:pPr>
            <a:r>
              <a:rPr lang="en-US" sz="1600" b="1" u="sng" dirty="0"/>
              <a:t>Policy level</a:t>
            </a:r>
            <a:r>
              <a:rPr lang="en-US" sz="1600" b="1" dirty="0"/>
              <a:t>: </a:t>
            </a:r>
            <a:r>
              <a:rPr lang="en-US" sz="1600" dirty="0"/>
              <a:t>Recommendation against</a:t>
            </a:r>
          </a:p>
          <a:p>
            <a:pPr marL="0" lvl="0" indent="0">
              <a:lnSpc>
                <a:spcPct val="120000"/>
              </a:lnSpc>
              <a:spcBef>
                <a:spcPts val="0"/>
              </a:spcBef>
              <a:spcAft>
                <a:spcPts val="200"/>
              </a:spcAft>
              <a:buNone/>
            </a:pPr>
            <a:r>
              <a:rPr lang="en-US" sz="1600" b="1" u="sng" dirty="0"/>
              <a:t>Differences of opinions</a:t>
            </a:r>
            <a:r>
              <a:rPr lang="en-US" sz="1600" b="1" dirty="0"/>
              <a:t>: </a:t>
            </a:r>
            <a:r>
              <a:rPr lang="en-US" sz="1600" dirty="0"/>
              <a:t>None</a:t>
            </a:r>
          </a:p>
        </p:txBody>
      </p:sp>
    </p:spTree>
    <p:extLst>
      <p:ext uri="{BB962C8B-B14F-4D97-AF65-F5344CB8AC3E}">
        <p14:creationId xmlns:p14="http://schemas.microsoft.com/office/powerpoint/2010/main" val="3313862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C18E-50DD-4935-B08B-767D24D70FDF}"/>
              </a:ext>
            </a:extLst>
          </p:cNvPr>
          <p:cNvSpPr>
            <a:spLocks noGrp="1"/>
          </p:cNvSpPr>
          <p:nvPr>
            <p:ph type="title"/>
          </p:nvPr>
        </p:nvSpPr>
        <p:spPr/>
        <p:txBody>
          <a:bodyPr/>
          <a:lstStyle/>
          <a:p>
            <a:r>
              <a:rPr lang="en-US" dirty="0"/>
              <a:t>STATEMENT 6. ANTI-REFLUX MEDICATION AND DYSPHONIA</a:t>
            </a:r>
          </a:p>
        </p:txBody>
      </p:sp>
      <p:sp>
        <p:nvSpPr>
          <p:cNvPr id="3" name="Content Placeholder 2">
            <a:extLst>
              <a:ext uri="{FF2B5EF4-FFF2-40B4-BE49-F238E27FC236}">
                <a16:creationId xmlns:a16="http://schemas.microsoft.com/office/drawing/2014/main" id="{17C5E367-973D-4232-93DB-834E865749A4}"/>
              </a:ext>
            </a:extLst>
          </p:cNvPr>
          <p:cNvSpPr>
            <a:spLocks noGrp="1"/>
          </p:cNvSpPr>
          <p:nvPr>
            <p:ph idx="1"/>
          </p:nvPr>
        </p:nvSpPr>
        <p:spPr/>
        <p:txBody>
          <a:bodyPr>
            <a:normAutofit fontScale="70000" lnSpcReduction="20000"/>
          </a:bodyPr>
          <a:lstStyle/>
          <a:p>
            <a:pPr marL="0" indent="0">
              <a:lnSpc>
                <a:spcPct val="120000"/>
              </a:lnSpc>
              <a:buNone/>
            </a:pPr>
            <a:r>
              <a:rPr lang="en-US" b="1" dirty="0">
                <a:latin typeface="Helvetica" panose="020B0604020202020204" pitchFamily="34" charset="0"/>
                <a:cs typeface="Helvetica" panose="020B0604020202020204" pitchFamily="34" charset="0"/>
              </a:rPr>
              <a:t>STATEMENT 6. </a:t>
            </a:r>
            <a:r>
              <a:rPr lang="en-US" b="1" dirty="0"/>
              <a:t>ANTIREFLUX MEDICATION AND DYSPHONIA. Clinicians should </a:t>
            </a:r>
            <a:r>
              <a:rPr lang="en-US" b="1" u="sng" dirty="0"/>
              <a:t>not</a:t>
            </a:r>
            <a:r>
              <a:rPr lang="en-US" b="1" dirty="0"/>
              <a:t> prescribe </a:t>
            </a:r>
            <a:r>
              <a:rPr lang="en-US" b="1" dirty="0" err="1"/>
              <a:t>antireflux</a:t>
            </a:r>
            <a:r>
              <a:rPr lang="en-US" b="1" dirty="0"/>
              <a:t> medications to treat isolated dysphonia, based on symptoms alone attributed to suspected gastroesophageal reflux disease (GERD) or laryngopharyngeal reflux (LPR), without visualization of the larynx. </a:t>
            </a:r>
            <a:r>
              <a:rPr lang="en-US" dirty="0"/>
              <a:t>  </a:t>
            </a:r>
            <a:r>
              <a:rPr lang="en-US" i="1" u="sng" dirty="0"/>
              <a:t>Recommendation against prescribing based on randomized trials with limitations and observational studies with a preponderance of harm over benefit.</a:t>
            </a:r>
            <a:endParaRPr lang="en-US" u="sng" dirty="0"/>
          </a:p>
          <a:p>
            <a:pPr marL="0" lvl="0" indent="0">
              <a:lnSpc>
                <a:spcPct val="120000"/>
              </a:lnSpc>
              <a:buNone/>
            </a:pPr>
            <a:endParaRPr lang="en-US" dirty="0">
              <a:latin typeface="Helvetica" panose="020B0604020202020204" pitchFamily="34" charset="0"/>
              <a:cs typeface="Helvetica" panose="020B0604020202020204" pitchFamily="34" charset="0"/>
            </a:endParaRPr>
          </a:p>
          <a:p>
            <a:pPr marL="0" lvl="0" indent="0">
              <a:lnSpc>
                <a:spcPct val="120000"/>
              </a:lnSpc>
              <a:buNone/>
            </a:pPr>
            <a:r>
              <a:rPr lang="en-US" b="1" u="sng" dirty="0"/>
              <a:t>Benefit</a:t>
            </a:r>
            <a:r>
              <a:rPr lang="en-US" b="1" dirty="0"/>
              <a:t>: </a:t>
            </a:r>
            <a:r>
              <a:rPr lang="en-US" dirty="0"/>
              <a:t>Avoidance of unnecessary therapy; reduced cost; avoidance of complications from proton pump inhibitors (PPIs); avoidance of diagnostic and treatment delay due to course of PPI therapy.</a:t>
            </a:r>
          </a:p>
          <a:p>
            <a:pPr marL="0" lvl="0" indent="0">
              <a:lnSpc>
                <a:spcPct val="120000"/>
              </a:lnSpc>
              <a:buNone/>
            </a:pPr>
            <a:r>
              <a:rPr lang="en-US" b="1" u="sng" dirty="0"/>
              <a:t>Risks, harms, costs</a:t>
            </a:r>
            <a:r>
              <a:rPr lang="en-US" b="1" dirty="0"/>
              <a:t>: </a:t>
            </a:r>
            <a:r>
              <a:rPr lang="en-US" dirty="0"/>
              <a:t>Potential withholding of therapy from patients who may benefit</a:t>
            </a:r>
          </a:p>
          <a:p>
            <a:pPr marL="0" lvl="0" indent="0">
              <a:lnSpc>
                <a:spcPct val="120000"/>
              </a:lnSpc>
              <a:buNone/>
            </a:pPr>
            <a:endParaRPr lang="en-US" dirty="0"/>
          </a:p>
          <a:p>
            <a:pPr marL="0" lvl="0" indent="0">
              <a:lnSpc>
                <a:spcPct val="120000"/>
              </a:lnSpc>
              <a:buNone/>
            </a:pPr>
            <a:endParaRPr lang="en-US" dirty="0"/>
          </a:p>
          <a:p>
            <a:pPr marL="0" indent="0">
              <a:lnSpc>
                <a:spcPct val="120000"/>
              </a:lnSpc>
              <a:buNone/>
            </a:pPr>
            <a:endParaRPr lang="en-US" dirty="0"/>
          </a:p>
        </p:txBody>
      </p:sp>
    </p:spTree>
    <p:extLst>
      <p:ext uri="{BB962C8B-B14F-4D97-AF65-F5344CB8AC3E}">
        <p14:creationId xmlns:p14="http://schemas.microsoft.com/office/powerpoint/2010/main" val="3855318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C18E-50DD-4935-B08B-767D24D70FDF}"/>
              </a:ext>
            </a:extLst>
          </p:cNvPr>
          <p:cNvSpPr>
            <a:spLocks noGrp="1"/>
          </p:cNvSpPr>
          <p:nvPr>
            <p:ph type="title"/>
          </p:nvPr>
        </p:nvSpPr>
        <p:spPr/>
        <p:txBody>
          <a:bodyPr/>
          <a:lstStyle/>
          <a:p>
            <a:r>
              <a:rPr lang="en-US" dirty="0"/>
              <a:t>STATEMENT 6. ANTI-REFLUX MEDICATION AND DYSPHONIA</a:t>
            </a:r>
          </a:p>
        </p:txBody>
      </p:sp>
      <p:sp>
        <p:nvSpPr>
          <p:cNvPr id="3" name="Content Placeholder 2">
            <a:extLst>
              <a:ext uri="{FF2B5EF4-FFF2-40B4-BE49-F238E27FC236}">
                <a16:creationId xmlns:a16="http://schemas.microsoft.com/office/drawing/2014/main" id="{17C5E367-973D-4232-93DB-834E865749A4}"/>
              </a:ext>
            </a:extLst>
          </p:cNvPr>
          <p:cNvSpPr>
            <a:spLocks noGrp="1"/>
          </p:cNvSpPr>
          <p:nvPr>
            <p:ph idx="1"/>
          </p:nvPr>
        </p:nvSpPr>
        <p:spPr/>
        <p:txBody>
          <a:bodyPr>
            <a:normAutofit lnSpcReduction="10000"/>
          </a:bodyPr>
          <a:lstStyle/>
          <a:p>
            <a:pPr marL="0" indent="0" fontAlgn="base">
              <a:lnSpc>
                <a:spcPct val="120000"/>
              </a:lnSpc>
              <a:spcBef>
                <a:spcPct val="0"/>
              </a:spcBef>
              <a:spcAft>
                <a:spcPts val="600"/>
              </a:spcAft>
              <a:buNone/>
            </a:pPr>
            <a:r>
              <a:rPr lang="en-US" sz="1800" b="1" dirty="0">
                <a:ea typeface="ＭＳ Ｐゴシック" charset="0"/>
                <a:cs typeface="Helvetica" panose="020B0604020202020204" pitchFamily="34" charset="0"/>
              </a:rPr>
              <a:t>Action Statement Profile</a:t>
            </a:r>
          </a:p>
          <a:p>
            <a:pPr marL="0" indent="0" fontAlgn="base">
              <a:lnSpc>
                <a:spcPct val="120000"/>
              </a:lnSpc>
              <a:spcBef>
                <a:spcPct val="0"/>
              </a:spcBef>
              <a:spcAft>
                <a:spcPts val="200"/>
              </a:spcAft>
              <a:buNone/>
            </a:pPr>
            <a:r>
              <a:rPr lang="en-US" sz="1600" b="1" u="sng" dirty="0">
                <a:latin typeface="Arial" charset="0"/>
                <a:ea typeface="ＭＳ Ｐゴシック" charset="0"/>
              </a:rPr>
              <a:t>Quality improvement opportunity</a:t>
            </a:r>
            <a:r>
              <a:rPr lang="en-US" sz="1600" b="1" dirty="0">
                <a:latin typeface="Arial" charset="0"/>
                <a:ea typeface="ＭＳ Ｐゴシック" charset="0"/>
              </a:rPr>
              <a:t>: </a:t>
            </a:r>
            <a:r>
              <a:rPr lang="en-US" sz="1600" dirty="0">
                <a:latin typeface="Arial" charset="0"/>
                <a:ea typeface="ＭＳ Ｐゴシック" charset="0"/>
              </a:rPr>
              <a:t>To limit widespread use of </a:t>
            </a:r>
            <a:r>
              <a:rPr lang="en-US" sz="1600" dirty="0" err="1">
                <a:latin typeface="Arial" charset="0"/>
                <a:ea typeface="ＭＳ Ｐゴシック" charset="0"/>
              </a:rPr>
              <a:t>antireflux</a:t>
            </a:r>
            <a:r>
              <a:rPr lang="en-US" sz="1600" dirty="0">
                <a:latin typeface="Arial" charset="0"/>
                <a:ea typeface="ＭＳ Ｐゴシック" charset="0"/>
              </a:rPr>
              <a:t> medications as empiric therapy for dysphonia without symptoms of GERD or seeing changes in the larynx associated with LPR or laryngitis, given limited evidence of benefit and the potential adverse effects of the medications. (National Quality Strategy domains): </a:t>
            </a:r>
            <a:r>
              <a:rPr lang="en-US" sz="1600" dirty="0">
                <a:ea typeface="ＭＳ Ｐゴシック" charset="0"/>
              </a:rPr>
              <a:t>Prevention and </a:t>
            </a:r>
            <a:r>
              <a:rPr lang="en-US" sz="1600" dirty="0">
                <a:cs typeface="Times New Roman" panose="02020603050405020304" pitchFamily="18" charset="0"/>
              </a:rPr>
              <a:t>Treatment of Leading Causes of Morbidity and Mortality; Patient Safety; Making Quality Care More Affordable</a:t>
            </a:r>
            <a:endParaRPr lang="en-US" sz="1600" dirty="0">
              <a:latin typeface="Arial" charset="0"/>
              <a:ea typeface="ＭＳ Ｐゴシック" charset="0"/>
            </a:endParaRPr>
          </a:p>
          <a:p>
            <a:pPr marL="0" indent="0" fontAlgn="base">
              <a:lnSpc>
                <a:spcPct val="120000"/>
              </a:lnSpc>
              <a:spcBef>
                <a:spcPct val="0"/>
              </a:spcBef>
              <a:spcAft>
                <a:spcPts val="200"/>
              </a:spcAft>
              <a:buNone/>
            </a:pPr>
            <a:r>
              <a:rPr lang="en-US" sz="1600" b="1" u="sng" dirty="0">
                <a:latin typeface="Arial" charset="0"/>
                <a:ea typeface="ＭＳ Ｐゴシック" charset="0"/>
              </a:rPr>
              <a:t>Aggregate evidence quality</a:t>
            </a:r>
            <a:r>
              <a:rPr lang="en-US" sz="1600" b="1" dirty="0">
                <a:latin typeface="Arial" charset="0"/>
                <a:ea typeface="ＭＳ Ｐゴシック" charset="0"/>
              </a:rPr>
              <a:t>: </a:t>
            </a:r>
            <a:r>
              <a:rPr lang="en-US" sz="1600" dirty="0">
                <a:latin typeface="Arial" charset="0"/>
                <a:ea typeface="ＭＳ Ｐゴシック" charset="0"/>
              </a:rPr>
              <a:t>Grade B, randomized trials with limitations showing lack of benefits for </a:t>
            </a:r>
            <a:r>
              <a:rPr lang="en-US" sz="1600" dirty="0" err="1">
                <a:latin typeface="Arial" charset="0"/>
                <a:ea typeface="ＭＳ Ｐゴシック" charset="0"/>
              </a:rPr>
              <a:t>antireflux</a:t>
            </a:r>
            <a:r>
              <a:rPr lang="en-US" sz="1600" dirty="0">
                <a:latin typeface="Arial" charset="0"/>
                <a:ea typeface="ＭＳ Ｐゴシック" charset="0"/>
              </a:rPr>
              <a:t> therapy among patients with laryngeal symptoms alone, including dysphonia; observational studies with inconsistent or inconclusive results; inconclusive evidence regarding the prevalence of dysphonia as the only manifestation of reflux disease </a:t>
            </a:r>
          </a:p>
          <a:p>
            <a:pPr marL="0" indent="0" fontAlgn="base">
              <a:lnSpc>
                <a:spcPct val="120000"/>
              </a:lnSpc>
              <a:spcBef>
                <a:spcPct val="0"/>
              </a:spcBef>
              <a:spcAft>
                <a:spcPts val="200"/>
              </a:spcAft>
              <a:buNone/>
            </a:pPr>
            <a:r>
              <a:rPr lang="en-US" sz="1600" b="1" u="sng" dirty="0">
                <a:latin typeface="Arial" charset="0"/>
                <a:ea typeface="ＭＳ Ｐゴシック" charset="0"/>
              </a:rPr>
              <a:t>Level of confidence in evidence</a:t>
            </a:r>
            <a:r>
              <a:rPr lang="en-US" sz="1600" b="1" dirty="0">
                <a:latin typeface="Arial" charset="0"/>
                <a:ea typeface="ＭＳ Ｐゴシック" charset="0"/>
              </a:rPr>
              <a:t>: </a:t>
            </a:r>
            <a:r>
              <a:rPr lang="en-US" sz="1600" dirty="0">
                <a:latin typeface="Arial" charset="0"/>
                <a:ea typeface="ＭＳ Ｐゴシック" charset="0"/>
              </a:rPr>
              <a:t>Medium based on small inconsistent randomized trials with heterogeneous entry criteria and poorly defined outcome measures</a:t>
            </a:r>
          </a:p>
          <a:p>
            <a:pPr marL="0" indent="0" fontAlgn="base">
              <a:lnSpc>
                <a:spcPct val="120000"/>
              </a:lnSpc>
              <a:spcBef>
                <a:spcPct val="0"/>
              </a:spcBef>
              <a:spcAft>
                <a:spcPts val="200"/>
              </a:spcAft>
              <a:buNone/>
            </a:pPr>
            <a:r>
              <a:rPr lang="en-US" sz="1600" b="1" u="sng" dirty="0">
                <a:latin typeface="Arial" charset="0"/>
                <a:ea typeface="ＭＳ Ｐゴシック" charset="0"/>
              </a:rPr>
              <a:t>Benefits-harm assessment</a:t>
            </a:r>
            <a:r>
              <a:rPr lang="en-US" sz="1600" b="1" dirty="0">
                <a:latin typeface="Arial" charset="0"/>
                <a:ea typeface="ＭＳ Ｐゴシック" charset="0"/>
              </a:rPr>
              <a:t>: </a:t>
            </a:r>
            <a:r>
              <a:rPr lang="en-US" sz="1600" dirty="0">
                <a:latin typeface="Arial" charset="0"/>
                <a:ea typeface="ＭＳ Ｐゴシック" charset="0"/>
              </a:rPr>
              <a:t>Preponderance of benefit over harm </a:t>
            </a:r>
          </a:p>
        </p:txBody>
      </p:sp>
    </p:spTree>
    <p:extLst>
      <p:ext uri="{BB962C8B-B14F-4D97-AF65-F5344CB8AC3E}">
        <p14:creationId xmlns:p14="http://schemas.microsoft.com/office/powerpoint/2010/main" val="325719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EA56-6AA2-4B66-A2C2-7200A2B5F1F0}"/>
              </a:ext>
            </a:extLst>
          </p:cNvPr>
          <p:cNvSpPr>
            <a:spLocks noGrp="1"/>
          </p:cNvSpPr>
          <p:nvPr>
            <p:ph type="title"/>
          </p:nvPr>
        </p:nvSpPr>
        <p:spPr/>
        <p:txBody>
          <a:bodyPr/>
          <a:lstStyle/>
          <a:p>
            <a:r>
              <a:rPr lang="en-US" dirty="0"/>
              <a:t>What is dysphonia (hoarseness)?</a:t>
            </a:r>
          </a:p>
        </p:txBody>
      </p:sp>
      <p:pic>
        <p:nvPicPr>
          <p:cNvPr id="4" name="Picture 2" descr="Image result for dysphonia">
            <a:extLst>
              <a:ext uri="{FF2B5EF4-FFF2-40B4-BE49-F238E27FC236}">
                <a16:creationId xmlns:a16="http://schemas.microsoft.com/office/drawing/2014/main" id="{0E1D196D-57D2-473F-AD9C-1FA51244A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041" y="2285163"/>
            <a:ext cx="2725860" cy="24229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589E3D-2B10-4258-A995-4395781DF7C8}"/>
              </a:ext>
            </a:extLst>
          </p:cNvPr>
          <p:cNvPicPr>
            <a:picLocks noChangeAspect="1"/>
          </p:cNvPicPr>
          <p:nvPr/>
        </p:nvPicPr>
        <p:blipFill>
          <a:blip r:embed="rId3"/>
          <a:stretch>
            <a:fillRect/>
          </a:stretch>
        </p:blipFill>
        <p:spPr>
          <a:xfrm>
            <a:off x="8639268" y="2125104"/>
            <a:ext cx="2277330" cy="2087553"/>
          </a:xfrm>
          <a:prstGeom prst="rect">
            <a:avLst/>
          </a:prstGeom>
        </p:spPr>
      </p:pic>
      <p:pic>
        <p:nvPicPr>
          <p:cNvPr id="6" name="Picture 5">
            <a:extLst>
              <a:ext uri="{FF2B5EF4-FFF2-40B4-BE49-F238E27FC236}">
                <a16:creationId xmlns:a16="http://schemas.microsoft.com/office/drawing/2014/main" id="{75316041-0948-4C80-8A48-54C0CE31B964}"/>
              </a:ext>
            </a:extLst>
          </p:cNvPr>
          <p:cNvPicPr>
            <a:picLocks noChangeAspect="1"/>
          </p:cNvPicPr>
          <p:nvPr/>
        </p:nvPicPr>
        <p:blipFill>
          <a:blip r:embed="rId4"/>
          <a:stretch>
            <a:fillRect/>
          </a:stretch>
        </p:blipFill>
        <p:spPr>
          <a:xfrm>
            <a:off x="1419965" y="2125104"/>
            <a:ext cx="2778711" cy="2743107"/>
          </a:xfrm>
          <a:prstGeom prst="rect">
            <a:avLst/>
          </a:prstGeom>
        </p:spPr>
      </p:pic>
      <p:sp>
        <p:nvSpPr>
          <p:cNvPr id="8" name="TextBox 7">
            <a:extLst>
              <a:ext uri="{FF2B5EF4-FFF2-40B4-BE49-F238E27FC236}">
                <a16:creationId xmlns:a16="http://schemas.microsoft.com/office/drawing/2014/main" id="{D0689F1D-1E1C-4872-A122-2AB7924D8DD2}"/>
              </a:ext>
            </a:extLst>
          </p:cNvPr>
          <p:cNvSpPr txBox="1"/>
          <p:nvPr/>
        </p:nvSpPr>
        <p:spPr>
          <a:xfrm>
            <a:off x="3696070" y="5030136"/>
            <a:ext cx="4799860" cy="923330"/>
          </a:xfrm>
          <a:prstGeom prst="rect">
            <a:avLst/>
          </a:prstGeom>
          <a:noFill/>
        </p:spPr>
        <p:txBody>
          <a:bodyPr wrap="square" rtlCol="0">
            <a:spAutoFit/>
          </a:bodyPr>
          <a:lstStyle/>
          <a:p>
            <a:pPr algn="ctr"/>
            <a:r>
              <a:rPr lang="en-US" dirty="0">
                <a:solidFill>
                  <a:schemeClr val="tx2"/>
                </a:solidFill>
                <a:latin typeface="Helvetica" panose="020B0604020202020204" pitchFamily="34" charset="0"/>
                <a:cs typeface="Helvetica" panose="020B0604020202020204" pitchFamily="34" charset="0"/>
              </a:rPr>
              <a:t>Dysphonia can be defined as altered vocal quality, pitch, loudness, or vocal effort that impairs communication and QOL</a:t>
            </a:r>
          </a:p>
        </p:txBody>
      </p:sp>
    </p:spTree>
    <p:extLst>
      <p:ext uri="{BB962C8B-B14F-4D97-AF65-F5344CB8AC3E}">
        <p14:creationId xmlns:p14="http://schemas.microsoft.com/office/powerpoint/2010/main" val="1291671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C18E-50DD-4935-B08B-767D24D70FDF}"/>
              </a:ext>
            </a:extLst>
          </p:cNvPr>
          <p:cNvSpPr>
            <a:spLocks noGrp="1"/>
          </p:cNvSpPr>
          <p:nvPr>
            <p:ph type="title"/>
          </p:nvPr>
        </p:nvSpPr>
        <p:spPr/>
        <p:txBody>
          <a:bodyPr/>
          <a:lstStyle/>
          <a:p>
            <a:r>
              <a:rPr lang="en-US" dirty="0"/>
              <a:t>STATEMENT 6. ANTI-REFLUX MEDICATION AND DYSPHONIA</a:t>
            </a:r>
          </a:p>
        </p:txBody>
      </p:sp>
      <p:sp>
        <p:nvSpPr>
          <p:cNvPr id="3" name="Content Placeholder 2">
            <a:extLst>
              <a:ext uri="{FF2B5EF4-FFF2-40B4-BE49-F238E27FC236}">
                <a16:creationId xmlns:a16="http://schemas.microsoft.com/office/drawing/2014/main" id="{17C5E367-973D-4232-93DB-834E865749A4}"/>
              </a:ext>
            </a:extLst>
          </p:cNvPr>
          <p:cNvSpPr>
            <a:spLocks noGrp="1"/>
          </p:cNvSpPr>
          <p:nvPr>
            <p:ph idx="1"/>
          </p:nvPr>
        </p:nvSpPr>
        <p:spPr/>
        <p:txBody>
          <a:bodyPr>
            <a:normAutofit/>
          </a:bodyPr>
          <a:lstStyle/>
          <a:p>
            <a:pPr marL="0" indent="0" fontAlgn="base">
              <a:lnSpc>
                <a:spcPct val="120000"/>
              </a:lnSpc>
              <a:spcBef>
                <a:spcPct val="0"/>
              </a:spcBef>
              <a:spcAft>
                <a:spcPts val="600"/>
              </a:spcAft>
              <a:buNone/>
            </a:pPr>
            <a:r>
              <a:rPr lang="en-US" sz="1800" b="1" dirty="0">
                <a:ea typeface="ＭＳ Ｐゴシック" charset="0"/>
                <a:cs typeface="Helvetica" panose="020B0604020202020204" pitchFamily="34" charset="0"/>
              </a:rPr>
              <a:t>Action Statement Profile (cont’d)</a:t>
            </a:r>
          </a:p>
          <a:p>
            <a:pPr marL="0" lvl="0" indent="0">
              <a:lnSpc>
                <a:spcPct val="120000"/>
              </a:lnSpc>
              <a:spcBef>
                <a:spcPts val="0"/>
              </a:spcBef>
              <a:spcAft>
                <a:spcPts val="200"/>
              </a:spcAft>
              <a:buNone/>
            </a:pPr>
            <a:r>
              <a:rPr lang="en-US" sz="1600" b="1" u="sng" dirty="0">
                <a:latin typeface="Arial" charset="0"/>
                <a:ea typeface="ＭＳ Ｐゴシック" charset="0"/>
              </a:rPr>
              <a:t>Value judgments</a:t>
            </a:r>
            <a:r>
              <a:rPr lang="en-US" sz="1600" b="1" dirty="0">
                <a:latin typeface="Arial" charset="0"/>
                <a:ea typeface="ＭＳ Ｐゴシック" charset="0"/>
              </a:rPr>
              <a:t>: </a:t>
            </a:r>
            <a:r>
              <a:rPr lang="en-US" sz="1600" dirty="0">
                <a:latin typeface="Arial" charset="0"/>
                <a:ea typeface="ＭＳ Ｐゴシック" charset="0"/>
              </a:rPr>
              <a:t>The committee felt that there is general overuse of these medications and that they have limited usefulness for most patients with dysphonia but that there may be a role for </a:t>
            </a:r>
            <a:r>
              <a:rPr lang="en-US" sz="1600" dirty="0" err="1">
                <a:latin typeface="Arial" charset="0"/>
                <a:ea typeface="ＭＳ Ｐゴシック" charset="0"/>
              </a:rPr>
              <a:t>antireflux</a:t>
            </a:r>
            <a:r>
              <a:rPr lang="en-US" sz="1600" dirty="0">
                <a:latin typeface="Arial" charset="0"/>
                <a:ea typeface="ＭＳ Ｐゴシック" charset="0"/>
              </a:rPr>
              <a:t> medications in a subset of hard-to-define cases. </a:t>
            </a:r>
            <a:r>
              <a:rPr lang="en-US" sz="1600" dirty="0"/>
              <a:t>We also recognize that there is a role for these medications to treat gastroesophageal reflux</a:t>
            </a:r>
          </a:p>
          <a:p>
            <a:pPr marL="0" indent="0" fontAlgn="base">
              <a:lnSpc>
                <a:spcPct val="120000"/>
              </a:lnSpc>
              <a:spcBef>
                <a:spcPct val="0"/>
              </a:spcBef>
              <a:spcAft>
                <a:spcPts val="200"/>
              </a:spcAft>
              <a:buNone/>
            </a:pPr>
            <a:r>
              <a:rPr lang="en-US" sz="1600" b="1" u="sng" dirty="0">
                <a:latin typeface="Arial" charset="0"/>
                <a:ea typeface="ＭＳ Ｐゴシック" charset="0"/>
              </a:rPr>
              <a:t>Intentional vagueness</a:t>
            </a:r>
            <a:r>
              <a:rPr lang="en-US" sz="1600" b="1" dirty="0">
                <a:latin typeface="Arial" charset="0"/>
                <a:ea typeface="ＭＳ Ｐゴシック" charset="0"/>
              </a:rPr>
              <a:t>: </a:t>
            </a:r>
            <a:r>
              <a:rPr lang="en-US" sz="1600" dirty="0">
                <a:latin typeface="Arial" charset="0"/>
                <a:ea typeface="ＭＳ Ｐゴシック" charset="0"/>
              </a:rPr>
              <a:t>None</a:t>
            </a:r>
          </a:p>
          <a:p>
            <a:pPr marL="0" indent="0" fontAlgn="base">
              <a:lnSpc>
                <a:spcPct val="120000"/>
              </a:lnSpc>
              <a:spcBef>
                <a:spcPct val="0"/>
              </a:spcBef>
              <a:spcAft>
                <a:spcPts val="200"/>
              </a:spcAft>
              <a:buNone/>
            </a:pPr>
            <a:r>
              <a:rPr lang="en-US" sz="1600" b="1" u="sng" dirty="0">
                <a:latin typeface="Arial" charset="0"/>
                <a:ea typeface="ＭＳ Ｐゴシック" charset="0"/>
              </a:rPr>
              <a:t>Role of patient preferences</a:t>
            </a:r>
            <a:r>
              <a:rPr lang="en-US" sz="1600" b="1" dirty="0">
                <a:latin typeface="Arial" charset="0"/>
                <a:ea typeface="ＭＳ Ｐゴシック" charset="0"/>
              </a:rPr>
              <a:t>: </a:t>
            </a:r>
            <a:r>
              <a:rPr lang="en-US" sz="1600" dirty="0">
                <a:latin typeface="Arial" charset="0"/>
                <a:ea typeface="ＭＳ Ｐゴシック" charset="0"/>
              </a:rPr>
              <a:t>Small</a:t>
            </a:r>
          </a:p>
          <a:p>
            <a:pPr marL="0" indent="0" fontAlgn="base">
              <a:lnSpc>
                <a:spcPct val="120000"/>
              </a:lnSpc>
              <a:spcBef>
                <a:spcPct val="0"/>
              </a:spcBef>
              <a:spcAft>
                <a:spcPts val="200"/>
              </a:spcAft>
              <a:buNone/>
            </a:pPr>
            <a:r>
              <a:rPr lang="en-US" sz="1600" b="1" u="sng" dirty="0">
                <a:latin typeface="Arial" charset="0"/>
                <a:ea typeface="ＭＳ Ｐゴシック" charset="0"/>
              </a:rPr>
              <a:t>Exclusions</a:t>
            </a:r>
            <a:r>
              <a:rPr lang="en-US" sz="1600" b="1" dirty="0">
                <a:latin typeface="Arial" charset="0"/>
                <a:ea typeface="ＭＳ Ｐゴシック" charset="0"/>
              </a:rPr>
              <a:t>: </a:t>
            </a:r>
            <a:r>
              <a:rPr lang="en-US" sz="1600" dirty="0">
                <a:latin typeface="Arial" charset="0"/>
                <a:ea typeface="ＭＳ Ｐゴシック" charset="0"/>
              </a:rPr>
              <a:t>None</a:t>
            </a:r>
          </a:p>
          <a:p>
            <a:pPr marL="0" indent="0" fontAlgn="base">
              <a:lnSpc>
                <a:spcPct val="120000"/>
              </a:lnSpc>
              <a:spcBef>
                <a:spcPct val="0"/>
              </a:spcBef>
              <a:spcAft>
                <a:spcPts val="200"/>
              </a:spcAft>
              <a:buNone/>
            </a:pPr>
            <a:r>
              <a:rPr lang="en-US" sz="1600" b="1" u="sng" dirty="0">
                <a:latin typeface="Arial" charset="0"/>
                <a:ea typeface="ＭＳ Ｐゴシック" charset="0"/>
              </a:rPr>
              <a:t>Policy level</a:t>
            </a:r>
            <a:r>
              <a:rPr lang="en-US" sz="1600" b="1" dirty="0">
                <a:latin typeface="Arial" charset="0"/>
                <a:ea typeface="ＭＳ Ｐゴシック" charset="0"/>
              </a:rPr>
              <a:t>: </a:t>
            </a:r>
            <a:r>
              <a:rPr lang="en-US" sz="1600" dirty="0">
                <a:latin typeface="Arial" charset="0"/>
                <a:ea typeface="ＭＳ Ｐゴシック" charset="0"/>
              </a:rPr>
              <a:t>Recommendation against</a:t>
            </a:r>
          </a:p>
          <a:p>
            <a:pPr marL="0" indent="0" fontAlgn="base">
              <a:lnSpc>
                <a:spcPct val="120000"/>
              </a:lnSpc>
              <a:spcBef>
                <a:spcPct val="0"/>
              </a:spcBef>
              <a:spcAft>
                <a:spcPts val="200"/>
              </a:spcAft>
              <a:buNone/>
            </a:pPr>
            <a:r>
              <a:rPr lang="en-US" sz="1600" b="1" u="sng" dirty="0">
                <a:latin typeface="Arial" charset="0"/>
                <a:ea typeface="ＭＳ Ｐゴシック" charset="0"/>
              </a:rPr>
              <a:t>Differences of opinions</a:t>
            </a:r>
            <a:r>
              <a:rPr lang="en-US" sz="1600" b="1" dirty="0">
                <a:latin typeface="Arial" charset="0"/>
                <a:ea typeface="ＭＳ Ｐゴシック" charset="0"/>
              </a:rPr>
              <a:t>: </a:t>
            </a:r>
            <a:r>
              <a:rPr lang="en-US" sz="1600" dirty="0">
                <a:latin typeface="Arial" charset="0"/>
                <a:ea typeface="ＭＳ Ｐゴシック" charset="0"/>
              </a:rPr>
              <a:t>The panel was divided about whether to include the terms GERD and LPR in the action statement or to leave it simply as symptoms alone. The majority favored inclusion of these terms in the KAS</a:t>
            </a:r>
            <a:endParaRPr lang="en-US" sz="1600" dirty="0"/>
          </a:p>
        </p:txBody>
      </p:sp>
    </p:spTree>
    <p:extLst>
      <p:ext uri="{BB962C8B-B14F-4D97-AF65-F5344CB8AC3E}">
        <p14:creationId xmlns:p14="http://schemas.microsoft.com/office/powerpoint/2010/main" val="3817200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1772-EC95-415D-A088-6B1133BBCE24}"/>
              </a:ext>
            </a:extLst>
          </p:cNvPr>
          <p:cNvSpPr>
            <a:spLocks noGrp="1"/>
          </p:cNvSpPr>
          <p:nvPr>
            <p:ph type="title"/>
          </p:nvPr>
        </p:nvSpPr>
        <p:spPr/>
        <p:txBody>
          <a:bodyPr/>
          <a:lstStyle/>
          <a:p>
            <a:r>
              <a:rPr lang="en-US" dirty="0"/>
              <a:t>STATEMENT 7. CORTICOSTEROID THERAPY</a:t>
            </a:r>
          </a:p>
        </p:txBody>
      </p:sp>
      <p:sp>
        <p:nvSpPr>
          <p:cNvPr id="3" name="Content Placeholder 2">
            <a:extLst>
              <a:ext uri="{FF2B5EF4-FFF2-40B4-BE49-F238E27FC236}">
                <a16:creationId xmlns:a16="http://schemas.microsoft.com/office/drawing/2014/main" id="{223EB419-B912-4217-8DA6-0D09B0E385BF}"/>
              </a:ext>
            </a:extLst>
          </p:cNvPr>
          <p:cNvSpPr>
            <a:spLocks noGrp="1"/>
          </p:cNvSpPr>
          <p:nvPr>
            <p:ph idx="1"/>
          </p:nvPr>
        </p:nvSpPr>
        <p:spPr/>
        <p:txBody>
          <a:bodyPr>
            <a:normAutofit fontScale="85000" lnSpcReduction="20000"/>
          </a:bodyPr>
          <a:lstStyle/>
          <a:p>
            <a:pPr marL="0" indent="0">
              <a:lnSpc>
                <a:spcPct val="120000"/>
              </a:lnSpc>
              <a:buNone/>
            </a:pPr>
            <a:r>
              <a:rPr lang="en-US" b="1" dirty="0">
                <a:cs typeface="Helvetica" panose="020B0604020202020204" pitchFamily="34" charset="0"/>
              </a:rPr>
              <a:t>STATEMENT </a:t>
            </a:r>
            <a:r>
              <a:rPr lang="en-US" b="1" dirty="0"/>
              <a:t>CORTICOSTEROID THERAPY: Clinicians should </a:t>
            </a:r>
            <a:r>
              <a:rPr lang="en-US" b="1" u="sng" dirty="0"/>
              <a:t>not</a:t>
            </a:r>
            <a:r>
              <a:rPr lang="en-US" b="1" dirty="0"/>
              <a:t> routinely prescribe corticosteroids in patients with dysphonia prior to visualization of the larynx. </a:t>
            </a:r>
            <a:r>
              <a:rPr lang="en-US" i="1" u="sng" dirty="0"/>
              <a:t>Recommendation against prescribing based on randomized trials showing adverse events and absence of clinical trials demonstrating benefits with a preponderance of harm over benefit for steroid use.</a:t>
            </a:r>
          </a:p>
          <a:p>
            <a:pPr marL="0" indent="0">
              <a:lnSpc>
                <a:spcPct val="120000"/>
              </a:lnSpc>
              <a:buNone/>
            </a:pPr>
            <a:endParaRPr lang="en-US" i="1" u="sng" dirty="0">
              <a:cs typeface="Helvetica" panose="020B0604020202020204" pitchFamily="34" charset="0"/>
            </a:endParaRPr>
          </a:p>
          <a:p>
            <a:pPr marL="0" lvl="0" indent="0">
              <a:lnSpc>
                <a:spcPct val="120000"/>
              </a:lnSpc>
              <a:buNone/>
            </a:pPr>
            <a:r>
              <a:rPr lang="en-US" b="1" u="sng" dirty="0"/>
              <a:t>Benefit</a:t>
            </a:r>
            <a:r>
              <a:rPr lang="en-US" b="1" dirty="0"/>
              <a:t>: </a:t>
            </a:r>
            <a:r>
              <a:rPr lang="en-US" dirty="0"/>
              <a:t>Avoid potential adverse events associated with unproven therapy</a:t>
            </a:r>
          </a:p>
          <a:p>
            <a:pPr marL="0" lvl="0" indent="0">
              <a:lnSpc>
                <a:spcPct val="120000"/>
              </a:lnSpc>
              <a:buNone/>
            </a:pPr>
            <a:r>
              <a:rPr lang="en-US" b="1" u="sng" dirty="0"/>
              <a:t>Risks, harms, costs</a:t>
            </a:r>
            <a:r>
              <a:rPr lang="en-US" b="1" dirty="0"/>
              <a:t>: </a:t>
            </a:r>
            <a:r>
              <a:rPr lang="en-US" dirty="0"/>
              <a:t>None</a:t>
            </a:r>
          </a:p>
          <a:p>
            <a:pPr marL="0" indent="0">
              <a:lnSpc>
                <a:spcPct val="120000"/>
              </a:lnSpc>
              <a:buNone/>
            </a:pPr>
            <a:endParaRPr lang="en-US" dirty="0"/>
          </a:p>
        </p:txBody>
      </p:sp>
    </p:spTree>
    <p:extLst>
      <p:ext uri="{BB962C8B-B14F-4D97-AF65-F5344CB8AC3E}">
        <p14:creationId xmlns:p14="http://schemas.microsoft.com/office/powerpoint/2010/main" val="466133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1772-EC95-415D-A088-6B1133BBCE24}"/>
              </a:ext>
            </a:extLst>
          </p:cNvPr>
          <p:cNvSpPr>
            <a:spLocks noGrp="1"/>
          </p:cNvSpPr>
          <p:nvPr>
            <p:ph type="title"/>
          </p:nvPr>
        </p:nvSpPr>
        <p:spPr/>
        <p:txBody>
          <a:bodyPr/>
          <a:lstStyle/>
          <a:p>
            <a:r>
              <a:rPr lang="en-US" dirty="0"/>
              <a:t>STATEMENT 7. CORTICOSTEROID THERAPY</a:t>
            </a:r>
          </a:p>
        </p:txBody>
      </p:sp>
      <p:sp>
        <p:nvSpPr>
          <p:cNvPr id="3" name="Content Placeholder 2">
            <a:extLst>
              <a:ext uri="{FF2B5EF4-FFF2-40B4-BE49-F238E27FC236}">
                <a16:creationId xmlns:a16="http://schemas.microsoft.com/office/drawing/2014/main" id="{223EB419-B912-4217-8DA6-0D09B0E385BF}"/>
              </a:ext>
            </a:extLst>
          </p:cNvPr>
          <p:cNvSpPr>
            <a:spLocks noGrp="1"/>
          </p:cNvSpPr>
          <p:nvPr>
            <p:ph idx="1"/>
          </p:nvPr>
        </p:nvSpPr>
        <p:spPr/>
        <p:txBody>
          <a:bodyPr>
            <a:normAutofit/>
          </a:bodyPr>
          <a:lstStyle/>
          <a:p>
            <a:pPr marL="0" indent="0">
              <a:lnSpc>
                <a:spcPct val="120000"/>
              </a:lnSpc>
              <a:spcAft>
                <a:spcPts val="200"/>
              </a:spcAft>
              <a:buNone/>
              <a:defRPr/>
            </a:pPr>
            <a:r>
              <a:rPr lang="en-US" sz="2000" b="1" dirty="0">
                <a:latin typeface="Helvetica" panose="020B0604020202020204" pitchFamily="34" charset="0"/>
                <a:ea typeface="ＭＳ Ｐゴシック" charset="0"/>
                <a:cs typeface="Helvetica" panose="020B0604020202020204" pitchFamily="34" charset="0"/>
              </a:rPr>
              <a:t>Action Statement Profile </a:t>
            </a:r>
          </a:p>
          <a:p>
            <a:pPr marL="0" indent="0" fontAlgn="base">
              <a:lnSpc>
                <a:spcPct val="120000"/>
              </a:lnSpc>
              <a:spcBef>
                <a:spcPct val="0"/>
              </a:spcBef>
              <a:spcAft>
                <a:spcPts val="200"/>
              </a:spcAft>
              <a:buNone/>
            </a:pPr>
            <a:r>
              <a:rPr lang="en-US" sz="1600" b="1" u="sng" dirty="0">
                <a:latin typeface="Arial" charset="0"/>
                <a:ea typeface="ＭＳ Ｐゴシック" charset="0"/>
              </a:rPr>
              <a:t>Quality improvement opportunity</a:t>
            </a:r>
            <a:r>
              <a:rPr lang="en-US" sz="1600" b="1" dirty="0">
                <a:latin typeface="Arial" charset="0"/>
                <a:ea typeface="ＭＳ Ｐゴシック" charset="0"/>
              </a:rPr>
              <a:t>: </a:t>
            </a:r>
            <a:r>
              <a:rPr lang="en-US" sz="1600" dirty="0">
                <a:latin typeface="Arial" charset="0"/>
                <a:ea typeface="ＭＳ Ｐゴシック" charset="0"/>
              </a:rPr>
              <a:t>To discourage the empiric use of steroids for dysphonia prior to laryngeal examination (National Quality Strategy domains): </a:t>
            </a:r>
            <a:r>
              <a:rPr lang="en-US" sz="1600" dirty="0">
                <a:ea typeface="ＭＳ Ｐゴシック" charset="0"/>
              </a:rPr>
              <a:t>Prevention and </a:t>
            </a:r>
            <a:r>
              <a:rPr lang="en-US" sz="1600" dirty="0">
                <a:cs typeface="Times New Roman" panose="02020603050405020304" pitchFamily="18" charset="0"/>
              </a:rPr>
              <a:t>Treatment of Leading Causes of Morbidity and Mortality; Making Quality Care More Affordable.</a:t>
            </a:r>
          </a:p>
          <a:p>
            <a:pPr marL="0" indent="0" fontAlgn="base">
              <a:lnSpc>
                <a:spcPct val="120000"/>
              </a:lnSpc>
              <a:spcBef>
                <a:spcPct val="0"/>
              </a:spcBef>
              <a:spcAft>
                <a:spcPts val="200"/>
              </a:spcAft>
              <a:buNone/>
            </a:pPr>
            <a:r>
              <a:rPr lang="en-US" sz="1600" b="1" u="sng" dirty="0">
                <a:latin typeface="Arial" charset="0"/>
                <a:ea typeface="ＭＳ Ｐゴシック" charset="0"/>
              </a:rPr>
              <a:t>Aggregate evidence quality</a:t>
            </a:r>
            <a:r>
              <a:rPr lang="en-US" sz="1600" b="1" dirty="0">
                <a:latin typeface="Arial" charset="0"/>
                <a:ea typeface="ＭＳ Ｐゴシック" charset="0"/>
              </a:rPr>
              <a:t>:  </a:t>
            </a:r>
            <a:r>
              <a:rPr lang="en-US" sz="1600" dirty="0">
                <a:latin typeface="Arial" charset="0"/>
                <a:ea typeface="ＭＳ Ｐゴシック" charset="0"/>
              </a:rPr>
              <a:t>Grade B, randomized trials showing increased incidence of adverse events associated with orally administered steroids; absence of clinical trials demonstrating any benefit of steroid treatment on outcomes</a:t>
            </a:r>
          </a:p>
          <a:p>
            <a:pPr marL="0" indent="0" fontAlgn="base">
              <a:lnSpc>
                <a:spcPct val="120000"/>
              </a:lnSpc>
              <a:spcBef>
                <a:spcPct val="0"/>
              </a:spcBef>
              <a:spcAft>
                <a:spcPts val="200"/>
              </a:spcAft>
              <a:buNone/>
            </a:pPr>
            <a:r>
              <a:rPr lang="en-US" sz="1600" b="1" u="sng" dirty="0">
                <a:latin typeface="Arial" charset="0"/>
                <a:ea typeface="ＭＳ Ｐゴシック" charset="0"/>
              </a:rPr>
              <a:t>Level of confidence in evidence</a:t>
            </a:r>
            <a:r>
              <a:rPr lang="en-US" sz="1600" b="1" dirty="0">
                <a:latin typeface="Arial" charset="0"/>
                <a:ea typeface="ＭＳ Ｐゴシック" charset="0"/>
              </a:rPr>
              <a:t>: </a:t>
            </a:r>
            <a:r>
              <a:rPr lang="en-US" sz="1600" dirty="0">
                <a:latin typeface="Arial" charset="0"/>
                <a:ea typeface="ＭＳ Ｐゴシック" charset="0"/>
              </a:rPr>
              <a:t>High</a:t>
            </a:r>
          </a:p>
          <a:p>
            <a:pPr marL="0" indent="0" fontAlgn="base">
              <a:lnSpc>
                <a:spcPct val="120000"/>
              </a:lnSpc>
              <a:spcBef>
                <a:spcPct val="0"/>
              </a:spcBef>
              <a:spcAft>
                <a:spcPts val="200"/>
              </a:spcAft>
              <a:buNone/>
            </a:pPr>
            <a:r>
              <a:rPr lang="en-US" sz="1600" b="1" u="sng" dirty="0">
                <a:latin typeface="Arial" charset="0"/>
                <a:ea typeface="ＭＳ Ｐゴシック" charset="0"/>
              </a:rPr>
              <a:t>Benefits-harm assessment</a:t>
            </a:r>
            <a:r>
              <a:rPr lang="en-US" sz="1600" b="1" dirty="0">
                <a:latin typeface="Arial" charset="0"/>
                <a:ea typeface="ＭＳ Ｐゴシック" charset="0"/>
              </a:rPr>
              <a:t>: </a:t>
            </a:r>
            <a:r>
              <a:rPr lang="en-US" sz="1600" dirty="0">
                <a:latin typeface="Arial" charset="0"/>
                <a:ea typeface="ＭＳ Ｐゴシック" charset="0"/>
              </a:rPr>
              <a:t>Preponderance of harm over benefit for steroid use</a:t>
            </a:r>
          </a:p>
          <a:p>
            <a:pPr marL="0" indent="0" fontAlgn="base">
              <a:lnSpc>
                <a:spcPct val="120000"/>
              </a:lnSpc>
              <a:spcBef>
                <a:spcPct val="0"/>
              </a:spcBef>
              <a:spcAft>
                <a:spcPts val="200"/>
              </a:spcAft>
              <a:buNone/>
            </a:pPr>
            <a:r>
              <a:rPr lang="en-US" sz="1600" b="1" u="sng" dirty="0">
                <a:latin typeface="Arial" charset="0"/>
                <a:ea typeface="ＭＳ Ｐゴシック" charset="0"/>
              </a:rPr>
              <a:t>Value judgments</a:t>
            </a:r>
            <a:r>
              <a:rPr lang="en-US" sz="1600" b="1" dirty="0">
                <a:latin typeface="Arial" charset="0"/>
                <a:ea typeface="ＭＳ Ｐゴシック" charset="0"/>
              </a:rPr>
              <a:t>: </a:t>
            </a:r>
            <a:r>
              <a:rPr lang="en-US" sz="1600" dirty="0">
                <a:latin typeface="Arial" charset="0"/>
                <a:ea typeface="ＭＳ Ｐゴシック" charset="0"/>
              </a:rPr>
              <a:t>Avoid adverse events of ineffective or unproven therapy</a:t>
            </a:r>
          </a:p>
        </p:txBody>
      </p:sp>
    </p:spTree>
    <p:extLst>
      <p:ext uri="{BB962C8B-B14F-4D97-AF65-F5344CB8AC3E}">
        <p14:creationId xmlns:p14="http://schemas.microsoft.com/office/powerpoint/2010/main" val="222424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1772-EC95-415D-A088-6B1133BBCE24}"/>
              </a:ext>
            </a:extLst>
          </p:cNvPr>
          <p:cNvSpPr>
            <a:spLocks noGrp="1"/>
          </p:cNvSpPr>
          <p:nvPr>
            <p:ph type="title"/>
          </p:nvPr>
        </p:nvSpPr>
        <p:spPr/>
        <p:txBody>
          <a:bodyPr/>
          <a:lstStyle/>
          <a:p>
            <a:r>
              <a:rPr lang="en-US" dirty="0"/>
              <a:t>STATEMENT 7. CORTICOSTEROID THERAPY</a:t>
            </a:r>
          </a:p>
        </p:txBody>
      </p:sp>
      <p:sp>
        <p:nvSpPr>
          <p:cNvPr id="3" name="Content Placeholder 2">
            <a:extLst>
              <a:ext uri="{FF2B5EF4-FFF2-40B4-BE49-F238E27FC236}">
                <a16:creationId xmlns:a16="http://schemas.microsoft.com/office/drawing/2014/main" id="{223EB419-B912-4217-8DA6-0D09B0E385BF}"/>
              </a:ext>
            </a:extLst>
          </p:cNvPr>
          <p:cNvSpPr>
            <a:spLocks noGrp="1"/>
          </p:cNvSpPr>
          <p:nvPr>
            <p:ph idx="1"/>
          </p:nvPr>
        </p:nvSpPr>
        <p:spPr/>
        <p:txBody>
          <a:bodyPr>
            <a:normAutofit/>
          </a:bodyPr>
          <a:lstStyle/>
          <a:p>
            <a:pPr marL="0" indent="0">
              <a:lnSpc>
                <a:spcPct val="120000"/>
              </a:lnSpc>
              <a:spcAft>
                <a:spcPts val="200"/>
              </a:spcAft>
              <a:buNone/>
              <a:defRPr/>
            </a:pPr>
            <a:r>
              <a:rPr lang="en-US" sz="1800" b="1" dirty="0">
                <a:latin typeface="Helvetica" panose="020B0604020202020204" pitchFamily="34" charset="0"/>
                <a:ea typeface="ＭＳ Ｐゴシック" charset="0"/>
                <a:cs typeface="Helvetica" panose="020B0604020202020204" pitchFamily="34" charset="0"/>
              </a:rPr>
              <a:t>Action Statement Profile (cont’d)</a:t>
            </a:r>
          </a:p>
          <a:p>
            <a:pPr marL="0" indent="0" fontAlgn="base">
              <a:lnSpc>
                <a:spcPct val="120000"/>
              </a:lnSpc>
              <a:spcBef>
                <a:spcPct val="0"/>
              </a:spcBef>
              <a:spcAft>
                <a:spcPts val="200"/>
              </a:spcAft>
              <a:buNone/>
            </a:pPr>
            <a:r>
              <a:rPr lang="en-US" sz="1600" b="1" u="sng" dirty="0">
                <a:latin typeface="Arial" charset="0"/>
                <a:ea typeface="ＭＳ Ｐゴシック" charset="0"/>
              </a:rPr>
              <a:t>Intentional vagueness</a:t>
            </a:r>
            <a:r>
              <a:rPr lang="en-US" sz="1600" b="1" dirty="0">
                <a:latin typeface="Arial" charset="0"/>
                <a:ea typeface="ＭＳ Ｐゴシック" charset="0"/>
              </a:rPr>
              <a:t>: </a:t>
            </a:r>
            <a:r>
              <a:rPr lang="en-US" sz="1600" dirty="0">
                <a:latin typeface="Arial" charset="0"/>
                <a:ea typeface="ＭＳ Ｐゴシック" charset="0"/>
              </a:rPr>
              <a:t>The word “routine” is used to acknowledge that there may be specific situations, based on laryngoscopy results, or other associated conditions that may justify steroid use on an individualized basis</a:t>
            </a:r>
          </a:p>
          <a:p>
            <a:pPr marL="0" indent="0" fontAlgn="base">
              <a:lnSpc>
                <a:spcPct val="120000"/>
              </a:lnSpc>
              <a:spcBef>
                <a:spcPct val="0"/>
              </a:spcBef>
              <a:spcAft>
                <a:spcPts val="200"/>
              </a:spcAft>
              <a:buNone/>
            </a:pPr>
            <a:r>
              <a:rPr lang="en-US" sz="1600" b="1" u="sng" dirty="0">
                <a:latin typeface="Arial" charset="0"/>
                <a:ea typeface="ＭＳ Ｐゴシック" charset="0"/>
              </a:rPr>
              <a:t>Role of patient preferences</a:t>
            </a:r>
            <a:r>
              <a:rPr lang="en-US" sz="1600" b="1" dirty="0">
                <a:latin typeface="Arial" charset="0"/>
                <a:ea typeface="ＭＳ Ｐゴシック" charset="0"/>
              </a:rPr>
              <a:t>: </a:t>
            </a:r>
            <a:r>
              <a:rPr lang="en-US" sz="1600" dirty="0">
                <a:latin typeface="Arial" charset="0"/>
                <a:ea typeface="ＭＳ Ｐゴシック" charset="0"/>
              </a:rPr>
              <a:t>Small; there is a role for shared decision making in weighing the harms of steroids against the potential yet unproven benefit in specific circumstances (i.e. professional or avocation voice use and acute laryngitis)</a:t>
            </a:r>
          </a:p>
          <a:p>
            <a:pPr marL="0" indent="0" fontAlgn="base">
              <a:lnSpc>
                <a:spcPct val="120000"/>
              </a:lnSpc>
              <a:spcBef>
                <a:spcPct val="0"/>
              </a:spcBef>
              <a:spcAft>
                <a:spcPts val="200"/>
              </a:spcAft>
              <a:buNone/>
            </a:pPr>
            <a:r>
              <a:rPr lang="en-US" sz="1600" b="1" u="sng" dirty="0">
                <a:latin typeface="Arial" charset="0"/>
                <a:ea typeface="ＭＳ Ｐゴシック" charset="0"/>
              </a:rPr>
              <a:t>Exclusions</a:t>
            </a:r>
            <a:r>
              <a:rPr lang="en-US" sz="1600" b="1" dirty="0">
                <a:latin typeface="Arial" charset="0"/>
                <a:ea typeface="ＭＳ Ｐゴシック" charset="0"/>
              </a:rPr>
              <a:t>: </a:t>
            </a:r>
            <a:r>
              <a:rPr lang="en-US" sz="1600" dirty="0">
                <a:latin typeface="Arial" charset="0"/>
                <a:ea typeface="ＭＳ Ｐゴシック" charset="0"/>
              </a:rPr>
              <a:t>Children with croup</a:t>
            </a:r>
          </a:p>
          <a:p>
            <a:pPr marL="0" indent="0" fontAlgn="base">
              <a:lnSpc>
                <a:spcPct val="120000"/>
              </a:lnSpc>
              <a:spcBef>
                <a:spcPct val="0"/>
              </a:spcBef>
              <a:spcAft>
                <a:spcPts val="200"/>
              </a:spcAft>
              <a:buNone/>
            </a:pPr>
            <a:r>
              <a:rPr lang="en-US" sz="1600" b="1" u="sng" dirty="0">
                <a:latin typeface="Arial" charset="0"/>
                <a:ea typeface="ＭＳ Ｐゴシック" charset="0"/>
              </a:rPr>
              <a:t>Policy level</a:t>
            </a:r>
            <a:r>
              <a:rPr lang="en-US" sz="1600" b="1" dirty="0">
                <a:latin typeface="Arial" charset="0"/>
                <a:ea typeface="ＭＳ Ｐゴシック" charset="0"/>
              </a:rPr>
              <a:t>: </a:t>
            </a:r>
            <a:r>
              <a:rPr lang="en-US" sz="1600" dirty="0">
                <a:latin typeface="Arial" charset="0"/>
                <a:ea typeface="ＭＳ Ｐゴシック" charset="0"/>
              </a:rPr>
              <a:t>Recommendation against</a:t>
            </a:r>
          </a:p>
          <a:p>
            <a:pPr marL="0" indent="0" fontAlgn="base">
              <a:lnSpc>
                <a:spcPct val="120000"/>
              </a:lnSpc>
              <a:spcBef>
                <a:spcPct val="0"/>
              </a:spcBef>
              <a:spcAft>
                <a:spcPts val="200"/>
              </a:spcAft>
              <a:buNone/>
            </a:pPr>
            <a:r>
              <a:rPr lang="en-US" sz="1600" b="1" u="sng" dirty="0">
                <a:latin typeface="Arial" charset="0"/>
                <a:ea typeface="ＭＳ Ｐゴシック" charset="0"/>
              </a:rPr>
              <a:t>Differences of opinions</a:t>
            </a:r>
            <a:r>
              <a:rPr lang="en-US" sz="1600" b="1" dirty="0">
                <a:latin typeface="Arial" charset="0"/>
                <a:ea typeface="ＭＳ Ｐゴシック" charset="0"/>
              </a:rPr>
              <a:t>: </a:t>
            </a:r>
            <a:r>
              <a:rPr lang="en-US" sz="1600" dirty="0">
                <a:latin typeface="Arial" charset="0"/>
                <a:ea typeface="ＭＳ Ｐゴシック" charset="0"/>
              </a:rPr>
              <a:t>None</a:t>
            </a:r>
            <a:endParaRPr lang="en-US" sz="1600" dirty="0"/>
          </a:p>
        </p:txBody>
      </p:sp>
    </p:spTree>
    <p:extLst>
      <p:ext uri="{BB962C8B-B14F-4D97-AF65-F5344CB8AC3E}">
        <p14:creationId xmlns:p14="http://schemas.microsoft.com/office/powerpoint/2010/main" val="620607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CACA-C0EC-4BC7-A10C-9E94F549895F}"/>
              </a:ext>
            </a:extLst>
          </p:cNvPr>
          <p:cNvSpPr>
            <a:spLocks noGrp="1"/>
          </p:cNvSpPr>
          <p:nvPr>
            <p:ph type="title"/>
          </p:nvPr>
        </p:nvSpPr>
        <p:spPr/>
        <p:txBody>
          <a:bodyPr/>
          <a:lstStyle/>
          <a:p>
            <a:r>
              <a:rPr lang="en-US" dirty="0"/>
              <a:t>STATEMENT 8. ANTIMICROBIAL THERAPY</a:t>
            </a:r>
          </a:p>
        </p:txBody>
      </p:sp>
      <p:sp>
        <p:nvSpPr>
          <p:cNvPr id="3" name="Content Placeholder 2">
            <a:extLst>
              <a:ext uri="{FF2B5EF4-FFF2-40B4-BE49-F238E27FC236}">
                <a16:creationId xmlns:a16="http://schemas.microsoft.com/office/drawing/2014/main" id="{3B19D6CD-4E2F-4B7E-97E6-37BAF37A935D}"/>
              </a:ext>
            </a:extLst>
          </p:cNvPr>
          <p:cNvSpPr>
            <a:spLocks noGrp="1"/>
          </p:cNvSpPr>
          <p:nvPr>
            <p:ph idx="1"/>
          </p:nvPr>
        </p:nvSpPr>
        <p:spPr/>
        <p:txBody>
          <a:bodyPr>
            <a:normAutofit fontScale="77500" lnSpcReduction="20000"/>
          </a:bodyPr>
          <a:lstStyle/>
          <a:p>
            <a:pPr marL="0" indent="0">
              <a:lnSpc>
                <a:spcPct val="120000"/>
              </a:lnSpc>
              <a:buNone/>
            </a:pPr>
            <a:r>
              <a:rPr lang="en-US" b="1" dirty="0">
                <a:cs typeface="Helvetica" panose="020B0604020202020204" pitchFamily="34" charset="0"/>
              </a:rPr>
              <a:t>STATEMENT 8. </a:t>
            </a:r>
            <a:r>
              <a:rPr lang="en-US" b="1" dirty="0"/>
              <a:t>ANTIMICROBIAL THERAPY:</a:t>
            </a:r>
            <a:r>
              <a:rPr lang="en-US" b="1" i="1" dirty="0"/>
              <a:t> </a:t>
            </a:r>
            <a:r>
              <a:rPr lang="en-US" b="1" dirty="0"/>
              <a:t>Clinicians should </a:t>
            </a:r>
            <a:r>
              <a:rPr lang="en-US" b="1" u="sng" dirty="0"/>
              <a:t>not</a:t>
            </a:r>
            <a:r>
              <a:rPr lang="en-US" b="1" dirty="0"/>
              <a:t> routinely prescribe antibiotics to treat dysphonia. </a:t>
            </a:r>
            <a:r>
              <a:rPr lang="en-US" i="1" u="sng" dirty="0"/>
              <a:t>Strong recommendation against prescribing based on systematic reviews and randomized trials showing ineffectiveness of antibiotic therapy and a preponderance of harm over benefit.</a:t>
            </a:r>
          </a:p>
          <a:p>
            <a:pPr marL="0" indent="0">
              <a:lnSpc>
                <a:spcPct val="120000"/>
              </a:lnSpc>
              <a:buNone/>
            </a:pPr>
            <a:endParaRPr lang="en-US" i="1" u="sng" dirty="0">
              <a:cs typeface="Helvetica" panose="020B0604020202020204" pitchFamily="34" charset="0"/>
            </a:endParaRPr>
          </a:p>
          <a:p>
            <a:pPr marL="0" lvl="0" indent="0">
              <a:lnSpc>
                <a:spcPct val="120000"/>
              </a:lnSpc>
              <a:buNone/>
            </a:pPr>
            <a:r>
              <a:rPr lang="en-US" b="1" u="sng" dirty="0"/>
              <a:t>Benefit</a:t>
            </a:r>
            <a:r>
              <a:rPr lang="en-US" b="1" dirty="0"/>
              <a:t>: </a:t>
            </a:r>
            <a:r>
              <a:rPr lang="en-US" dirty="0"/>
              <a:t>Avoidance of ineffective therapy; unnecessary cost, and antibiotic resistance</a:t>
            </a:r>
          </a:p>
          <a:p>
            <a:pPr marL="0" lvl="0" indent="0">
              <a:lnSpc>
                <a:spcPct val="120000"/>
              </a:lnSpc>
              <a:buNone/>
            </a:pPr>
            <a:r>
              <a:rPr lang="en-US" b="1" u="sng" dirty="0"/>
              <a:t>Risks, harms, costs</a:t>
            </a:r>
            <a:r>
              <a:rPr lang="en-US" b="1" dirty="0"/>
              <a:t>: </a:t>
            </a:r>
            <a:r>
              <a:rPr lang="en-US" dirty="0"/>
              <a:t>Potential for failing to treat bacterial, fungal, or mycobacterial causes of dysphonia</a:t>
            </a:r>
          </a:p>
        </p:txBody>
      </p:sp>
    </p:spTree>
    <p:extLst>
      <p:ext uri="{BB962C8B-B14F-4D97-AF65-F5344CB8AC3E}">
        <p14:creationId xmlns:p14="http://schemas.microsoft.com/office/powerpoint/2010/main" val="2738425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CACA-C0EC-4BC7-A10C-9E94F549895F}"/>
              </a:ext>
            </a:extLst>
          </p:cNvPr>
          <p:cNvSpPr>
            <a:spLocks noGrp="1"/>
          </p:cNvSpPr>
          <p:nvPr>
            <p:ph type="title"/>
          </p:nvPr>
        </p:nvSpPr>
        <p:spPr/>
        <p:txBody>
          <a:bodyPr/>
          <a:lstStyle/>
          <a:p>
            <a:r>
              <a:rPr lang="en-US" dirty="0"/>
              <a:t>STATEMENT 8. ANTIMICROBIAL THERAPY</a:t>
            </a:r>
          </a:p>
        </p:txBody>
      </p:sp>
      <p:sp>
        <p:nvSpPr>
          <p:cNvPr id="3" name="Content Placeholder 2">
            <a:extLst>
              <a:ext uri="{FF2B5EF4-FFF2-40B4-BE49-F238E27FC236}">
                <a16:creationId xmlns:a16="http://schemas.microsoft.com/office/drawing/2014/main" id="{3B19D6CD-4E2F-4B7E-97E6-37BAF37A935D}"/>
              </a:ext>
            </a:extLst>
          </p:cNvPr>
          <p:cNvSpPr>
            <a:spLocks noGrp="1"/>
          </p:cNvSpPr>
          <p:nvPr>
            <p:ph idx="1"/>
          </p:nvPr>
        </p:nvSpPr>
        <p:spPr/>
        <p:txBody>
          <a:bodyPr>
            <a:normAutofit fontScale="55000" lnSpcReduction="20000"/>
          </a:bodyPr>
          <a:lstStyle/>
          <a:p>
            <a:pPr marL="0" indent="0">
              <a:spcBef>
                <a:spcPts val="0"/>
              </a:spcBef>
              <a:spcAft>
                <a:spcPts val="600"/>
              </a:spcAft>
              <a:buNone/>
            </a:pPr>
            <a:r>
              <a:rPr lang="en-US" sz="3300" b="1" dirty="0">
                <a:cs typeface="Helvetica" panose="020B0604020202020204" pitchFamily="34" charset="0"/>
              </a:rPr>
              <a:t>Action Statement Profile</a:t>
            </a:r>
          </a:p>
          <a:p>
            <a:pPr marL="0" lvl="0" indent="0">
              <a:lnSpc>
                <a:spcPct val="120000"/>
              </a:lnSpc>
              <a:spcBef>
                <a:spcPts val="0"/>
              </a:spcBef>
              <a:spcAft>
                <a:spcPts val="200"/>
              </a:spcAft>
              <a:buNone/>
            </a:pPr>
            <a:r>
              <a:rPr lang="en-US" b="1" u="sng" dirty="0"/>
              <a:t>Quality improvement opportunity</a:t>
            </a:r>
            <a:r>
              <a:rPr lang="en-US" dirty="0"/>
              <a:t>: To discourage the misuse of antibiotics (National Quality Strategy domains): </a:t>
            </a:r>
            <a:r>
              <a:rPr lang="en-US" dirty="0">
                <a:ea typeface="ＭＳ Ｐゴシック" charset="0"/>
              </a:rPr>
              <a:t>Prevention and </a:t>
            </a:r>
            <a:r>
              <a:rPr lang="en-US" dirty="0">
                <a:cs typeface="Times New Roman" panose="02020603050405020304" pitchFamily="18" charset="0"/>
              </a:rPr>
              <a:t>Treatment of Leading Causes of Morbidity and Mortality; Patient Safety, Making Quality Care More Affordable. </a:t>
            </a:r>
          </a:p>
          <a:p>
            <a:pPr marL="0" lvl="0" indent="0">
              <a:lnSpc>
                <a:spcPct val="120000"/>
              </a:lnSpc>
              <a:spcBef>
                <a:spcPts val="0"/>
              </a:spcBef>
              <a:spcAft>
                <a:spcPts val="200"/>
              </a:spcAft>
              <a:buNone/>
            </a:pPr>
            <a:r>
              <a:rPr lang="en-US" b="1" u="sng" dirty="0"/>
              <a:t>Aggregate evidence quality</a:t>
            </a:r>
            <a:r>
              <a:rPr lang="en-US" dirty="0"/>
              <a:t>: Grade A, systematic reviews showing no benefit for antibiotics for acute laryngitis or upper respiratory tract infection; grade A evidence showing potential harms of antibiotic therapy</a:t>
            </a:r>
          </a:p>
          <a:p>
            <a:pPr marL="0" lvl="0" indent="0">
              <a:lnSpc>
                <a:spcPct val="120000"/>
              </a:lnSpc>
              <a:spcBef>
                <a:spcPts val="0"/>
              </a:spcBef>
              <a:spcAft>
                <a:spcPts val="200"/>
              </a:spcAft>
              <a:buNone/>
            </a:pPr>
            <a:r>
              <a:rPr lang="en-US" b="1" u="sng" dirty="0"/>
              <a:t>Level of confidence in evidence</a:t>
            </a:r>
            <a:r>
              <a:rPr lang="en-US" dirty="0"/>
              <a:t>: High</a:t>
            </a:r>
          </a:p>
          <a:p>
            <a:pPr marL="0" lvl="0" indent="0">
              <a:lnSpc>
                <a:spcPct val="120000"/>
              </a:lnSpc>
              <a:spcBef>
                <a:spcPts val="0"/>
              </a:spcBef>
              <a:spcAft>
                <a:spcPts val="200"/>
              </a:spcAft>
              <a:buNone/>
            </a:pPr>
            <a:r>
              <a:rPr lang="en-US" b="1" u="sng" dirty="0"/>
              <a:t>Benefit-harm assessment</a:t>
            </a:r>
            <a:r>
              <a:rPr lang="en-US" dirty="0"/>
              <a:t>: Preponderance of harm over benefit if antibiotics are prescribed</a:t>
            </a:r>
          </a:p>
          <a:p>
            <a:pPr marL="0" lvl="0" indent="0">
              <a:lnSpc>
                <a:spcPct val="120000"/>
              </a:lnSpc>
              <a:spcBef>
                <a:spcPts val="0"/>
              </a:spcBef>
              <a:spcAft>
                <a:spcPts val="200"/>
              </a:spcAft>
              <a:buNone/>
            </a:pPr>
            <a:r>
              <a:rPr lang="en-US" b="1" u="sng" dirty="0"/>
              <a:t>Value judgments</a:t>
            </a:r>
            <a:r>
              <a:rPr lang="en-US" dirty="0"/>
              <a:t>: Importance of limiting antimicrobial therapy to treating bacterial or fungal infections</a:t>
            </a:r>
          </a:p>
          <a:p>
            <a:pPr marL="0" lvl="0" indent="0">
              <a:lnSpc>
                <a:spcPct val="120000"/>
              </a:lnSpc>
              <a:spcBef>
                <a:spcPts val="0"/>
              </a:spcBef>
              <a:spcAft>
                <a:spcPts val="200"/>
              </a:spcAft>
              <a:buNone/>
            </a:pPr>
            <a:r>
              <a:rPr lang="en-US" b="1" u="sng" dirty="0"/>
              <a:t>Intentional vagueness</a:t>
            </a:r>
            <a:r>
              <a:rPr lang="en-US" dirty="0"/>
              <a:t>: The word “routine” is used in the KAS to discourage empiric therapy yet to acknowledge there are occasional circumstances where antimicrobial use may be appropriate</a:t>
            </a:r>
          </a:p>
          <a:p>
            <a:pPr marL="0" lvl="0" indent="0">
              <a:lnSpc>
                <a:spcPct val="120000"/>
              </a:lnSpc>
              <a:spcBef>
                <a:spcPts val="0"/>
              </a:spcBef>
              <a:spcAft>
                <a:spcPts val="200"/>
              </a:spcAft>
              <a:buNone/>
            </a:pPr>
            <a:r>
              <a:rPr lang="en-US" b="1" u="sng" dirty="0"/>
              <a:t>Role of patient preferences</a:t>
            </a:r>
            <a:r>
              <a:rPr lang="en-US" dirty="0"/>
              <a:t>: None</a:t>
            </a:r>
          </a:p>
          <a:p>
            <a:pPr marL="0" lvl="0" indent="0">
              <a:lnSpc>
                <a:spcPct val="120000"/>
              </a:lnSpc>
              <a:spcBef>
                <a:spcPts val="0"/>
              </a:spcBef>
              <a:spcAft>
                <a:spcPts val="200"/>
              </a:spcAft>
              <a:buNone/>
            </a:pPr>
            <a:r>
              <a:rPr lang="en-US" b="1" u="sng" dirty="0"/>
              <a:t>Exclusions</a:t>
            </a:r>
            <a:r>
              <a:rPr lang="en-US" dirty="0"/>
              <a:t>:</a:t>
            </a:r>
            <a:r>
              <a:rPr lang="en-US" b="1" dirty="0"/>
              <a:t> </a:t>
            </a:r>
            <a:r>
              <a:rPr lang="en-US" dirty="0"/>
              <a:t>Patients with dysphonia caused by bacterial, fungal, or mycobacterial infection</a:t>
            </a:r>
          </a:p>
          <a:p>
            <a:pPr marL="0" lvl="0" indent="0">
              <a:lnSpc>
                <a:spcPct val="120000"/>
              </a:lnSpc>
              <a:spcBef>
                <a:spcPts val="0"/>
              </a:spcBef>
              <a:spcAft>
                <a:spcPts val="200"/>
              </a:spcAft>
              <a:buNone/>
            </a:pPr>
            <a:r>
              <a:rPr lang="en-US" b="1" u="sng" dirty="0"/>
              <a:t>Policy level</a:t>
            </a:r>
            <a:r>
              <a:rPr lang="en-US" dirty="0"/>
              <a:t>: Strong recommendation against</a:t>
            </a:r>
          </a:p>
          <a:p>
            <a:pPr marL="0" lvl="0" indent="0">
              <a:lnSpc>
                <a:spcPct val="120000"/>
              </a:lnSpc>
              <a:spcBef>
                <a:spcPts val="0"/>
              </a:spcBef>
              <a:spcAft>
                <a:spcPts val="200"/>
              </a:spcAft>
              <a:buNone/>
            </a:pPr>
            <a:r>
              <a:rPr lang="en-US" b="1" u="sng" dirty="0"/>
              <a:t>Differences of opinions</a:t>
            </a:r>
            <a:r>
              <a:rPr lang="en-US" dirty="0"/>
              <a:t>: None</a:t>
            </a:r>
          </a:p>
        </p:txBody>
      </p:sp>
    </p:spTree>
    <p:extLst>
      <p:ext uri="{BB962C8B-B14F-4D97-AF65-F5344CB8AC3E}">
        <p14:creationId xmlns:p14="http://schemas.microsoft.com/office/powerpoint/2010/main" val="1209886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70C0-3047-4976-8115-8E2FB5DF3105}"/>
              </a:ext>
            </a:extLst>
          </p:cNvPr>
          <p:cNvSpPr>
            <a:spLocks noGrp="1"/>
          </p:cNvSpPr>
          <p:nvPr>
            <p:ph type="title"/>
          </p:nvPr>
        </p:nvSpPr>
        <p:spPr/>
        <p:txBody>
          <a:bodyPr/>
          <a:lstStyle/>
          <a:p>
            <a:r>
              <a:rPr lang="en-US" dirty="0"/>
              <a:t>STATEMENT 9A. LARYNGOSCOPY PRIOR TO VOICE THERAPY</a:t>
            </a:r>
          </a:p>
        </p:txBody>
      </p:sp>
      <p:sp>
        <p:nvSpPr>
          <p:cNvPr id="3" name="Content Placeholder 2">
            <a:extLst>
              <a:ext uri="{FF2B5EF4-FFF2-40B4-BE49-F238E27FC236}">
                <a16:creationId xmlns:a16="http://schemas.microsoft.com/office/drawing/2014/main" id="{5841CACD-0EC7-4D1B-9309-D65333B4D1D2}"/>
              </a:ext>
            </a:extLst>
          </p:cNvPr>
          <p:cNvSpPr>
            <a:spLocks noGrp="1"/>
          </p:cNvSpPr>
          <p:nvPr>
            <p:ph idx="1"/>
          </p:nvPr>
        </p:nvSpPr>
        <p:spPr/>
        <p:txBody>
          <a:bodyPr>
            <a:normAutofit fontScale="70000" lnSpcReduction="20000"/>
          </a:bodyPr>
          <a:lstStyle/>
          <a:p>
            <a:pPr marL="0" indent="0">
              <a:lnSpc>
                <a:spcPct val="120000"/>
              </a:lnSpc>
              <a:buNone/>
            </a:pPr>
            <a:r>
              <a:rPr lang="en-US" b="1" dirty="0"/>
              <a:t>STATEMENT 9A. LARYNGOSCOPY PRIOR TO VOICE THERAPY: Clinicians should perform diagnostic laryngoscopy, or refer to a clinician who can perform diagnostic laryngoscopy, before prescribing voice therapy and document/communicate the results to the speech-language pathologist (SLP).</a:t>
            </a:r>
            <a:r>
              <a:rPr lang="en-US" dirty="0"/>
              <a:t>  </a:t>
            </a:r>
            <a:r>
              <a:rPr lang="en-US" i="1" u="sng" dirty="0"/>
              <a:t>Recommendation based on observational studies showing benefit and a preponderance of benefit over harm.</a:t>
            </a:r>
          </a:p>
          <a:p>
            <a:pPr marL="0" indent="0">
              <a:lnSpc>
                <a:spcPct val="120000"/>
              </a:lnSpc>
              <a:buNone/>
            </a:pPr>
            <a:endParaRPr lang="en-US" b="1" i="1" u="sng" dirty="0"/>
          </a:p>
          <a:p>
            <a:pPr marL="0" lvl="0" indent="0">
              <a:lnSpc>
                <a:spcPct val="120000"/>
              </a:lnSpc>
              <a:buNone/>
            </a:pPr>
            <a:r>
              <a:rPr lang="en-US" b="1" u="sng" dirty="0"/>
              <a:t>Benefit</a:t>
            </a:r>
            <a:r>
              <a:rPr lang="en-US" b="1" dirty="0"/>
              <a:t>: </a:t>
            </a:r>
            <a:r>
              <a:rPr lang="en-US" dirty="0"/>
              <a:t>Avoid delay in diagnosing laryngeal conditions not treatable with voice therapy, optimize voice therapy by allowing targeted therapy</a:t>
            </a:r>
          </a:p>
          <a:p>
            <a:pPr marL="0" lvl="0" indent="0">
              <a:lnSpc>
                <a:spcPct val="120000"/>
              </a:lnSpc>
              <a:buNone/>
            </a:pPr>
            <a:r>
              <a:rPr lang="en-US" b="1" u="sng" dirty="0"/>
              <a:t>Risks, harms, costs</a:t>
            </a:r>
            <a:r>
              <a:rPr lang="en-US" b="1" dirty="0"/>
              <a:t>: </a:t>
            </a:r>
            <a:r>
              <a:rPr lang="en-US" dirty="0"/>
              <a:t>Delay in initiation of voice therapy; Cost of the laryngoscopy and associated clinician visit, patient discomfort</a:t>
            </a:r>
          </a:p>
        </p:txBody>
      </p:sp>
    </p:spTree>
    <p:extLst>
      <p:ext uri="{BB962C8B-B14F-4D97-AF65-F5344CB8AC3E}">
        <p14:creationId xmlns:p14="http://schemas.microsoft.com/office/powerpoint/2010/main" val="3658055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70C0-3047-4976-8115-8E2FB5DF3105}"/>
              </a:ext>
            </a:extLst>
          </p:cNvPr>
          <p:cNvSpPr>
            <a:spLocks noGrp="1"/>
          </p:cNvSpPr>
          <p:nvPr>
            <p:ph type="title"/>
          </p:nvPr>
        </p:nvSpPr>
        <p:spPr/>
        <p:txBody>
          <a:bodyPr/>
          <a:lstStyle/>
          <a:p>
            <a:r>
              <a:rPr lang="en-US" dirty="0"/>
              <a:t>STATEMENT 9A. LARYNGOSCOPY PRIOR TO VOICE THERAPY</a:t>
            </a:r>
          </a:p>
        </p:txBody>
      </p:sp>
      <p:sp>
        <p:nvSpPr>
          <p:cNvPr id="3" name="Content Placeholder 2">
            <a:extLst>
              <a:ext uri="{FF2B5EF4-FFF2-40B4-BE49-F238E27FC236}">
                <a16:creationId xmlns:a16="http://schemas.microsoft.com/office/drawing/2014/main" id="{5841CACD-0EC7-4D1B-9309-D65333B4D1D2}"/>
              </a:ext>
            </a:extLst>
          </p:cNvPr>
          <p:cNvSpPr>
            <a:spLocks noGrp="1"/>
          </p:cNvSpPr>
          <p:nvPr>
            <p:ph idx="1"/>
          </p:nvPr>
        </p:nvSpPr>
        <p:spPr>
          <a:xfrm>
            <a:off x="838200" y="1825625"/>
            <a:ext cx="10515600" cy="3956610"/>
          </a:xfrm>
        </p:spPr>
        <p:txBody>
          <a:bodyPr>
            <a:normAutofit lnSpcReduction="10000"/>
          </a:bodyPr>
          <a:lstStyle/>
          <a:p>
            <a:pPr marL="0" indent="0">
              <a:lnSpc>
                <a:spcPct val="110000"/>
              </a:lnSpc>
              <a:spcBef>
                <a:spcPts val="0"/>
              </a:spcBef>
              <a:spcAft>
                <a:spcPts val="600"/>
              </a:spcAft>
              <a:buNone/>
            </a:pPr>
            <a:r>
              <a:rPr lang="en-US" sz="1600" b="1" dirty="0">
                <a:cs typeface="Helvetica" panose="020B0604020202020204" pitchFamily="34" charset="0"/>
              </a:rPr>
              <a:t>Action Statement Profile</a:t>
            </a:r>
            <a:endParaRPr lang="en-US" sz="1600" u="sng" dirty="0"/>
          </a:p>
          <a:p>
            <a:pPr marL="0" lvl="0" indent="0">
              <a:lnSpc>
                <a:spcPct val="110000"/>
              </a:lnSpc>
              <a:spcBef>
                <a:spcPts val="0"/>
              </a:spcBef>
              <a:spcAft>
                <a:spcPts val="200"/>
              </a:spcAft>
              <a:buNone/>
            </a:pPr>
            <a:r>
              <a:rPr lang="en-US" sz="1400" b="1" u="sng" dirty="0"/>
              <a:t>Quality improvement opportunity</a:t>
            </a:r>
            <a:r>
              <a:rPr lang="en-US" sz="1400" b="1" dirty="0"/>
              <a:t>: </a:t>
            </a:r>
            <a:r>
              <a:rPr lang="en-US" sz="1400" dirty="0"/>
              <a:t>To encourage the routine use of diagnostic laryngoscopy for patients with dysphonia (hoarseness) before initiation of voice therapy and to promote the most effective treatment practices for patients with dysphonia (National Quality Strategy domains): Effective Communication and Care Coordination; Prevention and Treatment of Leading Causes of Morbidity and Mortality</a:t>
            </a:r>
          </a:p>
          <a:p>
            <a:pPr marL="0" lvl="0" indent="0">
              <a:lnSpc>
                <a:spcPct val="110000"/>
              </a:lnSpc>
              <a:spcBef>
                <a:spcPts val="0"/>
              </a:spcBef>
              <a:spcAft>
                <a:spcPts val="200"/>
              </a:spcAft>
              <a:buNone/>
            </a:pPr>
            <a:r>
              <a:rPr lang="en-US" sz="1400" b="1" u="sng" dirty="0"/>
              <a:t>Aggregate evidence quality</a:t>
            </a:r>
            <a:r>
              <a:rPr lang="en-US" sz="1400" b="1" dirty="0"/>
              <a:t>:  </a:t>
            </a:r>
            <a:r>
              <a:rPr lang="en-US" sz="1400" dirty="0"/>
              <a:t>Grade C, observational studies of the benefit of laryngoscopy for voice therapy</a:t>
            </a:r>
          </a:p>
          <a:p>
            <a:pPr marL="0" lvl="0" indent="0">
              <a:lnSpc>
                <a:spcPct val="110000"/>
              </a:lnSpc>
              <a:spcBef>
                <a:spcPts val="0"/>
              </a:spcBef>
              <a:spcAft>
                <a:spcPts val="200"/>
              </a:spcAft>
              <a:buNone/>
            </a:pPr>
            <a:r>
              <a:rPr lang="en-US" sz="1400" b="1" u="sng" dirty="0"/>
              <a:t>Level of confidence in evidence</a:t>
            </a:r>
            <a:r>
              <a:rPr lang="en-US" sz="1400" b="1" dirty="0"/>
              <a:t>: </a:t>
            </a:r>
            <a:r>
              <a:rPr lang="en-US" sz="1400" dirty="0"/>
              <a:t>High</a:t>
            </a:r>
          </a:p>
          <a:p>
            <a:pPr marL="0" lvl="0" indent="0">
              <a:lnSpc>
                <a:spcPct val="110000"/>
              </a:lnSpc>
              <a:spcBef>
                <a:spcPts val="0"/>
              </a:spcBef>
              <a:spcAft>
                <a:spcPts val="200"/>
              </a:spcAft>
              <a:buNone/>
            </a:pPr>
            <a:r>
              <a:rPr lang="en-US" sz="1400" b="1" u="sng" dirty="0"/>
              <a:t>Benefits-harm assessment</a:t>
            </a:r>
            <a:r>
              <a:rPr lang="en-US" sz="1400" b="1" dirty="0"/>
              <a:t>: </a:t>
            </a:r>
            <a:r>
              <a:rPr lang="en-US" sz="1400" dirty="0"/>
              <a:t>Preponderance of benefit over harm</a:t>
            </a:r>
          </a:p>
          <a:p>
            <a:pPr marL="0" lvl="0" indent="0">
              <a:lnSpc>
                <a:spcPct val="110000"/>
              </a:lnSpc>
              <a:spcBef>
                <a:spcPts val="0"/>
              </a:spcBef>
              <a:spcAft>
                <a:spcPts val="200"/>
              </a:spcAft>
              <a:buNone/>
            </a:pPr>
            <a:r>
              <a:rPr lang="en-US" sz="1400" b="1" u="sng" dirty="0"/>
              <a:t>Value judgments</a:t>
            </a:r>
            <a:r>
              <a:rPr lang="en-US" sz="1400" b="1" dirty="0"/>
              <a:t>: </a:t>
            </a:r>
            <a:r>
              <a:rPr lang="en-US" sz="1400" dirty="0"/>
              <a:t>To</a:t>
            </a:r>
            <a:r>
              <a:rPr lang="en-US" sz="1400" b="1" dirty="0"/>
              <a:t> </a:t>
            </a:r>
            <a:r>
              <a:rPr lang="en-US" sz="1400" dirty="0"/>
              <a:t>ensure no delay in identifying pathology not treatable with voice therapy. The SLP should not initiate therapy prior to laryngoscopy.</a:t>
            </a:r>
          </a:p>
          <a:p>
            <a:pPr marL="0" lvl="0" indent="0">
              <a:lnSpc>
                <a:spcPct val="110000"/>
              </a:lnSpc>
              <a:spcBef>
                <a:spcPts val="0"/>
              </a:spcBef>
              <a:spcAft>
                <a:spcPts val="200"/>
              </a:spcAft>
              <a:buNone/>
            </a:pPr>
            <a:r>
              <a:rPr lang="en-US" sz="1400" b="1" u="sng" dirty="0"/>
              <a:t>Intentional vagueness</a:t>
            </a:r>
            <a:r>
              <a:rPr lang="en-US" sz="1400" b="1" dirty="0"/>
              <a:t>: </a:t>
            </a:r>
            <a:r>
              <a:rPr lang="en-US" sz="1400" dirty="0"/>
              <a:t>None</a:t>
            </a:r>
          </a:p>
          <a:p>
            <a:pPr marL="0" lvl="0" indent="0">
              <a:lnSpc>
                <a:spcPct val="110000"/>
              </a:lnSpc>
              <a:spcBef>
                <a:spcPts val="0"/>
              </a:spcBef>
              <a:spcAft>
                <a:spcPts val="200"/>
              </a:spcAft>
              <a:buNone/>
            </a:pPr>
            <a:r>
              <a:rPr lang="en-US" sz="1400" b="1" u="sng" dirty="0"/>
              <a:t>Role of patient preferences</a:t>
            </a:r>
            <a:r>
              <a:rPr lang="en-US" sz="1400" b="1" dirty="0"/>
              <a:t>: </a:t>
            </a:r>
            <a:r>
              <a:rPr lang="en-US" sz="1400" dirty="0"/>
              <a:t>Small</a:t>
            </a:r>
          </a:p>
          <a:p>
            <a:pPr marL="0" lvl="0" indent="0">
              <a:lnSpc>
                <a:spcPct val="110000"/>
              </a:lnSpc>
              <a:spcBef>
                <a:spcPts val="0"/>
              </a:spcBef>
              <a:spcAft>
                <a:spcPts val="200"/>
              </a:spcAft>
              <a:buNone/>
            </a:pPr>
            <a:r>
              <a:rPr lang="en-US" sz="1400" b="1" u="sng" dirty="0"/>
              <a:t>Exclusions</a:t>
            </a:r>
            <a:r>
              <a:rPr lang="en-US" sz="1400" b="1" dirty="0"/>
              <a:t>: </a:t>
            </a:r>
            <a:r>
              <a:rPr lang="en-US" sz="1400" dirty="0"/>
              <a:t>None</a:t>
            </a:r>
          </a:p>
          <a:p>
            <a:pPr marL="0" lvl="0" indent="0">
              <a:lnSpc>
                <a:spcPct val="110000"/>
              </a:lnSpc>
              <a:spcBef>
                <a:spcPts val="0"/>
              </a:spcBef>
              <a:spcAft>
                <a:spcPts val="200"/>
              </a:spcAft>
              <a:buNone/>
            </a:pPr>
            <a:r>
              <a:rPr lang="en-US" sz="1400" b="1" u="sng" dirty="0"/>
              <a:t>Policy level</a:t>
            </a:r>
            <a:r>
              <a:rPr lang="en-US" sz="1400" b="1" dirty="0"/>
              <a:t>: </a:t>
            </a:r>
            <a:r>
              <a:rPr lang="en-US" sz="1400" dirty="0"/>
              <a:t>Recommendation</a:t>
            </a:r>
          </a:p>
          <a:p>
            <a:pPr marL="0" lvl="0" indent="0">
              <a:lnSpc>
                <a:spcPct val="110000"/>
              </a:lnSpc>
              <a:spcBef>
                <a:spcPts val="0"/>
              </a:spcBef>
              <a:spcAft>
                <a:spcPts val="200"/>
              </a:spcAft>
              <a:buNone/>
            </a:pPr>
            <a:r>
              <a:rPr lang="en-US" sz="1400" b="1" u="sng" dirty="0"/>
              <a:t>Differences of opinions</a:t>
            </a:r>
            <a:r>
              <a:rPr lang="en-US" sz="1400" b="1" dirty="0"/>
              <a:t>: </a:t>
            </a:r>
            <a:r>
              <a:rPr lang="en-US" sz="1400" dirty="0"/>
              <a:t>None</a:t>
            </a:r>
          </a:p>
          <a:p>
            <a:pPr marL="0" indent="0">
              <a:buNone/>
            </a:pPr>
            <a:endParaRPr lang="en-US" sz="1400" dirty="0"/>
          </a:p>
        </p:txBody>
      </p:sp>
    </p:spTree>
    <p:extLst>
      <p:ext uri="{BB962C8B-B14F-4D97-AF65-F5344CB8AC3E}">
        <p14:creationId xmlns:p14="http://schemas.microsoft.com/office/powerpoint/2010/main" val="1347002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3097-C868-4225-9426-D3CEBBB3DF50}"/>
              </a:ext>
            </a:extLst>
          </p:cNvPr>
          <p:cNvSpPr>
            <a:spLocks noGrp="1"/>
          </p:cNvSpPr>
          <p:nvPr>
            <p:ph type="title"/>
          </p:nvPr>
        </p:nvSpPr>
        <p:spPr/>
        <p:txBody>
          <a:bodyPr/>
          <a:lstStyle/>
          <a:p>
            <a:r>
              <a:rPr lang="en-US" dirty="0"/>
              <a:t>STATEMENT 9B. ADVOCATING FOR VOICE THERAPY</a:t>
            </a:r>
          </a:p>
        </p:txBody>
      </p:sp>
      <p:sp>
        <p:nvSpPr>
          <p:cNvPr id="3" name="Content Placeholder 2">
            <a:extLst>
              <a:ext uri="{FF2B5EF4-FFF2-40B4-BE49-F238E27FC236}">
                <a16:creationId xmlns:a16="http://schemas.microsoft.com/office/drawing/2014/main" id="{89F685E4-7410-4E40-8D57-82164982BDD6}"/>
              </a:ext>
            </a:extLst>
          </p:cNvPr>
          <p:cNvSpPr>
            <a:spLocks noGrp="1"/>
          </p:cNvSpPr>
          <p:nvPr>
            <p:ph idx="1"/>
          </p:nvPr>
        </p:nvSpPr>
        <p:spPr/>
        <p:txBody>
          <a:bodyPr>
            <a:normAutofit fontScale="77500" lnSpcReduction="20000"/>
          </a:bodyPr>
          <a:lstStyle/>
          <a:p>
            <a:pPr marL="0" indent="0">
              <a:lnSpc>
                <a:spcPct val="120000"/>
              </a:lnSpc>
              <a:buNone/>
            </a:pPr>
            <a:r>
              <a:rPr lang="en-US" b="1" dirty="0"/>
              <a:t>STATEMENT 9B. ADVOCATING FOR VOICE THERAPY: Clinicians should advocate voice therapy for patients with dysphonia from a cause amenable to voice therapy.  </a:t>
            </a:r>
            <a:r>
              <a:rPr lang="en-US" dirty="0"/>
              <a:t> </a:t>
            </a:r>
            <a:r>
              <a:rPr lang="en-US" i="1" u="sng" dirty="0"/>
              <a:t>Strong recommendation based on systematic reviews and randomized trials with a preponderance of benefit over harm.</a:t>
            </a:r>
          </a:p>
          <a:p>
            <a:pPr marL="0" indent="0">
              <a:lnSpc>
                <a:spcPct val="120000"/>
              </a:lnSpc>
              <a:buNone/>
            </a:pPr>
            <a:endParaRPr lang="en-US" b="1" i="1" u="sng" dirty="0"/>
          </a:p>
          <a:p>
            <a:pPr marL="0" lvl="0" indent="0">
              <a:lnSpc>
                <a:spcPct val="120000"/>
              </a:lnSpc>
              <a:buNone/>
            </a:pPr>
            <a:r>
              <a:rPr lang="en-US" b="1" u="sng" dirty="0"/>
              <a:t>Benefit</a:t>
            </a:r>
            <a:r>
              <a:rPr lang="en-US" b="1" dirty="0"/>
              <a:t>: </a:t>
            </a:r>
            <a:r>
              <a:rPr lang="en-US" dirty="0"/>
              <a:t>Improve voice-related QOL; prevent relapse; potentially prevent need for more invasive therapy</a:t>
            </a:r>
          </a:p>
          <a:p>
            <a:pPr marL="0" lvl="0" indent="0">
              <a:lnSpc>
                <a:spcPct val="120000"/>
              </a:lnSpc>
              <a:buNone/>
            </a:pPr>
            <a:r>
              <a:rPr lang="en-US" b="1" u="sng" dirty="0"/>
              <a:t>Risks, harms, costs</a:t>
            </a:r>
            <a:r>
              <a:rPr lang="en-US" b="1" dirty="0"/>
              <a:t>: </a:t>
            </a:r>
            <a:r>
              <a:rPr lang="en-US" dirty="0"/>
              <a:t>No harm reported in controlled trials; cost of treatment</a:t>
            </a:r>
            <a:endParaRPr lang="en-US" sz="3200" dirty="0"/>
          </a:p>
        </p:txBody>
      </p:sp>
    </p:spTree>
    <p:extLst>
      <p:ext uri="{BB962C8B-B14F-4D97-AF65-F5344CB8AC3E}">
        <p14:creationId xmlns:p14="http://schemas.microsoft.com/office/powerpoint/2010/main" val="3960531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3097-C868-4225-9426-D3CEBBB3DF50}"/>
              </a:ext>
            </a:extLst>
          </p:cNvPr>
          <p:cNvSpPr>
            <a:spLocks noGrp="1"/>
          </p:cNvSpPr>
          <p:nvPr>
            <p:ph type="title"/>
          </p:nvPr>
        </p:nvSpPr>
        <p:spPr/>
        <p:txBody>
          <a:bodyPr/>
          <a:lstStyle/>
          <a:p>
            <a:r>
              <a:rPr lang="en-US" dirty="0"/>
              <a:t>STATEMENT 9B. ADVOCATING FOR VOICE THERAPY</a:t>
            </a:r>
          </a:p>
        </p:txBody>
      </p:sp>
      <p:sp>
        <p:nvSpPr>
          <p:cNvPr id="3" name="Content Placeholder 2">
            <a:extLst>
              <a:ext uri="{FF2B5EF4-FFF2-40B4-BE49-F238E27FC236}">
                <a16:creationId xmlns:a16="http://schemas.microsoft.com/office/drawing/2014/main" id="{89F685E4-7410-4E40-8D57-82164982BDD6}"/>
              </a:ext>
            </a:extLst>
          </p:cNvPr>
          <p:cNvSpPr>
            <a:spLocks noGrp="1"/>
          </p:cNvSpPr>
          <p:nvPr>
            <p:ph idx="1"/>
          </p:nvPr>
        </p:nvSpPr>
        <p:spPr/>
        <p:txBody>
          <a:bodyPr>
            <a:normAutofit fontScale="92500" lnSpcReduction="20000"/>
          </a:bodyPr>
          <a:lstStyle/>
          <a:p>
            <a:pPr marL="0" indent="0">
              <a:lnSpc>
                <a:spcPct val="100000"/>
              </a:lnSpc>
              <a:spcBef>
                <a:spcPts val="0"/>
              </a:spcBef>
              <a:spcAft>
                <a:spcPts val="600"/>
              </a:spcAft>
              <a:buNone/>
            </a:pPr>
            <a:r>
              <a:rPr lang="en-US" sz="1800" b="1" dirty="0">
                <a:cs typeface="Helvetica" panose="020B0604020202020204" pitchFamily="34" charset="0"/>
              </a:rPr>
              <a:t>Action Statement Profile</a:t>
            </a:r>
          </a:p>
          <a:p>
            <a:pPr marL="0" lvl="0" indent="0">
              <a:lnSpc>
                <a:spcPct val="100000"/>
              </a:lnSpc>
              <a:spcBef>
                <a:spcPts val="0"/>
              </a:spcBef>
              <a:spcAft>
                <a:spcPts val="200"/>
              </a:spcAft>
              <a:buNone/>
            </a:pPr>
            <a:r>
              <a:rPr lang="en-US" sz="1800" b="1" u="sng" dirty="0"/>
              <a:t>Quality improvement opportunity</a:t>
            </a:r>
            <a:r>
              <a:rPr lang="en-US" sz="1800" b="1" dirty="0"/>
              <a:t>: </a:t>
            </a:r>
            <a:r>
              <a:rPr lang="en-US" sz="1800" dirty="0"/>
              <a:t>To promote effective communication with patients and to promote the most effective prevention and treatment practices for patients with dysphonia.   (National Quality Strategy domains): Person and Family Centered Care; Prevention and Treatment of Leading Causes of Morbidity and Mortality; Making Quality Care More Affordable</a:t>
            </a:r>
          </a:p>
          <a:p>
            <a:pPr marL="0" lvl="0" indent="0">
              <a:lnSpc>
                <a:spcPct val="100000"/>
              </a:lnSpc>
              <a:spcBef>
                <a:spcPts val="0"/>
              </a:spcBef>
              <a:spcAft>
                <a:spcPts val="200"/>
              </a:spcAft>
              <a:buNone/>
            </a:pPr>
            <a:r>
              <a:rPr lang="en-US" sz="1800" b="1" u="sng" dirty="0"/>
              <a:t>Aggregate evidence quality</a:t>
            </a:r>
            <a:r>
              <a:rPr lang="en-US" sz="1800" b="1" dirty="0"/>
              <a:t>:  </a:t>
            </a:r>
            <a:r>
              <a:rPr lang="en-US" sz="1800" dirty="0"/>
              <a:t>Grade A, randomized controlled trials and systematic reviews</a:t>
            </a:r>
          </a:p>
          <a:p>
            <a:pPr marL="0" lvl="0" indent="0">
              <a:lnSpc>
                <a:spcPct val="100000"/>
              </a:lnSpc>
              <a:spcBef>
                <a:spcPts val="0"/>
              </a:spcBef>
              <a:spcAft>
                <a:spcPts val="200"/>
              </a:spcAft>
              <a:buNone/>
            </a:pPr>
            <a:r>
              <a:rPr lang="en-US" sz="1800" b="1" u="sng" dirty="0"/>
              <a:t>Level of confidence in evidence</a:t>
            </a:r>
            <a:r>
              <a:rPr lang="en-US" sz="1800" b="1" dirty="0"/>
              <a:t>: </a:t>
            </a:r>
            <a:r>
              <a:rPr lang="en-US" sz="1800" dirty="0"/>
              <a:t>High</a:t>
            </a:r>
          </a:p>
          <a:p>
            <a:pPr marL="0" lvl="0" indent="0">
              <a:lnSpc>
                <a:spcPct val="100000"/>
              </a:lnSpc>
              <a:spcBef>
                <a:spcPts val="0"/>
              </a:spcBef>
              <a:spcAft>
                <a:spcPts val="200"/>
              </a:spcAft>
              <a:buNone/>
            </a:pPr>
            <a:r>
              <a:rPr lang="en-US" sz="1800" b="1" u="sng" dirty="0"/>
              <a:t>Benefits-harm assessment</a:t>
            </a:r>
            <a:r>
              <a:rPr lang="en-US" sz="1800" b="1" dirty="0"/>
              <a:t>: </a:t>
            </a:r>
            <a:r>
              <a:rPr lang="en-US" sz="1800" dirty="0"/>
              <a:t>Preponderance of benefit over harm</a:t>
            </a:r>
          </a:p>
          <a:p>
            <a:pPr marL="0" lvl="0" indent="0">
              <a:lnSpc>
                <a:spcPct val="100000"/>
              </a:lnSpc>
              <a:spcBef>
                <a:spcPts val="0"/>
              </a:spcBef>
              <a:spcAft>
                <a:spcPts val="200"/>
              </a:spcAft>
              <a:buNone/>
            </a:pPr>
            <a:r>
              <a:rPr lang="en-US" sz="1800" b="1" u="sng" dirty="0"/>
              <a:t>Value judgments</a:t>
            </a:r>
            <a:r>
              <a:rPr lang="en-US" sz="1800" b="1" dirty="0"/>
              <a:t>: </a:t>
            </a:r>
            <a:r>
              <a:rPr lang="en-US" sz="1800" dirty="0"/>
              <a:t>Voice therapy is underutilized in managing dysphonia despite efficacy; advocacy is needed</a:t>
            </a:r>
          </a:p>
          <a:p>
            <a:pPr marL="0" lvl="0" indent="0">
              <a:lnSpc>
                <a:spcPct val="100000"/>
              </a:lnSpc>
              <a:spcBef>
                <a:spcPts val="0"/>
              </a:spcBef>
              <a:spcAft>
                <a:spcPts val="200"/>
              </a:spcAft>
              <a:buNone/>
            </a:pPr>
            <a:r>
              <a:rPr lang="en-US" sz="1800" b="1" u="sng" dirty="0"/>
              <a:t>Intentional vagueness</a:t>
            </a:r>
            <a:r>
              <a:rPr lang="en-US" sz="1800" b="1" dirty="0"/>
              <a:t>: </a:t>
            </a:r>
            <a:r>
              <a:rPr lang="en-US" sz="1800" dirty="0"/>
              <a:t>Deciding which patients will benefit from voice therapy is often determined by the voice therapist (SLP)</a:t>
            </a:r>
          </a:p>
          <a:p>
            <a:pPr marL="0" lvl="0" indent="0">
              <a:lnSpc>
                <a:spcPct val="100000"/>
              </a:lnSpc>
              <a:spcBef>
                <a:spcPts val="0"/>
              </a:spcBef>
              <a:spcAft>
                <a:spcPts val="200"/>
              </a:spcAft>
              <a:buNone/>
            </a:pPr>
            <a:r>
              <a:rPr lang="en-US" sz="1800" b="1" u="sng" dirty="0"/>
              <a:t>Role of patient preferences</a:t>
            </a:r>
            <a:r>
              <a:rPr lang="en-US" sz="1800" b="1" dirty="0"/>
              <a:t>: </a:t>
            </a:r>
            <a:r>
              <a:rPr lang="en-US" sz="1800" dirty="0"/>
              <a:t>Small</a:t>
            </a:r>
          </a:p>
          <a:p>
            <a:pPr marL="0" lvl="0" indent="0">
              <a:lnSpc>
                <a:spcPct val="100000"/>
              </a:lnSpc>
              <a:spcBef>
                <a:spcPts val="0"/>
              </a:spcBef>
              <a:spcAft>
                <a:spcPts val="200"/>
              </a:spcAft>
              <a:buNone/>
            </a:pPr>
            <a:r>
              <a:rPr lang="en-US" sz="1800" b="1" u="sng" dirty="0"/>
              <a:t>Exclusions</a:t>
            </a:r>
            <a:r>
              <a:rPr lang="en-US" sz="1800" b="1" dirty="0"/>
              <a:t>: </a:t>
            </a:r>
            <a:r>
              <a:rPr lang="en-US" sz="1800" dirty="0"/>
              <a:t>Patients unable to participate in therapy</a:t>
            </a:r>
          </a:p>
          <a:p>
            <a:pPr marL="0" lvl="0" indent="0">
              <a:lnSpc>
                <a:spcPct val="100000"/>
              </a:lnSpc>
              <a:spcBef>
                <a:spcPts val="0"/>
              </a:spcBef>
              <a:spcAft>
                <a:spcPts val="200"/>
              </a:spcAft>
              <a:buNone/>
            </a:pPr>
            <a:r>
              <a:rPr lang="en-US" sz="1800" b="1" u="sng" dirty="0"/>
              <a:t>Policy level</a:t>
            </a:r>
            <a:r>
              <a:rPr lang="en-US" sz="1800" b="1" dirty="0"/>
              <a:t>: </a:t>
            </a:r>
            <a:r>
              <a:rPr lang="en-US" sz="1800" dirty="0"/>
              <a:t>Strong recommendation</a:t>
            </a:r>
          </a:p>
          <a:p>
            <a:pPr marL="0" lvl="0" indent="0">
              <a:lnSpc>
                <a:spcPct val="100000"/>
              </a:lnSpc>
              <a:spcBef>
                <a:spcPts val="0"/>
              </a:spcBef>
              <a:spcAft>
                <a:spcPts val="200"/>
              </a:spcAft>
              <a:buNone/>
            </a:pPr>
            <a:r>
              <a:rPr lang="en-US" sz="1800" b="1" u="sng" dirty="0"/>
              <a:t>Differences of opinions</a:t>
            </a:r>
            <a:r>
              <a:rPr lang="en-US" sz="1800" b="1" dirty="0"/>
              <a:t>: </a:t>
            </a:r>
            <a:r>
              <a:rPr lang="en-US" sz="1800" dirty="0"/>
              <a:t>None</a:t>
            </a:r>
          </a:p>
          <a:p>
            <a:pPr marL="0" indent="0">
              <a:buNone/>
            </a:pPr>
            <a:endParaRPr lang="en-US" sz="1800" dirty="0"/>
          </a:p>
        </p:txBody>
      </p:sp>
    </p:spTree>
    <p:extLst>
      <p:ext uri="{BB962C8B-B14F-4D97-AF65-F5344CB8AC3E}">
        <p14:creationId xmlns:p14="http://schemas.microsoft.com/office/powerpoint/2010/main" val="163250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F72F-0354-4AF4-908F-097E30301ECC}"/>
              </a:ext>
            </a:extLst>
          </p:cNvPr>
          <p:cNvSpPr>
            <a:spLocks noGrp="1"/>
          </p:cNvSpPr>
          <p:nvPr>
            <p:ph type="title"/>
          </p:nvPr>
        </p:nvSpPr>
        <p:spPr/>
        <p:txBody>
          <a:bodyPr/>
          <a:lstStyle/>
          <a:p>
            <a:r>
              <a:rPr lang="en-US" dirty="0"/>
              <a:t>Burden of dysphonia (hoarseness)</a:t>
            </a:r>
          </a:p>
        </p:txBody>
      </p:sp>
      <p:sp>
        <p:nvSpPr>
          <p:cNvPr id="3" name="Content Placeholder 2">
            <a:extLst>
              <a:ext uri="{FF2B5EF4-FFF2-40B4-BE49-F238E27FC236}">
                <a16:creationId xmlns:a16="http://schemas.microsoft.com/office/drawing/2014/main" id="{4534E523-62D5-4401-8A2B-248322454412}"/>
              </a:ext>
            </a:extLst>
          </p:cNvPr>
          <p:cNvSpPr>
            <a:spLocks noGrp="1"/>
          </p:cNvSpPr>
          <p:nvPr>
            <p:ph idx="1"/>
          </p:nvPr>
        </p:nvSpPr>
        <p:spPr>
          <a:xfrm>
            <a:off x="838200" y="1825625"/>
            <a:ext cx="8090552" cy="3956610"/>
          </a:xfrm>
        </p:spPr>
        <p:txBody>
          <a:bodyPr>
            <a:normAutofit fontScale="55000" lnSpcReduction="20000"/>
          </a:bodyPr>
          <a:lstStyle/>
          <a:p>
            <a:pPr>
              <a:lnSpc>
                <a:spcPct val="120000"/>
              </a:lnSpc>
            </a:pPr>
            <a:r>
              <a:rPr lang="en-US" sz="3300" dirty="0"/>
              <a:t>Dysphonia (impaired voice production) is a very common complaint affecting nearly one-third of the population at some point in their lives. </a:t>
            </a:r>
          </a:p>
          <a:p>
            <a:pPr>
              <a:lnSpc>
                <a:spcPct val="120000"/>
              </a:lnSpc>
              <a:spcBef>
                <a:spcPts val="1200"/>
              </a:spcBef>
              <a:spcAft>
                <a:spcPts val="1200"/>
              </a:spcAft>
              <a:buClr>
                <a:srgbClr val="C0040F"/>
              </a:buClr>
            </a:pPr>
            <a:r>
              <a:rPr lang="en-US" sz="3300" dirty="0"/>
              <a:t>Dysphonia can affect patients of all ages and   genders, but has an increased prevalence in teachers, older adults, and other persons with significant vocal demands. </a:t>
            </a:r>
          </a:p>
          <a:p>
            <a:pPr>
              <a:lnSpc>
                <a:spcPct val="120000"/>
              </a:lnSpc>
            </a:pPr>
            <a:r>
              <a:rPr lang="en-US" sz="3300" dirty="0"/>
              <a:t>Direct costs of dysphonia estimated from a large administrative database study reported a mean cost per patient of between $577 and $953 per year. This translates into estimated total direct healthcare costs up to $13.5 billion annually. </a:t>
            </a:r>
          </a:p>
          <a:p>
            <a:pPr>
              <a:lnSpc>
                <a:spcPct val="120000"/>
              </a:lnSpc>
            </a:pPr>
            <a:r>
              <a:rPr lang="en-US" sz="3300" dirty="0"/>
              <a:t>Quality of life consequences of dysphonia are substantial and can be debilitating. Affected patients often suffer social isolation, depression, anxiety, missed work, lost wages, and lifestyle changes.</a:t>
            </a:r>
          </a:p>
        </p:txBody>
      </p:sp>
      <p:pic>
        <p:nvPicPr>
          <p:cNvPr id="4" name="Picture 3">
            <a:extLst>
              <a:ext uri="{FF2B5EF4-FFF2-40B4-BE49-F238E27FC236}">
                <a16:creationId xmlns:a16="http://schemas.microsoft.com/office/drawing/2014/main" id="{3BEE9D22-B521-49F3-A5E8-662692DA982E}"/>
              </a:ext>
            </a:extLst>
          </p:cNvPr>
          <p:cNvPicPr>
            <a:picLocks noChangeAspect="1"/>
          </p:cNvPicPr>
          <p:nvPr/>
        </p:nvPicPr>
        <p:blipFill rotWithShape="1">
          <a:blip r:embed="rId2"/>
          <a:srcRect b="11578"/>
          <a:stretch/>
        </p:blipFill>
        <p:spPr>
          <a:xfrm>
            <a:off x="8928752" y="2253782"/>
            <a:ext cx="2345465" cy="2350435"/>
          </a:xfrm>
          <a:prstGeom prst="rect">
            <a:avLst/>
          </a:prstGeom>
        </p:spPr>
      </p:pic>
    </p:spTree>
    <p:extLst>
      <p:ext uri="{BB962C8B-B14F-4D97-AF65-F5344CB8AC3E}">
        <p14:creationId xmlns:p14="http://schemas.microsoft.com/office/powerpoint/2010/main" val="373001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5380-77B7-4802-B039-33B730722012}"/>
              </a:ext>
            </a:extLst>
          </p:cNvPr>
          <p:cNvSpPr>
            <a:spLocks noGrp="1"/>
          </p:cNvSpPr>
          <p:nvPr>
            <p:ph type="title"/>
          </p:nvPr>
        </p:nvSpPr>
        <p:spPr/>
        <p:txBody>
          <a:bodyPr/>
          <a:lstStyle/>
          <a:p>
            <a:r>
              <a:rPr lang="en-US" dirty="0"/>
              <a:t>STATEMENT 10. SURGERY</a:t>
            </a:r>
          </a:p>
        </p:txBody>
      </p:sp>
      <p:sp>
        <p:nvSpPr>
          <p:cNvPr id="3" name="Content Placeholder 2">
            <a:extLst>
              <a:ext uri="{FF2B5EF4-FFF2-40B4-BE49-F238E27FC236}">
                <a16:creationId xmlns:a16="http://schemas.microsoft.com/office/drawing/2014/main" id="{5AFA9E1D-9BB6-42EE-875A-AD31A73F7886}"/>
              </a:ext>
            </a:extLst>
          </p:cNvPr>
          <p:cNvSpPr>
            <a:spLocks noGrp="1"/>
          </p:cNvSpPr>
          <p:nvPr>
            <p:ph idx="1"/>
          </p:nvPr>
        </p:nvSpPr>
        <p:spPr/>
        <p:txBody>
          <a:bodyPr>
            <a:normAutofit fontScale="77500" lnSpcReduction="20000"/>
          </a:bodyPr>
          <a:lstStyle/>
          <a:p>
            <a:pPr marL="0" indent="0">
              <a:lnSpc>
                <a:spcPct val="120000"/>
              </a:lnSpc>
              <a:buNone/>
            </a:pPr>
            <a:r>
              <a:rPr lang="en-US" b="1" dirty="0"/>
              <a:t>STATEMENT 10. SURGERY: Clinicians should advocate for surgery as a therapeutic option in patients with dysphonia with conditions amenable to surgical intervention such as suspected malignancy, symptomatic benign vocal fold lesions that do not respond to conservative management, or glottic insufficiency. </a:t>
            </a:r>
            <a:r>
              <a:rPr lang="en-US" i="1" u="sng" dirty="0"/>
              <a:t>Recommendation based on observational studies demonstrating a benefit of surgery in these conditions and a preponderance of benefit over harm.</a:t>
            </a:r>
          </a:p>
          <a:p>
            <a:pPr marL="0" indent="0">
              <a:lnSpc>
                <a:spcPct val="120000"/>
              </a:lnSpc>
              <a:buNone/>
            </a:pPr>
            <a:endParaRPr lang="en-US" b="1" i="1" u="sng" dirty="0"/>
          </a:p>
          <a:p>
            <a:pPr marL="0" lvl="0" indent="0">
              <a:lnSpc>
                <a:spcPct val="120000"/>
              </a:lnSpc>
              <a:buNone/>
            </a:pPr>
            <a:r>
              <a:rPr lang="en-US" b="1" u="sng" dirty="0"/>
              <a:t>Benefit</a:t>
            </a:r>
            <a:r>
              <a:rPr lang="en-US" b="1" dirty="0"/>
              <a:t>: </a:t>
            </a:r>
            <a:r>
              <a:rPr lang="en-US" dirty="0"/>
              <a:t>Potential for improved voice outcomes in carefully selected patients </a:t>
            </a:r>
          </a:p>
          <a:p>
            <a:pPr marL="0" lvl="0" indent="0">
              <a:lnSpc>
                <a:spcPct val="120000"/>
              </a:lnSpc>
              <a:buNone/>
            </a:pPr>
            <a:r>
              <a:rPr lang="en-US" b="1" u="sng" dirty="0"/>
              <a:t>Risks, harms, costs</a:t>
            </a:r>
            <a:r>
              <a:rPr lang="en-US" b="1" dirty="0"/>
              <a:t>: </a:t>
            </a:r>
            <a:r>
              <a:rPr lang="en-US" dirty="0"/>
              <a:t>None</a:t>
            </a:r>
          </a:p>
          <a:p>
            <a:pPr marL="0" indent="0">
              <a:lnSpc>
                <a:spcPct val="120000"/>
              </a:lnSpc>
              <a:buNone/>
            </a:pPr>
            <a:endParaRPr lang="en-US" u="sng" dirty="0"/>
          </a:p>
          <a:p>
            <a:pPr marL="0" indent="0">
              <a:lnSpc>
                <a:spcPct val="120000"/>
              </a:lnSpc>
              <a:buNone/>
            </a:pPr>
            <a:endParaRPr lang="en-US" u="sng" dirty="0"/>
          </a:p>
        </p:txBody>
      </p:sp>
    </p:spTree>
    <p:extLst>
      <p:ext uri="{BB962C8B-B14F-4D97-AF65-F5344CB8AC3E}">
        <p14:creationId xmlns:p14="http://schemas.microsoft.com/office/powerpoint/2010/main" val="3350939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5380-77B7-4802-B039-33B730722012}"/>
              </a:ext>
            </a:extLst>
          </p:cNvPr>
          <p:cNvSpPr>
            <a:spLocks noGrp="1"/>
          </p:cNvSpPr>
          <p:nvPr>
            <p:ph type="title"/>
          </p:nvPr>
        </p:nvSpPr>
        <p:spPr/>
        <p:txBody>
          <a:bodyPr/>
          <a:lstStyle/>
          <a:p>
            <a:r>
              <a:rPr lang="en-US" dirty="0"/>
              <a:t>STATEMENT 10. SURGERY</a:t>
            </a:r>
          </a:p>
        </p:txBody>
      </p:sp>
      <p:sp>
        <p:nvSpPr>
          <p:cNvPr id="3" name="Content Placeholder 2">
            <a:extLst>
              <a:ext uri="{FF2B5EF4-FFF2-40B4-BE49-F238E27FC236}">
                <a16:creationId xmlns:a16="http://schemas.microsoft.com/office/drawing/2014/main" id="{5AFA9E1D-9BB6-42EE-875A-AD31A73F7886}"/>
              </a:ext>
            </a:extLst>
          </p:cNvPr>
          <p:cNvSpPr>
            <a:spLocks noGrp="1"/>
          </p:cNvSpPr>
          <p:nvPr>
            <p:ph idx="1"/>
          </p:nvPr>
        </p:nvSpPr>
        <p:spPr/>
        <p:txBody>
          <a:bodyPr>
            <a:normAutofit fontScale="92500" lnSpcReduction="10000"/>
          </a:bodyPr>
          <a:lstStyle/>
          <a:p>
            <a:pPr marL="0" indent="0">
              <a:lnSpc>
                <a:spcPct val="110000"/>
              </a:lnSpc>
              <a:spcBef>
                <a:spcPts val="0"/>
              </a:spcBef>
              <a:spcAft>
                <a:spcPts val="600"/>
              </a:spcAft>
              <a:buNone/>
            </a:pPr>
            <a:r>
              <a:rPr lang="en-US" sz="1700" b="1" dirty="0">
                <a:cs typeface="Helvetica" panose="020B0604020202020204" pitchFamily="34" charset="0"/>
              </a:rPr>
              <a:t>Action Statement Profile</a:t>
            </a:r>
          </a:p>
          <a:p>
            <a:pPr marL="0" lvl="0" indent="0">
              <a:lnSpc>
                <a:spcPct val="110000"/>
              </a:lnSpc>
              <a:spcBef>
                <a:spcPts val="0"/>
              </a:spcBef>
              <a:spcAft>
                <a:spcPts val="200"/>
              </a:spcAft>
              <a:buNone/>
            </a:pPr>
            <a:r>
              <a:rPr lang="en-US" sz="1600" b="1" u="sng" dirty="0"/>
              <a:t>Quality improvement opportunity</a:t>
            </a:r>
            <a:r>
              <a:rPr lang="en-US" sz="1600" b="1" dirty="0"/>
              <a:t>: </a:t>
            </a:r>
            <a:r>
              <a:rPr lang="en-US" sz="1600" dirty="0"/>
              <a:t>To advocate that clinicians discuss and consider surgery as a therapeutic option for dysphonic patients whose underlying etiology is amenable to surgical intervention. (National Quality Strategy domains): Person and Family Centered Care; Prevention and Treatment of Leading Causes of Morbidity and Mortality </a:t>
            </a:r>
          </a:p>
          <a:p>
            <a:pPr marL="0" lvl="0" indent="0">
              <a:lnSpc>
                <a:spcPct val="110000"/>
              </a:lnSpc>
              <a:spcBef>
                <a:spcPts val="0"/>
              </a:spcBef>
              <a:spcAft>
                <a:spcPts val="200"/>
              </a:spcAft>
              <a:buNone/>
            </a:pPr>
            <a:r>
              <a:rPr lang="en-US" sz="1600" b="1" u="sng" dirty="0"/>
              <a:t>Aggregate evidence quality</a:t>
            </a:r>
            <a:r>
              <a:rPr lang="en-US" sz="1600" b="1" dirty="0"/>
              <a:t>: </a:t>
            </a:r>
            <a:r>
              <a:rPr lang="en-US" sz="1600" dirty="0"/>
              <a:t>Grade B, in support of surgery to reduce dysphonia and improve voice quality in selected patients based on observational studies overwhelmingly demonstrating the benefit of surgery</a:t>
            </a:r>
          </a:p>
          <a:p>
            <a:pPr marL="0" lvl="0" indent="0">
              <a:lnSpc>
                <a:spcPct val="110000"/>
              </a:lnSpc>
              <a:spcBef>
                <a:spcPts val="0"/>
              </a:spcBef>
              <a:spcAft>
                <a:spcPts val="200"/>
              </a:spcAft>
              <a:buNone/>
            </a:pPr>
            <a:r>
              <a:rPr lang="en-US" sz="1600" b="1" u="sng" dirty="0"/>
              <a:t>Level of confidence in evidence</a:t>
            </a:r>
            <a:r>
              <a:rPr lang="en-US" sz="1600" b="1" dirty="0"/>
              <a:t>: </a:t>
            </a:r>
            <a:r>
              <a:rPr lang="en-US" sz="1600" dirty="0"/>
              <a:t>High</a:t>
            </a:r>
          </a:p>
          <a:p>
            <a:pPr marL="0" lvl="0" indent="0">
              <a:lnSpc>
                <a:spcPct val="110000"/>
              </a:lnSpc>
              <a:spcBef>
                <a:spcPts val="0"/>
              </a:spcBef>
              <a:spcAft>
                <a:spcPts val="200"/>
              </a:spcAft>
              <a:buNone/>
            </a:pPr>
            <a:r>
              <a:rPr lang="en-US" sz="1600" b="1" u="sng" dirty="0"/>
              <a:t>Benefits-harm assessment</a:t>
            </a:r>
            <a:r>
              <a:rPr lang="en-US" sz="1600" b="1" dirty="0"/>
              <a:t>: </a:t>
            </a:r>
            <a:r>
              <a:rPr lang="en-US" sz="1600" dirty="0"/>
              <a:t>Preponderance of benefit over harm </a:t>
            </a:r>
          </a:p>
          <a:p>
            <a:pPr marL="0" lvl="0" indent="0">
              <a:lnSpc>
                <a:spcPct val="110000"/>
              </a:lnSpc>
              <a:spcBef>
                <a:spcPts val="0"/>
              </a:spcBef>
              <a:spcAft>
                <a:spcPts val="200"/>
              </a:spcAft>
              <a:buNone/>
            </a:pPr>
            <a:r>
              <a:rPr lang="en-US" sz="1600" b="1" u="sng" dirty="0"/>
              <a:t>Value judgments</a:t>
            </a:r>
            <a:r>
              <a:rPr lang="en-US" sz="1600" b="1" dirty="0"/>
              <a:t>: </a:t>
            </a:r>
            <a:r>
              <a:rPr lang="en-US" sz="1600" dirty="0"/>
              <a:t>Surgical options for treating dysphonia are not always recognized</a:t>
            </a:r>
          </a:p>
          <a:p>
            <a:pPr marL="0" lvl="0" indent="0">
              <a:lnSpc>
                <a:spcPct val="110000"/>
              </a:lnSpc>
              <a:spcBef>
                <a:spcPts val="0"/>
              </a:spcBef>
              <a:spcAft>
                <a:spcPts val="200"/>
              </a:spcAft>
              <a:buNone/>
            </a:pPr>
            <a:r>
              <a:rPr lang="en-US" sz="1600" b="1" u="sng" dirty="0"/>
              <a:t>Intentional vagueness</a:t>
            </a:r>
            <a:r>
              <a:rPr lang="en-US" sz="1600" b="1" dirty="0"/>
              <a:t>: </a:t>
            </a:r>
            <a:r>
              <a:rPr lang="en-US" sz="1600" dirty="0"/>
              <a:t>None</a:t>
            </a:r>
          </a:p>
          <a:p>
            <a:pPr marL="0" lvl="0" indent="0">
              <a:lnSpc>
                <a:spcPct val="110000"/>
              </a:lnSpc>
              <a:spcBef>
                <a:spcPts val="0"/>
              </a:spcBef>
              <a:spcAft>
                <a:spcPts val="200"/>
              </a:spcAft>
              <a:buNone/>
            </a:pPr>
            <a:r>
              <a:rPr lang="en-US" sz="1600" b="1" u="sng" dirty="0"/>
              <a:t>Role of patient preferences</a:t>
            </a:r>
            <a:r>
              <a:rPr lang="en-US" sz="1600" b="1" dirty="0"/>
              <a:t>: </a:t>
            </a:r>
            <a:r>
              <a:rPr lang="en-US" sz="1600" dirty="0"/>
              <a:t>Small</a:t>
            </a:r>
          </a:p>
          <a:p>
            <a:pPr marL="0" lvl="0" indent="0">
              <a:lnSpc>
                <a:spcPct val="110000"/>
              </a:lnSpc>
              <a:spcBef>
                <a:spcPts val="0"/>
              </a:spcBef>
              <a:spcAft>
                <a:spcPts val="200"/>
              </a:spcAft>
              <a:buNone/>
            </a:pPr>
            <a:r>
              <a:rPr lang="en-US" sz="1600" b="1" u="sng" dirty="0"/>
              <a:t>Exclusions</a:t>
            </a:r>
            <a:r>
              <a:rPr lang="en-US" sz="1600" b="1" dirty="0"/>
              <a:t>: </a:t>
            </a:r>
            <a:r>
              <a:rPr lang="en-US" sz="1600" dirty="0"/>
              <a:t>None</a:t>
            </a:r>
          </a:p>
          <a:p>
            <a:pPr marL="0" lvl="0" indent="0">
              <a:lnSpc>
                <a:spcPct val="110000"/>
              </a:lnSpc>
              <a:spcBef>
                <a:spcPts val="0"/>
              </a:spcBef>
              <a:spcAft>
                <a:spcPts val="200"/>
              </a:spcAft>
              <a:buNone/>
            </a:pPr>
            <a:r>
              <a:rPr lang="en-US" sz="1600" b="1" u="sng" dirty="0"/>
              <a:t>Policy level</a:t>
            </a:r>
            <a:r>
              <a:rPr lang="en-US" sz="1600" b="1" dirty="0"/>
              <a:t>: </a:t>
            </a:r>
            <a:r>
              <a:rPr lang="en-US" sz="1600" dirty="0"/>
              <a:t>Recommendation</a:t>
            </a:r>
          </a:p>
          <a:p>
            <a:pPr marL="0" lvl="0" indent="0">
              <a:lnSpc>
                <a:spcPct val="110000"/>
              </a:lnSpc>
              <a:spcBef>
                <a:spcPts val="0"/>
              </a:spcBef>
              <a:spcAft>
                <a:spcPts val="200"/>
              </a:spcAft>
              <a:buNone/>
            </a:pPr>
            <a:r>
              <a:rPr lang="en-US" sz="1600" b="1" u="sng" dirty="0"/>
              <a:t>Differences of opinions</a:t>
            </a:r>
            <a:r>
              <a:rPr lang="en-US" sz="1600" b="1" dirty="0"/>
              <a:t>: </a:t>
            </a:r>
            <a:r>
              <a:rPr lang="en-US" sz="1600" dirty="0"/>
              <a:t>None</a:t>
            </a:r>
            <a:endParaRPr lang="en-US" sz="1600" u="sng" dirty="0"/>
          </a:p>
          <a:p>
            <a:pPr marL="0" indent="0">
              <a:lnSpc>
                <a:spcPct val="110000"/>
              </a:lnSpc>
              <a:buNone/>
            </a:pPr>
            <a:endParaRPr lang="en-US" sz="1600" u="sng" dirty="0"/>
          </a:p>
        </p:txBody>
      </p:sp>
    </p:spTree>
    <p:extLst>
      <p:ext uri="{BB962C8B-B14F-4D97-AF65-F5344CB8AC3E}">
        <p14:creationId xmlns:p14="http://schemas.microsoft.com/office/powerpoint/2010/main" val="1352741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065B-2B56-4928-A62E-989A8F6FE5CC}"/>
              </a:ext>
            </a:extLst>
          </p:cNvPr>
          <p:cNvSpPr>
            <a:spLocks noGrp="1"/>
          </p:cNvSpPr>
          <p:nvPr>
            <p:ph type="title"/>
          </p:nvPr>
        </p:nvSpPr>
        <p:spPr/>
        <p:txBody>
          <a:bodyPr/>
          <a:lstStyle/>
          <a:p>
            <a:r>
              <a:rPr lang="en-US" dirty="0"/>
              <a:t>STATEMENT 11. BOTULINUM TOXIN</a:t>
            </a:r>
          </a:p>
        </p:txBody>
      </p:sp>
      <p:sp>
        <p:nvSpPr>
          <p:cNvPr id="3" name="Content Placeholder 2">
            <a:extLst>
              <a:ext uri="{FF2B5EF4-FFF2-40B4-BE49-F238E27FC236}">
                <a16:creationId xmlns:a16="http://schemas.microsoft.com/office/drawing/2014/main" id="{80251AEA-EAF8-4FA4-A8E3-4589360D069C}"/>
              </a:ext>
            </a:extLst>
          </p:cNvPr>
          <p:cNvSpPr>
            <a:spLocks noGrp="1"/>
          </p:cNvSpPr>
          <p:nvPr>
            <p:ph idx="1"/>
          </p:nvPr>
        </p:nvSpPr>
        <p:spPr/>
        <p:txBody>
          <a:bodyPr>
            <a:normAutofit fontScale="85000" lnSpcReduction="20000"/>
          </a:bodyPr>
          <a:lstStyle/>
          <a:p>
            <a:pPr marL="0" indent="0">
              <a:lnSpc>
                <a:spcPct val="120000"/>
              </a:lnSpc>
              <a:buNone/>
            </a:pPr>
            <a:r>
              <a:rPr lang="en-US" b="1" dirty="0"/>
              <a:t>STATEMENT 11. BOTULINUM TOXIN: Clinicians should offer, or refer to a clinician who can offer, botulinum toxin injections for the treatment of dysphonia caused by spasmodic dysphonia (SD) and other types of laryngeal dystonia. </a:t>
            </a:r>
            <a:r>
              <a:rPr lang="en-US" i="1" u="sng" dirty="0"/>
              <a:t>Recommendation based on randomized controlled trials with minor limitations and preponderance of benefit over harm.</a:t>
            </a:r>
            <a:endParaRPr lang="en-US" u="sng" dirty="0"/>
          </a:p>
          <a:p>
            <a:pPr marL="0" indent="0">
              <a:lnSpc>
                <a:spcPct val="120000"/>
              </a:lnSpc>
              <a:buNone/>
            </a:pPr>
            <a:endParaRPr lang="en-US" b="1" i="1" u="sng" dirty="0"/>
          </a:p>
          <a:p>
            <a:pPr marL="0" lvl="0" indent="0">
              <a:lnSpc>
                <a:spcPct val="120000"/>
              </a:lnSpc>
              <a:buNone/>
            </a:pPr>
            <a:r>
              <a:rPr lang="en-US" b="1" u="sng" dirty="0"/>
              <a:t>Benefit</a:t>
            </a:r>
            <a:r>
              <a:rPr lang="en-US" b="1" dirty="0"/>
              <a:t>: </a:t>
            </a:r>
            <a:r>
              <a:rPr lang="en-US" dirty="0"/>
              <a:t>Improved voice quality and voice-related QOL</a:t>
            </a:r>
          </a:p>
          <a:p>
            <a:pPr marL="0" lvl="0" indent="0">
              <a:lnSpc>
                <a:spcPct val="120000"/>
              </a:lnSpc>
              <a:buNone/>
            </a:pPr>
            <a:r>
              <a:rPr lang="en-US" b="1" u="sng" dirty="0"/>
              <a:t>Risks, harms, costs</a:t>
            </a:r>
            <a:r>
              <a:rPr lang="en-US" b="1" dirty="0"/>
              <a:t>: </a:t>
            </a:r>
            <a:r>
              <a:rPr lang="en-US" dirty="0"/>
              <a:t>Dysphagia, airway obstruction, breathy voice, direct costs of treatment, time off work, and indirect costs of repeated treatments</a:t>
            </a:r>
          </a:p>
          <a:p>
            <a:pPr marL="0" indent="0">
              <a:lnSpc>
                <a:spcPct val="120000"/>
              </a:lnSpc>
              <a:buNone/>
            </a:pPr>
            <a:endParaRPr lang="en-US" dirty="0"/>
          </a:p>
        </p:txBody>
      </p:sp>
    </p:spTree>
    <p:extLst>
      <p:ext uri="{BB962C8B-B14F-4D97-AF65-F5344CB8AC3E}">
        <p14:creationId xmlns:p14="http://schemas.microsoft.com/office/powerpoint/2010/main" val="3032693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065B-2B56-4928-A62E-989A8F6FE5CC}"/>
              </a:ext>
            </a:extLst>
          </p:cNvPr>
          <p:cNvSpPr>
            <a:spLocks noGrp="1"/>
          </p:cNvSpPr>
          <p:nvPr>
            <p:ph type="title"/>
          </p:nvPr>
        </p:nvSpPr>
        <p:spPr/>
        <p:txBody>
          <a:bodyPr/>
          <a:lstStyle/>
          <a:p>
            <a:r>
              <a:rPr lang="en-US" dirty="0"/>
              <a:t>STATEMENT 11. BOTULINUM TOXIN</a:t>
            </a:r>
          </a:p>
        </p:txBody>
      </p:sp>
      <p:sp>
        <p:nvSpPr>
          <p:cNvPr id="3" name="Content Placeholder 2">
            <a:extLst>
              <a:ext uri="{FF2B5EF4-FFF2-40B4-BE49-F238E27FC236}">
                <a16:creationId xmlns:a16="http://schemas.microsoft.com/office/drawing/2014/main" id="{80251AEA-EAF8-4FA4-A8E3-4589360D069C}"/>
              </a:ext>
            </a:extLst>
          </p:cNvPr>
          <p:cNvSpPr>
            <a:spLocks noGrp="1"/>
          </p:cNvSpPr>
          <p:nvPr>
            <p:ph idx="1"/>
          </p:nvPr>
        </p:nvSpPr>
        <p:spPr/>
        <p:txBody>
          <a:bodyPr>
            <a:normAutofit lnSpcReduction="10000"/>
          </a:bodyPr>
          <a:lstStyle/>
          <a:p>
            <a:pPr marL="0" indent="0">
              <a:lnSpc>
                <a:spcPct val="110000"/>
              </a:lnSpc>
              <a:spcBef>
                <a:spcPts val="0"/>
              </a:spcBef>
              <a:spcAft>
                <a:spcPts val="600"/>
              </a:spcAft>
              <a:buNone/>
            </a:pPr>
            <a:r>
              <a:rPr lang="en-US" sz="1800" b="1" dirty="0">
                <a:cs typeface="Helvetica" panose="020B0604020202020204" pitchFamily="34" charset="0"/>
              </a:rPr>
              <a:t>Action Statement Profile</a:t>
            </a:r>
          </a:p>
          <a:p>
            <a:pPr marL="0" lvl="0" indent="0">
              <a:lnSpc>
                <a:spcPct val="110000"/>
              </a:lnSpc>
              <a:spcBef>
                <a:spcPts val="0"/>
              </a:spcBef>
              <a:spcAft>
                <a:spcPts val="200"/>
              </a:spcAft>
              <a:buNone/>
            </a:pPr>
            <a:r>
              <a:rPr lang="en-US" sz="1600" b="1" u="sng" dirty="0"/>
              <a:t>Quality improvement opportunity</a:t>
            </a:r>
            <a:r>
              <a:rPr lang="en-US" sz="1600" b="1" dirty="0"/>
              <a:t>: </a:t>
            </a:r>
            <a:r>
              <a:rPr lang="en-US" sz="1600" dirty="0"/>
              <a:t>To expedite referral for suspected SD. (National Quality Strategy domains): Person and Family Centered Care; Prevention and Treatment of Leading Causes of Morbidity and Mortality</a:t>
            </a:r>
          </a:p>
          <a:p>
            <a:pPr marL="0" lvl="0" indent="0">
              <a:lnSpc>
                <a:spcPct val="110000"/>
              </a:lnSpc>
              <a:spcBef>
                <a:spcPts val="0"/>
              </a:spcBef>
              <a:spcAft>
                <a:spcPts val="200"/>
              </a:spcAft>
              <a:buNone/>
            </a:pPr>
            <a:r>
              <a:rPr lang="en-US" sz="1600" b="1" u="sng" dirty="0"/>
              <a:t>Aggregate evidence quality</a:t>
            </a:r>
            <a:r>
              <a:rPr lang="en-US" sz="1600" b="1" dirty="0"/>
              <a:t>: </a:t>
            </a:r>
            <a:r>
              <a:rPr lang="en-US" sz="1600" dirty="0"/>
              <a:t>Grade B, few controlled trials, diagnostic studies with minor limitations, and overwhelmingly consistent evidence from observational studies</a:t>
            </a:r>
          </a:p>
          <a:p>
            <a:pPr marL="0" lvl="0" indent="0">
              <a:lnSpc>
                <a:spcPct val="110000"/>
              </a:lnSpc>
              <a:spcBef>
                <a:spcPts val="0"/>
              </a:spcBef>
              <a:spcAft>
                <a:spcPts val="200"/>
              </a:spcAft>
              <a:buNone/>
            </a:pPr>
            <a:r>
              <a:rPr lang="en-US" sz="1600" b="1" u="sng" dirty="0"/>
              <a:t>Level of confidence in evidence</a:t>
            </a:r>
            <a:r>
              <a:rPr lang="en-US" sz="1600" b="1" dirty="0"/>
              <a:t>: </a:t>
            </a:r>
            <a:r>
              <a:rPr lang="en-US" sz="1600" dirty="0"/>
              <a:t>High</a:t>
            </a:r>
          </a:p>
          <a:p>
            <a:pPr marL="0" lvl="0" indent="0">
              <a:lnSpc>
                <a:spcPct val="110000"/>
              </a:lnSpc>
              <a:spcBef>
                <a:spcPts val="0"/>
              </a:spcBef>
              <a:spcAft>
                <a:spcPts val="200"/>
              </a:spcAft>
              <a:buNone/>
            </a:pPr>
            <a:r>
              <a:rPr lang="en-US" sz="1600" b="1" u="sng" dirty="0"/>
              <a:t>Benefit-harm assessment</a:t>
            </a:r>
            <a:r>
              <a:rPr lang="en-US" sz="1600" b="1" dirty="0"/>
              <a:t>: </a:t>
            </a:r>
            <a:r>
              <a:rPr lang="en-US" sz="1600" dirty="0"/>
              <a:t>Preponderance of benefit over harm</a:t>
            </a:r>
          </a:p>
          <a:p>
            <a:pPr marL="0" lvl="0" indent="0">
              <a:lnSpc>
                <a:spcPct val="110000"/>
              </a:lnSpc>
              <a:spcBef>
                <a:spcPts val="0"/>
              </a:spcBef>
              <a:spcAft>
                <a:spcPts val="200"/>
              </a:spcAft>
              <a:buNone/>
            </a:pPr>
            <a:r>
              <a:rPr lang="en-US" sz="1600" b="1" u="sng" dirty="0"/>
              <a:t>Value judgments</a:t>
            </a:r>
            <a:r>
              <a:rPr lang="en-US" sz="1600" b="1" dirty="0"/>
              <a:t>: </a:t>
            </a:r>
            <a:r>
              <a:rPr lang="en-US" sz="1600" dirty="0"/>
              <a:t>Botulinum toxin is beneficial despite the potential need for repeated treatments considering the limited availability of other effective interventions for SD</a:t>
            </a:r>
          </a:p>
          <a:p>
            <a:pPr marL="0" lvl="0" indent="0">
              <a:lnSpc>
                <a:spcPct val="110000"/>
              </a:lnSpc>
              <a:spcBef>
                <a:spcPts val="0"/>
              </a:spcBef>
              <a:spcAft>
                <a:spcPts val="200"/>
              </a:spcAft>
              <a:buNone/>
            </a:pPr>
            <a:r>
              <a:rPr lang="en-US" sz="1600" b="1" u="sng" dirty="0"/>
              <a:t>Intentional vagueness</a:t>
            </a:r>
            <a:r>
              <a:rPr lang="en-US" sz="1600" b="1" dirty="0"/>
              <a:t>: </a:t>
            </a:r>
            <a:r>
              <a:rPr lang="en-US" sz="1600" dirty="0"/>
              <a:t>None</a:t>
            </a:r>
          </a:p>
          <a:p>
            <a:pPr marL="0" lvl="0" indent="0">
              <a:lnSpc>
                <a:spcPct val="110000"/>
              </a:lnSpc>
              <a:spcBef>
                <a:spcPts val="0"/>
              </a:spcBef>
              <a:spcAft>
                <a:spcPts val="200"/>
              </a:spcAft>
              <a:buNone/>
            </a:pPr>
            <a:r>
              <a:rPr lang="en-US" sz="1600" b="1" u="sng" dirty="0"/>
              <a:t>Role of patient preferences</a:t>
            </a:r>
            <a:r>
              <a:rPr lang="en-US" sz="1600" b="1" dirty="0"/>
              <a:t>: </a:t>
            </a:r>
            <a:r>
              <a:rPr lang="en-US" sz="1600" dirty="0"/>
              <a:t>Large</a:t>
            </a:r>
          </a:p>
          <a:p>
            <a:pPr marL="0" lvl="0" indent="0">
              <a:lnSpc>
                <a:spcPct val="110000"/>
              </a:lnSpc>
              <a:spcBef>
                <a:spcPts val="0"/>
              </a:spcBef>
              <a:spcAft>
                <a:spcPts val="200"/>
              </a:spcAft>
              <a:buNone/>
            </a:pPr>
            <a:r>
              <a:rPr lang="en-US" sz="1600" b="1" u="sng" dirty="0"/>
              <a:t>Exclusions</a:t>
            </a:r>
            <a:r>
              <a:rPr lang="en-US" sz="1600" b="1" dirty="0"/>
              <a:t>: </a:t>
            </a:r>
            <a:r>
              <a:rPr lang="en-US" sz="1600" dirty="0"/>
              <a:t>Allergy to Botulinum Toxin</a:t>
            </a:r>
          </a:p>
          <a:p>
            <a:pPr marL="0" lvl="0" indent="0">
              <a:lnSpc>
                <a:spcPct val="110000"/>
              </a:lnSpc>
              <a:spcBef>
                <a:spcPts val="0"/>
              </a:spcBef>
              <a:spcAft>
                <a:spcPts val="200"/>
              </a:spcAft>
              <a:buNone/>
            </a:pPr>
            <a:r>
              <a:rPr lang="en-US" sz="1600" b="1" u="sng" dirty="0"/>
              <a:t>Policy level</a:t>
            </a:r>
            <a:r>
              <a:rPr lang="en-US" sz="1600" b="1" dirty="0"/>
              <a:t>: </a:t>
            </a:r>
            <a:r>
              <a:rPr lang="en-US" sz="1600" dirty="0"/>
              <a:t>Recommendation</a:t>
            </a:r>
          </a:p>
          <a:p>
            <a:pPr marL="0" lvl="0" indent="0">
              <a:lnSpc>
                <a:spcPct val="110000"/>
              </a:lnSpc>
              <a:spcBef>
                <a:spcPts val="0"/>
              </a:spcBef>
              <a:spcAft>
                <a:spcPts val="200"/>
              </a:spcAft>
              <a:buNone/>
            </a:pPr>
            <a:r>
              <a:rPr lang="en-US" sz="1600" b="1" u="sng" dirty="0"/>
              <a:t>Differences of opinions</a:t>
            </a:r>
            <a:r>
              <a:rPr lang="en-US" sz="1600" b="1" dirty="0"/>
              <a:t>: </a:t>
            </a:r>
            <a:r>
              <a:rPr lang="en-US" sz="1600" dirty="0"/>
              <a:t>None</a:t>
            </a:r>
          </a:p>
          <a:p>
            <a:pPr marL="0" indent="0">
              <a:buNone/>
            </a:pPr>
            <a:endParaRPr lang="en-US" sz="1600" dirty="0"/>
          </a:p>
        </p:txBody>
      </p:sp>
    </p:spTree>
    <p:extLst>
      <p:ext uri="{BB962C8B-B14F-4D97-AF65-F5344CB8AC3E}">
        <p14:creationId xmlns:p14="http://schemas.microsoft.com/office/powerpoint/2010/main" val="1592526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9B0C-7C3C-422B-B150-17B6BAE0F9B6}"/>
              </a:ext>
            </a:extLst>
          </p:cNvPr>
          <p:cNvSpPr>
            <a:spLocks noGrp="1"/>
          </p:cNvSpPr>
          <p:nvPr>
            <p:ph type="title"/>
          </p:nvPr>
        </p:nvSpPr>
        <p:spPr/>
        <p:txBody>
          <a:bodyPr/>
          <a:lstStyle/>
          <a:p>
            <a:r>
              <a:rPr lang="en-US" dirty="0"/>
              <a:t>STATEMENT 12. EDUCATION/PREVENTION</a:t>
            </a:r>
          </a:p>
        </p:txBody>
      </p:sp>
      <p:sp>
        <p:nvSpPr>
          <p:cNvPr id="3" name="Content Placeholder 2">
            <a:extLst>
              <a:ext uri="{FF2B5EF4-FFF2-40B4-BE49-F238E27FC236}">
                <a16:creationId xmlns:a16="http://schemas.microsoft.com/office/drawing/2014/main" id="{EFDC2059-CFEB-4F1E-A4AE-291BC243F2F1}"/>
              </a:ext>
            </a:extLst>
          </p:cNvPr>
          <p:cNvSpPr>
            <a:spLocks noGrp="1"/>
          </p:cNvSpPr>
          <p:nvPr>
            <p:ph idx="1"/>
          </p:nvPr>
        </p:nvSpPr>
        <p:spPr>
          <a:xfrm>
            <a:off x="838200" y="1782763"/>
            <a:ext cx="10515600" cy="3956610"/>
          </a:xfrm>
        </p:spPr>
        <p:txBody>
          <a:bodyPr>
            <a:normAutofit fontScale="77500" lnSpcReduction="20000"/>
          </a:bodyPr>
          <a:lstStyle/>
          <a:p>
            <a:pPr marL="0" indent="0">
              <a:lnSpc>
                <a:spcPct val="120000"/>
              </a:lnSpc>
              <a:buNone/>
            </a:pPr>
            <a:r>
              <a:rPr lang="en-US" b="1" dirty="0"/>
              <a:t>STATEMENT 12. EDUCATION/PREVENTION: Clinicians should inform patients with dysphonia about control/preventive measures</a:t>
            </a:r>
            <a:r>
              <a:rPr lang="en-US" dirty="0"/>
              <a:t>. </a:t>
            </a:r>
            <a:r>
              <a:rPr lang="en-US" i="1" u="sng" dirty="0"/>
              <a:t>Recommendation based on observational studies, small sample RCTs, expert opinion, and a preponderance of benefit over harm.</a:t>
            </a:r>
            <a:r>
              <a:rPr lang="en-US" u="sng" dirty="0"/>
              <a:t> </a:t>
            </a:r>
          </a:p>
          <a:p>
            <a:pPr marL="0" lvl="0" indent="0">
              <a:lnSpc>
                <a:spcPct val="120000"/>
              </a:lnSpc>
              <a:buNone/>
            </a:pPr>
            <a:r>
              <a:rPr lang="en-US" dirty="0"/>
              <a:t>  </a:t>
            </a:r>
            <a:endParaRPr lang="en-US" b="1" i="1" u="sng" dirty="0"/>
          </a:p>
          <a:p>
            <a:pPr marL="0" lvl="0" indent="0">
              <a:lnSpc>
                <a:spcPct val="120000"/>
              </a:lnSpc>
              <a:buNone/>
            </a:pPr>
            <a:r>
              <a:rPr lang="en-US" b="1" u="sng" dirty="0"/>
              <a:t>Benefit</a:t>
            </a:r>
            <a:r>
              <a:rPr lang="en-US" b="1" dirty="0"/>
              <a:t>: </a:t>
            </a:r>
            <a:r>
              <a:rPr lang="en-US" dirty="0"/>
              <a:t>possible decreased risk of recurrence of dysphonia, improved vocal hygiene may reduce dysphonia, possible prevention of dysphonia in high risk persons.</a:t>
            </a:r>
          </a:p>
          <a:p>
            <a:pPr marL="0" lvl="0" indent="0">
              <a:lnSpc>
                <a:spcPct val="120000"/>
              </a:lnSpc>
              <a:buNone/>
            </a:pPr>
            <a:r>
              <a:rPr lang="en-US" b="1" u="sng" dirty="0"/>
              <a:t>Risks, harms, costs</a:t>
            </a:r>
            <a:r>
              <a:rPr lang="en-US" b="1" dirty="0"/>
              <a:t>: </a:t>
            </a:r>
            <a:r>
              <a:rPr lang="en-US" dirty="0"/>
              <a:t>time of education; cost of potentially ineffective interventions</a:t>
            </a:r>
          </a:p>
          <a:p>
            <a:pPr marL="0" indent="0">
              <a:lnSpc>
                <a:spcPct val="120000"/>
              </a:lnSpc>
              <a:buNone/>
            </a:pPr>
            <a:endParaRPr lang="en-US" dirty="0"/>
          </a:p>
        </p:txBody>
      </p:sp>
    </p:spTree>
    <p:extLst>
      <p:ext uri="{BB962C8B-B14F-4D97-AF65-F5344CB8AC3E}">
        <p14:creationId xmlns:p14="http://schemas.microsoft.com/office/powerpoint/2010/main" val="3253977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9B0C-7C3C-422B-B150-17B6BAE0F9B6}"/>
              </a:ext>
            </a:extLst>
          </p:cNvPr>
          <p:cNvSpPr>
            <a:spLocks noGrp="1"/>
          </p:cNvSpPr>
          <p:nvPr>
            <p:ph type="title"/>
          </p:nvPr>
        </p:nvSpPr>
        <p:spPr/>
        <p:txBody>
          <a:bodyPr/>
          <a:lstStyle/>
          <a:p>
            <a:r>
              <a:rPr lang="en-US" dirty="0"/>
              <a:t>STATEMENT 12. EDUCATION/PREVENTION</a:t>
            </a:r>
          </a:p>
        </p:txBody>
      </p:sp>
      <p:sp>
        <p:nvSpPr>
          <p:cNvPr id="3" name="Content Placeholder 2">
            <a:extLst>
              <a:ext uri="{FF2B5EF4-FFF2-40B4-BE49-F238E27FC236}">
                <a16:creationId xmlns:a16="http://schemas.microsoft.com/office/drawing/2014/main" id="{EFDC2059-CFEB-4F1E-A4AE-291BC243F2F1}"/>
              </a:ext>
            </a:extLst>
          </p:cNvPr>
          <p:cNvSpPr>
            <a:spLocks noGrp="1"/>
          </p:cNvSpPr>
          <p:nvPr>
            <p:ph idx="1"/>
          </p:nvPr>
        </p:nvSpPr>
        <p:spPr>
          <a:xfrm>
            <a:off x="838200" y="1782763"/>
            <a:ext cx="10515600" cy="3956610"/>
          </a:xfrm>
        </p:spPr>
        <p:txBody>
          <a:bodyPr>
            <a:normAutofit fontScale="92500" lnSpcReduction="20000"/>
          </a:bodyPr>
          <a:lstStyle/>
          <a:p>
            <a:pPr marL="0" indent="0">
              <a:lnSpc>
                <a:spcPct val="120000"/>
              </a:lnSpc>
              <a:spcBef>
                <a:spcPts val="0"/>
              </a:spcBef>
              <a:spcAft>
                <a:spcPts val="600"/>
              </a:spcAft>
              <a:buNone/>
            </a:pPr>
            <a:r>
              <a:rPr lang="en-US" sz="1700" b="1" dirty="0">
                <a:cs typeface="Helvetica" panose="020B0604020202020204" pitchFamily="34" charset="0"/>
              </a:rPr>
              <a:t>Action Statement Profile</a:t>
            </a:r>
          </a:p>
          <a:p>
            <a:pPr marL="0" lvl="0" indent="0">
              <a:lnSpc>
                <a:spcPct val="120000"/>
              </a:lnSpc>
              <a:spcBef>
                <a:spcPts val="0"/>
              </a:spcBef>
              <a:spcAft>
                <a:spcPts val="200"/>
              </a:spcAft>
              <a:buNone/>
            </a:pPr>
            <a:r>
              <a:rPr lang="en-US" sz="1600" b="1" u="sng" dirty="0"/>
              <a:t>Quality improvement opportunity</a:t>
            </a:r>
            <a:r>
              <a:rPr lang="en-US" sz="1600" b="1" dirty="0"/>
              <a:t>: </a:t>
            </a:r>
            <a:r>
              <a:rPr lang="en-US" sz="1600" dirty="0"/>
              <a:t>To provide guidance to clinicians in educating patients on behavioral strategies and environmental measures that may prevent or decrease the risk of dysphonia. (National Quality Strategy domains): Person and Family Centered Care; Prevention and Treatment of Leading Causes of Morbidity and Mortality </a:t>
            </a:r>
          </a:p>
          <a:p>
            <a:pPr marL="0" lvl="0" indent="0">
              <a:lnSpc>
                <a:spcPct val="120000"/>
              </a:lnSpc>
              <a:spcBef>
                <a:spcPts val="0"/>
              </a:spcBef>
              <a:spcAft>
                <a:spcPts val="200"/>
              </a:spcAft>
              <a:buNone/>
            </a:pPr>
            <a:r>
              <a:rPr lang="en-US" sz="1600" b="1" u="sng" dirty="0"/>
              <a:t>Aggregate evidence quality</a:t>
            </a:r>
            <a:r>
              <a:rPr lang="en-US" sz="1600" b="1" dirty="0"/>
              <a:t>: </a:t>
            </a:r>
            <a:r>
              <a:rPr lang="en-US" sz="1600" dirty="0"/>
              <a:t>Grade C, evidence based on observational studies, small sample RCTs, expert opinion, and a preponderance of benefit over harm</a:t>
            </a:r>
            <a:r>
              <a:rPr lang="en-US" sz="1600" i="1" dirty="0"/>
              <a:t>.</a:t>
            </a:r>
            <a:endParaRPr lang="en-US" sz="1600" dirty="0"/>
          </a:p>
          <a:p>
            <a:pPr marL="0" lvl="0" indent="0">
              <a:lnSpc>
                <a:spcPct val="120000"/>
              </a:lnSpc>
              <a:spcBef>
                <a:spcPts val="0"/>
              </a:spcBef>
              <a:spcAft>
                <a:spcPts val="200"/>
              </a:spcAft>
              <a:buNone/>
            </a:pPr>
            <a:r>
              <a:rPr lang="en-US" sz="1600" b="1" u="sng" dirty="0"/>
              <a:t>Level of confidence in the evidence</a:t>
            </a:r>
            <a:r>
              <a:rPr lang="en-US" sz="1600" b="1" dirty="0"/>
              <a:t>: </a:t>
            </a:r>
            <a:r>
              <a:rPr lang="en-US" sz="1600" dirty="0"/>
              <a:t>High</a:t>
            </a:r>
          </a:p>
          <a:p>
            <a:pPr marL="0" lvl="0" indent="0">
              <a:lnSpc>
                <a:spcPct val="120000"/>
              </a:lnSpc>
              <a:spcBef>
                <a:spcPts val="0"/>
              </a:spcBef>
              <a:spcAft>
                <a:spcPts val="200"/>
              </a:spcAft>
              <a:buNone/>
            </a:pPr>
            <a:r>
              <a:rPr lang="en-US" sz="1600" b="1" u="sng" dirty="0"/>
              <a:t>Benefits-harm assessment</a:t>
            </a:r>
            <a:r>
              <a:rPr lang="en-US" sz="1600" b="1" dirty="0"/>
              <a:t>: </a:t>
            </a:r>
            <a:r>
              <a:rPr lang="en-US" sz="1600" dirty="0"/>
              <a:t>Preponderance of benefit over harm</a:t>
            </a:r>
          </a:p>
          <a:p>
            <a:pPr marL="0" lvl="0" indent="0">
              <a:lnSpc>
                <a:spcPct val="120000"/>
              </a:lnSpc>
              <a:spcBef>
                <a:spcPts val="0"/>
              </a:spcBef>
              <a:spcAft>
                <a:spcPts val="200"/>
              </a:spcAft>
              <a:buNone/>
            </a:pPr>
            <a:r>
              <a:rPr lang="en-US" sz="1600" b="1" u="sng" dirty="0"/>
              <a:t>Value judgments</a:t>
            </a:r>
            <a:r>
              <a:rPr lang="en-US" sz="1600" b="1" dirty="0"/>
              <a:t>: </a:t>
            </a:r>
            <a:r>
              <a:rPr lang="en-US" sz="1600" dirty="0"/>
              <a:t>None</a:t>
            </a:r>
          </a:p>
          <a:p>
            <a:pPr marL="0" lvl="0" indent="0">
              <a:lnSpc>
                <a:spcPct val="120000"/>
              </a:lnSpc>
              <a:spcBef>
                <a:spcPts val="0"/>
              </a:spcBef>
              <a:spcAft>
                <a:spcPts val="200"/>
              </a:spcAft>
              <a:buNone/>
            </a:pPr>
            <a:r>
              <a:rPr lang="en-US" sz="1600" b="1" u="sng" dirty="0"/>
              <a:t>Intentional vagueness</a:t>
            </a:r>
            <a:r>
              <a:rPr lang="en-US" sz="1600" b="1" dirty="0"/>
              <a:t>: </a:t>
            </a:r>
            <a:r>
              <a:rPr lang="en-US" sz="1600" dirty="0"/>
              <a:t>None</a:t>
            </a:r>
          </a:p>
          <a:p>
            <a:pPr marL="0" lvl="0" indent="0">
              <a:lnSpc>
                <a:spcPct val="120000"/>
              </a:lnSpc>
              <a:spcBef>
                <a:spcPts val="0"/>
              </a:spcBef>
              <a:spcAft>
                <a:spcPts val="200"/>
              </a:spcAft>
              <a:buNone/>
            </a:pPr>
            <a:r>
              <a:rPr lang="en-US" sz="1600" b="1" u="sng" dirty="0"/>
              <a:t>Role of patient preferences</a:t>
            </a:r>
            <a:r>
              <a:rPr lang="en-US" sz="1600" b="1" dirty="0"/>
              <a:t>: </a:t>
            </a:r>
            <a:r>
              <a:rPr lang="en-US" sz="1600" dirty="0"/>
              <a:t>Small role in terms of receiving information from clinician; moderate to large role in shared decision making that involves choosing specific preventive and control measures to use.</a:t>
            </a:r>
          </a:p>
          <a:p>
            <a:pPr marL="0" lvl="0" indent="0">
              <a:lnSpc>
                <a:spcPct val="120000"/>
              </a:lnSpc>
              <a:spcBef>
                <a:spcPts val="0"/>
              </a:spcBef>
              <a:spcAft>
                <a:spcPts val="200"/>
              </a:spcAft>
              <a:buNone/>
            </a:pPr>
            <a:r>
              <a:rPr lang="en-US" sz="1600" b="1" u="sng" dirty="0"/>
              <a:t>Exclusions</a:t>
            </a:r>
            <a:r>
              <a:rPr lang="en-US" sz="1600" b="1" dirty="0"/>
              <a:t>: </a:t>
            </a:r>
            <a:r>
              <a:rPr lang="en-US" sz="1600" dirty="0"/>
              <a:t>None</a:t>
            </a:r>
          </a:p>
          <a:p>
            <a:pPr marL="0" lvl="0" indent="0">
              <a:lnSpc>
                <a:spcPct val="120000"/>
              </a:lnSpc>
              <a:spcBef>
                <a:spcPts val="0"/>
              </a:spcBef>
              <a:spcAft>
                <a:spcPts val="200"/>
              </a:spcAft>
              <a:buNone/>
            </a:pPr>
            <a:r>
              <a:rPr lang="en-US" sz="1600" b="1" u="sng" dirty="0"/>
              <a:t>Policy level</a:t>
            </a:r>
            <a:r>
              <a:rPr lang="en-US" sz="1600" b="1" dirty="0"/>
              <a:t>: </a:t>
            </a:r>
            <a:r>
              <a:rPr lang="en-US" sz="1600" dirty="0"/>
              <a:t>Recommendation</a:t>
            </a:r>
          </a:p>
          <a:p>
            <a:pPr marL="0" lvl="0" indent="0">
              <a:lnSpc>
                <a:spcPct val="120000"/>
              </a:lnSpc>
              <a:spcBef>
                <a:spcPts val="0"/>
              </a:spcBef>
              <a:spcAft>
                <a:spcPts val="200"/>
              </a:spcAft>
              <a:buNone/>
            </a:pPr>
            <a:r>
              <a:rPr lang="en-US" sz="1600" b="1" u="sng" dirty="0"/>
              <a:t>Differences of opinions</a:t>
            </a:r>
            <a:r>
              <a:rPr lang="en-US" sz="1600" b="1" dirty="0"/>
              <a:t>: </a:t>
            </a:r>
            <a:r>
              <a:rPr lang="en-US" sz="1600" dirty="0"/>
              <a:t>None</a:t>
            </a:r>
          </a:p>
        </p:txBody>
      </p:sp>
    </p:spTree>
    <p:extLst>
      <p:ext uri="{BB962C8B-B14F-4D97-AF65-F5344CB8AC3E}">
        <p14:creationId xmlns:p14="http://schemas.microsoft.com/office/powerpoint/2010/main" val="2001986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67D8-CE4C-4EEA-80AF-7E5A6D329CE1}"/>
              </a:ext>
            </a:extLst>
          </p:cNvPr>
          <p:cNvSpPr>
            <a:spLocks noGrp="1"/>
          </p:cNvSpPr>
          <p:nvPr>
            <p:ph type="title"/>
          </p:nvPr>
        </p:nvSpPr>
        <p:spPr/>
        <p:txBody>
          <a:bodyPr/>
          <a:lstStyle/>
          <a:p>
            <a:r>
              <a:rPr lang="en-US" dirty="0"/>
              <a:t>STATEMENT 13. OUTCOMES</a:t>
            </a:r>
          </a:p>
        </p:txBody>
      </p:sp>
      <p:sp>
        <p:nvSpPr>
          <p:cNvPr id="3" name="Content Placeholder 2">
            <a:extLst>
              <a:ext uri="{FF2B5EF4-FFF2-40B4-BE49-F238E27FC236}">
                <a16:creationId xmlns:a16="http://schemas.microsoft.com/office/drawing/2014/main" id="{1F6962DD-7FE1-47ED-9B8D-96BA37C23C4C}"/>
              </a:ext>
            </a:extLst>
          </p:cNvPr>
          <p:cNvSpPr>
            <a:spLocks noGrp="1"/>
          </p:cNvSpPr>
          <p:nvPr>
            <p:ph idx="1"/>
          </p:nvPr>
        </p:nvSpPr>
        <p:spPr/>
        <p:txBody>
          <a:bodyPr>
            <a:normAutofit fontScale="85000" lnSpcReduction="20000"/>
          </a:bodyPr>
          <a:lstStyle/>
          <a:p>
            <a:pPr marL="0" lvl="0" indent="0">
              <a:lnSpc>
                <a:spcPct val="120000"/>
              </a:lnSpc>
              <a:buNone/>
            </a:pPr>
            <a:r>
              <a:rPr lang="en-US" b="1" dirty="0"/>
              <a:t>STATEMENT 13. OUTCOMES: Clinicians should document resolution, improvement or worsened symptoms of dysphonia, or change in quality of life in patients with dysphonia after treatment or observation. </a:t>
            </a:r>
            <a:r>
              <a:rPr lang="en-US" i="1" u="sng" dirty="0"/>
              <a:t>Recommendation based on randomized trials and cohort studies with a preponderance of benefit over harm.</a:t>
            </a:r>
            <a:endParaRPr lang="en-US" u="sng" dirty="0"/>
          </a:p>
          <a:p>
            <a:pPr marL="0" lvl="0" indent="0">
              <a:lnSpc>
                <a:spcPct val="120000"/>
              </a:lnSpc>
              <a:buNone/>
            </a:pPr>
            <a:endParaRPr lang="en-US" b="1" u="sng" dirty="0"/>
          </a:p>
          <a:p>
            <a:pPr marL="0" lvl="0" indent="0">
              <a:lnSpc>
                <a:spcPct val="120000"/>
              </a:lnSpc>
              <a:buNone/>
            </a:pPr>
            <a:r>
              <a:rPr lang="en-US" b="1" u="sng" dirty="0"/>
              <a:t>Benefit</a:t>
            </a:r>
            <a:r>
              <a:rPr lang="en-US" b="1" dirty="0"/>
              <a:t>: </a:t>
            </a:r>
            <a:r>
              <a:rPr lang="en-US" dirty="0"/>
              <a:t>Document the final status of dysphonia, communicate with referring clinicians, document favorable outcomes or failures of treatment</a:t>
            </a:r>
          </a:p>
          <a:p>
            <a:pPr marL="0" lvl="0" indent="0">
              <a:lnSpc>
                <a:spcPct val="120000"/>
              </a:lnSpc>
              <a:buNone/>
            </a:pPr>
            <a:r>
              <a:rPr lang="en-US" b="1" u="sng" dirty="0"/>
              <a:t>Risks, harms, costs</a:t>
            </a:r>
            <a:r>
              <a:rPr lang="en-US" b="1" dirty="0"/>
              <a:t>: </a:t>
            </a:r>
            <a:r>
              <a:rPr lang="en-US" dirty="0"/>
              <a:t>Cost of follow-up visits</a:t>
            </a:r>
          </a:p>
          <a:p>
            <a:pPr marL="0" indent="0">
              <a:lnSpc>
                <a:spcPct val="120000"/>
              </a:lnSpc>
              <a:buNone/>
            </a:pPr>
            <a:endParaRPr lang="en-US" dirty="0"/>
          </a:p>
        </p:txBody>
      </p:sp>
    </p:spTree>
    <p:extLst>
      <p:ext uri="{BB962C8B-B14F-4D97-AF65-F5344CB8AC3E}">
        <p14:creationId xmlns:p14="http://schemas.microsoft.com/office/powerpoint/2010/main" val="2304142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67D8-CE4C-4EEA-80AF-7E5A6D329CE1}"/>
              </a:ext>
            </a:extLst>
          </p:cNvPr>
          <p:cNvSpPr>
            <a:spLocks noGrp="1"/>
          </p:cNvSpPr>
          <p:nvPr>
            <p:ph type="title"/>
          </p:nvPr>
        </p:nvSpPr>
        <p:spPr/>
        <p:txBody>
          <a:bodyPr/>
          <a:lstStyle/>
          <a:p>
            <a:r>
              <a:rPr lang="en-US" dirty="0"/>
              <a:t>STATEMENT 13. OUTCOMES</a:t>
            </a:r>
          </a:p>
        </p:txBody>
      </p:sp>
      <p:sp>
        <p:nvSpPr>
          <p:cNvPr id="3" name="Content Placeholder 2">
            <a:extLst>
              <a:ext uri="{FF2B5EF4-FFF2-40B4-BE49-F238E27FC236}">
                <a16:creationId xmlns:a16="http://schemas.microsoft.com/office/drawing/2014/main" id="{1F6962DD-7FE1-47ED-9B8D-96BA37C23C4C}"/>
              </a:ext>
            </a:extLst>
          </p:cNvPr>
          <p:cNvSpPr>
            <a:spLocks noGrp="1"/>
          </p:cNvSpPr>
          <p:nvPr>
            <p:ph idx="1"/>
          </p:nvPr>
        </p:nvSpPr>
        <p:spPr/>
        <p:txBody>
          <a:bodyPr>
            <a:normAutofit lnSpcReduction="10000"/>
          </a:bodyPr>
          <a:lstStyle/>
          <a:p>
            <a:pPr marL="0" indent="0">
              <a:spcBef>
                <a:spcPts val="0"/>
              </a:spcBef>
              <a:spcAft>
                <a:spcPts val="600"/>
              </a:spcAft>
              <a:buNone/>
            </a:pPr>
            <a:r>
              <a:rPr lang="en-US" sz="1800" b="1" dirty="0">
                <a:cs typeface="Helvetica" panose="020B0604020202020204" pitchFamily="34" charset="0"/>
              </a:rPr>
              <a:t>Action Statement Profile</a:t>
            </a:r>
          </a:p>
          <a:p>
            <a:pPr marL="0" lvl="0" indent="0">
              <a:lnSpc>
                <a:spcPct val="110000"/>
              </a:lnSpc>
              <a:spcBef>
                <a:spcPts val="0"/>
              </a:spcBef>
              <a:spcAft>
                <a:spcPts val="200"/>
              </a:spcAft>
              <a:buNone/>
            </a:pPr>
            <a:r>
              <a:rPr lang="en-US" sz="1600" b="1" u="sng" dirty="0"/>
              <a:t>Quality improvement opportunity</a:t>
            </a:r>
            <a:r>
              <a:rPr lang="en-US" sz="1600" b="1" dirty="0"/>
              <a:t>: </a:t>
            </a:r>
            <a:r>
              <a:rPr lang="en-US" sz="1600" dirty="0"/>
              <a:t>To ensure that patients with dysphonia are followed until the dysphonia has improved or resolved or the underlying condition has been diagnosed and appropriately managed.  (National Quality Strategy domain): Effective Communication and Care Coordination</a:t>
            </a:r>
          </a:p>
          <a:p>
            <a:pPr marL="0" lvl="0" indent="0">
              <a:lnSpc>
                <a:spcPct val="110000"/>
              </a:lnSpc>
              <a:spcBef>
                <a:spcPts val="0"/>
              </a:spcBef>
              <a:spcAft>
                <a:spcPts val="200"/>
              </a:spcAft>
              <a:buNone/>
            </a:pPr>
            <a:r>
              <a:rPr lang="en-US" sz="1600" b="1" u="sng" dirty="0"/>
              <a:t>Aggregate evidence quality</a:t>
            </a:r>
            <a:r>
              <a:rPr lang="en-US" sz="1600" b="1" dirty="0"/>
              <a:t>: </a:t>
            </a:r>
            <a:r>
              <a:rPr lang="en-US" sz="1600" dirty="0"/>
              <a:t>Grade C, Recommendation based on randomized trials and cohort studies with a preponderance of benefit over harm</a:t>
            </a:r>
          </a:p>
          <a:p>
            <a:pPr marL="0" lvl="0" indent="0">
              <a:lnSpc>
                <a:spcPct val="110000"/>
              </a:lnSpc>
              <a:spcBef>
                <a:spcPts val="0"/>
              </a:spcBef>
              <a:spcAft>
                <a:spcPts val="200"/>
              </a:spcAft>
              <a:buNone/>
            </a:pPr>
            <a:r>
              <a:rPr lang="en-US" sz="1600" b="1" u="sng" dirty="0"/>
              <a:t>Level of Confidence in the Evidence</a:t>
            </a:r>
            <a:r>
              <a:rPr lang="en-US" sz="1600" b="1" dirty="0"/>
              <a:t>: </a:t>
            </a:r>
            <a:r>
              <a:rPr lang="en-US" sz="1600" dirty="0"/>
              <a:t>High</a:t>
            </a:r>
          </a:p>
          <a:p>
            <a:pPr marL="0" lvl="0" indent="0">
              <a:lnSpc>
                <a:spcPct val="110000"/>
              </a:lnSpc>
              <a:spcBef>
                <a:spcPts val="0"/>
              </a:spcBef>
              <a:spcAft>
                <a:spcPts val="200"/>
              </a:spcAft>
              <a:buNone/>
            </a:pPr>
            <a:r>
              <a:rPr lang="en-US" sz="1600" b="1" u="sng" dirty="0"/>
              <a:t>Benefits-harm assessment</a:t>
            </a:r>
            <a:r>
              <a:rPr lang="en-US" sz="1600" b="1" dirty="0"/>
              <a:t>: </a:t>
            </a:r>
            <a:r>
              <a:rPr lang="en-US" sz="1600" dirty="0"/>
              <a:t>Preponderance of benefit over harm</a:t>
            </a:r>
          </a:p>
          <a:p>
            <a:pPr marL="0" lvl="0" indent="0">
              <a:lnSpc>
                <a:spcPct val="110000"/>
              </a:lnSpc>
              <a:spcBef>
                <a:spcPts val="0"/>
              </a:spcBef>
              <a:spcAft>
                <a:spcPts val="200"/>
              </a:spcAft>
              <a:buNone/>
            </a:pPr>
            <a:r>
              <a:rPr lang="en-US" sz="1600" b="1" u="sng" dirty="0"/>
              <a:t>Value judgments</a:t>
            </a:r>
            <a:r>
              <a:rPr lang="en-US" sz="1600" b="1" dirty="0"/>
              <a:t>: </a:t>
            </a:r>
            <a:r>
              <a:rPr lang="en-US" sz="1600" dirty="0"/>
              <a:t>None</a:t>
            </a:r>
          </a:p>
          <a:p>
            <a:pPr marL="0" lvl="0" indent="0">
              <a:lnSpc>
                <a:spcPct val="110000"/>
              </a:lnSpc>
              <a:spcBef>
                <a:spcPts val="0"/>
              </a:spcBef>
              <a:spcAft>
                <a:spcPts val="200"/>
              </a:spcAft>
              <a:buNone/>
            </a:pPr>
            <a:r>
              <a:rPr lang="en-US" sz="1600" b="1" u="sng" dirty="0"/>
              <a:t>Intentional vagueness</a:t>
            </a:r>
            <a:r>
              <a:rPr lang="en-US" sz="1600" b="1" dirty="0"/>
              <a:t>: </a:t>
            </a:r>
            <a:r>
              <a:rPr lang="en-US" sz="1600" dirty="0"/>
              <a:t>The time frame for assessing outcome is not stated</a:t>
            </a:r>
          </a:p>
          <a:p>
            <a:pPr marL="0" lvl="0" indent="0">
              <a:lnSpc>
                <a:spcPct val="110000"/>
              </a:lnSpc>
              <a:spcBef>
                <a:spcPts val="0"/>
              </a:spcBef>
              <a:spcAft>
                <a:spcPts val="200"/>
              </a:spcAft>
              <a:buNone/>
            </a:pPr>
            <a:r>
              <a:rPr lang="en-US" sz="1600" b="1" u="sng" dirty="0"/>
              <a:t>Role of patient preferences</a:t>
            </a:r>
            <a:r>
              <a:rPr lang="en-US" sz="1600" b="1" dirty="0"/>
              <a:t>: </a:t>
            </a:r>
            <a:r>
              <a:rPr lang="en-US" sz="1600" dirty="0"/>
              <a:t>Small</a:t>
            </a:r>
          </a:p>
          <a:p>
            <a:pPr marL="0" lvl="0" indent="0">
              <a:lnSpc>
                <a:spcPct val="110000"/>
              </a:lnSpc>
              <a:spcBef>
                <a:spcPts val="0"/>
              </a:spcBef>
              <a:spcAft>
                <a:spcPts val="200"/>
              </a:spcAft>
              <a:buNone/>
            </a:pPr>
            <a:r>
              <a:rPr lang="en-US" sz="1600" b="1" u="sng" dirty="0"/>
              <a:t>Exclusions</a:t>
            </a:r>
            <a:r>
              <a:rPr lang="en-US" sz="1600" b="1" dirty="0"/>
              <a:t>: </a:t>
            </a:r>
            <a:r>
              <a:rPr lang="en-US" sz="1600" dirty="0"/>
              <a:t>None</a:t>
            </a:r>
          </a:p>
          <a:p>
            <a:pPr marL="0" lvl="0" indent="0">
              <a:lnSpc>
                <a:spcPct val="110000"/>
              </a:lnSpc>
              <a:spcBef>
                <a:spcPts val="0"/>
              </a:spcBef>
              <a:spcAft>
                <a:spcPts val="200"/>
              </a:spcAft>
              <a:buNone/>
            </a:pPr>
            <a:r>
              <a:rPr lang="en-US" sz="1600" b="1" u="sng" dirty="0"/>
              <a:t>Policy level</a:t>
            </a:r>
            <a:r>
              <a:rPr lang="en-US" sz="1600" b="1" dirty="0"/>
              <a:t>: </a:t>
            </a:r>
            <a:r>
              <a:rPr lang="en-US" sz="1600" dirty="0"/>
              <a:t>Recommendation</a:t>
            </a:r>
          </a:p>
          <a:p>
            <a:pPr marL="0" lvl="0" indent="0">
              <a:lnSpc>
                <a:spcPct val="110000"/>
              </a:lnSpc>
              <a:spcBef>
                <a:spcPts val="0"/>
              </a:spcBef>
              <a:spcAft>
                <a:spcPts val="200"/>
              </a:spcAft>
              <a:buNone/>
            </a:pPr>
            <a:r>
              <a:rPr lang="en-US" sz="1600" b="1" u="sng" dirty="0"/>
              <a:t>Differences of opinions</a:t>
            </a:r>
            <a:r>
              <a:rPr lang="en-US" sz="1600" b="1" dirty="0"/>
              <a:t>: </a:t>
            </a:r>
            <a:r>
              <a:rPr lang="en-US" sz="1600" dirty="0"/>
              <a:t>None</a:t>
            </a:r>
          </a:p>
          <a:p>
            <a:pPr marL="0" indent="0">
              <a:buNone/>
            </a:pPr>
            <a:endParaRPr lang="en-US" sz="1600" dirty="0"/>
          </a:p>
        </p:txBody>
      </p:sp>
    </p:spTree>
    <p:extLst>
      <p:ext uri="{BB962C8B-B14F-4D97-AF65-F5344CB8AC3E}">
        <p14:creationId xmlns:p14="http://schemas.microsoft.com/office/powerpoint/2010/main" val="708034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9CC4-C8B0-41D3-B453-92B1D7C8A56B}"/>
              </a:ext>
            </a:extLst>
          </p:cNvPr>
          <p:cNvSpPr>
            <a:spLocks noGrp="1"/>
          </p:cNvSpPr>
          <p:nvPr>
            <p:ph type="title"/>
          </p:nvPr>
        </p:nvSpPr>
        <p:spPr/>
        <p:txBody>
          <a:bodyPr/>
          <a:lstStyle/>
          <a:p>
            <a:r>
              <a:rPr lang="en-US" dirty="0"/>
              <a:t>New Algorithm</a:t>
            </a:r>
          </a:p>
        </p:txBody>
      </p:sp>
      <p:sp>
        <p:nvSpPr>
          <p:cNvPr id="3" name="Content Placeholder 2">
            <a:extLst>
              <a:ext uri="{FF2B5EF4-FFF2-40B4-BE49-F238E27FC236}">
                <a16:creationId xmlns:a16="http://schemas.microsoft.com/office/drawing/2014/main" id="{0431A5B9-0B8E-4528-B592-92DB0C73183F}"/>
              </a:ext>
            </a:extLst>
          </p:cNvPr>
          <p:cNvSpPr>
            <a:spLocks noGrp="1"/>
          </p:cNvSpPr>
          <p:nvPr>
            <p:ph idx="1"/>
          </p:nvPr>
        </p:nvSpPr>
        <p:spPr>
          <a:xfrm>
            <a:off x="838199" y="1825625"/>
            <a:ext cx="4810125" cy="3956610"/>
          </a:xfrm>
        </p:spPr>
        <p:txBody>
          <a:bodyPr>
            <a:normAutofit/>
          </a:bodyPr>
          <a:lstStyle/>
          <a:p>
            <a:pPr marL="0" indent="0">
              <a:buNone/>
            </a:pPr>
            <a:r>
              <a:rPr lang="en-US" sz="3200" dirty="0"/>
              <a:t>Algorithm showing the interrelationship of guideline key action statements</a:t>
            </a:r>
          </a:p>
        </p:txBody>
      </p:sp>
      <p:pic>
        <p:nvPicPr>
          <p:cNvPr id="4" name="Picture 3" descr="Screen Clipping">
            <a:extLst>
              <a:ext uri="{FF2B5EF4-FFF2-40B4-BE49-F238E27FC236}">
                <a16:creationId xmlns:a16="http://schemas.microsoft.com/office/drawing/2014/main" id="{837F7EA4-3C1F-402D-AE92-B00C21C69411}"/>
              </a:ext>
            </a:extLst>
          </p:cNvPr>
          <p:cNvPicPr>
            <a:picLocks noChangeAspect="1"/>
          </p:cNvPicPr>
          <p:nvPr/>
        </p:nvPicPr>
        <p:blipFill>
          <a:blip r:embed="rId2"/>
          <a:stretch>
            <a:fillRect/>
          </a:stretch>
        </p:blipFill>
        <p:spPr>
          <a:xfrm>
            <a:off x="6096000" y="365125"/>
            <a:ext cx="4489847" cy="5891968"/>
          </a:xfrm>
          <a:prstGeom prst="rect">
            <a:avLst/>
          </a:prstGeom>
        </p:spPr>
      </p:pic>
    </p:spTree>
    <p:extLst>
      <p:ext uri="{BB962C8B-B14F-4D97-AF65-F5344CB8AC3E}">
        <p14:creationId xmlns:p14="http://schemas.microsoft.com/office/powerpoint/2010/main" val="1921421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E48AC-8E13-459A-8DA9-637FC685CAD6}"/>
              </a:ext>
            </a:extLst>
          </p:cNvPr>
          <p:cNvSpPr>
            <a:spLocks noGrp="1"/>
          </p:cNvSpPr>
          <p:nvPr>
            <p:ph type="title"/>
          </p:nvPr>
        </p:nvSpPr>
        <p:spPr/>
        <p:txBody>
          <a:bodyPr/>
          <a:lstStyle/>
          <a:p>
            <a:r>
              <a:rPr lang="en-US" dirty="0"/>
              <a:t>Patient Resources</a:t>
            </a:r>
          </a:p>
        </p:txBody>
      </p:sp>
      <p:pic>
        <p:nvPicPr>
          <p:cNvPr id="4" name="Content Placeholder 7" descr="Screen Clipping">
            <a:extLst>
              <a:ext uri="{FF2B5EF4-FFF2-40B4-BE49-F238E27FC236}">
                <a16:creationId xmlns:a16="http://schemas.microsoft.com/office/drawing/2014/main" id="{21B0C74E-0DD9-4936-956E-848517E79118}"/>
              </a:ext>
            </a:extLst>
          </p:cNvPr>
          <p:cNvPicPr>
            <a:picLocks noGrp="1" noChangeAspect="1"/>
          </p:cNvPicPr>
          <p:nvPr>
            <p:ph idx="1"/>
          </p:nvPr>
        </p:nvPicPr>
        <p:blipFill rotWithShape="1">
          <a:blip r:embed="rId2"/>
          <a:srcRect t="1488"/>
          <a:stretch/>
        </p:blipFill>
        <p:spPr>
          <a:xfrm>
            <a:off x="926685" y="1398605"/>
            <a:ext cx="4397789" cy="4418139"/>
          </a:xfrm>
        </p:spPr>
      </p:pic>
      <p:pic>
        <p:nvPicPr>
          <p:cNvPr id="5" name="Content Placeholder 5" descr="Screen Clipping">
            <a:extLst>
              <a:ext uri="{FF2B5EF4-FFF2-40B4-BE49-F238E27FC236}">
                <a16:creationId xmlns:a16="http://schemas.microsoft.com/office/drawing/2014/main" id="{DB0F9671-62B9-4722-B67E-2C167FCBB893}"/>
              </a:ext>
            </a:extLst>
          </p:cNvPr>
          <p:cNvPicPr>
            <a:picLocks noChangeAspect="1"/>
          </p:cNvPicPr>
          <p:nvPr/>
        </p:nvPicPr>
        <p:blipFill>
          <a:blip r:embed="rId3"/>
          <a:stretch>
            <a:fillRect/>
          </a:stretch>
        </p:blipFill>
        <p:spPr>
          <a:xfrm>
            <a:off x="6411907" y="1182767"/>
            <a:ext cx="4467890" cy="4849813"/>
          </a:xfrm>
          <a:prstGeom prst="rect">
            <a:avLst/>
          </a:prstGeom>
        </p:spPr>
      </p:pic>
      <p:sp>
        <p:nvSpPr>
          <p:cNvPr id="6" name="TextBox 5">
            <a:extLst>
              <a:ext uri="{FF2B5EF4-FFF2-40B4-BE49-F238E27FC236}">
                <a16:creationId xmlns:a16="http://schemas.microsoft.com/office/drawing/2014/main" id="{A97D3E24-F4AA-4CD3-A2CA-FA9A91E4FE0F}"/>
              </a:ext>
            </a:extLst>
          </p:cNvPr>
          <p:cNvSpPr txBox="1"/>
          <p:nvPr/>
        </p:nvSpPr>
        <p:spPr>
          <a:xfrm>
            <a:off x="987652" y="6012498"/>
            <a:ext cx="9892145" cy="369332"/>
          </a:xfrm>
          <a:prstGeom prst="rect">
            <a:avLst/>
          </a:prstGeom>
          <a:noFill/>
        </p:spPr>
        <p:txBody>
          <a:bodyPr wrap="square" rtlCol="0">
            <a:spAutoFit/>
          </a:bodyPr>
          <a:lstStyle/>
          <a:p>
            <a:pPr algn="ctr"/>
            <a:r>
              <a:rPr lang="en-US" dirty="0"/>
              <a:t>Available for download: www.entnet.org/dysphoniaCPG</a:t>
            </a:r>
          </a:p>
        </p:txBody>
      </p:sp>
    </p:spTree>
    <p:extLst>
      <p:ext uri="{BB962C8B-B14F-4D97-AF65-F5344CB8AC3E}">
        <p14:creationId xmlns:p14="http://schemas.microsoft.com/office/powerpoint/2010/main" val="1158416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CB80-DA5D-4684-8132-CDBC8296B26C}"/>
              </a:ext>
            </a:extLst>
          </p:cNvPr>
          <p:cNvSpPr>
            <a:spLocks noGrp="1"/>
          </p:cNvSpPr>
          <p:nvPr>
            <p:ph type="title"/>
          </p:nvPr>
        </p:nvSpPr>
        <p:spPr/>
        <p:txBody>
          <a:bodyPr/>
          <a:lstStyle/>
          <a:p>
            <a:r>
              <a:rPr lang="en-US" dirty="0"/>
              <a:t>Why bother with an update?</a:t>
            </a:r>
          </a:p>
        </p:txBody>
      </p:sp>
      <p:sp>
        <p:nvSpPr>
          <p:cNvPr id="3" name="Content Placeholder 2">
            <a:extLst>
              <a:ext uri="{FF2B5EF4-FFF2-40B4-BE49-F238E27FC236}">
                <a16:creationId xmlns:a16="http://schemas.microsoft.com/office/drawing/2014/main" id="{E8C2A9AF-7188-40F5-8588-418C6782EF4B}"/>
              </a:ext>
            </a:extLst>
          </p:cNvPr>
          <p:cNvSpPr>
            <a:spLocks noGrp="1"/>
          </p:cNvSpPr>
          <p:nvPr>
            <p:ph idx="1"/>
          </p:nvPr>
        </p:nvSpPr>
        <p:spPr>
          <a:xfrm>
            <a:off x="838200" y="1825625"/>
            <a:ext cx="7867650" cy="3956610"/>
          </a:xfrm>
        </p:spPr>
        <p:txBody>
          <a:bodyPr>
            <a:normAutofit lnSpcReduction="10000"/>
          </a:bodyPr>
          <a:lstStyle/>
          <a:p>
            <a:pPr>
              <a:lnSpc>
                <a:spcPct val="100000"/>
              </a:lnSpc>
              <a:spcBef>
                <a:spcPts val="0"/>
              </a:spcBef>
              <a:spcAft>
                <a:spcPts val="600"/>
              </a:spcAft>
              <a:buClr>
                <a:srgbClr val="C0040F"/>
              </a:buClr>
            </a:pPr>
            <a:r>
              <a:rPr lang="en-US" dirty="0"/>
              <a:t>National Academies of Sciences, Engineering, and Medicine (formerly Institute of Medicine) Clinical Practice Guidelines We Can Trust Standard 8 states:</a:t>
            </a:r>
          </a:p>
          <a:p>
            <a:pPr marL="800100" lvl="2" indent="-342900">
              <a:lnSpc>
                <a:spcPct val="100000"/>
              </a:lnSpc>
              <a:spcBef>
                <a:spcPts val="0"/>
              </a:spcBef>
              <a:spcAft>
                <a:spcPts val="600"/>
              </a:spcAft>
              <a:buClr>
                <a:srgbClr val="C0040F"/>
              </a:buClr>
            </a:pPr>
            <a:r>
              <a:rPr lang="en-US" sz="2200" dirty="0"/>
              <a:t>Literature should be monitored regularly following CPG publication to identify the emergence of new, potentially relevant evidence and to evaluate the continued validity of the CPG.</a:t>
            </a:r>
          </a:p>
          <a:p>
            <a:pPr>
              <a:lnSpc>
                <a:spcPct val="100000"/>
              </a:lnSpc>
              <a:spcBef>
                <a:spcPts val="0"/>
              </a:spcBef>
              <a:spcAft>
                <a:spcPts val="600"/>
              </a:spcAft>
              <a:buClr>
                <a:srgbClr val="C0040F"/>
              </a:buClr>
            </a:pPr>
            <a:r>
              <a:rPr lang="en-US" dirty="0"/>
              <a:t>The AAO-HNSF strives to update every 5-years.</a:t>
            </a:r>
          </a:p>
        </p:txBody>
      </p:sp>
      <p:pic>
        <p:nvPicPr>
          <p:cNvPr id="4" name="Picture 3">
            <a:extLst>
              <a:ext uri="{FF2B5EF4-FFF2-40B4-BE49-F238E27FC236}">
                <a16:creationId xmlns:a16="http://schemas.microsoft.com/office/drawing/2014/main" id="{323907F8-7E20-413D-B0D5-6CC252AEA096}"/>
              </a:ext>
            </a:extLst>
          </p:cNvPr>
          <p:cNvPicPr>
            <a:picLocks noChangeAspect="1"/>
          </p:cNvPicPr>
          <p:nvPr/>
        </p:nvPicPr>
        <p:blipFill>
          <a:blip r:embed="rId2"/>
          <a:stretch>
            <a:fillRect/>
          </a:stretch>
        </p:blipFill>
        <p:spPr>
          <a:xfrm>
            <a:off x="9394232" y="1690688"/>
            <a:ext cx="1885950" cy="1885950"/>
          </a:xfrm>
          <a:prstGeom prst="rect">
            <a:avLst/>
          </a:prstGeom>
        </p:spPr>
      </p:pic>
    </p:spTree>
    <p:extLst>
      <p:ext uri="{BB962C8B-B14F-4D97-AF65-F5344CB8AC3E}">
        <p14:creationId xmlns:p14="http://schemas.microsoft.com/office/powerpoint/2010/main" val="2591487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4DA2-BB4D-44A8-991A-BC51C51A70D3}"/>
              </a:ext>
            </a:extLst>
          </p:cNvPr>
          <p:cNvSpPr>
            <a:spLocks noGrp="1"/>
          </p:cNvSpPr>
          <p:nvPr>
            <p:ph type="title"/>
          </p:nvPr>
        </p:nvSpPr>
        <p:spPr/>
        <p:txBody>
          <a:bodyPr/>
          <a:lstStyle/>
          <a:p>
            <a:r>
              <a:rPr lang="en-US" dirty="0"/>
              <a:t>Research Needs</a:t>
            </a:r>
          </a:p>
        </p:txBody>
      </p:sp>
      <p:sp>
        <p:nvSpPr>
          <p:cNvPr id="3" name="Content Placeholder 2">
            <a:extLst>
              <a:ext uri="{FF2B5EF4-FFF2-40B4-BE49-F238E27FC236}">
                <a16:creationId xmlns:a16="http://schemas.microsoft.com/office/drawing/2014/main" id="{83DFBFFE-DDB1-4B5B-9828-F74A2AAC3D3B}"/>
              </a:ext>
            </a:extLst>
          </p:cNvPr>
          <p:cNvSpPr>
            <a:spLocks noGrp="1"/>
          </p:cNvSpPr>
          <p:nvPr>
            <p:ph idx="1"/>
          </p:nvPr>
        </p:nvSpPr>
        <p:spPr/>
        <p:txBody>
          <a:bodyPr/>
          <a:lstStyle/>
          <a:p>
            <a:pPr marL="0" indent="0">
              <a:buNone/>
            </a:pPr>
            <a:r>
              <a:rPr lang="en-US" dirty="0"/>
              <a:t>While there is a body of literature from which these recommendations were drawn, significant gaps in our knowledge about dysphonia and its management remain. The guideline committee identified several areas where further research would improve the ability of clinicians to optimally treat patients with dysphonia. </a:t>
            </a:r>
          </a:p>
        </p:txBody>
      </p:sp>
    </p:spTree>
    <p:extLst>
      <p:ext uri="{BB962C8B-B14F-4D97-AF65-F5344CB8AC3E}">
        <p14:creationId xmlns:p14="http://schemas.microsoft.com/office/powerpoint/2010/main" val="2186768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4DA2-BB4D-44A8-991A-BC51C51A70D3}"/>
              </a:ext>
            </a:extLst>
          </p:cNvPr>
          <p:cNvSpPr>
            <a:spLocks noGrp="1"/>
          </p:cNvSpPr>
          <p:nvPr>
            <p:ph type="title"/>
          </p:nvPr>
        </p:nvSpPr>
        <p:spPr/>
        <p:txBody>
          <a:bodyPr/>
          <a:lstStyle/>
          <a:p>
            <a:r>
              <a:rPr lang="en-US" dirty="0"/>
              <a:t>Research Needs (cont’d)</a:t>
            </a:r>
          </a:p>
        </p:txBody>
      </p:sp>
      <p:sp>
        <p:nvSpPr>
          <p:cNvPr id="3" name="Content Placeholder 2">
            <a:extLst>
              <a:ext uri="{FF2B5EF4-FFF2-40B4-BE49-F238E27FC236}">
                <a16:creationId xmlns:a16="http://schemas.microsoft.com/office/drawing/2014/main" id="{83DFBFFE-DDB1-4B5B-9828-F74A2AAC3D3B}"/>
              </a:ext>
            </a:extLst>
          </p:cNvPr>
          <p:cNvSpPr>
            <a:spLocks noGrp="1"/>
          </p:cNvSpPr>
          <p:nvPr>
            <p:ph idx="1"/>
          </p:nvPr>
        </p:nvSpPr>
        <p:spPr/>
        <p:txBody>
          <a:bodyPr>
            <a:normAutofit fontScale="77500" lnSpcReduction="20000"/>
          </a:bodyPr>
          <a:lstStyle/>
          <a:p>
            <a:pPr marL="0" indent="0">
              <a:buNone/>
            </a:pPr>
            <a:r>
              <a:rPr lang="en-US" dirty="0"/>
              <a:t>Areas identified for further research:</a:t>
            </a:r>
          </a:p>
          <a:p>
            <a:pPr marL="514350" indent="-514350">
              <a:buFont typeface="+mj-lt"/>
              <a:buAutoNum type="arabicPeriod"/>
            </a:pPr>
            <a:r>
              <a:rPr lang="en-US" dirty="0"/>
              <a:t>Escalation of Care and Laryngoscopy and Dysphonia (KASs 3 and 4)</a:t>
            </a:r>
          </a:p>
          <a:p>
            <a:pPr marL="514350" indent="-514350">
              <a:buFont typeface="+mj-lt"/>
              <a:buAutoNum type="arabicPeriod" startAt="2"/>
            </a:pPr>
            <a:r>
              <a:rPr lang="en-US" dirty="0" err="1"/>
              <a:t>Antireflux</a:t>
            </a:r>
            <a:r>
              <a:rPr lang="en-US" dirty="0"/>
              <a:t> Medication and Dysphonia (KAS 6)</a:t>
            </a:r>
          </a:p>
          <a:p>
            <a:pPr marL="514350" indent="-514350">
              <a:buFont typeface="+mj-lt"/>
              <a:buAutoNum type="arabicPeriod" startAt="2"/>
            </a:pPr>
            <a:r>
              <a:rPr lang="en-US" dirty="0"/>
              <a:t>Corticosteroids and Antibiotics in Treatment of Dysphonia (KASs 7 and 8)</a:t>
            </a:r>
          </a:p>
          <a:p>
            <a:pPr marL="514350" indent="-514350">
              <a:buFont typeface="+mj-lt"/>
              <a:buAutoNum type="arabicPeriod" startAt="2"/>
            </a:pPr>
            <a:r>
              <a:rPr lang="en-US" dirty="0"/>
              <a:t>Surgery (KAS 10)</a:t>
            </a:r>
          </a:p>
          <a:p>
            <a:pPr marL="514350" indent="-514350">
              <a:buFont typeface="+mj-lt"/>
              <a:buAutoNum type="arabicPeriod" startAt="2"/>
            </a:pPr>
            <a:r>
              <a:rPr lang="en-US" dirty="0"/>
              <a:t>Botulinum Toxin (KAS 11)</a:t>
            </a:r>
          </a:p>
          <a:p>
            <a:pPr marL="514350" indent="-514350">
              <a:buFont typeface="+mj-lt"/>
              <a:buAutoNum type="arabicPeriod" startAt="2"/>
            </a:pPr>
            <a:r>
              <a:rPr lang="en-US" dirty="0"/>
              <a:t>Education/Prevention (KAS 12)</a:t>
            </a:r>
          </a:p>
          <a:p>
            <a:pPr marL="514350" indent="-514350">
              <a:buFont typeface="+mj-lt"/>
              <a:buAutoNum type="arabicPeriod" startAt="2"/>
            </a:pPr>
            <a:r>
              <a:rPr lang="en-US" dirty="0"/>
              <a:t>Outcomes (KAS 13)</a:t>
            </a:r>
          </a:p>
          <a:p>
            <a:pPr marL="0" indent="0">
              <a:buNone/>
            </a:pPr>
            <a:endParaRPr lang="en-US" dirty="0"/>
          </a:p>
          <a:p>
            <a:pPr marL="0" indent="0">
              <a:buNone/>
            </a:pPr>
            <a:r>
              <a:rPr lang="en-US" dirty="0"/>
              <a:t>More information on research needs identified by the guideline committee can be found by visiting: </a:t>
            </a:r>
            <a:r>
              <a:rPr lang="en-US" dirty="0">
                <a:hlinkClick r:id="rId2"/>
              </a:rPr>
              <a:t>http://www.entnet.org/content/research-gaps-hoarseness</a:t>
            </a:r>
            <a:endParaRPr lang="en-US" dirty="0"/>
          </a:p>
        </p:txBody>
      </p:sp>
    </p:spTree>
    <p:extLst>
      <p:ext uri="{BB962C8B-B14F-4D97-AF65-F5344CB8AC3E}">
        <p14:creationId xmlns:p14="http://schemas.microsoft.com/office/powerpoint/2010/main" val="869531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8D93-799A-4DDB-B919-6420C075741D}"/>
              </a:ext>
            </a:extLst>
          </p:cNvPr>
          <p:cNvSpPr>
            <a:spLocks noGrp="1"/>
          </p:cNvSpPr>
          <p:nvPr>
            <p:ph type="ctrTitle"/>
          </p:nvPr>
        </p:nvSpPr>
        <p:spPr/>
        <p:txBody>
          <a:bodyPr anchor="t">
            <a:normAutofit/>
          </a:bodyPr>
          <a:lstStyle/>
          <a:p>
            <a:pPr algn="ctr"/>
            <a:r>
              <a:rPr lang="en-US" sz="5400" dirty="0"/>
              <a:t>Thank you for your attention</a:t>
            </a:r>
          </a:p>
        </p:txBody>
      </p:sp>
      <p:sp>
        <p:nvSpPr>
          <p:cNvPr id="3" name="Content Placeholder 2">
            <a:extLst>
              <a:ext uri="{FF2B5EF4-FFF2-40B4-BE49-F238E27FC236}">
                <a16:creationId xmlns:a16="http://schemas.microsoft.com/office/drawing/2014/main" id="{F08275B6-07D5-4CAA-8B24-43121B8D6A2C}"/>
              </a:ext>
            </a:extLst>
          </p:cNvPr>
          <p:cNvSpPr>
            <a:spLocks noGrp="1"/>
          </p:cNvSpPr>
          <p:nvPr>
            <p:ph type="subTitle" idx="1"/>
          </p:nvPr>
        </p:nvSpPr>
        <p:spPr/>
        <p:txBody>
          <a:bodyPr anchor="ctr">
            <a:normAutofit/>
          </a:bodyPr>
          <a:lstStyle/>
          <a:p>
            <a:pPr marL="0" indent="0" algn="ctr">
              <a:buNone/>
            </a:pPr>
            <a:r>
              <a:rPr lang="en-US" sz="5400" dirty="0"/>
              <a:t>QUESTIONS?</a:t>
            </a:r>
          </a:p>
        </p:txBody>
      </p:sp>
    </p:spTree>
    <p:extLst>
      <p:ext uri="{BB962C8B-B14F-4D97-AF65-F5344CB8AC3E}">
        <p14:creationId xmlns:p14="http://schemas.microsoft.com/office/powerpoint/2010/main" val="1365398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7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2EB6-0E5D-42C8-83A2-7D9C9EAC3C89}"/>
              </a:ext>
            </a:extLst>
          </p:cNvPr>
          <p:cNvSpPr>
            <a:spLocks noGrp="1"/>
          </p:cNvSpPr>
          <p:nvPr>
            <p:ph type="title"/>
          </p:nvPr>
        </p:nvSpPr>
        <p:spPr/>
        <p:txBody>
          <a:bodyPr/>
          <a:lstStyle/>
          <a:p>
            <a:r>
              <a:rPr lang="en-US" dirty="0"/>
              <a:t>What’s new?</a:t>
            </a:r>
          </a:p>
        </p:txBody>
      </p:sp>
      <p:sp>
        <p:nvSpPr>
          <p:cNvPr id="3" name="Content Placeholder 2">
            <a:extLst>
              <a:ext uri="{FF2B5EF4-FFF2-40B4-BE49-F238E27FC236}">
                <a16:creationId xmlns:a16="http://schemas.microsoft.com/office/drawing/2014/main" id="{98692BA1-5907-4B71-9368-CE02298C9D7D}"/>
              </a:ext>
            </a:extLst>
          </p:cNvPr>
          <p:cNvSpPr>
            <a:spLocks noGrp="1"/>
          </p:cNvSpPr>
          <p:nvPr>
            <p:ph idx="1"/>
          </p:nvPr>
        </p:nvSpPr>
        <p:spPr/>
        <p:txBody>
          <a:bodyPr>
            <a:normAutofit fontScale="70000" lnSpcReduction="20000"/>
          </a:bodyPr>
          <a:lstStyle/>
          <a:p>
            <a:pPr>
              <a:lnSpc>
                <a:spcPct val="120000"/>
              </a:lnSpc>
            </a:pPr>
            <a:r>
              <a:rPr lang="en-US" dirty="0"/>
              <a:t>Incorporation of new evidence profiles to include the role of patient preferences, confidence in the evidence, differences of opinion, quality improvement opportunities, and any exclusion to which the action statement does not apply</a:t>
            </a:r>
          </a:p>
          <a:p>
            <a:pPr>
              <a:lnSpc>
                <a:spcPct val="120000"/>
              </a:lnSpc>
            </a:pPr>
            <a:r>
              <a:rPr lang="en-US" dirty="0"/>
              <a:t>New evidence from 3 guidelines, 16 systematic reviews, 4 RCTs</a:t>
            </a:r>
          </a:p>
          <a:p>
            <a:pPr>
              <a:lnSpc>
                <a:spcPct val="120000"/>
              </a:lnSpc>
            </a:pPr>
            <a:r>
              <a:rPr lang="en-US" dirty="0"/>
              <a:t>Addition of consumer advocate to guideline update group</a:t>
            </a:r>
          </a:p>
          <a:p>
            <a:pPr>
              <a:lnSpc>
                <a:spcPct val="120000"/>
              </a:lnSpc>
            </a:pPr>
            <a:r>
              <a:rPr lang="en-US" dirty="0"/>
              <a:t>Changes to 9 KASs (key action statements) from the original guideline</a:t>
            </a:r>
          </a:p>
          <a:p>
            <a:pPr>
              <a:lnSpc>
                <a:spcPct val="120000"/>
              </a:lnSpc>
            </a:pPr>
            <a:r>
              <a:rPr lang="en-US" dirty="0"/>
              <a:t>New KAS 3 (escalation of care) and KAS 13 (outcomes)</a:t>
            </a:r>
          </a:p>
          <a:p>
            <a:pPr>
              <a:lnSpc>
                <a:spcPct val="120000"/>
              </a:lnSpc>
            </a:pPr>
            <a:r>
              <a:rPr lang="en-US" dirty="0"/>
              <a:t>Enhanced external review process to include public comment and journal peer review</a:t>
            </a:r>
          </a:p>
          <a:p>
            <a:pPr>
              <a:lnSpc>
                <a:spcPct val="120000"/>
              </a:lnSpc>
            </a:pPr>
            <a:r>
              <a:rPr lang="en-US" dirty="0"/>
              <a:t>Addition of an algorithm outlining KASs for patients with dysphonia</a:t>
            </a:r>
          </a:p>
        </p:txBody>
      </p:sp>
    </p:spTree>
    <p:extLst>
      <p:ext uri="{BB962C8B-B14F-4D97-AF65-F5344CB8AC3E}">
        <p14:creationId xmlns:p14="http://schemas.microsoft.com/office/powerpoint/2010/main" val="413304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BDA5-1669-4841-AF12-4B7202CE559B}"/>
              </a:ext>
            </a:extLst>
          </p:cNvPr>
          <p:cNvSpPr>
            <a:spLocks noGrp="1"/>
          </p:cNvSpPr>
          <p:nvPr>
            <p:ph type="title"/>
          </p:nvPr>
        </p:nvSpPr>
        <p:spPr/>
        <p:txBody>
          <a:bodyPr>
            <a:normAutofit fontScale="90000"/>
          </a:bodyPr>
          <a:lstStyle/>
          <a:p>
            <a:r>
              <a:rPr lang="en-US" dirty="0"/>
              <a:t>Clinical Practice Guideline Development Manual: Third Edition</a:t>
            </a:r>
            <a:br>
              <a:rPr lang="en-US" dirty="0"/>
            </a:br>
            <a:r>
              <a:rPr lang="en-US" sz="2200" dirty="0"/>
              <a:t>Rosenfeld, </a:t>
            </a:r>
            <a:r>
              <a:rPr lang="en-US" sz="2200" dirty="0" err="1"/>
              <a:t>Shiffman</a:t>
            </a:r>
            <a:r>
              <a:rPr lang="en-US" sz="2200" dirty="0"/>
              <a:t>, and Robertson</a:t>
            </a:r>
            <a:endParaRPr lang="en-US" dirty="0"/>
          </a:p>
        </p:txBody>
      </p:sp>
      <p:sp>
        <p:nvSpPr>
          <p:cNvPr id="3" name="Content Placeholder 2">
            <a:extLst>
              <a:ext uri="{FF2B5EF4-FFF2-40B4-BE49-F238E27FC236}">
                <a16:creationId xmlns:a16="http://schemas.microsoft.com/office/drawing/2014/main" id="{A40DB22D-12C6-4B4E-9243-85AF282089F8}"/>
              </a:ext>
            </a:extLst>
          </p:cNvPr>
          <p:cNvSpPr>
            <a:spLocks noGrp="1"/>
          </p:cNvSpPr>
          <p:nvPr>
            <p:ph idx="1"/>
          </p:nvPr>
        </p:nvSpPr>
        <p:spPr>
          <a:xfrm>
            <a:off x="838200" y="1825625"/>
            <a:ext cx="7205133" cy="3956610"/>
          </a:xfrm>
        </p:spPr>
        <p:txBody>
          <a:bodyPr>
            <a:normAutofit fontScale="92500"/>
          </a:bodyPr>
          <a:lstStyle/>
          <a:p>
            <a:pPr marL="342900" indent="-342900">
              <a:spcBef>
                <a:spcPts val="0"/>
              </a:spcBef>
              <a:spcAft>
                <a:spcPts val="1200"/>
              </a:spcAft>
            </a:pPr>
            <a:r>
              <a:rPr lang="en-US" b="1" dirty="0">
                <a:solidFill>
                  <a:srgbClr val="C00000"/>
                </a:solidFill>
              </a:rPr>
              <a:t>Pragmatic</a:t>
            </a:r>
            <a:r>
              <a:rPr lang="en-US" dirty="0"/>
              <a:t>, transparent approach to creating guidelines for performance assessment</a:t>
            </a:r>
          </a:p>
          <a:p>
            <a:pPr marL="342900" indent="-342900">
              <a:spcBef>
                <a:spcPts val="0"/>
              </a:spcBef>
              <a:spcAft>
                <a:spcPts val="1200"/>
              </a:spcAft>
            </a:pPr>
            <a:r>
              <a:rPr lang="en-US" dirty="0"/>
              <a:t>Evidence-based, multidisciplinary process leading to </a:t>
            </a:r>
            <a:r>
              <a:rPr lang="en-US" b="1" dirty="0">
                <a:solidFill>
                  <a:srgbClr val="C00000"/>
                </a:solidFill>
              </a:rPr>
              <a:t>publication in 12-18 months</a:t>
            </a:r>
          </a:p>
          <a:p>
            <a:pPr marL="342900" indent="-342900">
              <a:spcBef>
                <a:spcPts val="0"/>
              </a:spcBef>
              <a:spcAft>
                <a:spcPts val="1200"/>
              </a:spcAft>
            </a:pPr>
            <a:r>
              <a:rPr lang="en-US" dirty="0"/>
              <a:t>Emphasizes a focused set of </a:t>
            </a:r>
            <a:r>
              <a:rPr lang="en-US" b="1" dirty="0">
                <a:solidFill>
                  <a:srgbClr val="C00000"/>
                </a:solidFill>
              </a:rPr>
              <a:t>key action statements</a:t>
            </a:r>
            <a:r>
              <a:rPr lang="en-US" dirty="0"/>
              <a:t> to promote </a:t>
            </a:r>
            <a:r>
              <a:rPr lang="en-US" b="1" dirty="0">
                <a:solidFill>
                  <a:srgbClr val="C00000"/>
                </a:solidFill>
              </a:rPr>
              <a:t>quality improvement </a:t>
            </a:r>
          </a:p>
          <a:p>
            <a:pPr marL="342900" indent="-342900">
              <a:spcBef>
                <a:spcPts val="0"/>
              </a:spcBef>
              <a:spcAft>
                <a:spcPts val="1200"/>
              </a:spcAft>
            </a:pPr>
            <a:r>
              <a:rPr lang="en-US" dirty="0"/>
              <a:t>Uses </a:t>
            </a:r>
            <a:r>
              <a:rPr lang="en-US" b="1" dirty="0">
                <a:solidFill>
                  <a:srgbClr val="C00000"/>
                </a:solidFill>
              </a:rPr>
              <a:t>action statement profiles </a:t>
            </a:r>
            <a:r>
              <a:rPr lang="en-US" dirty="0"/>
              <a:t>to summarize decisions in recommendations</a:t>
            </a:r>
          </a:p>
        </p:txBody>
      </p:sp>
      <p:pic>
        <p:nvPicPr>
          <p:cNvPr id="4" name="Picture 3">
            <a:extLst>
              <a:ext uri="{FF2B5EF4-FFF2-40B4-BE49-F238E27FC236}">
                <a16:creationId xmlns:a16="http://schemas.microsoft.com/office/drawing/2014/main" id="{57E29717-9162-4134-9B9E-899FFACDE9BD}"/>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276455" y="1535685"/>
            <a:ext cx="2581755" cy="4176097"/>
          </a:xfrm>
          <a:prstGeom prst="rect">
            <a:avLst/>
          </a:prstGeom>
        </p:spPr>
      </p:pic>
      <p:sp>
        <p:nvSpPr>
          <p:cNvPr id="5" name="TextBox 4">
            <a:extLst>
              <a:ext uri="{FF2B5EF4-FFF2-40B4-BE49-F238E27FC236}">
                <a16:creationId xmlns:a16="http://schemas.microsoft.com/office/drawing/2014/main" id="{8CEAD36D-5414-4BBE-B755-EC691300016A}"/>
              </a:ext>
            </a:extLst>
          </p:cNvPr>
          <p:cNvSpPr txBox="1"/>
          <p:nvPr/>
        </p:nvSpPr>
        <p:spPr>
          <a:xfrm>
            <a:off x="7061200" y="5950540"/>
            <a:ext cx="5037668" cy="646331"/>
          </a:xfrm>
          <a:prstGeom prst="rect">
            <a:avLst/>
          </a:prstGeom>
          <a:noFill/>
        </p:spPr>
        <p:txBody>
          <a:bodyPr wrap="square" rtlCol="0">
            <a:spAutoFit/>
          </a:bodyPr>
          <a:lstStyle/>
          <a:p>
            <a:r>
              <a:rPr lang="en-US" dirty="0" err="1"/>
              <a:t>Otolaryngol</a:t>
            </a:r>
            <a:r>
              <a:rPr lang="en-US" dirty="0">
                <a:solidFill>
                  <a:srgbClr val="CCECFF"/>
                </a:solidFill>
                <a:effectLst>
                  <a:outerShdw blurRad="38100" dist="38100" dir="2700000" algn="tl">
                    <a:srgbClr val="000000"/>
                  </a:outerShdw>
                </a:effectLst>
              </a:rPr>
              <a:t> </a:t>
            </a:r>
            <a:r>
              <a:rPr lang="en-US" dirty="0"/>
              <a:t>Head Neck Surg 2013; 148(Suppl):S1-55</a:t>
            </a:r>
          </a:p>
          <a:p>
            <a:endParaRPr lang="en-US" dirty="0"/>
          </a:p>
        </p:txBody>
      </p:sp>
    </p:spTree>
    <p:extLst>
      <p:ext uri="{BB962C8B-B14F-4D97-AF65-F5344CB8AC3E}">
        <p14:creationId xmlns:p14="http://schemas.microsoft.com/office/powerpoint/2010/main" val="191958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62C8-A97D-438E-9A57-3E0C7ACC479F}"/>
              </a:ext>
            </a:extLst>
          </p:cNvPr>
          <p:cNvSpPr>
            <a:spLocks noGrp="1"/>
          </p:cNvSpPr>
          <p:nvPr>
            <p:ph type="title"/>
          </p:nvPr>
        </p:nvSpPr>
        <p:spPr/>
        <p:txBody>
          <a:bodyPr/>
          <a:lstStyle/>
          <a:p>
            <a:r>
              <a:rPr lang="en-US" dirty="0"/>
              <a:t>Clinical Practice Guidelines (CPG) Goals</a:t>
            </a:r>
          </a:p>
        </p:txBody>
      </p:sp>
      <p:sp>
        <p:nvSpPr>
          <p:cNvPr id="3" name="Content Placeholder 2">
            <a:extLst>
              <a:ext uri="{FF2B5EF4-FFF2-40B4-BE49-F238E27FC236}">
                <a16:creationId xmlns:a16="http://schemas.microsoft.com/office/drawing/2014/main" id="{0B90F10A-EDE4-44EB-AA2E-05DC25D1BC53}"/>
              </a:ext>
            </a:extLst>
          </p:cNvPr>
          <p:cNvSpPr>
            <a:spLocks noGrp="1"/>
          </p:cNvSpPr>
          <p:nvPr>
            <p:ph idx="1"/>
          </p:nvPr>
        </p:nvSpPr>
        <p:spPr/>
        <p:txBody>
          <a:bodyPr/>
          <a:lstStyle/>
          <a:p>
            <a:r>
              <a:rPr lang="en-US" dirty="0"/>
              <a:t>Focus on quality improvement opportunities</a:t>
            </a:r>
          </a:p>
          <a:p>
            <a:r>
              <a:rPr lang="en-US" dirty="0"/>
              <a:t>Define actionable recommendations for clinicians regardless of discipline to improve care</a:t>
            </a:r>
          </a:p>
          <a:p>
            <a:r>
              <a:rPr lang="en-US" dirty="0"/>
              <a:t>The guideline is not intended to be comprehensive</a:t>
            </a:r>
          </a:p>
          <a:p>
            <a:r>
              <a:rPr lang="en-US" dirty="0"/>
              <a:t>The guideline is not intended to limit or restrict care provided by clinicians to individual patients </a:t>
            </a:r>
          </a:p>
          <a:p>
            <a:pPr marL="0" indent="0">
              <a:buNone/>
            </a:pPr>
            <a:endParaRPr lang="en-US" dirty="0"/>
          </a:p>
        </p:txBody>
      </p:sp>
      <p:pic>
        <p:nvPicPr>
          <p:cNvPr id="4" name="Picture 2">
            <a:extLst>
              <a:ext uri="{FF2B5EF4-FFF2-40B4-BE49-F238E27FC236}">
                <a16:creationId xmlns:a16="http://schemas.microsoft.com/office/drawing/2014/main" id="{4531A5F2-2DDB-4018-9B5F-4686D2614D01}"/>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1630" b="25482"/>
          <a:stretch/>
        </p:blipFill>
        <p:spPr bwMode="auto">
          <a:xfrm>
            <a:off x="3386280" y="4666394"/>
            <a:ext cx="4762500" cy="168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53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6B7B-8EA6-4492-9711-0B08B11FEFC4}"/>
              </a:ext>
            </a:extLst>
          </p:cNvPr>
          <p:cNvSpPr>
            <a:spLocks noGrp="1"/>
          </p:cNvSpPr>
          <p:nvPr>
            <p:ph type="title"/>
          </p:nvPr>
        </p:nvSpPr>
        <p:spPr/>
        <p:txBody>
          <a:bodyPr/>
          <a:lstStyle/>
          <a:p>
            <a:r>
              <a:rPr lang="en-US" dirty="0"/>
              <a:t>AAO-HNSF Guideline Update Group</a:t>
            </a:r>
          </a:p>
        </p:txBody>
      </p:sp>
      <p:sp>
        <p:nvSpPr>
          <p:cNvPr id="3" name="Content Placeholder 2">
            <a:extLst>
              <a:ext uri="{FF2B5EF4-FFF2-40B4-BE49-F238E27FC236}">
                <a16:creationId xmlns:a16="http://schemas.microsoft.com/office/drawing/2014/main" id="{8C057D90-F339-44E9-8CB4-D17ECA6EA406}"/>
              </a:ext>
            </a:extLst>
          </p:cNvPr>
          <p:cNvSpPr>
            <a:spLocks noGrp="1"/>
          </p:cNvSpPr>
          <p:nvPr>
            <p:ph idx="1"/>
          </p:nvPr>
        </p:nvSpPr>
        <p:spPr>
          <a:xfrm>
            <a:off x="838200" y="1825625"/>
            <a:ext cx="8353160" cy="3956610"/>
          </a:xfrm>
        </p:spPr>
        <p:txBody>
          <a:bodyPr>
            <a:normAutofit fontScale="92500" lnSpcReduction="10000"/>
          </a:bodyPr>
          <a:lstStyle/>
          <a:p>
            <a:pPr marL="0" indent="0">
              <a:spcBef>
                <a:spcPts val="600"/>
              </a:spcBef>
              <a:buNone/>
            </a:pPr>
            <a:r>
              <a:rPr lang="en-US" sz="1600" dirty="0"/>
              <a:t>Robert J. </a:t>
            </a:r>
            <a:r>
              <a:rPr lang="en-US" sz="1600" dirty="0" err="1"/>
              <a:t>Stachler</a:t>
            </a:r>
            <a:r>
              <a:rPr lang="en-US" sz="1600" dirty="0"/>
              <a:t>, MD, </a:t>
            </a:r>
            <a:r>
              <a:rPr lang="en-US" sz="1600" i="1" dirty="0"/>
              <a:t>Chair</a:t>
            </a:r>
          </a:p>
          <a:p>
            <a:pPr marL="0" indent="0">
              <a:spcBef>
                <a:spcPts val="600"/>
              </a:spcBef>
              <a:buNone/>
            </a:pPr>
            <a:r>
              <a:rPr lang="en-US" sz="1600" dirty="0"/>
              <a:t>David O. Francis, MD, MS, </a:t>
            </a:r>
            <a:r>
              <a:rPr lang="en-US" sz="1600" i="1" dirty="0"/>
              <a:t>Assistant Chair</a:t>
            </a:r>
          </a:p>
          <a:p>
            <a:pPr marL="0" indent="0">
              <a:spcBef>
                <a:spcPts val="600"/>
              </a:spcBef>
              <a:buNone/>
            </a:pPr>
            <a:r>
              <a:rPr lang="en-US" sz="1600" dirty="0"/>
              <a:t>Seth R. Schwartz, MD, MPH, </a:t>
            </a:r>
            <a:r>
              <a:rPr lang="en-US" sz="1600" i="1" dirty="0"/>
              <a:t>Methodologist</a:t>
            </a:r>
          </a:p>
          <a:p>
            <a:pPr marL="0" indent="0">
              <a:spcBef>
                <a:spcPts val="600"/>
              </a:spcBef>
              <a:buNone/>
            </a:pPr>
            <a:r>
              <a:rPr lang="en-US" sz="1600" dirty="0"/>
              <a:t>Cecelia C. Damask, DO, FAAOA, </a:t>
            </a:r>
            <a:r>
              <a:rPr lang="en-US" sz="1600" i="1" dirty="0"/>
              <a:t>American Academy of </a:t>
            </a:r>
            <a:r>
              <a:rPr lang="en-US" sz="1600" i="1" dirty="0" err="1"/>
              <a:t>Otolaryngic</a:t>
            </a:r>
            <a:r>
              <a:rPr lang="en-US" sz="1600" i="1" dirty="0"/>
              <a:t> Allergy (AAOA)</a:t>
            </a:r>
          </a:p>
          <a:p>
            <a:pPr marL="0" indent="0">
              <a:spcBef>
                <a:spcPts val="600"/>
              </a:spcBef>
              <a:buNone/>
            </a:pPr>
            <a:r>
              <a:rPr lang="en-US" sz="1600" dirty="0"/>
              <a:t>German P. </a:t>
            </a:r>
            <a:r>
              <a:rPr lang="en-US" sz="1600" dirty="0" err="1"/>
              <a:t>Digoy</a:t>
            </a:r>
            <a:r>
              <a:rPr lang="en-US" sz="1600" dirty="0"/>
              <a:t>, MD, FAAP</a:t>
            </a:r>
            <a:r>
              <a:rPr lang="en-US" sz="1600" i="1" dirty="0"/>
              <a:t>, American Academy of Pediatrics (AAP)</a:t>
            </a:r>
          </a:p>
          <a:p>
            <a:pPr marL="0" indent="0">
              <a:spcBef>
                <a:spcPts val="600"/>
              </a:spcBef>
              <a:buNone/>
            </a:pPr>
            <a:r>
              <a:rPr lang="en-US" sz="1600" dirty="0"/>
              <a:t>Helene J. Krouse, PhD, RN, ANP-BC, CORLN, FAAN, </a:t>
            </a:r>
            <a:r>
              <a:rPr lang="en-US" sz="1600" i="1" dirty="0"/>
              <a:t>Society of Otorhinolaryngology and Head-Neck Nurses</a:t>
            </a:r>
          </a:p>
          <a:p>
            <a:pPr marL="0" indent="0">
              <a:spcBef>
                <a:spcPts val="600"/>
              </a:spcBef>
              <a:buNone/>
            </a:pPr>
            <a:r>
              <a:rPr lang="en-US" sz="1600" dirty="0"/>
              <a:t>Scott J. McCoy, DMA, </a:t>
            </a:r>
            <a:r>
              <a:rPr lang="en-US" sz="1600" i="1" dirty="0"/>
              <a:t>National Association of Teachers of Singing (NATS)</a:t>
            </a:r>
          </a:p>
          <a:p>
            <a:pPr marL="0" indent="0">
              <a:spcBef>
                <a:spcPts val="600"/>
              </a:spcBef>
              <a:buNone/>
            </a:pPr>
            <a:r>
              <a:rPr lang="en-US" sz="1600" dirty="0"/>
              <a:t>Daniel R. Ouellette, MD, </a:t>
            </a:r>
            <a:r>
              <a:rPr lang="en-US" sz="1600" i="1" dirty="0"/>
              <a:t>American College of Chest Physicians (ACCP)</a:t>
            </a:r>
          </a:p>
          <a:p>
            <a:pPr marL="0" indent="0">
              <a:spcBef>
                <a:spcPts val="600"/>
              </a:spcBef>
              <a:buNone/>
            </a:pPr>
            <a:r>
              <a:rPr lang="en-US" sz="1600" dirty="0"/>
              <a:t>Rita R. Patel, PhD, CCC-SLP, </a:t>
            </a:r>
            <a:r>
              <a:rPr lang="en-US" sz="1600" i="1" dirty="0"/>
              <a:t>Consumers United for Evidence-based Healthcare</a:t>
            </a:r>
          </a:p>
          <a:p>
            <a:pPr marL="0" indent="0">
              <a:spcBef>
                <a:spcPts val="600"/>
              </a:spcBef>
              <a:buNone/>
            </a:pPr>
            <a:r>
              <a:rPr lang="en-US" sz="1600" dirty="0"/>
              <a:t>Charles (Charlie) W. </a:t>
            </a:r>
            <a:r>
              <a:rPr lang="en-US" sz="1600" dirty="0" err="1"/>
              <a:t>Reavis</a:t>
            </a:r>
            <a:r>
              <a:rPr lang="en-US" sz="1600" dirty="0"/>
              <a:t>, </a:t>
            </a:r>
            <a:r>
              <a:rPr lang="en-US" sz="1600" i="1" dirty="0"/>
              <a:t>National Spasmodic Dysphonia Association (NSDA)</a:t>
            </a:r>
          </a:p>
          <a:p>
            <a:pPr marL="0" indent="0">
              <a:spcBef>
                <a:spcPts val="600"/>
              </a:spcBef>
              <a:buNone/>
            </a:pPr>
            <a:r>
              <a:rPr lang="en-US" sz="1600" dirty="0"/>
              <a:t>Libby J. Smith, DO, FAOCO, </a:t>
            </a:r>
            <a:r>
              <a:rPr lang="en-US" sz="1600" i="1" dirty="0"/>
              <a:t>American Broncho-</a:t>
            </a:r>
            <a:r>
              <a:rPr lang="en-US" sz="1600" i="1" dirty="0" err="1"/>
              <a:t>Esophagological</a:t>
            </a:r>
            <a:r>
              <a:rPr lang="en-US" sz="1600" i="1" dirty="0"/>
              <a:t> Association (ABEA)</a:t>
            </a:r>
          </a:p>
          <a:p>
            <a:pPr marL="0" indent="0">
              <a:spcBef>
                <a:spcPts val="600"/>
              </a:spcBef>
              <a:buNone/>
            </a:pPr>
            <a:r>
              <a:rPr lang="en-US" sz="1600" dirty="0"/>
              <a:t>Marshall Smith, MD</a:t>
            </a:r>
            <a:r>
              <a:rPr lang="en-US" sz="1600" i="1" dirty="0"/>
              <a:t>, American Society of Pediatric Otolaryngology (ASPO)</a:t>
            </a:r>
          </a:p>
          <a:p>
            <a:pPr marL="0" indent="0">
              <a:spcBef>
                <a:spcPts val="600"/>
              </a:spcBef>
              <a:buNone/>
            </a:pPr>
            <a:r>
              <a:rPr lang="en-US" sz="1600" dirty="0"/>
              <a:t>Steven W. Strode, MD, Med, MPH, </a:t>
            </a:r>
            <a:r>
              <a:rPr lang="en-US" sz="1600" i="1" dirty="0"/>
              <a:t>American Academy of Family Physicians (AAFP)</a:t>
            </a:r>
          </a:p>
          <a:p>
            <a:pPr marL="0" indent="0">
              <a:spcBef>
                <a:spcPts val="600"/>
              </a:spcBef>
              <a:buNone/>
            </a:pPr>
            <a:r>
              <a:rPr lang="en-US" sz="1600" dirty="0"/>
              <a:t>Peak Woo, MD, FACS, </a:t>
            </a:r>
            <a:r>
              <a:rPr lang="en-US" sz="1600" i="1" dirty="0"/>
              <a:t>American Laryngological Association (ALA)</a:t>
            </a:r>
          </a:p>
        </p:txBody>
      </p:sp>
      <p:pic>
        <p:nvPicPr>
          <p:cNvPr id="4" name="Picture 2">
            <a:extLst>
              <a:ext uri="{FF2B5EF4-FFF2-40B4-BE49-F238E27FC236}">
                <a16:creationId xmlns:a16="http://schemas.microsoft.com/office/drawing/2014/main" id="{5833DF1E-B2B1-48EE-B125-D76A537EFB4E}"/>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a:off x="9191360" y="1690688"/>
            <a:ext cx="2449461" cy="449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06584"/>
      </p:ext>
    </p:extLst>
  </p:cSld>
  <p:clrMapOvr>
    <a:masterClrMapping/>
  </p:clrMapOvr>
</p:sld>
</file>

<file path=ppt/theme/theme1.xml><?xml version="1.0" encoding="utf-8"?>
<a:theme xmlns:a="http://schemas.openxmlformats.org/drawingml/2006/main" name="ACADEMY: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25DAA46-7CA6-B54A-B632-E51B8F2FAFF2}"/>
    </a:ext>
  </a:extLst>
</a:theme>
</file>

<file path=ppt/theme/theme2.xml><?xml version="1.0" encoding="utf-8"?>
<a:theme xmlns:a="http://schemas.openxmlformats.org/drawingml/2006/main" name="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FF78EB33-F530-C34A-AA2A-D2166A51BA03}"/>
    </a:ext>
  </a:extLst>
</a:theme>
</file>

<file path=ppt/theme/theme3.xml><?xml version="1.0" encoding="utf-8"?>
<a:theme xmlns:a="http://schemas.openxmlformats.org/drawingml/2006/main" name="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2E774CA6-D3B7-3A4F-B7DA-589E2CA91FD1}"/>
    </a:ext>
  </a:extLst>
</a:theme>
</file>

<file path=ppt/theme/theme4.xml><?xml version="1.0" encoding="utf-8"?>
<a:theme xmlns:a="http://schemas.openxmlformats.org/drawingml/2006/main" name="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1C210AA4-410A-6E4A-8F8D-A5943EFD2FDB}"/>
    </a:ext>
  </a:extLst>
</a:theme>
</file>

<file path=ppt/theme/theme5.xml><?xml version="1.0" encoding="utf-8"?>
<a:theme xmlns:a="http://schemas.openxmlformats.org/drawingml/2006/main" name="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E77987C5-7655-C14E-BCEB-75FB03D87CFF}"/>
    </a:ext>
  </a:extLst>
</a:theme>
</file>

<file path=ppt/theme/theme6.xml><?xml version="1.0" encoding="utf-8"?>
<a:theme xmlns:a="http://schemas.openxmlformats.org/drawingml/2006/main" name="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91C7BEB-1B89-584F-8A32-166F02C55882}"/>
    </a:ext>
  </a:extLst>
</a:theme>
</file>

<file path=ppt/theme/theme7.xml><?xml version="1.0" encoding="utf-8"?>
<a:theme xmlns:a="http://schemas.openxmlformats.org/drawingml/2006/main" name="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9DA4169E-AE82-AE48-8A86-CFBF772076C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Academy_Foundation_NewLogo_Template</Template>
  <TotalTime>144</TotalTime>
  <Words>5397</Words>
  <Application>Microsoft Office PowerPoint</Application>
  <PresentationFormat>Widescreen</PresentationFormat>
  <Paragraphs>393</Paragraphs>
  <Slides>53</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53</vt:i4>
      </vt:variant>
    </vt:vector>
  </HeadingPairs>
  <TitlesOfParts>
    <vt:vector size="63" baseType="lpstr">
      <vt:lpstr>Arial</vt:lpstr>
      <vt:lpstr>Calibri</vt:lpstr>
      <vt:lpstr>Helvetica</vt:lpstr>
      <vt:lpstr>ACADEMY: Left Bar</vt:lpstr>
      <vt:lpstr>ACADEMY: Top Bar</vt:lpstr>
      <vt:lpstr>ACADEMY: Simple</vt:lpstr>
      <vt:lpstr>FOUNDATION: Large Swirl</vt:lpstr>
      <vt:lpstr>FOUNDATION: Left Bar</vt:lpstr>
      <vt:lpstr>FOUNDATION: Top Bar</vt:lpstr>
      <vt:lpstr>FOUNDATION: Simple</vt:lpstr>
      <vt:lpstr>AAO-HNSF Clinical Practice Guideline: Hoarseness (Dysphonia) (Update)</vt:lpstr>
      <vt:lpstr>Disclaimer</vt:lpstr>
      <vt:lpstr>What is dysphonia (hoarseness)?</vt:lpstr>
      <vt:lpstr>Burden of dysphonia (hoarseness)</vt:lpstr>
      <vt:lpstr>Why bother with an update?</vt:lpstr>
      <vt:lpstr>What’s new?</vt:lpstr>
      <vt:lpstr>Clinical Practice Guideline Development Manual: Third Edition Rosenfeld, Shiffman, and Robertson</vt:lpstr>
      <vt:lpstr>Clinical Practice Guidelines (CPG) Goals</vt:lpstr>
      <vt:lpstr>AAO-HNSF Guideline Update Group</vt:lpstr>
      <vt:lpstr>AAO-HNSF Guideline Update Group</vt:lpstr>
      <vt:lpstr>Purpose and Target Audience</vt:lpstr>
      <vt:lpstr>Literature Search</vt:lpstr>
      <vt:lpstr>Strength of Action Terms/Implied Levels of Obligation</vt:lpstr>
      <vt:lpstr>External Review and Endorsements</vt:lpstr>
      <vt:lpstr>STATEMENT 1. IDENTIFICATION OF ABNORMAL VOICE</vt:lpstr>
      <vt:lpstr>STATEMENT 1. IDENTIFICATION OF ABNORMAL VOICE</vt:lpstr>
      <vt:lpstr>STATEMENT 2. IDENTIFYING THE UNDERLYING CAUSE OF DYSPHONIA</vt:lpstr>
      <vt:lpstr>STATEMENT 2. IDENTIFYING THE UNDERLYING CAUSE OF DYSPHONIA</vt:lpstr>
      <vt:lpstr>STATEMENT 3. ESCALATION OF CARE</vt:lpstr>
      <vt:lpstr>STATEMENT 3. ESCALATION OF CARE</vt:lpstr>
      <vt:lpstr>STATEMENT 4A. LARYNGOSCOPY AND DYSPHONA</vt:lpstr>
      <vt:lpstr>STATEMENT 4A. LARYNGOSCOPY AND DYSPHONA</vt:lpstr>
      <vt:lpstr>STATEMENT 4B. NEED FOR LARYNGOSCOPY IN PERSISTENT DYSPHONIA</vt:lpstr>
      <vt:lpstr>STATEMENT 4B. NEED FOR LARYNGOSCOPY IN PERSISTENT DYSPHONIA</vt:lpstr>
      <vt:lpstr>STATEMENT 4B. NEED FOR LARYNGOSCOPY IN PERSISTENT DYSPHONIA</vt:lpstr>
      <vt:lpstr>STATEMENT 5. IMAGING</vt:lpstr>
      <vt:lpstr>STATEMENT 5. IMAGING</vt:lpstr>
      <vt:lpstr>STATEMENT 6. ANTI-REFLUX MEDICATION AND DYSPHONIA</vt:lpstr>
      <vt:lpstr>STATEMENT 6. ANTI-REFLUX MEDICATION AND DYSPHONIA</vt:lpstr>
      <vt:lpstr>STATEMENT 6. ANTI-REFLUX MEDICATION AND DYSPHONIA</vt:lpstr>
      <vt:lpstr>STATEMENT 7. CORTICOSTEROID THERAPY</vt:lpstr>
      <vt:lpstr>STATEMENT 7. CORTICOSTEROID THERAPY</vt:lpstr>
      <vt:lpstr>STATEMENT 7. CORTICOSTEROID THERAPY</vt:lpstr>
      <vt:lpstr>STATEMENT 8. ANTIMICROBIAL THERAPY</vt:lpstr>
      <vt:lpstr>STATEMENT 8. ANTIMICROBIAL THERAPY</vt:lpstr>
      <vt:lpstr>STATEMENT 9A. LARYNGOSCOPY PRIOR TO VOICE THERAPY</vt:lpstr>
      <vt:lpstr>STATEMENT 9A. LARYNGOSCOPY PRIOR TO VOICE THERAPY</vt:lpstr>
      <vt:lpstr>STATEMENT 9B. ADVOCATING FOR VOICE THERAPY</vt:lpstr>
      <vt:lpstr>STATEMENT 9B. ADVOCATING FOR VOICE THERAPY</vt:lpstr>
      <vt:lpstr>STATEMENT 10. SURGERY</vt:lpstr>
      <vt:lpstr>STATEMENT 10. SURGERY</vt:lpstr>
      <vt:lpstr>STATEMENT 11. BOTULINUM TOXIN</vt:lpstr>
      <vt:lpstr>STATEMENT 11. BOTULINUM TOXIN</vt:lpstr>
      <vt:lpstr>STATEMENT 12. EDUCATION/PREVENTION</vt:lpstr>
      <vt:lpstr>STATEMENT 12. EDUCATION/PREVENTION</vt:lpstr>
      <vt:lpstr>STATEMENT 13. OUTCOMES</vt:lpstr>
      <vt:lpstr>STATEMENT 13. OUTCOMES</vt:lpstr>
      <vt:lpstr>New Algorithm</vt:lpstr>
      <vt:lpstr>Patient Resources</vt:lpstr>
      <vt:lpstr>Research Needs</vt:lpstr>
      <vt:lpstr>Research Needs (cont’d)</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Lambie, Erin</dc:creator>
  <cp:lastModifiedBy>Driver, Aubree</cp:lastModifiedBy>
  <cp:revision>12</cp:revision>
  <dcterms:created xsi:type="dcterms:W3CDTF">2018-09-20T18:19:26Z</dcterms:created>
  <dcterms:modified xsi:type="dcterms:W3CDTF">2019-06-24T13:15:35Z</dcterms:modified>
</cp:coreProperties>
</file>