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 id="2147483661" r:id="rId2"/>
    <p:sldMasterId id="2147483666" r:id="rId3"/>
    <p:sldMasterId id="2147483671" r:id="rId4"/>
    <p:sldMasterId id="2147483677" r:id="rId5"/>
    <p:sldMasterId id="2147483681" r:id="rId6"/>
    <p:sldMasterId id="2147483685" r:id="rId7"/>
  </p:sldMasterIdLst>
  <p:notesMasterIdLst>
    <p:notesMasterId r:id="rId58"/>
  </p:notesMasterIdLst>
  <p:handoutMasterIdLst>
    <p:handoutMasterId r:id="rId59"/>
  </p:handoutMasterIdLst>
  <p:sldIdLst>
    <p:sldId id="258" r:id="rId8"/>
    <p:sldId id="300" r:id="rId9"/>
    <p:sldId id="302" r:id="rId10"/>
    <p:sldId id="301" r:id="rId11"/>
    <p:sldId id="265" r:id="rId12"/>
    <p:sldId id="303" r:id="rId13"/>
    <p:sldId id="257" r:id="rId14"/>
    <p:sldId id="263" r:id="rId15"/>
    <p:sldId id="304" r:id="rId16"/>
    <p:sldId id="305" r:id="rId17"/>
    <p:sldId id="34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333" r:id="rId46"/>
    <p:sldId id="334" r:id="rId47"/>
    <p:sldId id="335" r:id="rId48"/>
    <p:sldId id="336" r:id="rId49"/>
    <p:sldId id="337" r:id="rId50"/>
    <p:sldId id="338" r:id="rId51"/>
    <p:sldId id="339" r:id="rId52"/>
    <p:sldId id="346" r:id="rId53"/>
    <p:sldId id="340" r:id="rId54"/>
    <p:sldId id="341" r:id="rId55"/>
    <p:sldId id="299" r:id="rId56"/>
    <p:sldId id="26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693B656-C123-4DB9-8371-A5C184CFF875}">
          <p14:sldIdLst>
            <p14:sldId id="258"/>
            <p14:sldId id="300"/>
            <p14:sldId id="302"/>
            <p14:sldId id="301"/>
            <p14:sldId id="265"/>
            <p14:sldId id="303"/>
            <p14:sldId id="257"/>
            <p14:sldId id="263"/>
            <p14:sldId id="304"/>
            <p14:sldId id="305"/>
            <p14:sldId id="34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6"/>
            <p14:sldId id="340"/>
            <p14:sldId id="341"/>
            <p14:sldId id="299"/>
            <p14:sldId id="26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mbie, Erin" initials="LE" lastIdx="2" clrIdx="0">
    <p:extLst>
      <p:ext uri="{19B8F6BF-5375-455C-9EA6-DF929625EA0E}">
        <p15:presenceInfo xmlns:p15="http://schemas.microsoft.com/office/powerpoint/2012/main" userId="S-1-5-21-1057314620-1865220269-927750060-139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300"/>
    <p:restoredTop sz="94645"/>
  </p:normalViewPr>
  <p:slideViewPr>
    <p:cSldViewPr snapToGrid="0" snapToObjects="1">
      <p:cViewPr varScale="1">
        <p:scale>
          <a:sx n="107" d="100"/>
          <a:sy n="107" d="100"/>
        </p:scale>
        <p:origin x="498" y="78"/>
      </p:cViewPr>
      <p:guideLst/>
    </p:cSldViewPr>
  </p:slideViewPr>
  <p:notesTextViewPr>
    <p:cViewPr>
      <p:scale>
        <a:sx n="1" d="1"/>
        <a:sy n="1" d="1"/>
      </p:scale>
      <p:origin x="0" y="0"/>
    </p:cViewPr>
  </p:notesTextViewPr>
  <p:notesViewPr>
    <p:cSldViewPr snapToGrid="0" snapToObjects="1">
      <p:cViewPr varScale="1">
        <p:scale>
          <a:sx n="145" d="100"/>
          <a:sy n="145" d="100"/>
        </p:scale>
        <p:origin x="588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20T13:26:57.285" idx="2">
    <p:pos x="10" y="10"/>
    <p:text>Added from Cerumen Impaction as example</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20A6B2-B25D-F646-A061-2CFC3C35B0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B36EC0-886D-034F-B0E9-26CD3CE064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177A77-2B2D-C044-8C89-6828D73A5110}" type="datetimeFigureOut">
              <a:rPr lang="en-US" smtClean="0"/>
              <a:t>9/27/2018</a:t>
            </a:fld>
            <a:endParaRPr lang="en-US"/>
          </a:p>
        </p:txBody>
      </p:sp>
      <p:sp>
        <p:nvSpPr>
          <p:cNvPr id="4" name="Footer Placeholder 3">
            <a:extLst>
              <a:ext uri="{FF2B5EF4-FFF2-40B4-BE49-F238E27FC236}">
                <a16:creationId xmlns:a16="http://schemas.microsoft.com/office/drawing/2014/main" id="{AA6F8C94-0A87-944D-9538-F5EA6230EF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6F276E-6643-AE4D-BC90-2880E65713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3BF595-5011-3445-A1F1-4085370E60F0}" type="slidenum">
              <a:rPr lang="en-US" smtClean="0"/>
              <a:t>‹#›</a:t>
            </a:fld>
            <a:endParaRPr lang="en-US"/>
          </a:p>
        </p:txBody>
      </p:sp>
    </p:spTree>
    <p:extLst>
      <p:ext uri="{BB962C8B-B14F-4D97-AF65-F5344CB8AC3E}">
        <p14:creationId xmlns:p14="http://schemas.microsoft.com/office/powerpoint/2010/main" val="1950219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91137-0312-9748-99D2-021ED3DC5FC5}" type="datetimeFigureOut">
              <a:rPr lang="en-US" smtClean="0"/>
              <a:t>9/27/2018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2B287-2F00-C44E-A09D-DC92986E9D1C}" type="slidenum">
              <a:rPr lang="en-US" smtClean="0"/>
              <a:t>‹#›</a:t>
            </a:fld>
            <a:endParaRPr lang="en-US"/>
          </a:p>
        </p:txBody>
      </p:sp>
    </p:spTree>
    <p:extLst>
      <p:ext uri="{BB962C8B-B14F-4D97-AF65-F5344CB8AC3E}">
        <p14:creationId xmlns:p14="http://schemas.microsoft.com/office/powerpoint/2010/main" val="292580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978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pic>
        <p:nvPicPr>
          <p:cNvPr id="4" name="Picture 3">
            <a:extLst>
              <a:ext uri="{FF2B5EF4-FFF2-40B4-BE49-F238E27FC236}">
                <a16:creationId xmlns:a16="http://schemas.microsoft.com/office/drawing/2014/main" id="{02C2A52E-3D8E-FE41-A31C-954B1337A873}"/>
              </a:ext>
            </a:extLst>
          </p:cNvPr>
          <p:cNvPicPr>
            <a:picLocks noChangeAspect="1"/>
          </p:cNvPicPr>
          <p:nvPr userDrawn="1"/>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19584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5517E05C-D502-3F4A-B704-AD89C615CC0C}"/>
              </a:ext>
            </a:extLst>
          </p:cNvPr>
          <p:cNvPicPr>
            <a:picLocks noChangeAspect="1"/>
          </p:cNvPicPr>
          <p:nvPr userDrawn="1"/>
        </p:nvPicPr>
        <p:blipFill>
          <a:blip r:embed="rId2"/>
          <a:stretch>
            <a:fillRect/>
          </a:stretch>
        </p:blipFill>
        <p:spPr>
          <a:xfrm>
            <a:off x="4605697" y="294937"/>
            <a:ext cx="2655714" cy="892836"/>
          </a:xfrm>
          <a:prstGeom prst="rect">
            <a:avLst/>
          </a:prstGeom>
        </p:spPr>
      </p:pic>
    </p:spTree>
    <p:extLst>
      <p:ext uri="{BB962C8B-B14F-4D97-AF65-F5344CB8AC3E}">
        <p14:creationId xmlns:p14="http://schemas.microsoft.com/office/powerpoint/2010/main" val="573398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3956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A89F90-503B-CC46-B6F2-C6FDFA91C128}"/>
              </a:ext>
            </a:extLst>
          </p:cNvPr>
          <p:cNvPicPr>
            <a:picLocks noChangeAspect="1"/>
          </p:cNvPicPr>
          <p:nvPr userDrawn="1"/>
        </p:nvPicPr>
        <p:blipFill>
          <a:blip r:embed="rId2"/>
          <a:stretch>
            <a:fillRect/>
          </a:stretch>
        </p:blipFill>
        <p:spPr>
          <a:xfrm>
            <a:off x="4605697" y="294937"/>
            <a:ext cx="2655714" cy="892836"/>
          </a:xfrm>
          <a:prstGeom prst="rect">
            <a:avLst/>
          </a:prstGeom>
        </p:spPr>
      </p:pic>
    </p:spTree>
    <p:extLst>
      <p:ext uri="{BB962C8B-B14F-4D97-AF65-F5344CB8AC3E}">
        <p14:creationId xmlns:p14="http://schemas.microsoft.com/office/powerpoint/2010/main" val="3109302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pic>
        <p:nvPicPr>
          <p:cNvPr id="4" name="Picture 3">
            <a:extLst>
              <a:ext uri="{FF2B5EF4-FFF2-40B4-BE49-F238E27FC236}">
                <a16:creationId xmlns:a16="http://schemas.microsoft.com/office/drawing/2014/main" id="{0931108E-F252-EF43-95B2-0C328F59A9EC}"/>
              </a:ext>
            </a:extLst>
          </p:cNvPr>
          <p:cNvPicPr>
            <a:picLocks noChangeAspect="1"/>
          </p:cNvPicPr>
          <p:nvPr userDrawn="1"/>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2252531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76247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2210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70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pic>
        <p:nvPicPr>
          <p:cNvPr id="4" name="Picture 3">
            <a:extLst>
              <a:ext uri="{FF2B5EF4-FFF2-40B4-BE49-F238E27FC236}">
                <a16:creationId xmlns:a16="http://schemas.microsoft.com/office/drawing/2014/main" id="{0931108E-F252-EF43-95B2-0C328F59A9EC}"/>
              </a:ext>
            </a:extLst>
          </p:cNvPr>
          <p:cNvPicPr>
            <a:picLocks noChangeAspect="1"/>
          </p:cNvPicPr>
          <p:nvPr userDrawn="1"/>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2519123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3889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4088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8360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738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0833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5375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029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50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6275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709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24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4462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314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5715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4.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3.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3.emf"/><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3.emf"/><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389E82D-C65B-564B-9F0F-A8EEFB015DB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
        <p:nvSpPr>
          <p:cNvPr id="9" name="Rectangle 8">
            <a:extLst>
              <a:ext uri="{FF2B5EF4-FFF2-40B4-BE49-F238E27FC236}">
                <a16:creationId xmlns:a16="http://schemas.microsoft.com/office/drawing/2014/main" id="{4F00F055-5283-534A-8090-11BBC2FE7CEB}"/>
              </a:ext>
            </a:extLst>
          </p:cNvPr>
          <p:cNvSpPr/>
          <p:nvPr userDrawn="1"/>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DE9F2B-B9C0-DF4B-B3CB-C9D855B068D5}"/>
              </a:ext>
            </a:extLst>
          </p:cNvPr>
          <p:cNvSpPr/>
          <p:nvPr userDrawn="1"/>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6BEF13-83CB-9F45-8214-D94A1373F3CE}"/>
              </a:ext>
            </a:extLst>
          </p:cNvPr>
          <p:cNvSpPr/>
          <p:nvPr userDrawn="1"/>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C55EC9-5236-3C4D-A769-879623B933ED}"/>
              </a:ext>
            </a:extLst>
          </p:cNvPr>
          <p:cNvSpPr/>
          <p:nvPr userDrawn="1"/>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79206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
        <p:nvSpPr>
          <p:cNvPr id="13" name="Rectangle 12">
            <a:extLst>
              <a:ext uri="{FF2B5EF4-FFF2-40B4-BE49-F238E27FC236}">
                <a16:creationId xmlns:a16="http://schemas.microsoft.com/office/drawing/2014/main" id="{F1F5058B-EDC3-3D4A-946F-3AB4886910F6}"/>
              </a:ext>
            </a:extLst>
          </p:cNvPr>
          <p:cNvSpPr/>
          <p:nvPr userDrawn="1"/>
        </p:nvSpPr>
        <p:spPr>
          <a:xfrm rot="5400000">
            <a:off x="1459929" y="-1459931"/>
            <a:ext cx="125898" cy="304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5130CF-3032-9F4F-95AB-68B571332673}"/>
              </a:ext>
            </a:extLst>
          </p:cNvPr>
          <p:cNvSpPr/>
          <p:nvPr userDrawn="1"/>
        </p:nvSpPr>
        <p:spPr>
          <a:xfrm rot="5400000">
            <a:off x="4507930" y="-1462172"/>
            <a:ext cx="125898" cy="3050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E8D126-7CD4-4540-BA9F-490F567B7B77}"/>
              </a:ext>
            </a:extLst>
          </p:cNvPr>
          <p:cNvSpPr/>
          <p:nvPr userDrawn="1"/>
        </p:nvSpPr>
        <p:spPr>
          <a:xfrm rot="5400000">
            <a:off x="7558170" y="-1459931"/>
            <a:ext cx="125898" cy="304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C85294-3B3B-FD40-AB49-CE48F0FE5124}"/>
              </a:ext>
            </a:extLst>
          </p:cNvPr>
          <p:cNvSpPr/>
          <p:nvPr userDrawn="1"/>
        </p:nvSpPr>
        <p:spPr>
          <a:xfrm rot="5400000">
            <a:off x="10606171" y="-1462172"/>
            <a:ext cx="125898" cy="3050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87754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Tree>
    <p:extLst>
      <p:ext uri="{BB962C8B-B14F-4D97-AF65-F5344CB8AC3E}">
        <p14:creationId xmlns:p14="http://schemas.microsoft.com/office/powerpoint/2010/main" val="327943813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5069E44C-0297-A148-89BE-5B81D539F5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57676" y="-528958"/>
            <a:ext cx="16219163" cy="8737239"/>
          </a:xfrm>
          <a:prstGeom prst="rect">
            <a:avLst/>
          </a:prstGeom>
        </p:spPr>
      </p:pic>
    </p:spTree>
    <p:extLst>
      <p:ext uri="{BB962C8B-B14F-4D97-AF65-F5344CB8AC3E}">
        <p14:creationId xmlns:p14="http://schemas.microsoft.com/office/powerpoint/2010/main" val="4900872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566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389E82D-C65B-564B-9F0F-A8EEFB015DB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9" name="Rectangle 8">
            <a:extLst>
              <a:ext uri="{FF2B5EF4-FFF2-40B4-BE49-F238E27FC236}">
                <a16:creationId xmlns:a16="http://schemas.microsoft.com/office/drawing/2014/main" id="{4F00F055-5283-534A-8090-11BBC2FE7CEB}"/>
              </a:ext>
            </a:extLst>
          </p:cNvPr>
          <p:cNvSpPr/>
          <p:nvPr userDrawn="1"/>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DE9F2B-B9C0-DF4B-B3CB-C9D855B068D5}"/>
              </a:ext>
            </a:extLst>
          </p:cNvPr>
          <p:cNvSpPr/>
          <p:nvPr userDrawn="1"/>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6BEF13-83CB-9F45-8214-D94A1373F3CE}"/>
              </a:ext>
            </a:extLst>
          </p:cNvPr>
          <p:cNvSpPr/>
          <p:nvPr userDrawn="1"/>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C55EC9-5236-3C4D-A769-879623B933ED}"/>
              </a:ext>
            </a:extLst>
          </p:cNvPr>
          <p:cNvSpPr/>
          <p:nvPr userDrawn="1"/>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06FAF2C-CBAD-F24A-B180-97C6C5AD7DFD}"/>
              </a:ext>
            </a:extLst>
          </p:cNvPr>
          <p:cNvPicPr>
            <a:picLocks noChangeAspect="1"/>
          </p:cNvPicPr>
          <p:nvPr userDrawn="1"/>
        </p:nvPicPr>
        <p:blipFill>
          <a:blip r:embed="rId7"/>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23916453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9" r:id="rId4"/>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6"/>
            <a:ext cx="10515600" cy="39633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13" name="Rectangle 12">
            <a:extLst>
              <a:ext uri="{FF2B5EF4-FFF2-40B4-BE49-F238E27FC236}">
                <a16:creationId xmlns:a16="http://schemas.microsoft.com/office/drawing/2014/main" id="{F1F5058B-EDC3-3D4A-946F-3AB4886910F6}"/>
              </a:ext>
            </a:extLst>
          </p:cNvPr>
          <p:cNvSpPr/>
          <p:nvPr userDrawn="1"/>
        </p:nvSpPr>
        <p:spPr>
          <a:xfrm rot="5400000">
            <a:off x="1459929" y="-1459931"/>
            <a:ext cx="125898" cy="304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5130CF-3032-9F4F-95AB-68B571332673}"/>
              </a:ext>
            </a:extLst>
          </p:cNvPr>
          <p:cNvSpPr/>
          <p:nvPr userDrawn="1"/>
        </p:nvSpPr>
        <p:spPr>
          <a:xfrm rot="5400000">
            <a:off x="4507930" y="-1462172"/>
            <a:ext cx="125898" cy="3050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E8D126-7CD4-4540-BA9F-490F567B7B77}"/>
              </a:ext>
            </a:extLst>
          </p:cNvPr>
          <p:cNvSpPr/>
          <p:nvPr userDrawn="1"/>
        </p:nvSpPr>
        <p:spPr>
          <a:xfrm rot="5400000">
            <a:off x="7558170" y="-1459931"/>
            <a:ext cx="125898" cy="304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C85294-3B3B-FD40-AB49-CE48F0FE5124}"/>
              </a:ext>
            </a:extLst>
          </p:cNvPr>
          <p:cNvSpPr/>
          <p:nvPr userDrawn="1"/>
        </p:nvSpPr>
        <p:spPr>
          <a:xfrm rot="5400000">
            <a:off x="10606171" y="-1462172"/>
            <a:ext cx="125898" cy="3050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1573610-AB7D-E94B-84F9-D1B5F4DBFC72}"/>
              </a:ext>
            </a:extLst>
          </p:cNvPr>
          <p:cNvPicPr>
            <a:picLocks noChangeAspect="1"/>
          </p:cNvPicPr>
          <p:nvPr userDrawn="1"/>
        </p:nvPicPr>
        <p:blipFill>
          <a:blip r:embed="rId5"/>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408778913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633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8" name="Picture 7">
            <a:extLst>
              <a:ext uri="{FF2B5EF4-FFF2-40B4-BE49-F238E27FC236}">
                <a16:creationId xmlns:a16="http://schemas.microsoft.com/office/drawing/2014/main" id="{29A5B91D-F071-FC41-A576-D24CDF427013}"/>
              </a:ext>
            </a:extLst>
          </p:cNvPr>
          <p:cNvPicPr>
            <a:picLocks noChangeAspect="1"/>
          </p:cNvPicPr>
          <p:nvPr userDrawn="1"/>
        </p:nvPicPr>
        <p:blipFill>
          <a:blip r:embed="rId5"/>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253804122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6.xml"/><Relationship Id="rId4" Type="http://schemas.openxmlformats.org/officeDocument/2006/relationships/comments" Target="../comments/commen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08D683-7C4E-4047-88FC-006FA28147A1}"/>
              </a:ext>
            </a:extLst>
          </p:cNvPr>
          <p:cNvSpPr>
            <a:spLocks noGrp="1"/>
          </p:cNvSpPr>
          <p:nvPr>
            <p:ph type="ctrTitle"/>
          </p:nvPr>
        </p:nvSpPr>
        <p:spPr/>
        <p:txBody>
          <a:bodyPr>
            <a:noAutofit/>
          </a:bodyPr>
          <a:lstStyle/>
          <a:p>
            <a:r>
              <a:rPr lang="en-US" sz="4800" dirty="0"/>
              <a:t>AAO-HNSF </a:t>
            </a:r>
            <a:br>
              <a:rPr lang="en-US" sz="4800" dirty="0"/>
            </a:br>
            <a:r>
              <a:rPr lang="en-US" sz="4800" dirty="0"/>
              <a:t>Clinical Practice Guideline: </a:t>
            </a:r>
            <a:br>
              <a:rPr lang="en-US" sz="4800" dirty="0"/>
            </a:br>
            <a:r>
              <a:rPr lang="en-US" sz="4800" dirty="0"/>
              <a:t>Benign Paroxysmal Positional Vertigo (Update)</a:t>
            </a:r>
          </a:p>
        </p:txBody>
      </p:sp>
      <p:sp>
        <p:nvSpPr>
          <p:cNvPr id="7" name="Subtitle 6">
            <a:extLst>
              <a:ext uri="{FF2B5EF4-FFF2-40B4-BE49-F238E27FC236}">
                <a16:creationId xmlns:a16="http://schemas.microsoft.com/office/drawing/2014/main" id="{272194A2-2CA0-8C4C-BB34-D3E186EEC61A}"/>
              </a:ext>
            </a:extLst>
          </p:cNvPr>
          <p:cNvSpPr>
            <a:spLocks noGrp="1"/>
          </p:cNvSpPr>
          <p:nvPr>
            <p:ph type="subTitle" idx="1"/>
          </p:nvPr>
        </p:nvSpPr>
        <p:spPr/>
        <p:txBody>
          <a:bodyPr/>
          <a:lstStyle/>
          <a:p>
            <a:r>
              <a:rPr lang="en-US" dirty="0"/>
              <a:t>Published March 1, 2017</a:t>
            </a:r>
          </a:p>
          <a:p>
            <a:r>
              <a:rPr lang="en-US" dirty="0"/>
              <a:t>Update to the 2008 published CPG</a:t>
            </a:r>
          </a:p>
          <a:p>
            <a:r>
              <a:rPr lang="en-US" dirty="0"/>
              <a:t>Presented by: TBD</a:t>
            </a:r>
          </a:p>
        </p:txBody>
      </p:sp>
    </p:spTree>
    <p:extLst>
      <p:ext uri="{BB962C8B-B14F-4D97-AF65-F5344CB8AC3E}">
        <p14:creationId xmlns:p14="http://schemas.microsoft.com/office/powerpoint/2010/main" val="111790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0F46E-8DD4-4187-B654-BF0B95FC2389}"/>
              </a:ext>
            </a:extLst>
          </p:cNvPr>
          <p:cNvSpPr>
            <a:spLocks noGrp="1"/>
          </p:cNvSpPr>
          <p:nvPr>
            <p:ph type="title"/>
          </p:nvPr>
        </p:nvSpPr>
        <p:spPr/>
        <p:txBody>
          <a:bodyPr/>
          <a:lstStyle/>
          <a:p>
            <a:r>
              <a:rPr lang="en-US" dirty="0"/>
              <a:t>Purpose &amp; Target Audience</a:t>
            </a:r>
          </a:p>
        </p:txBody>
      </p:sp>
      <p:sp>
        <p:nvSpPr>
          <p:cNvPr id="3" name="Content Placeholder 2">
            <a:extLst>
              <a:ext uri="{FF2B5EF4-FFF2-40B4-BE49-F238E27FC236}">
                <a16:creationId xmlns:a16="http://schemas.microsoft.com/office/drawing/2014/main" id="{6B2DE5D4-D819-4070-8699-F29548B6AFFA}"/>
              </a:ext>
            </a:extLst>
          </p:cNvPr>
          <p:cNvSpPr>
            <a:spLocks noGrp="1"/>
          </p:cNvSpPr>
          <p:nvPr>
            <p:ph idx="1"/>
          </p:nvPr>
        </p:nvSpPr>
        <p:spPr/>
        <p:txBody>
          <a:bodyPr>
            <a:normAutofit fontScale="92500" lnSpcReduction="20000"/>
          </a:bodyPr>
          <a:lstStyle/>
          <a:p>
            <a:pPr marL="0" indent="0">
              <a:lnSpc>
                <a:spcPct val="110000"/>
              </a:lnSpc>
              <a:spcAft>
                <a:spcPts val="1200"/>
              </a:spcAft>
              <a:buNone/>
              <a:defRPr/>
            </a:pPr>
            <a:r>
              <a:rPr lang="en-US" b="1" dirty="0"/>
              <a:t>Purpose: </a:t>
            </a:r>
            <a:r>
              <a:rPr lang="en-US" dirty="0"/>
              <a:t>To improve quality of care and outcomes for BPPV by improving the accurate and efficient diagnosis of BPPV, reducing the inappropriate use of vestibular suppressant medications, decreasing the inappropriate use of ancillary testing such as radiographic imaging and increasing the use of appropriate therapeutic repositioning maneuvers. </a:t>
            </a:r>
          </a:p>
          <a:p>
            <a:pPr marL="0" indent="0">
              <a:lnSpc>
                <a:spcPct val="110000"/>
              </a:lnSpc>
              <a:spcAft>
                <a:spcPts val="1200"/>
              </a:spcAft>
              <a:buNone/>
              <a:defRPr/>
            </a:pPr>
            <a:r>
              <a:rPr lang="en-US" b="1" dirty="0"/>
              <a:t>Target audience: </a:t>
            </a:r>
            <a:r>
              <a:rPr lang="en-US" dirty="0"/>
              <a:t>All clinicians who are likely to diagnose and manage patients with BPPV, and applies to any setting in which BPPV would be identified, monitored, or managed</a:t>
            </a:r>
          </a:p>
          <a:p>
            <a:pPr marL="0" indent="0">
              <a:buNone/>
            </a:pPr>
            <a:endParaRPr lang="en-US" dirty="0"/>
          </a:p>
        </p:txBody>
      </p:sp>
    </p:spTree>
    <p:extLst>
      <p:ext uri="{BB962C8B-B14F-4D97-AF65-F5344CB8AC3E}">
        <p14:creationId xmlns:p14="http://schemas.microsoft.com/office/powerpoint/2010/main" val="83516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C0B734E-E89C-47DB-AFD8-41E165FAB615}"/>
              </a:ext>
            </a:extLst>
          </p:cNvPr>
          <p:cNvGraphicFramePr>
            <a:graphicFrameLocks noGrp="1"/>
          </p:cNvGraphicFramePr>
          <p:nvPr>
            <p:extLst/>
          </p:nvPr>
        </p:nvGraphicFramePr>
        <p:xfrm>
          <a:off x="1657350" y="1771650"/>
          <a:ext cx="8877300" cy="4048124"/>
        </p:xfrm>
        <a:graphic>
          <a:graphicData uri="http://schemas.openxmlformats.org/drawingml/2006/table">
            <a:tbl>
              <a:tblPr firstRow="1" firstCol="1" bandRow="1">
                <a:tableStyleId>{5C22544A-7EE6-4342-B048-85BDC9FD1C3A}</a:tableStyleId>
              </a:tblPr>
              <a:tblGrid>
                <a:gridCol w="1875152">
                  <a:extLst>
                    <a:ext uri="{9D8B030D-6E8A-4147-A177-3AD203B41FA5}">
                      <a16:colId xmlns:a16="http://schemas.microsoft.com/office/drawing/2014/main" val="3215150483"/>
                    </a:ext>
                  </a:extLst>
                </a:gridCol>
                <a:gridCol w="2990749">
                  <a:extLst>
                    <a:ext uri="{9D8B030D-6E8A-4147-A177-3AD203B41FA5}">
                      <a16:colId xmlns:a16="http://schemas.microsoft.com/office/drawing/2014/main" val="2789258923"/>
                    </a:ext>
                  </a:extLst>
                </a:gridCol>
                <a:gridCol w="4011399">
                  <a:extLst>
                    <a:ext uri="{9D8B030D-6E8A-4147-A177-3AD203B41FA5}">
                      <a16:colId xmlns:a16="http://schemas.microsoft.com/office/drawing/2014/main" val="253538411"/>
                    </a:ext>
                  </a:extLst>
                </a:gridCol>
              </a:tblGrid>
              <a:tr h="196116">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Strength</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Definition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Implied Obligation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extLst>
                  <a:ext uri="{0D108BD9-81ED-4DB2-BD59-A6C34878D82A}">
                    <a16:rowId xmlns:a16="http://schemas.microsoft.com/office/drawing/2014/main" val="568731020"/>
                  </a:ext>
                </a:extLst>
              </a:tr>
              <a:tr h="1464588">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Strong Recommendation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The benefits of the recommended approach clearly exceed the harms (or, in the case of a strong negative recommendation, the harms clearly exceed the benefits) and the quality of the supporting evidence is high (Grade A or B).</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In some clearly identified circumstances, strong recommendations may be made based on lesser evidence when high-quality evidence is impossible to obtain, and the anticipated benefits strongly outweigh the harms. Clinicians should follow a strong recommendation unless a clear and compelling rationale for an alternative approach is present.</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extLst>
                  <a:ext uri="{0D108BD9-81ED-4DB2-BD59-A6C34878D82A}">
                    <a16:rowId xmlns:a16="http://schemas.microsoft.com/office/drawing/2014/main" val="2767562946"/>
                  </a:ext>
                </a:extLst>
              </a:tr>
              <a:tr h="1464588">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Recommendation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The benefits exceed the harms (or, in the case of a negative recommendation, the harms exceed the benefits), but the quality of evidence is not as high (Grade B or C).</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In some clearly identified circumstances, recommendations may be made based on lesser evidence when high-quality evidence is impossible to obtain, and the anticipated benefits outweigh the harms. Clinicians should generally follow a recommendation but should remain alert to new information and remain sensitive to patient preferences.</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extLst>
                  <a:ext uri="{0D108BD9-81ED-4DB2-BD59-A6C34878D82A}">
                    <a16:rowId xmlns:a16="http://schemas.microsoft.com/office/drawing/2014/main" val="1957716445"/>
                  </a:ext>
                </a:extLst>
              </a:tr>
              <a:tr h="922832">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Option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Either the quality of evidence is suspect (Grade D) or well-done studies (Grade A, B, or C) show little clear advantage to one approach versus another.</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Clinicians should be flexible in their decision making regarding appropriate practice, although they may set bounds on alternatives; patient preference should have a substantial influencing role.</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extLst>
                  <a:ext uri="{0D108BD9-81ED-4DB2-BD59-A6C34878D82A}">
                    <a16:rowId xmlns:a16="http://schemas.microsoft.com/office/drawing/2014/main" val="548630621"/>
                  </a:ext>
                </a:extLst>
              </a:tr>
            </a:tbl>
          </a:graphicData>
        </a:graphic>
      </p:graphicFrame>
      <p:sp>
        <p:nvSpPr>
          <p:cNvPr id="5" name="Title 1">
            <a:extLst>
              <a:ext uri="{FF2B5EF4-FFF2-40B4-BE49-F238E27FC236}">
                <a16:creationId xmlns:a16="http://schemas.microsoft.com/office/drawing/2014/main" id="{6B44032D-FEEA-4FCF-9ED8-B299944B3586}"/>
              </a:ext>
            </a:extLst>
          </p:cNvPr>
          <p:cNvSpPr>
            <a:spLocks noGrp="1"/>
          </p:cNvSpPr>
          <p:nvPr>
            <p:ph type="title"/>
          </p:nvPr>
        </p:nvSpPr>
        <p:spPr>
          <a:xfrm>
            <a:off x="838200" y="365125"/>
            <a:ext cx="10515600" cy="1325563"/>
          </a:xfrm>
        </p:spPr>
        <p:txBody>
          <a:bodyPr/>
          <a:lstStyle/>
          <a:p>
            <a:r>
              <a:rPr lang="en-US" dirty="0"/>
              <a:t>Strength of Action Terms/Implied Levels of Obligation</a:t>
            </a:r>
          </a:p>
        </p:txBody>
      </p:sp>
    </p:spTree>
    <p:extLst>
      <p:ext uri="{BB962C8B-B14F-4D97-AF65-F5344CB8AC3E}">
        <p14:creationId xmlns:p14="http://schemas.microsoft.com/office/powerpoint/2010/main" val="3383172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37002-8031-4552-AC75-0F1CE44AFA9A}"/>
              </a:ext>
            </a:extLst>
          </p:cNvPr>
          <p:cNvSpPr>
            <a:spLocks noGrp="1"/>
          </p:cNvSpPr>
          <p:nvPr>
            <p:ph type="title"/>
          </p:nvPr>
        </p:nvSpPr>
        <p:spPr/>
        <p:txBody>
          <a:bodyPr/>
          <a:lstStyle/>
          <a:p>
            <a:r>
              <a:rPr lang="en-US" dirty="0"/>
              <a:t>Definitions</a:t>
            </a:r>
          </a:p>
        </p:txBody>
      </p:sp>
      <p:pic>
        <p:nvPicPr>
          <p:cNvPr id="4" name="table">
            <a:extLst>
              <a:ext uri="{FF2B5EF4-FFF2-40B4-BE49-F238E27FC236}">
                <a16:creationId xmlns:a16="http://schemas.microsoft.com/office/drawing/2014/main" id="{2E7EFCCA-9163-43E8-9668-7F165EC47779}"/>
              </a:ext>
            </a:extLst>
          </p:cNvPr>
          <p:cNvPicPr>
            <a:picLocks noGrp="1" noChangeAspect="1"/>
          </p:cNvPicPr>
          <p:nvPr>
            <p:ph idx="1"/>
          </p:nvPr>
        </p:nvPicPr>
        <p:blipFill>
          <a:blip r:embed="rId2"/>
          <a:stretch>
            <a:fillRect/>
          </a:stretch>
        </p:blipFill>
        <p:spPr>
          <a:xfrm>
            <a:off x="1913781" y="1792574"/>
            <a:ext cx="8364437" cy="3633531"/>
          </a:xfrm>
          <a:prstGeom prst="rect">
            <a:avLst/>
          </a:prstGeom>
        </p:spPr>
      </p:pic>
    </p:spTree>
    <p:extLst>
      <p:ext uri="{BB962C8B-B14F-4D97-AF65-F5344CB8AC3E}">
        <p14:creationId xmlns:p14="http://schemas.microsoft.com/office/powerpoint/2010/main" val="2480697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98F6F-5C11-499C-B3F8-55CDFCC1788B}"/>
              </a:ext>
            </a:extLst>
          </p:cNvPr>
          <p:cNvSpPr>
            <a:spLocks noGrp="1"/>
          </p:cNvSpPr>
          <p:nvPr>
            <p:ph type="title"/>
          </p:nvPr>
        </p:nvSpPr>
        <p:spPr/>
        <p:txBody>
          <a:bodyPr/>
          <a:lstStyle/>
          <a:p>
            <a:r>
              <a:rPr lang="en-US" dirty="0"/>
              <a:t>Definitions</a:t>
            </a:r>
          </a:p>
        </p:txBody>
      </p:sp>
      <p:pic>
        <p:nvPicPr>
          <p:cNvPr id="4" name="table">
            <a:extLst>
              <a:ext uri="{FF2B5EF4-FFF2-40B4-BE49-F238E27FC236}">
                <a16:creationId xmlns:a16="http://schemas.microsoft.com/office/drawing/2014/main" id="{841C2F0B-F88F-4B79-994F-2F205E506627}"/>
              </a:ext>
            </a:extLst>
          </p:cNvPr>
          <p:cNvPicPr>
            <a:picLocks noGrp="1" noChangeAspect="1"/>
          </p:cNvPicPr>
          <p:nvPr>
            <p:ph idx="1"/>
          </p:nvPr>
        </p:nvPicPr>
        <p:blipFill>
          <a:blip r:embed="rId2"/>
          <a:stretch>
            <a:fillRect/>
          </a:stretch>
        </p:blipFill>
        <p:spPr>
          <a:xfrm>
            <a:off x="1913781" y="1968595"/>
            <a:ext cx="8364437" cy="3670110"/>
          </a:xfrm>
          <a:prstGeom prst="rect">
            <a:avLst/>
          </a:prstGeom>
        </p:spPr>
      </p:pic>
    </p:spTree>
    <p:extLst>
      <p:ext uri="{BB962C8B-B14F-4D97-AF65-F5344CB8AC3E}">
        <p14:creationId xmlns:p14="http://schemas.microsoft.com/office/powerpoint/2010/main" val="3280230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0B017-29F3-416B-9784-A720BDD9976C}"/>
              </a:ext>
            </a:extLst>
          </p:cNvPr>
          <p:cNvSpPr>
            <a:spLocks noGrp="1"/>
          </p:cNvSpPr>
          <p:nvPr>
            <p:ph type="title"/>
          </p:nvPr>
        </p:nvSpPr>
        <p:spPr/>
        <p:txBody>
          <a:bodyPr/>
          <a:lstStyle/>
          <a:p>
            <a:r>
              <a:rPr lang="en-US" dirty="0"/>
              <a:t>CPG Development</a:t>
            </a:r>
          </a:p>
        </p:txBody>
      </p:sp>
      <p:sp>
        <p:nvSpPr>
          <p:cNvPr id="3" name="Content Placeholder 2">
            <a:extLst>
              <a:ext uri="{FF2B5EF4-FFF2-40B4-BE49-F238E27FC236}">
                <a16:creationId xmlns:a16="http://schemas.microsoft.com/office/drawing/2014/main" id="{2AE7705B-4C2C-47DC-BF35-2355785330D0}"/>
              </a:ext>
            </a:extLst>
          </p:cNvPr>
          <p:cNvSpPr>
            <a:spLocks noGrp="1"/>
          </p:cNvSpPr>
          <p:nvPr>
            <p:ph idx="1"/>
          </p:nvPr>
        </p:nvSpPr>
        <p:spPr/>
        <p:txBody>
          <a:bodyPr/>
          <a:lstStyle/>
          <a:p>
            <a:pPr>
              <a:spcBef>
                <a:spcPts val="1200"/>
              </a:spcBef>
              <a:spcAft>
                <a:spcPts val="1200"/>
              </a:spcAft>
              <a:buClr>
                <a:srgbClr val="C0040F"/>
              </a:buClr>
            </a:pPr>
            <a:r>
              <a:rPr lang="en-US" dirty="0">
                <a:latin typeface="Helvetica" panose="020B0604020202020204" pitchFamily="34" charset="0"/>
                <a:cs typeface="Helvetica" panose="020B0604020202020204" pitchFamily="34" charset="0"/>
              </a:rPr>
              <a:t>Developed using an explicit and transparent a priori protocol</a:t>
            </a:r>
          </a:p>
          <a:p>
            <a:pPr>
              <a:spcBef>
                <a:spcPts val="1200"/>
              </a:spcBef>
              <a:spcAft>
                <a:spcPts val="1200"/>
              </a:spcAft>
              <a:buClr>
                <a:srgbClr val="C0040F"/>
              </a:buClr>
            </a:pPr>
            <a:r>
              <a:rPr lang="en-US" dirty="0">
                <a:latin typeface="Helvetica" panose="020B0604020202020204" pitchFamily="34" charset="0"/>
                <a:cs typeface="Helvetica" panose="020B0604020202020204" pitchFamily="34" charset="0"/>
              </a:rPr>
              <a:t>Create actionable statements based upon the supporting evidence and associated balance of benefit and harm</a:t>
            </a:r>
          </a:p>
          <a:p>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50675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69AF-41FB-4C43-9F9D-13AA208EF227}"/>
              </a:ext>
            </a:extLst>
          </p:cNvPr>
          <p:cNvSpPr>
            <a:spLocks noGrp="1"/>
          </p:cNvSpPr>
          <p:nvPr>
            <p:ph type="title"/>
          </p:nvPr>
        </p:nvSpPr>
        <p:spPr/>
        <p:txBody>
          <a:bodyPr/>
          <a:lstStyle/>
          <a:p>
            <a:r>
              <a:rPr lang="en-US" dirty="0"/>
              <a:t>Literature Search</a:t>
            </a:r>
          </a:p>
        </p:txBody>
      </p:sp>
      <p:sp>
        <p:nvSpPr>
          <p:cNvPr id="3" name="Content Placeholder 2">
            <a:extLst>
              <a:ext uri="{FF2B5EF4-FFF2-40B4-BE49-F238E27FC236}">
                <a16:creationId xmlns:a16="http://schemas.microsoft.com/office/drawing/2014/main" id="{20CBCC07-AEA9-4B4A-BC9B-DF4257F2695E}"/>
              </a:ext>
            </a:extLst>
          </p:cNvPr>
          <p:cNvSpPr>
            <a:spLocks noGrp="1"/>
          </p:cNvSpPr>
          <p:nvPr>
            <p:ph idx="1"/>
          </p:nvPr>
        </p:nvSpPr>
        <p:spPr/>
        <p:txBody>
          <a:bodyPr/>
          <a:lstStyle/>
          <a:p>
            <a:pPr>
              <a:spcBef>
                <a:spcPts val="1200"/>
              </a:spcBef>
              <a:buClr>
                <a:srgbClr val="C0040F"/>
              </a:buClr>
            </a:pPr>
            <a:r>
              <a:rPr lang="en-US" dirty="0">
                <a:latin typeface="Helvetica" panose="020B0604020202020204" pitchFamily="34" charset="0"/>
                <a:cs typeface="Helvetica" panose="020B0604020202020204" pitchFamily="34" charset="0"/>
              </a:rPr>
              <a:t>Performed by an information specialist </a:t>
            </a:r>
          </a:p>
          <a:p>
            <a:pPr>
              <a:spcBef>
                <a:spcPts val="1200"/>
              </a:spcBef>
              <a:buClr>
                <a:srgbClr val="C0040F"/>
              </a:buClr>
            </a:pPr>
            <a:r>
              <a:rPr lang="en-US" dirty="0">
                <a:latin typeface="Helvetica" panose="020B0604020202020204" pitchFamily="34" charset="0"/>
                <a:cs typeface="Helvetica" panose="020B0604020202020204" pitchFamily="34" charset="0"/>
              </a:rPr>
              <a:t>Clinical Practice Guidelines – 2 included in the final CPG</a:t>
            </a:r>
          </a:p>
          <a:p>
            <a:pPr>
              <a:spcBef>
                <a:spcPts val="1200"/>
              </a:spcBef>
              <a:buClr>
                <a:srgbClr val="C0040F"/>
              </a:buClr>
            </a:pPr>
            <a:r>
              <a:rPr lang="en-US" dirty="0">
                <a:latin typeface="Helvetica" panose="020B0604020202020204" pitchFamily="34" charset="0"/>
                <a:cs typeface="Helvetica" panose="020B0604020202020204" pitchFamily="34" charset="0"/>
              </a:rPr>
              <a:t>Systematic Reviews –20 included in the final CPG</a:t>
            </a:r>
          </a:p>
          <a:p>
            <a:pPr>
              <a:spcBef>
                <a:spcPts val="1200"/>
              </a:spcBef>
              <a:buClr>
                <a:srgbClr val="C0040F"/>
              </a:buClr>
            </a:pPr>
            <a:r>
              <a:rPr lang="en-US" dirty="0">
                <a:latin typeface="Helvetica" panose="020B0604020202020204" pitchFamily="34" charset="0"/>
                <a:cs typeface="Helvetica" panose="020B0604020202020204" pitchFamily="34" charset="0"/>
              </a:rPr>
              <a:t>Randomized Controlled Trials –27 included in the final CPG</a:t>
            </a:r>
          </a:p>
        </p:txBody>
      </p:sp>
    </p:spTree>
    <p:extLst>
      <p:ext uri="{BB962C8B-B14F-4D97-AF65-F5344CB8AC3E}">
        <p14:creationId xmlns:p14="http://schemas.microsoft.com/office/powerpoint/2010/main" val="3902306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EAC30-F3D6-4D95-AC20-41F91AE3F89E}"/>
              </a:ext>
            </a:extLst>
          </p:cNvPr>
          <p:cNvSpPr>
            <a:spLocks noGrp="1"/>
          </p:cNvSpPr>
          <p:nvPr>
            <p:ph type="title"/>
          </p:nvPr>
        </p:nvSpPr>
        <p:spPr/>
        <p:txBody>
          <a:bodyPr/>
          <a:lstStyle/>
          <a:p>
            <a:r>
              <a:rPr lang="en-US" dirty="0"/>
              <a:t>KAS 1A: Diagnosis of Posterior Semicircular Canal BPPV</a:t>
            </a:r>
          </a:p>
        </p:txBody>
      </p:sp>
      <p:sp>
        <p:nvSpPr>
          <p:cNvPr id="3" name="Content Placeholder 2">
            <a:extLst>
              <a:ext uri="{FF2B5EF4-FFF2-40B4-BE49-F238E27FC236}">
                <a16:creationId xmlns:a16="http://schemas.microsoft.com/office/drawing/2014/main" id="{750F85DA-53AE-4D3A-A8A2-F71AE2ADFB75}"/>
              </a:ext>
            </a:extLst>
          </p:cNvPr>
          <p:cNvSpPr>
            <a:spLocks noGrp="1"/>
          </p:cNvSpPr>
          <p:nvPr>
            <p:ph idx="1"/>
          </p:nvPr>
        </p:nvSpPr>
        <p:spPr>
          <a:xfrm>
            <a:off x="838200" y="1788583"/>
            <a:ext cx="10515600" cy="3956610"/>
          </a:xfrm>
        </p:spPr>
        <p:txBody>
          <a:bodyPr>
            <a:normAutofit/>
          </a:bodyPr>
          <a:lstStyle/>
          <a:p>
            <a:pPr indent="0">
              <a:lnSpc>
                <a:spcPct val="120000"/>
              </a:lnSpc>
              <a:spcAft>
                <a:spcPts val="1800"/>
              </a:spcAft>
              <a:buNone/>
            </a:pPr>
            <a:r>
              <a:rPr lang="en-US" sz="1800" b="1" dirty="0"/>
              <a:t>DIAGNOSIS OF POSTERIOR SEMICIRCULAR CANAL BPPV: Clinicians should diagnose posterior semicircular canal BPPV when vertigo associated with torsional, up-beating nystagmus is provoked by the Dix‑Hallpike maneuver, performed by bringing the patient from an upright to supine position with the head turned 45 degrees to one side and neck extended 20 degrees with the affected ear down. The maneuver should be repeated with the opposite ear down if the initial maneuver is negative.  </a:t>
            </a:r>
            <a:r>
              <a:rPr lang="en-US" sz="1800" i="1" u="sng" dirty="0"/>
              <a:t>Strong recommendation</a:t>
            </a:r>
            <a:r>
              <a:rPr lang="en-US" sz="1800" i="1" dirty="0"/>
              <a:t> based on diagnostic studies with minor limitations and a preponderance of benefit over harm.  </a:t>
            </a:r>
            <a:r>
              <a:rPr lang="en-US" sz="1800" dirty="0"/>
              <a:t>  </a:t>
            </a:r>
            <a:endParaRPr lang="en-US" sz="1800" b="1" dirty="0"/>
          </a:p>
          <a:p>
            <a:pPr lvl="0" indent="0">
              <a:lnSpc>
                <a:spcPct val="120000"/>
              </a:lnSpc>
              <a:buNone/>
            </a:pPr>
            <a:r>
              <a:rPr lang="en-US" sz="1800" u="sng" dirty="0"/>
              <a:t>Benefits</a:t>
            </a:r>
            <a:r>
              <a:rPr lang="en-US" sz="1800" dirty="0"/>
              <a:t>: Improved diagnostic accuracy and efficiency </a:t>
            </a:r>
          </a:p>
          <a:p>
            <a:pPr lvl="0" indent="0">
              <a:lnSpc>
                <a:spcPct val="120000"/>
              </a:lnSpc>
              <a:buNone/>
            </a:pPr>
            <a:r>
              <a:rPr lang="en-US" sz="1800" u="sng" dirty="0"/>
              <a:t>Risks, harms, costs</a:t>
            </a:r>
            <a:r>
              <a:rPr lang="en-US" sz="1800" dirty="0"/>
              <a:t>: Risk of provoking temporary symptoms of BPPV</a:t>
            </a:r>
          </a:p>
        </p:txBody>
      </p:sp>
    </p:spTree>
    <p:extLst>
      <p:ext uri="{BB962C8B-B14F-4D97-AF65-F5344CB8AC3E}">
        <p14:creationId xmlns:p14="http://schemas.microsoft.com/office/powerpoint/2010/main" val="2395330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22156-8208-4F8D-BA22-E08503844F05}"/>
              </a:ext>
            </a:extLst>
          </p:cNvPr>
          <p:cNvSpPr>
            <a:spLocks noGrp="1"/>
          </p:cNvSpPr>
          <p:nvPr>
            <p:ph type="title"/>
          </p:nvPr>
        </p:nvSpPr>
        <p:spPr/>
        <p:txBody>
          <a:bodyPr/>
          <a:lstStyle/>
          <a:p>
            <a:r>
              <a:rPr lang="en-US" dirty="0"/>
              <a:t>KAS 1A: Diagnosis of Posterior Semicircular Canal BPPV</a:t>
            </a:r>
          </a:p>
        </p:txBody>
      </p:sp>
      <p:sp>
        <p:nvSpPr>
          <p:cNvPr id="3" name="Content Placeholder 2">
            <a:extLst>
              <a:ext uri="{FF2B5EF4-FFF2-40B4-BE49-F238E27FC236}">
                <a16:creationId xmlns:a16="http://schemas.microsoft.com/office/drawing/2014/main" id="{3B85545E-26AF-4B6B-A413-CE3BE4FA5E88}"/>
              </a:ext>
            </a:extLst>
          </p:cNvPr>
          <p:cNvSpPr>
            <a:spLocks noGrp="1"/>
          </p:cNvSpPr>
          <p:nvPr>
            <p:ph idx="1"/>
          </p:nvPr>
        </p:nvSpPr>
        <p:spPr/>
        <p:txBody>
          <a:bodyPr>
            <a:normAutofit fontScale="85000" lnSpcReduction="20000"/>
          </a:bodyPr>
          <a:lstStyle/>
          <a:p>
            <a:pPr indent="0">
              <a:lnSpc>
                <a:spcPct val="120000"/>
              </a:lnSpc>
              <a:spcBef>
                <a:spcPts val="0"/>
              </a:spcBef>
              <a:spcAft>
                <a:spcPts val="600"/>
              </a:spcAft>
              <a:buNone/>
            </a:pPr>
            <a:r>
              <a:rPr lang="en-US" sz="1400" b="1" dirty="0"/>
              <a:t>Action Statement Profile</a:t>
            </a:r>
          </a:p>
          <a:p>
            <a:pPr lvl="0" indent="0">
              <a:lnSpc>
                <a:spcPct val="120000"/>
              </a:lnSpc>
              <a:spcBef>
                <a:spcPts val="0"/>
              </a:spcBef>
              <a:spcAft>
                <a:spcPts val="600"/>
              </a:spcAft>
              <a:buNone/>
            </a:pPr>
            <a:r>
              <a:rPr lang="en-US" sz="1400" u="sng" dirty="0"/>
              <a:t>Quality improvement opportunity:</a:t>
            </a:r>
            <a:r>
              <a:rPr lang="en-US" sz="1400" dirty="0"/>
              <a:t> Promoting accurate and efficient diagnosis of BPPV (National Quality Strategy domains: promoting effective prevention/treatments, affordable quality care)</a:t>
            </a:r>
          </a:p>
          <a:p>
            <a:pPr lvl="0" indent="0">
              <a:lnSpc>
                <a:spcPct val="120000"/>
              </a:lnSpc>
              <a:spcBef>
                <a:spcPts val="0"/>
              </a:spcBef>
              <a:spcAft>
                <a:spcPts val="600"/>
              </a:spcAft>
              <a:buNone/>
            </a:pPr>
            <a:r>
              <a:rPr lang="en-US" sz="1400" u="sng" dirty="0"/>
              <a:t>Aggregate evidence quality:</a:t>
            </a:r>
            <a:r>
              <a:rPr lang="en-US" sz="1400" dirty="0"/>
              <a:t>  Grade B, based on diagnostic studies with minor limitations</a:t>
            </a:r>
          </a:p>
          <a:p>
            <a:pPr lvl="0" indent="0">
              <a:lnSpc>
                <a:spcPct val="120000"/>
              </a:lnSpc>
              <a:spcBef>
                <a:spcPts val="0"/>
              </a:spcBef>
              <a:spcAft>
                <a:spcPts val="600"/>
              </a:spcAft>
              <a:buNone/>
            </a:pPr>
            <a:r>
              <a:rPr lang="en-US" sz="1400" u="sng" dirty="0"/>
              <a:t>Level of confidence in the evidence</a:t>
            </a:r>
            <a:r>
              <a:rPr lang="en-US" sz="1400" dirty="0"/>
              <a:t>: High</a:t>
            </a:r>
          </a:p>
          <a:p>
            <a:pPr lvl="0" indent="0">
              <a:lnSpc>
                <a:spcPct val="120000"/>
              </a:lnSpc>
              <a:spcBef>
                <a:spcPts val="0"/>
              </a:spcBef>
              <a:spcAft>
                <a:spcPts val="600"/>
              </a:spcAft>
              <a:buNone/>
            </a:pPr>
            <a:r>
              <a:rPr lang="en-US" sz="1400" u="sng" dirty="0"/>
              <a:t>Benefits-harm assessment</a:t>
            </a:r>
            <a:r>
              <a:rPr lang="en-US" sz="1400" dirty="0"/>
              <a:t>:  Preponderance of benefit over harm  </a:t>
            </a:r>
          </a:p>
          <a:p>
            <a:pPr lvl="0" indent="0">
              <a:lnSpc>
                <a:spcPct val="120000"/>
              </a:lnSpc>
              <a:spcBef>
                <a:spcPts val="0"/>
              </a:spcBef>
              <a:spcAft>
                <a:spcPts val="600"/>
              </a:spcAft>
              <a:buNone/>
            </a:pPr>
            <a:r>
              <a:rPr lang="en-US" sz="1400" u="sng" dirty="0"/>
              <a:t>Value judgments:</a:t>
            </a:r>
            <a:r>
              <a:rPr lang="en-US" sz="1400" dirty="0"/>
              <a:t> Conclusion that paroxysmal positional nystagmus induced by the Dix-Hallpike maneuver confirms the diagnosis of BPPV and is the gold standard test for diagnosis.  The panel emphasized that a history of positional vertigo alone is not adequate to make the diagnosis of posterior canal BPPV</a:t>
            </a:r>
          </a:p>
          <a:p>
            <a:pPr lvl="0" indent="0">
              <a:lnSpc>
                <a:spcPct val="120000"/>
              </a:lnSpc>
              <a:spcBef>
                <a:spcPts val="0"/>
              </a:spcBef>
              <a:spcAft>
                <a:spcPts val="600"/>
              </a:spcAft>
              <a:buNone/>
            </a:pPr>
            <a:r>
              <a:rPr lang="en-US" sz="1400" u="sng" dirty="0"/>
              <a:t>Role of patient preferences:</a:t>
            </a:r>
            <a:r>
              <a:rPr lang="en-US" sz="1400" dirty="0"/>
              <a:t> Minimal</a:t>
            </a:r>
          </a:p>
          <a:p>
            <a:pPr lvl="0" indent="0">
              <a:lnSpc>
                <a:spcPct val="120000"/>
              </a:lnSpc>
              <a:spcBef>
                <a:spcPts val="0"/>
              </a:spcBef>
              <a:spcAft>
                <a:spcPts val="600"/>
              </a:spcAft>
              <a:buNone/>
            </a:pPr>
            <a:r>
              <a:rPr lang="en-US" sz="1400" u="sng" dirty="0"/>
              <a:t>Intentional vagueness</a:t>
            </a:r>
            <a:r>
              <a:rPr lang="en-US" sz="1400" dirty="0"/>
              <a:t>: None </a:t>
            </a:r>
          </a:p>
          <a:p>
            <a:pPr lvl="0" indent="0">
              <a:lnSpc>
                <a:spcPct val="120000"/>
              </a:lnSpc>
              <a:spcBef>
                <a:spcPts val="0"/>
              </a:spcBef>
              <a:spcAft>
                <a:spcPts val="600"/>
              </a:spcAft>
              <a:buNone/>
            </a:pPr>
            <a:r>
              <a:rPr lang="en-US" sz="1400" u="sng" dirty="0"/>
              <a:t>Exceptions:</a:t>
            </a:r>
            <a:r>
              <a:rPr lang="en-US" sz="1400" dirty="0"/>
              <a:t>  Patients with physical limitations including cervical stenosis, severe kyphoscoliosis, limited cervical range of motion, Down’s syndrome, severe rheumatoid arthritis, cervical radiculopathies, Paget’s disease, ankylosing spondylitis, low back dysfunction, spinal cord injuries and the morbidly obese </a:t>
            </a:r>
          </a:p>
          <a:p>
            <a:pPr lvl="0" indent="0">
              <a:lnSpc>
                <a:spcPct val="120000"/>
              </a:lnSpc>
              <a:spcBef>
                <a:spcPts val="0"/>
              </a:spcBef>
              <a:spcAft>
                <a:spcPts val="600"/>
              </a:spcAft>
              <a:buNone/>
            </a:pPr>
            <a:r>
              <a:rPr lang="en-US" sz="1400" u="sng" dirty="0"/>
              <a:t>Policy level:</a:t>
            </a:r>
            <a:r>
              <a:rPr lang="en-US" sz="1400" dirty="0"/>
              <a:t> Strong recommendation </a:t>
            </a:r>
          </a:p>
          <a:p>
            <a:pPr lvl="0" indent="0">
              <a:lnSpc>
                <a:spcPct val="120000"/>
              </a:lnSpc>
              <a:spcBef>
                <a:spcPts val="0"/>
              </a:spcBef>
              <a:spcAft>
                <a:spcPts val="600"/>
              </a:spcAft>
              <a:buNone/>
            </a:pPr>
            <a:r>
              <a:rPr lang="en-US" sz="1400" u="sng" dirty="0"/>
              <a:t>Differences of opinion</a:t>
            </a:r>
            <a:r>
              <a:rPr lang="en-US" sz="1400" dirty="0"/>
              <a:t>: None </a:t>
            </a:r>
          </a:p>
          <a:p>
            <a:pPr marL="0" indent="0">
              <a:buNone/>
            </a:pPr>
            <a:endParaRPr lang="en-US" sz="1400" dirty="0"/>
          </a:p>
        </p:txBody>
      </p:sp>
    </p:spTree>
    <p:extLst>
      <p:ext uri="{BB962C8B-B14F-4D97-AF65-F5344CB8AC3E}">
        <p14:creationId xmlns:p14="http://schemas.microsoft.com/office/powerpoint/2010/main" val="3358478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DF628-AF11-4BEF-8211-BEE129A8F78A}"/>
              </a:ext>
            </a:extLst>
          </p:cNvPr>
          <p:cNvSpPr>
            <a:spLocks noGrp="1"/>
          </p:cNvSpPr>
          <p:nvPr>
            <p:ph type="title"/>
          </p:nvPr>
        </p:nvSpPr>
        <p:spPr/>
        <p:txBody>
          <a:bodyPr>
            <a:normAutofit/>
          </a:bodyPr>
          <a:lstStyle/>
          <a:p>
            <a:r>
              <a:rPr lang="en-US" dirty="0"/>
              <a:t>KAS 1B: Diagnosis of Lateral (Horizontal) Semicircular Canal BPPV</a:t>
            </a:r>
          </a:p>
        </p:txBody>
      </p:sp>
      <p:sp>
        <p:nvSpPr>
          <p:cNvPr id="3" name="Content Placeholder 2">
            <a:extLst>
              <a:ext uri="{FF2B5EF4-FFF2-40B4-BE49-F238E27FC236}">
                <a16:creationId xmlns:a16="http://schemas.microsoft.com/office/drawing/2014/main" id="{2F052D83-D1D6-4861-B7FA-A87C7CE7F5D7}"/>
              </a:ext>
            </a:extLst>
          </p:cNvPr>
          <p:cNvSpPr>
            <a:spLocks noGrp="1"/>
          </p:cNvSpPr>
          <p:nvPr>
            <p:ph idx="1"/>
          </p:nvPr>
        </p:nvSpPr>
        <p:spPr/>
        <p:txBody>
          <a:bodyPr>
            <a:normAutofit/>
          </a:bodyPr>
          <a:lstStyle/>
          <a:p>
            <a:pPr marL="0" indent="0">
              <a:lnSpc>
                <a:spcPct val="120000"/>
              </a:lnSpc>
              <a:spcBef>
                <a:spcPts val="600"/>
              </a:spcBef>
              <a:spcAft>
                <a:spcPts val="1800"/>
              </a:spcAft>
              <a:buNone/>
            </a:pPr>
            <a:r>
              <a:rPr lang="en-US" sz="1800" b="1" dirty="0"/>
              <a:t>DIAGNOSIS OF LATERAL (HORIZONTAL) SEMICIRCULAR CANAL BPPV. If the patient has a history compatible with BPPV and the Dix‑Hallpike test exhibits horizontal or no nystagmus, the clinician should perform, or refer to a clinician who can perform, a supine roll test to assess for lateral semicircular canal BPPV.  </a:t>
            </a:r>
            <a:r>
              <a:rPr lang="en-US" sz="1800" i="1" u="sng" dirty="0"/>
              <a:t>Recommendation</a:t>
            </a:r>
            <a:r>
              <a:rPr lang="en-US" sz="1800" i="1" dirty="0"/>
              <a:t> based on diagnostic studies with limitations and a preponderance of benefit over harm.  </a:t>
            </a:r>
            <a:endParaRPr lang="en-US" sz="1800" b="1" dirty="0"/>
          </a:p>
          <a:p>
            <a:pPr marL="0" lvl="0" indent="0">
              <a:lnSpc>
                <a:spcPct val="120000"/>
              </a:lnSpc>
              <a:buNone/>
            </a:pPr>
            <a:r>
              <a:rPr lang="en-US" sz="1800" u="sng" dirty="0"/>
              <a:t>Benefit:</a:t>
            </a:r>
            <a:r>
              <a:rPr lang="en-US" sz="1800" dirty="0"/>
              <a:t> Avoid missed diagnoses of lateral canal  BPPV.  Allows accurate diagnosis of lateral canal BPPV thereby avoiding unnecessary diagnostic tests and inappropriate treatment.  Increased awareness of horizontal canal BPPV </a:t>
            </a:r>
          </a:p>
          <a:p>
            <a:pPr marL="0" lvl="0" indent="0">
              <a:lnSpc>
                <a:spcPct val="120000"/>
              </a:lnSpc>
              <a:buNone/>
            </a:pPr>
            <a:r>
              <a:rPr lang="en-US" sz="1800" u="sng" dirty="0"/>
              <a:t>Risks, harms, costs:</a:t>
            </a:r>
            <a:r>
              <a:rPr lang="en-US" sz="1800" dirty="0"/>
              <a:t> Risk of provoking temporary symptoms of BPPV  </a:t>
            </a:r>
            <a:endParaRPr lang="en-US" sz="1800" i="1" dirty="0"/>
          </a:p>
          <a:p>
            <a:pPr marL="0" indent="0">
              <a:lnSpc>
                <a:spcPct val="120000"/>
              </a:lnSpc>
              <a:buNone/>
            </a:pPr>
            <a:endParaRPr lang="en-US" sz="1800" dirty="0"/>
          </a:p>
          <a:p>
            <a:pPr marL="0" indent="0">
              <a:lnSpc>
                <a:spcPct val="120000"/>
              </a:lnSpc>
              <a:buNone/>
            </a:pPr>
            <a:endParaRPr lang="en-US" sz="1800" dirty="0"/>
          </a:p>
        </p:txBody>
      </p:sp>
    </p:spTree>
    <p:extLst>
      <p:ext uri="{BB962C8B-B14F-4D97-AF65-F5344CB8AC3E}">
        <p14:creationId xmlns:p14="http://schemas.microsoft.com/office/powerpoint/2010/main" val="1740572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DF628-AF11-4BEF-8211-BEE129A8F78A}"/>
              </a:ext>
            </a:extLst>
          </p:cNvPr>
          <p:cNvSpPr>
            <a:spLocks noGrp="1"/>
          </p:cNvSpPr>
          <p:nvPr>
            <p:ph type="title"/>
          </p:nvPr>
        </p:nvSpPr>
        <p:spPr/>
        <p:txBody>
          <a:bodyPr>
            <a:normAutofit/>
          </a:bodyPr>
          <a:lstStyle/>
          <a:p>
            <a:r>
              <a:rPr lang="en-US" dirty="0"/>
              <a:t>KAS 1B: Diagnosis of Lateral (Horizontal) Semicircular Canal BPPV</a:t>
            </a:r>
          </a:p>
        </p:txBody>
      </p:sp>
      <p:sp>
        <p:nvSpPr>
          <p:cNvPr id="3" name="Content Placeholder 2">
            <a:extLst>
              <a:ext uri="{FF2B5EF4-FFF2-40B4-BE49-F238E27FC236}">
                <a16:creationId xmlns:a16="http://schemas.microsoft.com/office/drawing/2014/main" id="{2F052D83-D1D6-4861-B7FA-A87C7CE7F5D7}"/>
              </a:ext>
            </a:extLst>
          </p:cNvPr>
          <p:cNvSpPr>
            <a:spLocks noGrp="1"/>
          </p:cNvSpPr>
          <p:nvPr>
            <p:ph idx="1"/>
          </p:nvPr>
        </p:nvSpPr>
        <p:spPr/>
        <p:txBody>
          <a:bodyPr>
            <a:normAutofit fontScale="85000" lnSpcReduction="20000"/>
          </a:bodyPr>
          <a:lstStyle/>
          <a:p>
            <a:pPr marL="0" indent="0">
              <a:spcAft>
                <a:spcPts val="600"/>
              </a:spcAft>
              <a:buNone/>
            </a:pPr>
            <a:r>
              <a:rPr lang="en-US" sz="1600" b="1" dirty="0"/>
              <a:t>Action Statement Profile</a:t>
            </a:r>
          </a:p>
          <a:p>
            <a:pPr marL="0" lvl="0" indent="0">
              <a:lnSpc>
                <a:spcPct val="120000"/>
              </a:lnSpc>
              <a:spcBef>
                <a:spcPts val="0"/>
              </a:spcBef>
              <a:spcAft>
                <a:spcPts val="600"/>
              </a:spcAft>
              <a:buNone/>
            </a:pPr>
            <a:r>
              <a:rPr lang="en-US" sz="1600" u="sng" dirty="0"/>
              <a:t>Quality improvement opportunity: </a:t>
            </a:r>
            <a:r>
              <a:rPr lang="en-US" sz="1600" dirty="0"/>
              <a:t>Improve accurate and efficient diagnosis of lateral canal BPPV (National Quality Strategy domains: promoting effective prevention/treatment, affordable quality care)</a:t>
            </a:r>
          </a:p>
          <a:p>
            <a:pPr marL="0" lvl="0" indent="0">
              <a:lnSpc>
                <a:spcPct val="120000"/>
              </a:lnSpc>
              <a:spcBef>
                <a:spcPts val="0"/>
              </a:spcBef>
              <a:spcAft>
                <a:spcPts val="600"/>
              </a:spcAft>
              <a:buNone/>
            </a:pPr>
            <a:r>
              <a:rPr lang="en-US" sz="1600" u="sng" dirty="0"/>
              <a:t>Aggregate evidence quality</a:t>
            </a:r>
            <a:r>
              <a:rPr lang="en-US" sz="1600" dirty="0"/>
              <a:t>: Grade B based on several RCTs with supine roll test as the reference entry standard </a:t>
            </a:r>
          </a:p>
          <a:p>
            <a:pPr marL="0" lvl="0" indent="0">
              <a:lnSpc>
                <a:spcPct val="120000"/>
              </a:lnSpc>
              <a:spcBef>
                <a:spcPts val="0"/>
              </a:spcBef>
              <a:spcAft>
                <a:spcPts val="600"/>
              </a:spcAft>
              <a:buNone/>
            </a:pPr>
            <a:r>
              <a:rPr lang="en-US" sz="1600" u="sng" dirty="0"/>
              <a:t>Level of confidence in evidence</a:t>
            </a:r>
            <a:r>
              <a:rPr lang="en-US" sz="1600" dirty="0"/>
              <a:t>: High</a:t>
            </a:r>
          </a:p>
          <a:p>
            <a:pPr marL="0" lvl="0" indent="0">
              <a:lnSpc>
                <a:spcPct val="120000"/>
              </a:lnSpc>
              <a:spcBef>
                <a:spcPts val="0"/>
              </a:spcBef>
              <a:spcAft>
                <a:spcPts val="600"/>
              </a:spcAft>
              <a:buNone/>
            </a:pPr>
            <a:r>
              <a:rPr lang="en-US" sz="1600" u="sng" dirty="0"/>
              <a:t>Benefits-harm assessment:</a:t>
            </a:r>
            <a:r>
              <a:rPr lang="en-US" sz="1600" dirty="0"/>
              <a:t>  Preponderance of benefit over harm </a:t>
            </a:r>
          </a:p>
          <a:p>
            <a:pPr marL="0" lvl="0" indent="0">
              <a:lnSpc>
                <a:spcPct val="120000"/>
              </a:lnSpc>
              <a:spcBef>
                <a:spcPts val="0"/>
              </a:spcBef>
              <a:spcAft>
                <a:spcPts val="600"/>
              </a:spcAft>
              <a:buNone/>
            </a:pPr>
            <a:r>
              <a:rPr lang="en-US" sz="1600" u="sng" dirty="0"/>
              <a:t>Value judgments:</a:t>
            </a:r>
            <a:r>
              <a:rPr lang="en-US" sz="1600" dirty="0"/>
              <a:t> None </a:t>
            </a:r>
          </a:p>
          <a:p>
            <a:pPr marL="0" lvl="0" indent="0">
              <a:lnSpc>
                <a:spcPct val="120000"/>
              </a:lnSpc>
              <a:spcBef>
                <a:spcPts val="0"/>
              </a:spcBef>
              <a:spcAft>
                <a:spcPts val="600"/>
              </a:spcAft>
              <a:buNone/>
            </a:pPr>
            <a:r>
              <a:rPr lang="en-US" sz="1600" u="sng" dirty="0"/>
              <a:t>Intentional vagueness: </a:t>
            </a:r>
            <a:r>
              <a:rPr lang="en-US" sz="1600" dirty="0"/>
              <a:t>None</a:t>
            </a:r>
          </a:p>
          <a:p>
            <a:pPr marL="0" lvl="0" indent="0">
              <a:lnSpc>
                <a:spcPct val="120000"/>
              </a:lnSpc>
              <a:spcBef>
                <a:spcPts val="0"/>
              </a:spcBef>
              <a:spcAft>
                <a:spcPts val="600"/>
              </a:spcAft>
              <a:buNone/>
            </a:pPr>
            <a:r>
              <a:rPr lang="en-US" sz="1600" u="sng" dirty="0"/>
              <a:t>Role of patient preferences:</a:t>
            </a:r>
            <a:r>
              <a:rPr lang="en-US" sz="1600" dirty="0"/>
              <a:t>  Small</a:t>
            </a:r>
          </a:p>
          <a:p>
            <a:pPr marL="0" lvl="0" indent="0">
              <a:lnSpc>
                <a:spcPct val="120000"/>
              </a:lnSpc>
              <a:spcBef>
                <a:spcPts val="0"/>
              </a:spcBef>
              <a:spcAft>
                <a:spcPts val="600"/>
              </a:spcAft>
              <a:buNone/>
            </a:pPr>
            <a:r>
              <a:rPr lang="en-US" sz="1600" u="sng" dirty="0"/>
              <a:t>Exceptions: </a:t>
            </a:r>
            <a:r>
              <a:rPr lang="en-US" sz="1600" dirty="0"/>
              <a:t>Patients with physical limitations including cervical stenosis, severe kyphoscoliosis, limited cervical range of motion, Down’s syndrome, severe rheumatoid arthritis, cervical radiculopathies, Paget’s disease, ankylosing spondylitis, low back dysfunction, spinal cord injuries, and the morbidly obese</a:t>
            </a:r>
          </a:p>
          <a:p>
            <a:pPr marL="0" lvl="0" indent="0">
              <a:lnSpc>
                <a:spcPct val="120000"/>
              </a:lnSpc>
              <a:spcBef>
                <a:spcPts val="0"/>
              </a:spcBef>
              <a:spcAft>
                <a:spcPts val="600"/>
              </a:spcAft>
              <a:buNone/>
            </a:pPr>
            <a:r>
              <a:rPr lang="en-US" sz="1600" u="sng" dirty="0"/>
              <a:t>Policy level</a:t>
            </a:r>
            <a:r>
              <a:rPr lang="en-US" sz="1600" dirty="0"/>
              <a:t>: Recommendation</a:t>
            </a:r>
          </a:p>
          <a:p>
            <a:pPr marL="0" lvl="0" indent="0">
              <a:lnSpc>
                <a:spcPct val="120000"/>
              </a:lnSpc>
              <a:spcBef>
                <a:spcPts val="0"/>
              </a:spcBef>
              <a:spcAft>
                <a:spcPts val="600"/>
              </a:spcAft>
              <a:buNone/>
            </a:pPr>
            <a:r>
              <a:rPr lang="en-US" sz="1600" u="sng" dirty="0"/>
              <a:t>Differences of opinion</a:t>
            </a:r>
            <a:r>
              <a:rPr lang="en-US" sz="1600" dirty="0"/>
              <a:t>: None</a:t>
            </a:r>
            <a:endParaRPr lang="en-US" sz="2400" dirty="0"/>
          </a:p>
          <a:p>
            <a:pPr marL="0" indent="0">
              <a:buNone/>
            </a:pPr>
            <a:endParaRPr lang="en-US" sz="2400" dirty="0"/>
          </a:p>
          <a:p>
            <a:pPr marL="0" indent="0">
              <a:buNone/>
            </a:pPr>
            <a:endParaRPr lang="en-US" sz="1600" dirty="0"/>
          </a:p>
        </p:txBody>
      </p:sp>
    </p:spTree>
    <p:extLst>
      <p:ext uri="{BB962C8B-B14F-4D97-AF65-F5344CB8AC3E}">
        <p14:creationId xmlns:p14="http://schemas.microsoft.com/office/powerpoint/2010/main" val="2346434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E469-FE80-4650-9BFC-C740C2FFFE78}"/>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5BDC6345-DE54-44CD-8947-DD16B224D863}"/>
              </a:ext>
            </a:extLst>
          </p:cNvPr>
          <p:cNvSpPr>
            <a:spLocks noGrp="1"/>
          </p:cNvSpPr>
          <p:nvPr>
            <p:ph idx="1"/>
          </p:nvPr>
        </p:nvSpPr>
        <p:spPr/>
        <p:txBody>
          <a:bodyPr>
            <a:normAutofit fontScale="62500" lnSpcReduction="20000"/>
          </a:bodyPr>
          <a:lstStyle/>
          <a:p>
            <a:pPr marL="0" indent="0" algn="ctr">
              <a:lnSpc>
                <a:spcPct val="120000"/>
              </a:lnSpc>
              <a:buNone/>
            </a:pPr>
            <a:r>
              <a:rPr lang="en-US" dirty="0"/>
              <a:t>The clinical practice guideline is not intended as the sole source of guidance in managing patients with BPPV. Rather, it is designed to assist clinicians by providing an evidence-based framework for decision-making strategies. The guideline is not intended to replace clinical judgment or establish a protocol for all individuals with this condition and may not provide the only appropriate approach to diagnosing and managing this program of care. As medical knowledge expands and technology advances, clinical indicators and guidelines are promoted as conditional and provisional proposals of what is recommended under specific conditions but are not absolute. Guidelines are not mandates. These do not and should not purport to be a legal standard of care. The responsible physician, in light of all circumstances presented by the individual patient, must determine the appropriate treatment. Adherence to these guidelines will not ensure successful patient outcomes in every situation. The American Academy of Otolaryngology-Head and Neck Surgery Foundation emphasizes that these clinical guidelines should not be deemed to include all proper treatment decisions or methods of care or to exclude other treatment decisions or methods of care reasonably directed to obtaining the same results.</a:t>
            </a:r>
          </a:p>
        </p:txBody>
      </p:sp>
    </p:spTree>
    <p:extLst>
      <p:ext uri="{BB962C8B-B14F-4D97-AF65-F5344CB8AC3E}">
        <p14:creationId xmlns:p14="http://schemas.microsoft.com/office/powerpoint/2010/main" val="654507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CE22B-7B7D-44EE-9479-B6D3DA45B374}"/>
              </a:ext>
            </a:extLst>
          </p:cNvPr>
          <p:cNvSpPr>
            <a:spLocks noGrp="1"/>
          </p:cNvSpPr>
          <p:nvPr>
            <p:ph type="title"/>
          </p:nvPr>
        </p:nvSpPr>
        <p:spPr/>
        <p:txBody>
          <a:bodyPr/>
          <a:lstStyle/>
          <a:p>
            <a:r>
              <a:rPr lang="en-US" dirty="0"/>
              <a:t>KAS 2A: Differential Diagnosis</a:t>
            </a:r>
          </a:p>
        </p:txBody>
      </p:sp>
      <p:sp>
        <p:nvSpPr>
          <p:cNvPr id="3" name="Content Placeholder 2">
            <a:extLst>
              <a:ext uri="{FF2B5EF4-FFF2-40B4-BE49-F238E27FC236}">
                <a16:creationId xmlns:a16="http://schemas.microsoft.com/office/drawing/2014/main" id="{499EF131-2250-42EB-B3C9-3703648DDB1C}"/>
              </a:ext>
            </a:extLst>
          </p:cNvPr>
          <p:cNvSpPr>
            <a:spLocks noGrp="1"/>
          </p:cNvSpPr>
          <p:nvPr>
            <p:ph idx="1"/>
          </p:nvPr>
        </p:nvSpPr>
        <p:spPr/>
        <p:txBody>
          <a:bodyPr>
            <a:normAutofit/>
          </a:bodyPr>
          <a:lstStyle/>
          <a:p>
            <a:pPr marL="0" indent="0">
              <a:spcAft>
                <a:spcPts val="1800"/>
              </a:spcAft>
              <a:buNone/>
            </a:pPr>
            <a:r>
              <a:rPr lang="en-US" sz="1800" b="1" dirty="0"/>
              <a:t>DIFFERENTIAL DIAGNOSIS: Clinicians should differentiate, or refer to a clinician who can differentiate, BPPV from other causes of imbalance, dizziness and vertigo.  </a:t>
            </a:r>
            <a:r>
              <a:rPr lang="en-US" sz="1800" i="1" u="sng" dirty="0"/>
              <a:t>Recommendation</a:t>
            </a:r>
            <a:r>
              <a:rPr lang="en-US" sz="1800" i="1" dirty="0"/>
              <a:t> based on observational studies and a preponderance of benefit over harm.</a:t>
            </a:r>
            <a:endParaRPr lang="en-US" sz="1800" b="1" dirty="0"/>
          </a:p>
          <a:p>
            <a:pPr marL="0" lvl="0" indent="0">
              <a:buNone/>
            </a:pPr>
            <a:r>
              <a:rPr lang="en-US" sz="1800" u="sng" dirty="0"/>
              <a:t>Benefits:</a:t>
            </a:r>
            <a:r>
              <a:rPr lang="en-US" sz="1800" dirty="0"/>
              <a:t> Prevent false positive diagnosis of BPPV when another condition actually exists   </a:t>
            </a:r>
          </a:p>
          <a:p>
            <a:pPr marL="0" lvl="0" indent="0">
              <a:buNone/>
            </a:pPr>
            <a:r>
              <a:rPr lang="en-US" sz="1800" u="sng" dirty="0"/>
              <a:t>Risks, harms, costs:</a:t>
            </a:r>
            <a:r>
              <a:rPr lang="en-US" sz="1800" dirty="0"/>
              <a:t> None  </a:t>
            </a:r>
          </a:p>
          <a:p>
            <a:pPr marL="0" indent="0">
              <a:buNone/>
            </a:pPr>
            <a:endParaRPr lang="en-US" sz="1800" dirty="0"/>
          </a:p>
        </p:txBody>
      </p:sp>
    </p:spTree>
    <p:extLst>
      <p:ext uri="{BB962C8B-B14F-4D97-AF65-F5344CB8AC3E}">
        <p14:creationId xmlns:p14="http://schemas.microsoft.com/office/powerpoint/2010/main" val="3470035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CE22B-7B7D-44EE-9479-B6D3DA45B374}"/>
              </a:ext>
            </a:extLst>
          </p:cNvPr>
          <p:cNvSpPr>
            <a:spLocks noGrp="1"/>
          </p:cNvSpPr>
          <p:nvPr>
            <p:ph type="title"/>
          </p:nvPr>
        </p:nvSpPr>
        <p:spPr/>
        <p:txBody>
          <a:bodyPr/>
          <a:lstStyle/>
          <a:p>
            <a:r>
              <a:rPr lang="en-US" dirty="0"/>
              <a:t>KAS 2A: Differential Diagnosis</a:t>
            </a:r>
          </a:p>
        </p:txBody>
      </p:sp>
      <p:sp>
        <p:nvSpPr>
          <p:cNvPr id="3" name="Content Placeholder 2">
            <a:extLst>
              <a:ext uri="{FF2B5EF4-FFF2-40B4-BE49-F238E27FC236}">
                <a16:creationId xmlns:a16="http://schemas.microsoft.com/office/drawing/2014/main" id="{499EF131-2250-42EB-B3C9-3703648DDB1C}"/>
              </a:ext>
            </a:extLst>
          </p:cNvPr>
          <p:cNvSpPr>
            <a:spLocks noGrp="1"/>
          </p:cNvSpPr>
          <p:nvPr>
            <p:ph idx="1"/>
          </p:nvPr>
        </p:nvSpPr>
        <p:spPr>
          <a:xfrm>
            <a:off x="838200" y="1825625"/>
            <a:ext cx="10515600" cy="3956610"/>
          </a:xfrm>
        </p:spPr>
        <p:txBody>
          <a:bodyPr>
            <a:normAutofit fontScale="55000" lnSpcReduction="20000"/>
          </a:bodyPr>
          <a:lstStyle/>
          <a:p>
            <a:pPr marL="344488" indent="0">
              <a:spcBef>
                <a:spcPts val="0"/>
              </a:spcBef>
              <a:spcAft>
                <a:spcPts val="1200"/>
              </a:spcAft>
              <a:buNone/>
            </a:pPr>
            <a:r>
              <a:rPr lang="en-US" b="1" dirty="0"/>
              <a:t>Action Statement Profile</a:t>
            </a:r>
          </a:p>
          <a:p>
            <a:pPr marL="344488" indent="0">
              <a:lnSpc>
                <a:spcPct val="120000"/>
              </a:lnSpc>
              <a:spcBef>
                <a:spcPts val="0"/>
              </a:spcBef>
              <a:spcAft>
                <a:spcPts val="600"/>
              </a:spcAft>
              <a:buNone/>
            </a:pPr>
            <a:r>
              <a:rPr lang="en-US" u="sng" dirty="0"/>
              <a:t>Quality improvement opportunity</a:t>
            </a:r>
            <a:r>
              <a:rPr lang="en-US" dirty="0"/>
              <a:t>: Avoid incorrect diagnosis of BPPV (National Quality Strategy domain: promoting effective prevention/treatment)</a:t>
            </a:r>
          </a:p>
          <a:p>
            <a:pPr marL="344488" indent="0">
              <a:lnSpc>
                <a:spcPct val="120000"/>
              </a:lnSpc>
              <a:spcBef>
                <a:spcPts val="0"/>
              </a:spcBef>
              <a:spcAft>
                <a:spcPts val="600"/>
              </a:spcAft>
              <a:buNone/>
            </a:pPr>
            <a:r>
              <a:rPr lang="en-US" u="sng" dirty="0"/>
              <a:t>Aggregate evidence quality</a:t>
            </a:r>
            <a:r>
              <a:rPr lang="en-US" dirty="0"/>
              <a:t>: Grade C, based on observational studies with limitations  </a:t>
            </a:r>
          </a:p>
          <a:p>
            <a:pPr marL="344488" indent="0">
              <a:lnSpc>
                <a:spcPct val="120000"/>
              </a:lnSpc>
              <a:spcBef>
                <a:spcPts val="0"/>
              </a:spcBef>
              <a:spcAft>
                <a:spcPts val="600"/>
              </a:spcAft>
              <a:buNone/>
            </a:pPr>
            <a:r>
              <a:rPr lang="en-US" u="sng" dirty="0"/>
              <a:t>Level of confidence in evidence</a:t>
            </a:r>
            <a:r>
              <a:rPr lang="en-US" dirty="0"/>
              <a:t>: Medium</a:t>
            </a:r>
          </a:p>
          <a:p>
            <a:pPr marL="344488" indent="0">
              <a:lnSpc>
                <a:spcPct val="120000"/>
              </a:lnSpc>
              <a:spcBef>
                <a:spcPts val="0"/>
              </a:spcBef>
              <a:spcAft>
                <a:spcPts val="600"/>
              </a:spcAft>
              <a:buNone/>
            </a:pPr>
            <a:r>
              <a:rPr lang="en-US" u="sng" dirty="0"/>
              <a:t>Benefits-harm assessment:</a:t>
            </a:r>
            <a:r>
              <a:rPr lang="en-US" dirty="0"/>
              <a:t>  Preponderance of benefit over harm  </a:t>
            </a:r>
          </a:p>
          <a:p>
            <a:pPr marL="344488" indent="0">
              <a:lnSpc>
                <a:spcPct val="120000"/>
              </a:lnSpc>
              <a:spcBef>
                <a:spcPts val="0"/>
              </a:spcBef>
              <a:spcAft>
                <a:spcPts val="600"/>
              </a:spcAft>
              <a:buNone/>
            </a:pPr>
            <a:r>
              <a:rPr lang="en-US" u="sng" dirty="0"/>
              <a:t>Value judgments: </a:t>
            </a:r>
            <a:r>
              <a:rPr lang="en-US" dirty="0"/>
              <a:t>None  </a:t>
            </a:r>
          </a:p>
          <a:p>
            <a:pPr marL="344488" indent="0">
              <a:lnSpc>
                <a:spcPct val="120000"/>
              </a:lnSpc>
              <a:spcBef>
                <a:spcPts val="0"/>
              </a:spcBef>
              <a:spcAft>
                <a:spcPts val="600"/>
              </a:spcAft>
              <a:buNone/>
            </a:pPr>
            <a:r>
              <a:rPr lang="en-US" u="sng" dirty="0"/>
              <a:t>Intentional vagueness: </a:t>
            </a:r>
            <a:r>
              <a:rPr lang="en-US" dirty="0"/>
              <a:t>None</a:t>
            </a:r>
          </a:p>
          <a:p>
            <a:pPr marL="344488" indent="0">
              <a:lnSpc>
                <a:spcPct val="120000"/>
              </a:lnSpc>
              <a:spcBef>
                <a:spcPts val="0"/>
              </a:spcBef>
              <a:spcAft>
                <a:spcPts val="600"/>
              </a:spcAft>
              <a:buNone/>
            </a:pPr>
            <a:r>
              <a:rPr lang="en-US" u="sng" dirty="0"/>
              <a:t>Role of patient preferences</a:t>
            </a:r>
            <a:r>
              <a:rPr lang="en-US" dirty="0"/>
              <a:t>: Small  </a:t>
            </a:r>
          </a:p>
          <a:p>
            <a:pPr marL="344488" indent="0">
              <a:lnSpc>
                <a:spcPct val="120000"/>
              </a:lnSpc>
              <a:spcBef>
                <a:spcPts val="0"/>
              </a:spcBef>
              <a:spcAft>
                <a:spcPts val="600"/>
              </a:spcAft>
              <a:buNone/>
            </a:pPr>
            <a:r>
              <a:rPr lang="en-US" u="sng" dirty="0"/>
              <a:t>Exceptions</a:t>
            </a:r>
            <a:r>
              <a:rPr lang="en-US" dirty="0"/>
              <a:t>: None</a:t>
            </a:r>
          </a:p>
          <a:p>
            <a:pPr marL="344488" indent="0">
              <a:lnSpc>
                <a:spcPct val="120000"/>
              </a:lnSpc>
              <a:spcBef>
                <a:spcPts val="0"/>
              </a:spcBef>
              <a:spcAft>
                <a:spcPts val="600"/>
              </a:spcAft>
              <a:buNone/>
            </a:pPr>
            <a:r>
              <a:rPr lang="en-US" u="sng" dirty="0"/>
              <a:t>Policy level</a:t>
            </a:r>
            <a:r>
              <a:rPr lang="en-US" dirty="0"/>
              <a:t>: Recommendation  </a:t>
            </a:r>
          </a:p>
          <a:p>
            <a:pPr marL="344488" indent="0">
              <a:lnSpc>
                <a:spcPct val="120000"/>
              </a:lnSpc>
              <a:spcBef>
                <a:spcPts val="0"/>
              </a:spcBef>
              <a:spcAft>
                <a:spcPts val="600"/>
              </a:spcAft>
              <a:buNone/>
            </a:pPr>
            <a:r>
              <a:rPr lang="en-US" u="sng" dirty="0"/>
              <a:t>Differences of opinion:</a:t>
            </a:r>
            <a:r>
              <a:rPr lang="en-US" dirty="0"/>
              <a:t> None</a:t>
            </a:r>
          </a:p>
        </p:txBody>
      </p:sp>
    </p:spTree>
    <p:extLst>
      <p:ext uri="{BB962C8B-B14F-4D97-AF65-F5344CB8AC3E}">
        <p14:creationId xmlns:p14="http://schemas.microsoft.com/office/powerpoint/2010/main" val="387030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D7BAD-3F1B-4412-BAE9-5D5597DE604F}"/>
              </a:ext>
            </a:extLst>
          </p:cNvPr>
          <p:cNvSpPr>
            <a:spLocks noGrp="1"/>
          </p:cNvSpPr>
          <p:nvPr>
            <p:ph type="title"/>
          </p:nvPr>
        </p:nvSpPr>
        <p:spPr/>
        <p:txBody>
          <a:bodyPr/>
          <a:lstStyle/>
          <a:p>
            <a:r>
              <a:rPr lang="en-US" dirty="0"/>
              <a:t>KAS 2B: Modifying Factors</a:t>
            </a:r>
          </a:p>
        </p:txBody>
      </p:sp>
      <p:sp>
        <p:nvSpPr>
          <p:cNvPr id="3" name="Content Placeholder 2">
            <a:extLst>
              <a:ext uri="{FF2B5EF4-FFF2-40B4-BE49-F238E27FC236}">
                <a16:creationId xmlns:a16="http://schemas.microsoft.com/office/drawing/2014/main" id="{E1E0EC2C-99CB-49AD-8B16-3E5AF1493C3A}"/>
              </a:ext>
            </a:extLst>
          </p:cNvPr>
          <p:cNvSpPr>
            <a:spLocks noGrp="1"/>
          </p:cNvSpPr>
          <p:nvPr>
            <p:ph idx="1"/>
          </p:nvPr>
        </p:nvSpPr>
        <p:spPr/>
        <p:txBody>
          <a:bodyPr>
            <a:normAutofit/>
          </a:bodyPr>
          <a:lstStyle/>
          <a:p>
            <a:pPr marL="0" indent="0">
              <a:spcAft>
                <a:spcPts val="1800"/>
              </a:spcAft>
              <a:buNone/>
            </a:pPr>
            <a:r>
              <a:rPr lang="en-US" sz="1800" b="1" dirty="0"/>
              <a:t>MODIFYING FACTORS: Clinicians should assess patients with BPPV for factors that modify management including impaired mobility or balance, central nervous system disorders, a lack of home support, and/or increased risk for falling. </a:t>
            </a:r>
            <a:r>
              <a:rPr lang="en-US" sz="1800" i="1" u="sng" dirty="0"/>
              <a:t>Recommendation</a:t>
            </a:r>
            <a:r>
              <a:rPr lang="en-US" sz="1800" i="1" dirty="0"/>
              <a:t> based on observational and cross-sectional studies and a preponderance of benefit over harm.</a:t>
            </a:r>
          </a:p>
          <a:p>
            <a:pPr marL="0" lvl="0" indent="0">
              <a:buNone/>
            </a:pPr>
            <a:r>
              <a:rPr lang="en-US" sz="1800" u="sng" dirty="0"/>
              <a:t>Benefits</a:t>
            </a:r>
            <a:r>
              <a:rPr lang="en-US" sz="1800" dirty="0"/>
              <a:t>: Allow for  management of patients with BPPV with an appropriately structured comprehensive treatment plan.  Identify patients at risk for falls and prevent fall related injury</a:t>
            </a:r>
          </a:p>
          <a:p>
            <a:pPr marL="0" lvl="0" indent="0">
              <a:buNone/>
            </a:pPr>
            <a:r>
              <a:rPr lang="en-US" sz="1800" u="sng" dirty="0"/>
              <a:t>Risks, harms, costs</a:t>
            </a:r>
            <a:r>
              <a:rPr lang="en-US" sz="1800" dirty="0"/>
              <a:t>: None</a:t>
            </a:r>
          </a:p>
          <a:p>
            <a:pPr marL="0" indent="0">
              <a:buNone/>
            </a:pPr>
            <a:endParaRPr lang="en-US" sz="1800" dirty="0"/>
          </a:p>
        </p:txBody>
      </p:sp>
    </p:spTree>
    <p:extLst>
      <p:ext uri="{BB962C8B-B14F-4D97-AF65-F5344CB8AC3E}">
        <p14:creationId xmlns:p14="http://schemas.microsoft.com/office/powerpoint/2010/main" val="4073368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D7BAD-3F1B-4412-BAE9-5D5597DE604F}"/>
              </a:ext>
            </a:extLst>
          </p:cNvPr>
          <p:cNvSpPr>
            <a:spLocks noGrp="1"/>
          </p:cNvSpPr>
          <p:nvPr>
            <p:ph type="title"/>
          </p:nvPr>
        </p:nvSpPr>
        <p:spPr/>
        <p:txBody>
          <a:bodyPr/>
          <a:lstStyle/>
          <a:p>
            <a:r>
              <a:rPr lang="en-US" dirty="0"/>
              <a:t>KAS 2B: Modifying Factors</a:t>
            </a:r>
          </a:p>
        </p:txBody>
      </p:sp>
      <p:sp>
        <p:nvSpPr>
          <p:cNvPr id="3" name="Content Placeholder 2">
            <a:extLst>
              <a:ext uri="{FF2B5EF4-FFF2-40B4-BE49-F238E27FC236}">
                <a16:creationId xmlns:a16="http://schemas.microsoft.com/office/drawing/2014/main" id="{E1E0EC2C-99CB-49AD-8B16-3E5AF1493C3A}"/>
              </a:ext>
            </a:extLst>
          </p:cNvPr>
          <p:cNvSpPr>
            <a:spLocks noGrp="1"/>
          </p:cNvSpPr>
          <p:nvPr>
            <p:ph idx="1"/>
          </p:nvPr>
        </p:nvSpPr>
        <p:spPr/>
        <p:txBody>
          <a:bodyPr>
            <a:normAutofit fontScale="55000" lnSpcReduction="20000"/>
          </a:bodyPr>
          <a:lstStyle/>
          <a:p>
            <a:pPr marL="0" indent="0">
              <a:lnSpc>
                <a:spcPct val="120000"/>
              </a:lnSpc>
              <a:spcBef>
                <a:spcPts val="0"/>
              </a:spcBef>
              <a:spcAft>
                <a:spcPts val="1200"/>
              </a:spcAft>
              <a:buNone/>
            </a:pPr>
            <a:r>
              <a:rPr lang="en-US" sz="3100" b="1" dirty="0">
                <a:latin typeface="Helvetica" panose="020B0604020202020204" pitchFamily="34" charset="0"/>
                <a:cs typeface="Helvetica" panose="020B0604020202020204" pitchFamily="34" charset="0"/>
              </a:rPr>
              <a:t>Action Statement Profile</a:t>
            </a:r>
          </a:p>
          <a:p>
            <a:pPr marL="0" indent="0">
              <a:lnSpc>
                <a:spcPct val="120000"/>
              </a:lnSpc>
              <a:spcBef>
                <a:spcPts val="0"/>
              </a:spcBef>
              <a:spcAft>
                <a:spcPts val="600"/>
              </a:spcAft>
              <a:buNone/>
            </a:pPr>
            <a:r>
              <a:rPr lang="en-US" u="sng" dirty="0"/>
              <a:t>Quality improvement opportunity: </a:t>
            </a:r>
            <a:r>
              <a:rPr lang="en-US" dirty="0"/>
              <a:t>Decrease risks for complications from BPPV in at risk populations.  (National Quality Strategy domains: safety, coordination of care)</a:t>
            </a:r>
          </a:p>
          <a:p>
            <a:pPr marL="0" indent="0">
              <a:lnSpc>
                <a:spcPct val="120000"/>
              </a:lnSpc>
              <a:spcBef>
                <a:spcPts val="0"/>
              </a:spcBef>
              <a:spcAft>
                <a:spcPts val="600"/>
              </a:spcAft>
              <a:buNone/>
            </a:pPr>
            <a:r>
              <a:rPr lang="en-US" u="sng" dirty="0"/>
              <a:t>Aggregate evidence quality:</a:t>
            </a:r>
            <a:r>
              <a:rPr lang="en-US" dirty="0"/>
              <a:t>  Grade C, based on observational and cross-sectional studies </a:t>
            </a:r>
          </a:p>
          <a:p>
            <a:pPr marL="0" indent="0">
              <a:lnSpc>
                <a:spcPct val="120000"/>
              </a:lnSpc>
              <a:spcBef>
                <a:spcPts val="0"/>
              </a:spcBef>
              <a:spcAft>
                <a:spcPts val="600"/>
              </a:spcAft>
              <a:buNone/>
            </a:pPr>
            <a:r>
              <a:rPr lang="en-US" u="sng" dirty="0"/>
              <a:t>Level of confidence in evidence:</a:t>
            </a:r>
            <a:r>
              <a:rPr lang="en-US" dirty="0"/>
              <a:t>  Medium</a:t>
            </a:r>
          </a:p>
          <a:p>
            <a:pPr marL="0" indent="0">
              <a:lnSpc>
                <a:spcPct val="120000"/>
              </a:lnSpc>
              <a:spcBef>
                <a:spcPts val="0"/>
              </a:spcBef>
              <a:spcAft>
                <a:spcPts val="600"/>
              </a:spcAft>
              <a:buNone/>
            </a:pPr>
            <a:r>
              <a:rPr lang="en-US" u="sng" dirty="0"/>
              <a:t>Benefits-harm assessment</a:t>
            </a:r>
            <a:r>
              <a:rPr lang="en-US" dirty="0"/>
              <a:t>:  Preponderance of benefit over harm.  </a:t>
            </a:r>
          </a:p>
          <a:p>
            <a:pPr marL="0" indent="0">
              <a:lnSpc>
                <a:spcPct val="120000"/>
              </a:lnSpc>
              <a:spcBef>
                <a:spcPts val="0"/>
              </a:spcBef>
              <a:spcAft>
                <a:spcPts val="600"/>
              </a:spcAft>
              <a:buNone/>
            </a:pPr>
            <a:r>
              <a:rPr lang="en-US" u="sng" dirty="0"/>
              <a:t>Value judgments</a:t>
            </a:r>
            <a:r>
              <a:rPr lang="en-US" dirty="0"/>
              <a:t>: None </a:t>
            </a:r>
          </a:p>
          <a:p>
            <a:pPr marL="0" indent="0">
              <a:lnSpc>
                <a:spcPct val="120000"/>
              </a:lnSpc>
              <a:spcBef>
                <a:spcPts val="0"/>
              </a:spcBef>
              <a:spcAft>
                <a:spcPts val="600"/>
              </a:spcAft>
              <a:buNone/>
            </a:pPr>
            <a:r>
              <a:rPr lang="en-US" u="sng" dirty="0"/>
              <a:t>Intentional vagueness</a:t>
            </a:r>
            <a:r>
              <a:rPr lang="en-US" dirty="0"/>
              <a:t>: Factors that modify management are intentionally vague as all factors cannot be listed and individual clinical judgment is required</a:t>
            </a:r>
          </a:p>
          <a:p>
            <a:pPr marL="0" indent="0">
              <a:lnSpc>
                <a:spcPct val="120000"/>
              </a:lnSpc>
              <a:spcBef>
                <a:spcPts val="0"/>
              </a:spcBef>
              <a:spcAft>
                <a:spcPts val="600"/>
              </a:spcAft>
              <a:buNone/>
            </a:pPr>
            <a:r>
              <a:rPr lang="en-US" u="sng" dirty="0"/>
              <a:t>Role of patient preferences</a:t>
            </a:r>
            <a:r>
              <a:rPr lang="en-US" dirty="0"/>
              <a:t>: Small</a:t>
            </a:r>
          </a:p>
          <a:p>
            <a:pPr marL="0" indent="0">
              <a:lnSpc>
                <a:spcPct val="120000"/>
              </a:lnSpc>
              <a:spcBef>
                <a:spcPts val="0"/>
              </a:spcBef>
              <a:spcAft>
                <a:spcPts val="600"/>
              </a:spcAft>
              <a:buNone/>
            </a:pPr>
            <a:r>
              <a:rPr lang="en-US" u="sng" dirty="0"/>
              <a:t>Exceptions</a:t>
            </a:r>
            <a:r>
              <a:rPr lang="en-US" dirty="0"/>
              <a:t>: None</a:t>
            </a:r>
          </a:p>
          <a:p>
            <a:pPr marL="0" indent="0">
              <a:lnSpc>
                <a:spcPct val="120000"/>
              </a:lnSpc>
              <a:spcBef>
                <a:spcPts val="0"/>
              </a:spcBef>
              <a:spcAft>
                <a:spcPts val="600"/>
              </a:spcAft>
              <a:buNone/>
            </a:pPr>
            <a:r>
              <a:rPr lang="en-US" u="sng" dirty="0"/>
              <a:t>Policy level:</a:t>
            </a:r>
            <a:r>
              <a:rPr lang="en-US" dirty="0"/>
              <a:t> Recommendation  </a:t>
            </a:r>
          </a:p>
          <a:p>
            <a:pPr marL="0" indent="0">
              <a:lnSpc>
                <a:spcPct val="120000"/>
              </a:lnSpc>
              <a:spcBef>
                <a:spcPts val="0"/>
              </a:spcBef>
              <a:spcAft>
                <a:spcPts val="600"/>
              </a:spcAft>
              <a:buNone/>
            </a:pPr>
            <a:r>
              <a:rPr lang="en-US" u="sng" dirty="0"/>
              <a:t>Differences of opinion: </a:t>
            </a:r>
            <a:r>
              <a:rPr lang="en-US" dirty="0"/>
              <a:t>None</a:t>
            </a:r>
          </a:p>
        </p:txBody>
      </p:sp>
    </p:spTree>
    <p:extLst>
      <p:ext uri="{BB962C8B-B14F-4D97-AF65-F5344CB8AC3E}">
        <p14:creationId xmlns:p14="http://schemas.microsoft.com/office/powerpoint/2010/main" val="3290184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91B6-2D5B-4171-B3D2-7C3F28B45FB6}"/>
              </a:ext>
            </a:extLst>
          </p:cNvPr>
          <p:cNvSpPr>
            <a:spLocks noGrp="1"/>
          </p:cNvSpPr>
          <p:nvPr>
            <p:ph type="title"/>
          </p:nvPr>
        </p:nvSpPr>
        <p:spPr/>
        <p:txBody>
          <a:bodyPr/>
          <a:lstStyle/>
          <a:p>
            <a:r>
              <a:rPr lang="en-US" dirty="0"/>
              <a:t>KAS 3A: Radiographic Testing</a:t>
            </a:r>
          </a:p>
        </p:txBody>
      </p:sp>
      <p:sp>
        <p:nvSpPr>
          <p:cNvPr id="3" name="Content Placeholder 2">
            <a:extLst>
              <a:ext uri="{FF2B5EF4-FFF2-40B4-BE49-F238E27FC236}">
                <a16:creationId xmlns:a16="http://schemas.microsoft.com/office/drawing/2014/main" id="{6672EAC0-9C04-4934-AD39-B1E94616963C}"/>
              </a:ext>
            </a:extLst>
          </p:cNvPr>
          <p:cNvSpPr>
            <a:spLocks noGrp="1"/>
          </p:cNvSpPr>
          <p:nvPr>
            <p:ph idx="1"/>
          </p:nvPr>
        </p:nvSpPr>
        <p:spPr/>
        <p:txBody>
          <a:bodyPr>
            <a:normAutofit/>
          </a:bodyPr>
          <a:lstStyle/>
          <a:p>
            <a:pPr marL="0" indent="0">
              <a:lnSpc>
                <a:spcPct val="120000"/>
              </a:lnSpc>
              <a:spcAft>
                <a:spcPts val="1800"/>
              </a:spcAft>
              <a:buNone/>
            </a:pPr>
            <a:r>
              <a:rPr lang="en-US" sz="1800" b="1" dirty="0"/>
              <a:t>RADIOGRAPHIC TESTING: Clinicians should not obtain radiographic imaging in a patient who meets diagnostic criteria for BPPV in the absence of additional signs and/or symptoms inconsistent with BPPV that warrant imaging.  </a:t>
            </a:r>
            <a:r>
              <a:rPr lang="en-US" sz="1800" i="1" u="sng" dirty="0"/>
              <a:t>Recommendation against</a:t>
            </a:r>
            <a:r>
              <a:rPr lang="en-US" sz="1800" i="1" dirty="0"/>
              <a:t> radiographic imaging based on diagnostic studies with limitations and a preponderance of benefit over harm.</a:t>
            </a:r>
            <a:endParaRPr lang="en-US" sz="1800" b="1" dirty="0"/>
          </a:p>
          <a:p>
            <a:pPr marL="0" lvl="0" indent="0">
              <a:lnSpc>
                <a:spcPct val="120000"/>
              </a:lnSpc>
              <a:buNone/>
            </a:pPr>
            <a:r>
              <a:rPr lang="en-US" sz="1800" u="sng" dirty="0"/>
              <a:t>Benefits:</a:t>
            </a:r>
            <a:r>
              <a:rPr lang="en-US" sz="1800" dirty="0"/>
              <a:t> Facilitate timely treatment by avoiding unnecessary testing associated with low yield and potential false positive diagnoses.  Avoid radiation exposure and adverse reactions to testing</a:t>
            </a:r>
          </a:p>
          <a:p>
            <a:pPr marL="0" lvl="0" indent="0">
              <a:lnSpc>
                <a:spcPct val="120000"/>
              </a:lnSpc>
              <a:buNone/>
            </a:pPr>
            <a:r>
              <a:rPr lang="en-US" sz="1800" u="sng" dirty="0"/>
              <a:t>Risks, harms, costs</a:t>
            </a:r>
            <a:r>
              <a:rPr lang="en-US" sz="1800" dirty="0"/>
              <a:t>: None  </a:t>
            </a:r>
          </a:p>
          <a:p>
            <a:pPr marL="0" indent="0">
              <a:lnSpc>
                <a:spcPct val="120000"/>
              </a:lnSpc>
              <a:buNone/>
            </a:pPr>
            <a:endParaRPr lang="en-US" sz="1800" dirty="0"/>
          </a:p>
        </p:txBody>
      </p:sp>
    </p:spTree>
    <p:extLst>
      <p:ext uri="{BB962C8B-B14F-4D97-AF65-F5344CB8AC3E}">
        <p14:creationId xmlns:p14="http://schemas.microsoft.com/office/powerpoint/2010/main" val="919011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91B6-2D5B-4171-B3D2-7C3F28B45FB6}"/>
              </a:ext>
            </a:extLst>
          </p:cNvPr>
          <p:cNvSpPr>
            <a:spLocks noGrp="1"/>
          </p:cNvSpPr>
          <p:nvPr>
            <p:ph type="title"/>
          </p:nvPr>
        </p:nvSpPr>
        <p:spPr/>
        <p:txBody>
          <a:bodyPr/>
          <a:lstStyle/>
          <a:p>
            <a:r>
              <a:rPr lang="en-US" dirty="0"/>
              <a:t>KAS 3A: Radiographic Testing</a:t>
            </a:r>
          </a:p>
        </p:txBody>
      </p:sp>
      <p:sp>
        <p:nvSpPr>
          <p:cNvPr id="3" name="Content Placeholder 2">
            <a:extLst>
              <a:ext uri="{FF2B5EF4-FFF2-40B4-BE49-F238E27FC236}">
                <a16:creationId xmlns:a16="http://schemas.microsoft.com/office/drawing/2014/main" id="{6672EAC0-9C04-4934-AD39-B1E94616963C}"/>
              </a:ext>
            </a:extLst>
          </p:cNvPr>
          <p:cNvSpPr>
            <a:spLocks noGrp="1"/>
          </p:cNvSpPr>
          <p:nvPr>
            <p:ph idx="1"/>
          </p:nvPr>
        </p:nvSpPr>
        <p:spPr/>
        <p:txBody>
          <a:bodyPr>
            <a:normAutofit fontScale="92500" lnSpcReduction="10000"/>
          </a:bodyPr>
          <a:lstStyle/>
          <a:p>
            <a:pPr marL="0" indent="0">
              <a:spcAft>
                <a:spcPts val="1200"/>
              </a:spcAft>
              <a:buNone/>
            </a:pPr>
            <a:r>
              <a:rPr lang="en-US" sz="1800" b="1" dirty="0">
                <a:latin typeface="Helvetica" panose="020B0604020202020204" pitchFamily="34" charset="0"/>
                <a:cs typeface="Helvetica" panose="020B0604020202020204" pitchFamily="34" charset="0"/>
              </a:rPr>
              <a:t>Action Statement Profile </a:t>
            </a:r>
          </a:p>
          <a:p>
            <a:pPr marL="0" lvl="0" indent="0">
              <a:lnSpc>
                <a:spcPct val="120000"/>
              </a:lnSpc>
              <a:spcBef>
                <a:spcPts val="0"/>
              </a:spcBef>
              <a:spcAft>
                <a:spcPts val="600"/>
              </a:spcAft>
              <a:buNone/>
            </a:pPr>
            <a:r>
              <a:rPr lang="en-US" sz="1400" u="sng" dirty="0"/>
              <a:t>Quality improvement opportunity: </a:t>
            </a:r>
            <a:r>
              <a:rPr lang="en-US" sz="1400" dirty="0"/>
              <a:t>Reduce unnecessary testing and costs, reduced unnecessary radiation and radiographic contrast exposure (National Quality Strategy domains: safety, affordable quality care)</a:t>
            </a:r>
          </a:p>
          <a:p>
            <a:pPr marL="0" lvl="0" indent="0">
              <a:lnSpc>
                <a:spcPct val="120000"/>
              </a:lnSpc>
              <a:spcBef>
                <a:spcPts val="0"/>
              </a:spcBef>
              <a:spcAft>
                <a:spcPts val="600"/>
              </a:spcAft>
              <a:buNone/>
            </a:pPr>
            <a:r>
              <a:rPr lang="en-US" sz="1400" u="sng" dirty="0"/>
              <a:t>Aggregate evidence quality</a:t>
            </a:r>
            <a:r>
              <a:rPr lang="en-US" sz="1400" dirty="0"/>
              <a:t>: Grade C, based on observational studies for radiographic imaging</a:t>
            </a:r>
          </a:p>
          <a:p>
            <a:pPr marL="0" lvl="0" indent="0">
              <a:lnSpc>
                <a:spcPct val="120000"/>
              </a:lnSpc>
              <a:spcBef>
                <a:spcPts val="0"/>
              </a:spcBef>
              <a:spcAft>
                <a:spcPts val="600"/>
              </a:spcAft>
              <a:buNone/>
            </a:pPr>
            <a:r>
              <a:rPr lang="en-US" sz="1400" u="sng" dirty="0"/>
              <a:t>Level of confidence in evidence</a:t>
            </a:r>
            <a:r>
              <a:rPr lang="en-US" sz="1400" dirty="0"/>
              <a:t>:  Medium </a:t>
            </a:r>
          </a:p>
          <a:p>
            <a:pPr marL="0" lvl="0" indent="0">
              <a:lnSpc>
                <a:spcPct val="120000"/>
              </a:lnSpc>
              <a:spcBef>
                <a:spcPts val="0"/>
              </a:spcBef>
              <a:spcAft>
                <a:spcPts val="600"/>
              </a:spcAft>
              <a:buNone/>
            </a:pPr>
            <a:r>
              <a:rPr lang="en-US" sz="1400" u="sng" dirty="0"/>
              <a:t>Benefits-harm assessment</a:t>
            </a:r>
            <a:r>
              <a:rPr lang="en-US" sz="1400" dirty="0"/>
              <a:t>:  Preponderance of benefit over harm  </a:t>
            </a:r>
          </a:p>
          <a:p>
            <a:pPr marL="0" lvl="0" indent="0">
              <a:lnSpc>
                <a:spcPct val="120000"/>
              </a:lnSpc>
              <a:spcBef>
                <a:spcPts val="0"/>
              </a:spcBef>
              <a:spcAft>
                <a:spcPts val="600"/>
              </a:spcAft>
              <a:buNone/>
            </a:pPr>
            <a:r>
              <a:rPr lang="en-US" sz="1400" u="sng" dirty="0"/>
              <a:t>Value judgments</a:t>
            </a:r>
            <a:r>
              <a:rPr lang="en-US" sz="1400" dirty="0"/>
              <a:t>: The panel placed heavy value in the accuracy of the BPPV diagnosis at the outset in that a diagnosis made by appropriate history and Dix-Hallpike is adequate to proceed with management without further testing  </a:t>
            </a:r>
          </a:p>
          <a:p>
            <a:pPr marL="0" lvl="0" indent="0">
              <a:lnSpc>
                <a:spcPct val="120000"/>
              </a:lnSpc>
              <a:spcBef>
                <a:spcPts val="0"/>
              </a:spcBef>
              <a:spcAft>
                <a:spcPts val="600"/>
              </a:spcAft>
              <a:buNone/>
            </a:pPr>
            <a:r>
              <a:rPr lang="en-US" sz="1400" u="sng" dirty="0"/>
              <a:t>Intentional vagueness</a:t>
            </a:r>
            <a:r>
              <a:rPr lang="en-US" sz="1400" dirty="0"/>
              <a:t>: None  </a:t>
            </a:r>
          </a:p>
          <a:p>
            <a:pPr marL="0" lvl="0" indent="0">
              <a:lnSpc>
                <a:spcPct val="120000"/>
              </a:lnSpc>
              <a:spcBef>
                <a:spcPts val="0"/>
              </a:spcBef>
              <a:spcAft>
                <a:spcPts val="600"/>
              </a:spcAft>
              <a:buNone/>
            </a:pPr>
            <a:r>
              <a:rPr lang="en-US" sz="1400" u="sng" dirty="0"/>
              <a:t>Role of patient preferences</a:t>
            </a:r>
            <a:r>
              <a:rPr lang="en-US" sz="1400" dirty="0"/>
              <a:t>: None  </a:t>
            </a:r>
          </a:p>
          <a:p>
            <a:pPr marL="0" lvl="0" indent="0">
              <a:lnSpc>
                <a:spcPct val="120000"/>
              </a:lnSpc>
              <a:spcBef>
                <a:spcPts val="0"/>
              </a:spcBef>
              <a:spcAft>
                <a:spcPts val="600"/>
              </a:spcAft>
              <a:buNone/>
            </a:pPr>
            <a:r>
              <a:rPr lang="en-US" sz="1400" u="sng" dirty="0"/>
              <a:t>Exceptions:</a:t>
            </a:r>
            <a:r>
              <a:rPr lang="en-US" sz="1400" dirty="0"/>
              <a:t>  Patients who have separate indications for radiographic or vestibular testing aside from confirming a diagnosis of BPPV </a:t>
            </a:r>
          </a:p>
          <a:p>
            <a:pPr marL="0" lvl="0" indent="0">
              <a:lnSpc>
                <a:spcPct val="120000"/>
              </a:lnSpc>
              <a:spcBef>
                <a:spcPts val="0"/>
              </a:spcBef>
              <a:spcAft>
                <a:spcPts val="600"/>
              </a:spcAft>
              <a:buNone/>
            </a:pPr>
            <a:r>
              <a:rPr lang="en-US" sz="1400" u="sng" dirty="0"/>
              <a:t>Policy level:</a:t>
            </a:r>
            <a:r>
              <a:rPr lang="en-US" sz="1400" dirty="0"/>
              <a:t> Recommendation against    </a:t>
            </a:r>
          </a:p>
          <a:p>
            <a:pPr marL="0" lvl="0" indent="0">
              <a:lnSpc>
                <a:spcPct val="120000"/>
              </a:lnSpc>
              <a:spcBef>
                <a:spcPts val="0"/>
              </a:spcBef>
              <a:spcAft>
                <a:spcPts val="600"/>
              </a:spcAft>
              <a:buNone/>
            </a:pPr>
            <a:r>
              <a:rPr lang="en-US" sz="1400" u="sng" dirty="0"/>
              <a:t>Differences of opinion:</a:t>
            </a:r>
            <a:r>
              <a:rPr lang="en-US" sz="1400" dirty="0"/>
              <a:t> None</a:t>
            </a:r>
          </a:p>
          <a:p>
            <a:pPr marL="0" indent="0">
              <a:buNone/>
            </a:pPr>
            <a:endParaRPr lang="en-US" sz="1400" dirty="0"/>
          </a:p>
        </p:txBody>
      </p:sp>
    </p:spTree>
    <p:extLst>
      <p:ext uri="{BB962C8B-B14F-4D97-AF65-F5344CB8AC3E}">
        <p14:creationId xmlns:p14="http://schemas.microsoft.com/office/powerpoint/2010/main" val="3518546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BAB21-4C94-4468-A58E-FF1F82DCC9BC}"/>
              </a:ext>
            </a:extLst>
          </p:cNvPr>
          <p:cNvSpPr>
            <a:spLocks noGrp="1"/>
          </p:cNvSpPr>
          <p:nvPr>
            <p:ph type="title"/>
          </p:nvPr>
        </p:nvSpPr>
        <p:spPr/>
        <p:txBody>
          <a:bodyPr/>
          <a:lstStyle/>
          <a:p>
            <a:r>
              <a:rPr lang="en-US" dirty="0"/>
              <a:t>KAS 3B: Vestibular Testing</a:t>
            </a:r>
          </a:p>
        </p:txBody>
      </p:sp>
      <p:sp>
        <p:nvSpPr>
          <p:cNvPr id="3" name="Content Placeholder 2">
            <a:extLst>
              <a:ext uri="{FF2B5EF4-FFF2-40B4-BE49-F238E27FC236}">
                <a16:creationId xmlns:a16="http://schemas.microsoft.com/office/drawing/2014/main" id="{97CACBF4-D20E-4680-9D8C-8075A22CCCE4}"/>
              </a:ext>
            </a:extLst>
          </p:cNvPr>
          <p:cNvSpPr>
            <a:spLocks noGrp="1"/>
          </p:cNvSpPr>
          <p:nvPr>
            <p:ph idx="1"/>
          </p:nvPr>
        </p:nvSpPr>
        <p:spPr/>
        <p:txBody>
          <a:bodyPr>
            <a:normAutofit/>
          </a:bodyPr>
          <a:lstStyle/>
          <a:p>
            <a:pPr marL="0" indent="0">
              <a:lnSpc>
                <a:spcPct val="100000"/>
              </a:lnSpc>
              <a:spcAft>
                <a:spcPts val="1800"/>
              </a:spcAft>
              <a:buNone/>
            </a:pPr>
            <a:r>
              <a:rPr lang="en-US" sz="1800" b="1" dirty="0"/>
              <a:t>VESTIBULAR TESTING: Clinicians should not order vestibular testing  in a patient who meets diagnostic criteria for BPPV in the absence of additional vestibular signs and/or symptoms inconsistent with BPPV that warrant testing. </a:t>
            </a:r>
            <a:r>
              <a:rPr lang="en-US" sz="1800" i="1" u="sng" dirty="0"/>
              <a:t>Recommendation against </a:t>
            </a:r>
            <a:r>
              <a:rPr lang="en-US" sz="1800" i="1" dirty="0"/>
              <a:t>vestibular testing based on diagnostic studies with limitations and a preponderance of benefit over harm.</a:t>
            </a:r>
            <a:endParaRPr lang="en-US" sz="1800" b="1" dirty="0"/>
          </a:p>
          <a:p>
            <a:pPr marL="0" lvl="0" indent="0">
              <a:lnSpc>
                <a:spcPct val="100000"/>
              </a:lnSpc>
              <a:buNone/>
            </a:pPr>
            <a:r>
              <a:rPr lang="en-US" sz="1800" u="sng" dirty="0"/>
              <a:t>Benefits</a:t>
            </a:r>
            <a:r>
              <a:rPr lang="en-US" sz="1800" dirty="0"/>
              <a:t>: Facilitate timely treatment by avoiding unnecessary testing associated with low yield and potential false positive diagnoses.  Avoid patient discomfort from nausea and vomiting from vestibular testing.  Reduced costs from unnecessary testing </a:t>
            </a:r>
          </a:p>
          <a:p>
            <a:pPr marL="0" lvl="0" indent="0">
              <a:lnSpc>
                <a:spcPct val="100000"/>
              </a:lnSpc>
              <a:buNone/>
            </a:pPr>
            <a:r>
              <a:rPr lang="en-US" sz="1800" u="sng" dirty="0"/>
              <a:t>Risks, harms, costs</a:t>
            </a:r>
            <a:r>
              <a:rPr lang="en-US" sz="1800" dirty="0"/>
              <a:t>: None</a:t>
            </a:r>
          </a:p>
          <a:p>
            <a:pPr marL="0" indent="0">
              <a:lnSpc>
                <a:spcPct val="100000"/>
              </a:lnSpc>
              <a:buNone/>
            </a:pPr>
            <a:endParaRPr lang="en-US" sz="1800" dirty="0"/>
          </a:p>
        </p:txBody>
      </p:sp>
    </p:spTree>
    <p:extLst>
      <p:ext uri="{BB962C8B-B14F-4D97-AF65-F5344CB8AC3E}">
        <p14:creationId xmlns:p14="http://schemas.microsoft.com/office/powerpoint/2010/main" val="445369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BAB21-4C94-4468-A58E-FF1F82DCC9BC}"/>
              </a:ext>
            </a:extLst>
          </p:cNvPr>
          <p:cNvSpPr>
            <a:spLocks noGrp="1"/>
          </p:cNvSpPr>
          <p:nvPr>
            <p:ph type="title"/>
          </p:nvPr>
        </p:nvSpPr>
        <p:spPr/>
        <p:txBody>
          <a:bodyPr/>
          <a:lstStyle/>
          <a:p>
            <a:r>
              <a:rPr lang="en-US" dirty="0"/>
              <a:t>KAS 3B: Vestibular Testing</a:t>
            </a:r>
          </a:p>
        </p:txBody>
      </p:sp>
      <p:sp>
        <p:nvSpPr>
          <p:cNvPr id="3" name="Content Placeholder 2">
            <a:extLst>
              <a:ext uri="{FF2B5EF4-FFF2-40B4-BE49-F238E27FC236}">
                <a16:creationId xmlns:a16="http://schemas.microsoft.com/office/drawing/2014/main" id="{97CACBF4-D20E-4680-9D8C-8075A22CCCE4}"/>
              </a:ext>
            </a:extLst>
          </p:cNvPr>
          <p:cNvSpPr>
            <a:spLocks noGrp="1"/>
          </p:cNvSpPr>
          <p:nvPr>
            <p:ph idx="1"/>
          </p:nvPr>
        </p:nvSpPr>
        <p:spPr/>
        <p:txBody>
          <a:bodyPr>
            <a:normAutofit fontScale="47500" lnSpcReduction="20000"/>
          </a:bodyPr>
          <a:lstStyle/>
          <a:p>
            <a:pPr marL="0" indent="0">
              <a:spcAft>
                <a:spcPts val="600"/>
              </a:spcAft>
              <a:buNone/>
            </a:pPr>
            <a:r>
              <a:rPr lang="en-US" sz="3200" b="1" dirty="0"/>
              <a:t>Action Statement Profile </a:t>
            </a:r>
          </a:p>
          <a:p>
            <a:pPr marL="0" lvl="0" indent="0">
              <a:lnSpc>
                <a:spcPct val="120000"/>
              </a:lnSpc>
              <a:buNone/>
            </a:pPr>
            <a:r>
              <a:rPr lang="en-US" u="sng" dirty="0"/>
              <a:t>Quality improvement opportunity: </a:t>
            </a:r>
            <a:r>
              <a:rPr lang="en-US" dirty="0"/>
              <a:t>Reduce unnecessary testing and costs (National Quality Strategy domains: safety, affordable quality care)</a:t>
            </a:r>
          </a:p>
          <a:p>
            <a:pPr marL="0" lvl="0" indent="0">
              <a:lnSpc>
                <a:spcPct val="120000"/>
              </a:lnSpc>
              <a:buNone/>
            </a:pPr>
            <a:r>
              <a:rPr lang="en-US" u="sng" dirty="0"/>
              <a:t>Aggregate evidence quality</a:t>
            </a:r>
            <a:r>
              <a:rPr lang="en-US" dirty="0"/>
              <a:t>: Grade C, based on diagnostic studies with limitations in referred patient populations and observational studies for vestibular testing  </a:t>
            </a:r>
          </a:p>
          <a:p>
            <a:pPr marL="0" lvl="0" indent="0">
              <a:lnSpc>
                <a:spcPct val="120000"/>
              </a:lnSpc>
              <a:buNone/>
            </a:pPr>
            <a:r>
              <a:rPr lang="en-US" u="sng" dirty="0"/>
              <a:t>Level of confidence in evidence</a:t>
            </a:r>
            <a:r>
              <a:rPr lang="en-US" dirty="0"/>
              <a:t>:  Medium   </a:t>
            </a:r>
          </a:p>
          <a:p>
            <a:pPr marL="0" lvl="0" indent="0">
              <a:lnSpc>
                <a:spcPct val="120000"/>
              </a:lnSpc>
              <a:buNone/>
            </a:pPr>
            <a:r>
              <a:rPr lang="en-US" u="sng" dirty="0"/>
              <a:t>Benefits-harm assessment</a:t>
            </a:r>
            <a:r>
              <a:rPr lang="en-US" dirty="0"/>
              <a:t>:  Preponderance of benefit over harm  </a:t>
            </a:r>
          </a:p>
          <a:p>
            <a:pPr marL="0" lvl="0" indent="0">
              <a:lnSpc>
                <a:spcPct val="120000"/>
              </a:lnSpc>
              <a:buNone/>
            </a:pPr>
            <a:r>
              <a:rPr lang="en-US" u="sng" dirty="0"/>
              <a:t>Value judgments</a:t>
            </a:r>
            <a:r>
              <a:rPr lang="en-US" dirty="0"/>
              <a:t>: None  </a:t>
            </a:r>
          </a:p>
          <a:p>
            <a:pPr marL="0" lvl="0" indent="0">
              <a:lnSpc>
                <a:spcPct val="120000"/>
              </a:lnSpc>
              <a:buNone/>
            </a:pPr>
            <a:r>
              <a:rPr lang="en-US" u="sng" dirty="0"/>
              <a:t>Intentional vagueness</a:t>
            </a:r>
            <a:r>
              <a:rPr lang="en-US" dirty="0"/>
              <a:t>: None </a:t>
            </a:r>
          </a:p>
          <a:p>
            <a:pPr marL="0" lvl="0" indent="0">
              <a:lnSpc>
                <a:spcPct val="120000"/>
              </a:lnSpc>
              <a:buNone/>
            </a:pPr>
            <a:r>
              <a:rPr lang="en-US" u="sng" dirty="0"/>
              <a:t>Role of patient preferences</a:t>
            </a:r>
            <a:r>
              <a:rPr lang="en-US" dirty="0"/>
              <a:t>: None  </a:t>
            </a:r>
          </a:p>
          <a:p>
            <a:pPr marL="0" lvl="0" indent="0">
              <a:lnSpc>
                <a:spcPct val="120000"/>
              </a:lnSpc>
              <a:buNone/>
            </a:pPr>
            <a:r>
              <a:rPr lang="en-US" u="sng" dirty="0"/>
              <a:t>Exceptions:</a:t>
            </a:r>
            <a:r>
              <a:rPr lang="en-US" dirty="0"/>
              <a:t>  Patients who have separate indications for vestibular testing aside from confirming a diagnosis of BPPV  </a:t>
            </a:r>
          </a:p>
          <a:p>
            <a:pPr marL="0" lvl="0" indent="0">
              <a:lnSpc>
                <a:spcPct val="120000"/>
              </a:lnSpc>
              <a:buNone/>
            </a:pPr>
            <a:r>
              <a:rPr lang="en-US" u="sng" dirty="0"/>
              <a:t>Policy level:</a:t>
            </a:r>
            <a:r>
              <a:rPr lang="en-US" dirty="0"/>
              <a:t> Recommendation against    </a:t>
            </a:r>
          </a:p>
          <a:p>
            <a:pPr marL="0" lvl="0" indent="0">
              <a:lnSpc>
                <a:spcPct val="120000"/>
              </a:lnSpc>
              <a:buNone/>
            </a:pPr>
            <a:r>
              <a:rPr lang="en-US" u="sng" dirty="0"/>
              <a:t>Differences of opinion: </a:t>
            </a:r>
            <a:r>
              <a:rPr lang="en-US" dirty="0"/>
              <a:t>None</a:t>
            </a:r>
            <a:r>
              <a:rPr lang="en-US" u="sng" dirty="0"/>
              <a:t> </a:t>
            </a:r>
            <a:endParaRPr lang="en-US" dirty="0"/>
          </a:p>
        </p:txBody>
      </p:sp>
    </p:spTree>
    <p:extLst>
      <p:ext uri="{BB962C8B-B14F-4D97-AF65-F5344CB8AC3E}">
        <p14:creationId xmlns:p14="http://schemas.microsoft.com/office/powerpoint/2010/main" val="2098935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92269-BAAC-4CD5-85DE-961B069A667B}"/>
              </a:ext>
            </a:extLst>
          </p:cNvPr>
          <p:cNvSpPr>
            <a:spLocks noGrp="1"/>
          </p:cNvSpPr>
          <p:nvPr>
            <p:ph type="title"/>
          </p:nvPr>
        </p:nvSpPr>
        <p:spPr/>
        <p:txBody>
          <a:bodyPr/>
          <a:lstStyle/>
          <a:p>
            <a:r>
              <a:rPr lang="en-US" dirty="0"/>
              <a:t>KAS 4A: Repositioning Procedures as Initial Therapy</a:t>
            </a:r>
          </a:p>
        </p:txBody>
      </p:sp>
      <p:sp>
        <p:nvSpPr>
          <p:cNvPr id="3" name="Content Placeholder 2">
            <a:extLst>
              <a:ext uri="{FF2B5EF4-FFF2-40B4-BE49-F238E27FC236}">
                <a16:creationId xmlns:a16="http://schemas.microsoft.com/office/drawing/2014/main" id="{40F1E5DF-AC61-4C70-8382-86831C5FF22E}"/>
              </a:ext>
            </a:extLst>
          </p:cNvPr>
          <p:cNvSpPr>
            <a:spLocks noGrp="1"/>
          </p:cNvSpPr>
          <p:nvPr>
            <p:ph idx="1"/>
          </p:nvPr>
        </p:nvSpPr>
        <p:spPr/>
        <p:txBody>
          <a:bodyPr/>
          <a:lstStyle/>
          <a:p>
            <a:pPr marL="0" indent="0">
              <a:lnSpc>
                <a:spcPct val="100000"/>
              </a:lnSpc>
              <a:spcAft>
                <a:spcPts val="1800"/>
              </a:spcAft>
              <a:buNone/>
            </a:pPr>
            <a:r>
              <a:rPr lang="en-US" sz="2000" b="1" dirty="0"/>
              <a:t>REPOSITIONING PROCEDURES AS INITIAL THERAPY:  Clinicians should treat, or refer to a clinician who can treat, patients with posterior canal BPPV with a </a:t>
            </a:r>
            <a:r>
              <a:rPr lang="en-US" sz="2000" b="1" dirty="0" err="1"/>
              <a:t>canalith</a:t>
            </a:r>
            <a:r>
              <a:rPr lang="en-US" sz="2000" b="1" dirty="0"/>
              <a:t> repositioning procedure.  </a:t>
            </a:r>
            <a:r>
              <a:rPr lang="en-US" sz="2000" i="1" u="sng" dirty="0"/>
              <a:t>Strong recommendation</a:t>
            </a:r>
            <a:r>
              <a:rPr lang="en-US" sz="2000" i="1" dirty="0"/>
              <a:t> based on systematic reviews of randomized controlled trials and a preponderance of benefit over harm.</a:t>
            </a:r>
            <a:r>
              <a:rPr lang="en-US" sz="2000" dirty="0"/>
              <a:t>  </a:t>
            </a:r>
            <a:endParaRPr lang="en-US" sz="2000" b="1" dirty="0"/>
          </a:p>
          <a:p>
            <a:pPr marL="0" lvl="0" indent="0">
              <a:lnSpc>
                <a:spcPct val="100000"/>
              </a:lnSpc>
              <a:buNone/>
            </a:pPr>
            <a:r>
              <a:rPr lang="en-US" sz="1600" u="sng" dirty="0"/>
              <a:t>Benefits:</a:t>
            </a:r>
            <a:r>
              <a:rPr lang="en-US" sz="1600" dirty="0"/>
              <a:t> Prompt resolution of symptoms with a relatively low number needed to treat ranging from 1 to 3   </a:t>
            </a:r>
          </a:p>
          <a:p>
            <a:pPr marL="0" lvl="0" indent="0">
              <a:lnSpc>
                <a:spcPct val="100000"/>
              </a:lnSpc>
              <a:buNone/>
            </a:pPr>
            <a:r>
              <a:rPr lang="en-US" sz="1600" u="sng" dirty="0"/>
              <a:t>Risks, harms, costs:</a:t>
            </a:r>
            <a:r>
              <a:rPr lang="en-US" sz="1600" dirty="0"/>
              <a:t> Transient provocation of symptoms of BPPV by the procedure.  Risk for falls due to imbalance after the procedure.  No serious adverse events reported in RCTs  </a:t>
            </a:r>
          </a:p>
        </p:txBody>
      </p:sp>
    </p:spTree>
    <p:extLst>
      <p:ext uri="{BB962C8B-B14F-4D97-AF65-F5344CB8AC3E}">
        <p14:creationId xmlns:p14="http://schemas.microsoft.com/office/powerpoint/2010/main" val="2269054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92269-BAAC-4CD5-85DE-961B069A667B}"/>
              </a:ext>
            </a:extLst>
          </p:cNvPr>
          <p:cNvSpPr>
            <a:spLocks noGrp="1"/>
          </p:cNvSpPr>
          <p:nvPr>
            <p:ph type="title"/>
          </p:nvPr>
        </p:nvSpPr>
        <p:spPr/>
        <p:txBody>
          <a:bodyPr/>
          <a:lstStyle/>
          <a:p>
            <a:r>
              <a:rPr lang="en-US" dirty="0"/>
              <a:t>KAS 4A: Repositioning Procedures as Initial Therapy</a:t>
            </a:r>
          </a:p>
        </p:txBody>
      </p:sp>
      <p:sp>
        <p:nvSpPr>
          <p:cNvPr id="3" name="Content Placeholder 2">
            <a:extLst>
              <a:ext uri="{FF2B5EF4-FFF2-40B4-BE49-F238E27FC236}">
                <a16:creationId xmlns:a16="http://schemas.microsoft.com/office/drawing/2014/main" id="{40F1E5DF-AC61-4C70-8382-86831C5FF22E}"/>
              </a:ext>
            </a:extLst>
          </p:cNvPr>
          <p:cNvSpPr>
            <a:spLocks noGrp="1"/>
          </p:cNvSpPr>
          <p:nvPr>
            <p:ph idx="1"/>
          </p:nvPr>
        </p:nvSpPr>
        <p:spPr>
          <a:xfrm>
            <a:off x="838200" y="1825625"/>
            <a:ext cx="10515600" cy="3956610"/>
          </a:xfrm>
        </p:spPr>
        <p:txBody>
          <a:bodyPr>
            <a:normAutofit fontScale="62500" lnSpcReduction="20000"/>
          </a:bodyPr>
          <a:lstStyle/>
          <a:p>
            <a:pPr marL="0" indent="0">
              <a:spcAft>
                <a:spcPts val="1200"/>
              </a:spcAft>
              <a:buNone/>
            </a:pPr>
            <a:r>
              <a:rPr lang="en-US" sz="2600" b="1" dirty="0">
                <a:latin typeface="Helvetica" panose="020B0604020202020204" pitchFamily="34" charset="0"/>
                <a:cs typeface="Helvetica" panose="020B0604020202020204" pitchFamily="34" charset="0"/>
              </a:rPr>
              <a:t>Action Statement Profile </a:t>
            </a:r>
          </a:p>
          <a:p>
            <a:pPr marL="0" indent="0">
              <a:lnSpc>
                <a:spcPct val="120000"/>
              </a:lnSpc>
              <a:spcBef>
                <a:spcPts val="0"/>
              </a:spcBef>
              <a:spcAft>
                <a:spcPts val="600"/>
              </a:spcAft>
              <a:buNone/>
            </a:pPr>
            <a:r>
              <a:rPr lang="en-US" sz="2000" u="sng" dirty="0"/>
              <a:t>Quality improvement opportunity:</a:t>
            </a:r>
            <a:r>
              <a:rPr lang="en-US" sz="2000" dirty="0"/>
              <a:t> To promote effective treatment of posterior canal BPPV ((National Quality Strategy domain: promoting effective prevention/treatments)</a:t>
            </a:r>
          </a:p>
          <a:p>
            <a:pPr marL="0" indent="0">
              <a:lnSpc>
                <a:spcPct val="120000"/>
              </a:lnSpc>
              <a:spcBef>
                <a:spcPts val="0"/>
              </a:spcBef>
              <a:spcAft>
                <a:spcPts val="600"/>
              </a:spcAft>
              <a:buNone/>
            </a:pPr>
            <a:r>
              <a:rPr lang="en-US" sz="2000" u="sng" dirty="0"/>
              <a:t>Aggregate evidence quality:</a:t>
            </a:r>
            <a:r>
              <a:rPr lang="en-US" sz="2000" dirty="0"/>
              <a:t> Grade A, based on systematic reviews of randomized controlled trials </a:t>
            </a:r>
          </a:p>
          <a:p>
            <a:pPr marL="0" indent="0">
              <a:lnSpc>
                <a:spcPct val="120000"/>
              </a:lnSpc>
              <a:spcBef>
                <a:spcPts val="0"/>
              </a:spcBef>
              <a:spcAft>
                <a:spcPts val="600"/>
              </a:spcAft>
              <a:buNone/>
            </a:pPr>
            <a:r>
              <a:rPr lang="en-US" sz="2000" u="sng" dirty="0"/>
              <a:t>Level of confidence in evidence:</a:t>
            </a:r>
            <a:r>
              <a:rPr lang="en-US" sz="2000" dirty="0"/>
              <a:t> High for otolaryngology or subspecialty settings. Lower in primary care settings where evidence is more limited</a:t>
            </a:r>
          </a:p>
          <a:p>
            <a:pPr marL="0" indent="0">
              <a:lnSpc>
                <a:spcPct val="120000"/>
              </a:lnSpc>
              <a:spcBef>
                <a:spcPts val="0"/>
              </a:spcBef>
              <a:spcAft>
                <a:spcPts val="600"/>
              </a:spcAft>
              <a:buNone/>
            </a:pPr>
            <a:r>
              <a:rPr lang="en-US" sz="2000" u="sng" dirty="0"/>
              <a:t>Benefits-harm assessment: </a:t>
            </a:r>
            <a:r>
              <a:rPr lang="en-US" sz="2000" dirty="0"/>
              <a:t> Preponderance of benefit over harm  </a:t>
            </a:r>
          </a:p>
          <a:p>
            <a:pPr marL="0" indent="0">
              <a:lnSpc>
                <a:spcPct val="120000"/>
              </a:lnSpc>
              <a:spcBef>
                <a:spcPts val="0"/>
              </a:spcBef>
              <a:spcAft>
                <a:spcPts val="600"/>
              </a:spcAft>
              <a:buNone/>
            </a:pPr>
            <a:r>
              <a:rPr lang="en-US" sz="2000" u="sng" dirty="0"/>
              <a:t>Value judgments: </a:t>
            </a:r>
            <a:r>
              <a:rPr lang="en-US" sz="2000" dirty="0"/>
              <a:t>High value ascribed to prompt resolution of symptoms and the ease with which the CRP may be performed  </a:t>
            </a:r>
          </a:p>
          <a:p>
            <a:pPr marL="0" indent="0">
              <a:lnSpc>
                <a:spcPct val="120000"/>
              </a:lnSpc>
              <a:spcBef>
                <a:spcPts val="0"/>
              </a:spcBef>
              <a:spcAft>
                <a:spcPts val="600"/>
              </a:spcAft>
              <a:buNone/>
            </a:pPr>
            <a:r>
              <a:rPr lang="en-US" sz="2000" u="sng" dirty="0"/>
              <a:t>Intentional vagueness</a:t>
            </a:r>
            <a:r>
              <a:rPr lang="en-US" sz="2000" dirty="0"/>
              <a:t>: None</a:t>
            </a:r>
          </a:p>
          <a:p>
            <a:pPr marL="0" indent="0">
              <a:lnSpc>
                <a:spcPct val="120000"/>
              </a:lnSpc>
              <a:spcBef>
                <a:spcPts val="0"/>
              </a:spcBef>
              <a:spcAft>
                <a:spcPts val="600"/>
              </a:spcAft>
              <a:buNone/>
            </a:pPr>
            <a:r>
              <a:rPr lang="en-US" sz="2000" u="sng" dirty="0"/>
              <a:t>Role of patient preferences:</a:t>
            </a:r>
            <a:r>
              <a:rPr lang="en-US" sz="2000" dirty="0"/>
              <a:t> Moderate  </a:t>
            </a:r>
          </a:p>
          <a:p>
            <a:pPr marL="0" indent="0">
              <a:lnSpc>
                <a:spcPct val="120000"/>
              </a:lnSpc>
              <a:spcBef>
                <a:spcPts val="0"/>
              </a:spcBef>
              <a:spcAft>
                <a:spcPts val="600"/>
              </a:spcAft>
              <a:buNone/>
            </a:pPr>
            <a:r>
              <a:rPr lang="en-US" sz="2000" u="sng" dirty="0"/>
              <a:t>Exceptions</a:t>
            </a:r>
            <a:r>
              <a:rPr lang="en-US" sz="2000" dirty="0"/>
              <a:t>:  Patients with physical limitations including cervical stenosis, Down’s syndrome, severe rheumatoid arthritis, cervical radiculopathies, Paget’s disease, morbid  obesity, ankylosing spondylitis, low back dysfunction, retinal detachment, and spinal cord injuries may not be candidates for this procedure or may need specialized examination tables for performance of the procedure</a:t>
            </a:r>
          </a:p>
          <a:p>
            <a:pPr marL="0" indent="0">
              <a:lnSpc>
                <a:spcPct val="120000"/>
              </a:lnSpc>
              <a:spcBef>
                <a:spcPts val="0"/>
              </a:spcBef>
              <a:spcAft>
                <a:spcPts val="600"/>
              </a:spcAft>
              <a:buNone/>
            </a:pPr>
            <a:r>
              <a:rPr lang="en-US" sz="2000" u="sng" dirty="0"/>
              <a:t>Policy level:</a:t>
            </a:r>
            <a:r>
              <a:rPr lang="en-US" sz="2000" dirty="0"/>
              <a:t> Strong recommendation</a:t>
            </a:r>
          </a:p>
          <a:p>
            <a:pPr marL="0" indent="0">
              <a:lnSpc>
                <a:spcPct val="120000"/>
              </a:lnSpc>
              <a:spcBef>
                <a:spcPts val="0"/>
              </a:spcBef>
              <a:spcAft>
                <a:spcPts val="600"/>
              </a:spcAft>
              <a:buNone/>
            </a:pPr>
            <a:r>
              <a:rPr lang="en-US" sz="2000" u="sng" dirty="0"/>
              <a:t>Differences of opinion:</a:t>
            </a:r>
            <a:r>
              <a:rPr lang="en-US" sz="2000" dirty="0"/>
              <a:t> None</a:t>
            </a:r>
          </a:p>
        </p:txBody>
      </p:sp>
    </p:spTree>
    <p:extLst>
      <p:ext uri="{BB962C8B-B14F-4D97-AF65-F5344CB8AC3E}">
        <p14:creationId xmlns:p14="http://schemas.microsoft.com/office/powerpoint/2010/main" val="3303365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6C126-F973-4963-ADE4-0FA48C3894C5}"/>
              </a:ext>
            </a:extLst>
          </p:cNvPr>
          <p:cNvSpPr>
            <a:spLocks noGrp="1"/>
          </p:cNvSpPr>
          <p:nvPr>
            <p:ph type="title"/>
          </p:nvPr>
        </p:nvSpPr>
        <p:spPr/>
        <p:txBody>
          <a:bodyPr/>
          <a:lstStyle/>
          <a:p>
            <a:r>
              <a:rPr lang="en-US" dirty="0"/>
              <a:t>Burden</a:t>
            </a:r>
          </a:p>
        </p:txBody>
      </p:sp>
      <p:sp>
        <p:nvSpPr>
          <p:cNvPr id="3" name="Content Placeholder 2">
            <a:extLst>
              <a:ext uri="{FF2B5EF4-FFF2-40B4-BE49-F238E27FC236}">
                <a16:creationId xmlns:a16="http://schemas.microsoft.com/office/drawing/2014/main" id="{0FA1E65E-ECF5-461A-B5A8-BA6B76FAEDCF}"/>
              </a:ext>
            </a:extLst>
          </p:cNvPr>
          <p:cNvSpPr>
            <a:spLocks noGrp="1"/>
          </p:cNvSpPr>
          <p:nvPr>
            <p:ph idx="1"/>
          </p:nvPr>
        </p:nvSpPr>
        <p:spPr/>
        <p:txBody>
          <a:bodyPr>
            <a:normAutofit fontScale="70000" lnSpcReduction="20000"/>
          </a:bodyPr>
          <a:lstStyle/>
          <a:p>
            <a:pPr marL="342900" lvl="0" indent="-342900" hangingPunct="0">
              <a:lnSpc>
                <a:spcPct val="120000"/>
              </a:lnSpc>
            </a:pPr>
            <a:r>
              <a:rPr lang="en-US" dirty="0"/>
              <a:t>BPPV is the most common vestibular disorder across the lifespan (</a:t>
            </a:r>
            <a:r>
              <a:rPr lang="en-US" dirty="0" err="1"/>
              <a:t>Parnes</a:t>
            </a:r>
            <a:r>
              <a:rPr lang="en-US" dirty="0"/>
              <a:t> et al, 2003; </a:t>
            </a:r>
            <a:r>
              <a:rPr lang="en-US" dirty="0" err="1"/>
              <a:t>Nedzelski</a:t>
            </a:r>
            <a:r>
              <a:rPr lang="en-US" dirty="0"/>
              <a:t> et al, 1986; </a:t>
            </a:r>
            <a:r>
              <a:rPr lang="en-US" dirty="0" err="1"/>
              <a:t>Neuhauser</a:t>
            </a:r>
            <a:r>
              <a:rPr lang="en-US" dirty="0"/>
              <a:t>, 2007).</a:t>
            </a:r>
          </a:p>
          <a:p>
            <a:pPr marL="342900" indent="-342900" hangingPunct="0">
              <a:lnSpc>
                <a:spcPct val="120000"/>
              </a:lnSpc>
            </a:pPr>
            <a:r>
              <a:rPr lang="en-US" dirty="0"/>
              <a:t>It is estimated that it costs approximately $2000 to arrive at the diagnosis of BPPV and that greater than 65% of patients with this condition will undergo potentially unnecessary diagnostic testing or therapeutic interventions (Wang, et al, 2014).</a:t>
            </a:r>
          </a:p>
          <a:p>
            <a:pPr marL="342900" indent="-342900" hangingPunct="0">
              <a:lnSpc>
                <a:spcPct val="120000"/>
              </a:lnSpc>
            </a:pPr>
            <a:r>
              <a:rPr lang="en-US" dirty="0"/>
              <a:t>BPPV is more common in older individuals with a correspondingly more pronounced health and quality-of-life impact.  It has been estimated that 9% of elderly patients undergoing comprehensive geriatric assessment for non-balance related complaints have unrecognized BPPV. Older patients with BPPV experience a greater incidence of falls, depression and impairments of their daily activities(</a:t>
            </a:r>
            <a:r>
              <a:rPr lang="en-US" dirty="0" err="1"/>
              <a:t>Oghalai</a:t>
            </a:r>
            <a:r>
              <a:rPr lang="en-US" dirty="0"/>
              <a:t> et el, 2000).</a:t>
            </a:r>
          </a:p>
        </p:txBody>
      </p:sp>
    </p:spTree>
    <p:extLst>
      <p:ext uri="{BB962C8B-B14F-4D97-AF65-F5344CB8AC3E}">
        <p14:creationId xmlns:p14="http://schemas.microsoft.com/office/powerpoint/2010/main" val="3244479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E90E4-DC80-4B85-BFCE-F970805F50F6}"/>
              </a:ext>
            </a:extLst>
          </p:cNvPr>
          <p:cNvSpPr>
            <a:spLocks noGrp="1"/>
          </p:cNvSpPr>
          <p:nvPr>
            <p:ph type="title"/>
          </p:nvPr>
        </p:nvSpPr>
        <p:spPr/>
        <p:txBody>
          <a:bodyPr/>
          <a:lstStyle/>
          <a:p>
            <a:r>
              <a:rPr lang="en-US" dirty="0"/>
              <a:t>KAS 4B: Post-Procedural Restrictions</a:t>
            </a:r>
          </a:p>
        </p:txBody>
      </p:sp>
      <p:sp>
        <p:nvSpPr>
          <p:cNvPr id="3" name="Content Placeholder 2">
            <a:extLst>
              <a:ext uri="{FF2B5EF4-FFF2-40B4-BE49-F238E27FC236}">
                <a16:creationId xmlns:a16="http://schemas.microsoft.com/office/drawing/2014/main" id="{95C3C71C-4DFB-41D8-9942-E4B741BD463A}"/>
              </a:ext>
            </a:extLst>
          </p:cNvPr>
          <p:cNvSpPr>
            <a:spLocks noGrp="1"/>
          </p:cNvSpPr>
          <p:nvPr>
            <p:ph idx="1"/>
          </p:nvPr>
        </p:nvSpPr>
        <p:spPr/>
        <p:txBody>
          <a:bodyPr>
            <a:normAutofit/>
          </a:bodyPr>
          <a:lstStyle/>
          <a:p>
            <a:pPr marL="0" indent="0">
              <a:lnSpc>
                <a:spcPct val="100000"/>
              </a:lnSpc>
              <a:spcAft>
                <a:spcPts val="1800"/>
              </a:spcAft>
              <a:buNone/>
            </a:pPr>
            <a:r>
              <a:rPr lang="en-US" sz="1800" b="1" dirty="0"/>
              <a:t>POST-PROCEDURAL RESTRICTIONS: Clinicians should not recommend post‑ procedural postural restrictions after </a:t>
            </a:r>
            <a:r>
              <a:rPr lang="en-US" sz="1800" b="1" dirty="0" err="1"/>
              <a:t>canalith</a:t>
            </a:r>
            <a:r>
              <a:rPr lang="en-US" sz="1800" b="1" dirty="0"/>
              <a:t> repositioning procedure for posterior canal BPPV.</a:t>
            </a:r>
            <a:r>
              <a:rPr lang="en-US" sz="1800" dirty="0"/>
              <a:t>  </a:t>
            </a:r>
            <a:r>
              <a:rPr lang="en-US" sz="1800" i="1" u="sng" dirty="0"/>
              <a:t>Strong recommendation against</a:t>
            </a:r>
            <a:r>
              <a:rPr lang="en-US" sz="1800" i="1" dirty="0"/>
              <a:t> restrictions based on randomized controlled trials with minor limitations and a preponderance of benefit over harm.</a:t>
            </a:r>
            <a:endParaRPr lang="en-US" sz="1800" dirty="0"/>
          </a:p>
          <a:p>
            <a:pPr marL="0" lvl="0" indent="0">
              <a:lnSpc>
                <a:spcPct val="100000"/>
              </a:lnSpc>
              <a:buNone/>
            </a:pPr>
            <a:r>
              <a:rPr lang="en-US" sz="1800" u="sng" dirty="0"/>
              <a:t>Benefits</a:t>
            </a:r>
            <a:r>
              <a:rPr lang="en-US" sz="1800" dirty="0"/>
              <a:t>: Faster return to normal lifestyle, reduced anxiety, less sleep or work interruption, reduced musculoskeletal discomfort, reduced cost (e.g., of cervical collars)</a:t>
            </a:r>
          </a:p>
          <a:p>
            <a:pPr marL="0" lvl="0" indent="0">
              <a:lnSpc>
                <a:spcPct val="100000"/>
              </a:lnSpc>
              <a:buNone/>
            </a:pPr>
            <a:r>
              <a:rPr lang="en-US" sz="1800" u="sng" dirty="0"/>
              <a:t>Risk, harm, cost:</a:t>
            </a:r>
            <a:r>
              <a:rPr lang="en-US" sz="1800" dirty="0"/>
              <a:t> Potential risk for increased failure risk in a small subset of patients </a:t>
            </a:r>
          </a:p>
          <a:p>
            <a:pPr marL="0" indent="0">
              <a:lnSpc>
                <a:spcPct val="100000"/>
              </a:lnSpc>
              <a:buNone/>
            </a:pPr>
            <a:endParaRPr lang="en-US" sz="1800" dirty="0"/>
          </a:p>
        </p:txBody>
      </p:sp>
    </p:spTree>
    <p:extLst>
      <p:ext uri="{BB962C8B-B14F-4D97-AF65-F5344CB8AC3E}">
        <p14:creationId xmlns:p14="http://schemas.microsoft.com/office/powerpoint/2010/main" val="3152694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E90E4-DC80-4B85-BFCE-F970805F50F6}"/>
              </a:ext>
            </a:extLst>
          </p:cNvPr>
          <p:cNvSpPr>
            <a:spLocks noGrp="1"/>
          </p:cNvSpPr>
          <p:nvPr>
            <p:ph type="title"/>
          </p:nvPr>
        </p:nvSpPr>
        <p:spPr/>
        <p:txBody>
          <a:bodyPr/>
          <a:lstStyle/>
          <a:p>
            <a:r>
              <a:rPr lang="en-US" dirty="0"/>
              <a:t>KAS 4B: Post-Procedural Restrictions</a:t>
            </a:r>
          </a:p>
        </p:txBody>
      </p:sp>
      <p:sp>
        <p:nvSpPr>
          <p:cNvPr id="3" name="Content Placeholder 2">
            <a:extLst>
              <a:ext uri="{FF2B5EF4-FFF2-40B4-BE49-F238E27FC236}">
                <a16:creationId xmlns:a16="http://schemas.microsoft.com/office/drawing/2014/main" id="{95C3C71C-4DFB-41D8-9942-E4B741BD463A}"/>
              </a:ext>
            </a:extLst>
          </p:cNvPr>
          <p:cNvSpPr>
            <a:spLocks noGrp="1"/>
          </p:cNvSpPr>
          <p:nvPr>
            <p:ph idx="1"/>
          </p:nvPr>
        </p:nvSpPr>
        <p:spPr>
          <a:xfrm>
            <a:off x="838200" y="1690688"/>
            <a:ext cx="10515600" cy="3956610"/>
          </a:xfrm>
        </p:spPr>
        <p:txBody>
          <a:bodyPr>
            <a:normAutofit/>
          </a:bodyPr>
          <a:lstStyle/>
          <a:p>
            <a:pPr marL="0" indent="0">
              <a:spcAft>
                <a:spcPts val="600"/>
              </a:spcAft>
              <a:buNone/>
            </a:pPr>
            <a:r>
              <a:rPr lang="en-US" sz="1600" b="1" dirty="0"/>
              <a:t>Action Statement Profile</a:t>
            </a:r>
            <a:endParaRPr lang="en-US" sz="1600" dirty="0"/>
          </a:p>
          <a:p>
            <a:pPr marL="0" lvl="0" indent="0">
              <a:lnSpc>
                <a:spcPct val="100000"/>
              </a:lnSpc>
              <a:spcBef>
                <a:spcPts val="0"/>
              </a:spcBef>
              <a:spcAft>
                <a:spcPts val="600"/>
              </a:spcAft>
              <a:buNone/>
            </a:pPr>
            <a:r>
              <a:rPr lang="en-US" sz="1400" u="sng" dirty="0"/>
              <a:t>Quality improvement opportunity:</a:t>
            </a:r>
            <a:r>
              <a:rPr lang="en-US" sz="1400" dirty="0"/>
              <a:t>  Avoidance of unnecessary interventions, engaging patients, decreasing use of ineffective treatments (National Quality Strategy domain: coordination of care)</a:t>
            </a:r>
          </a:p>
          <a:p>
            <a:pPr marL="0" lvl="0" indent="0">
              <a:lnSpc>
                <a:spcPct val="100000"/>
              </a:lnSpc>
              <a:spcBef>
                <a:spcPts val="0"/>
              </a:spcBef>
              <a:spcAft>
                <a:spcPts val="600"/>
              </a:spcAft>
              <a:buNone/>
            </a:pPr>
            <a:r>
              <a:rPr lang="en-US" sz="1400" u="sng" dirty="0"/>
              <a:t>Aggregate evidence quality</a:t>
            </a:r>
            <a:r>
              <a:rPr lang="en-US" sz="1400" dirty="0"/>
              <a:t>: Grade A</a:t>
            </a:r>
          </a:p>
          <a:p>
            <a:pPr marL="0" lvl="0" indent="0">
              <a:lnSpc>
                <a:spcPct val="100000"/>
              </a:lnSpc>
              <a:spcBef>
                <a:spcPts val="0"/>
              </a:spcBef>
              <a:spcAft>
                <a:spcPts val="600"/>
              </a:spcAft>
              <a:buNone/>
            </a:pPr>
            <a:r>
              <a:rPr lang="en-US" sz="1400" u="sng" dirty="0"/>
              <a:t>Level of confidence in evidence:</a:t>
            </a:r>
            <a:r>
              <a:rPr lang="en-US" sz="1400" dirty="0"/>
              <a:t> High</a:t>
            </a:r>
          </a:p>
          <a:p>
            <a:pPr marL="0" lvl="0" indent="0">
              <a:lnSpc>
                <a:spcPct val="100000"/>
              </a:lnSpc>
              <a:spcBef>
                <a:spcPts val="0"/>
              </a:spcBef>
              <a:spcAft>
                <a:spcPts val="600"/>
              </a:spcAft>
              <a:buNone/>
            </a:pPr>
            <a:r>
              <a:rPr lang="en-US" sz="1400" u="sng" dirty="0"/>
              <a:t>Benefit-harm assessment:</a:t>
            </a:r>
            <a:r>
              <a:rPr lang="en-US" sz="1400" dirty="0"/>
              <a:t> Preponderance of benefit</a:t>
            </a:r>
          </a:p>
          <a:p>
            <a:pPr marL="0" lvl="0" indent="0">
              <a:lnSpc>
                <a:spcPct val="100000"/>
              </a:lnSpc>
              <a:spcBef>
                <a:spcPts val="0"/>
              </a:spcBef>
              <a:spcAft>
                <a:spcPts val="600"/>
              </a:spcAft>
              <a:buNone/>
            </a:pPr>
            <a:r>
              <a:rPr lang="en-US" sz="1400" u="sng" dirty="0"/>
              <a:t>Value judgments</a:t>
            </a:r>
            <a:r>
              <a:rPr lang="en-US" sz="1400" dirty="0"/>
              <a:t>: None</a:t>
            </a:r>
          </a:p>
          <a:p>
            <a:pPr marL="0" lvl="0" indent="0">
              <a:lnSpc>
                <a:spcPct val="100000"/>
              </a:lnSpc>
              <a:spcBef>
                <a:spcPts val="0"/>
              </a:spcBef>
              <a:spcAft>
                <a:spcPts val="600"/>
              </a:spcAft>
              <a:buNone/>
            </a:pPr>
            <a:r>
              <a:rPr lang="en-US" sz="1400" u="sng" dirty="0"/>
              <a:t>Intentional vagueness:</a:t>
            </a:r>
            <a:r>
              <a:rPr lang="en-US" sz="1400" dirty="0"/>
              <a:t> The generic term restrictions is used but that can include sleeping upright, laying on the involved side, use of a cervical collar, or any type of restriction</a:t>
            </a:r>
          </a:p>
          <a:p>
            <a:pPr marL="0" lvl="0" indent="0">
              <a:lnSpc>
                <a:spcPct val="100000"/>
              </a:lnSpc>
              <a:spcBef>
                <a:spcPts val="0"/>
              </a:spcBef>
              <a:spcAft>
                <a:spcPts val="600"/>
              </a:spcAft>
              <a:buNone/>
            </a:pPr>
            <a:r>
              <a:rPr lang="en-US" sz="1400" u="sng" dirty="0"/>
              <a:t>Role of patient preferences:</a:t>
            </a:r>
            <a:r>
              <a:rPr lang="en-US" sz="1400" dirty="0"/>
              <a:t> Small</a:t>
            </a:r>
          </a:p>
          <a:p>
            <a:pPr marL="0" lvl="0" indent="0">
              <a:lnSpc>
                <a:spcPct val="100000"/>
              </a:lnSpc>
              <a:spcBef>
                <a:spcPts val="0"/>
              </a:spcBef>
              <a:spcAft>
                <a:spcPts val="600"/>
              </a:spcAft>
              <a:buNone/>
            </a:pPr>
            <a:r>
              <a:rPr lang="en-US" sz="1400" u="sng" dirty="0"/>
              <a:t>Exclusions:</a:t>
            </a:r>
            <a:r>
              <a:rPr lang="en-US" sz="1400" dirty="0"/>
              <a:t> None</a:t>
            </a:r>
          </a:p>
          <a:p>
            <a:pPr marL="0" lvl="0" indent="0">
              <a:lnSpc>
                <a:spcPct val="100000"/>
              </a:lnSpc>
              <a:spcBef>
                <a:spcPts val="0"/>
              </a:spcBef>
              <a:spcAft>
                <a:spcPts val="600"/>
              </a:spcAft>
              <a:buNone/>
            </a:pPr>
            <a:r>
              <a:rPr lang="en-US" sz="1400" u="sng" dirty="0"/>
              <a:t>Policy level</a:t>
            </a:r>
            <a:r>
              <a:rPr lang="en-US" sz="1400" dirty="0"/>
              <a:t>: Strong Recommendation Against</a:t>
            </a:r>
          </a:p>
          <a:p>
            <a:pPr marL="0" lvl="0" indent="0">
              <a:lnSpc>
                <a:spcPct val="100000"/>
              </a:lnSpc>
              <a:spcBef>
                <a:spcPts val="0"/>
              </a:spcBef>
              <a:spcAft>
                <a:spcPts val="600"/>
              </a:spcAft>
              <a:buNone/>
            </a:pPr>
            <a:r>
              <a:rPr lang="en-US" sz="1400" u="sng" dirty="0"/>
              <a:t>Differences of opinion:</a:t>
            </a:r>
            <a:r>
              <a:rPr lang="en-US" sz="1400" dirty="0"/>
              <a:t> Several panel members had only medium confidence in the evidence</a:t>
            </a:r>
          </a:p>
        </p:txBody>
      </p:sp>
    </p:spTree>
    <p:extLst>
      <p:ext uri="{BB962C8B-B14F-4D97-AF65-F5344CB8AC3E}">
        <p14:creationId xmlns:p14="http://schemas.microsoft.com/office/powerpoint/2010/main" val="3306652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C520B-E3A7-41DC-B2F6-E6E9A8EE2CD8}"/>
              </a:ext>
            </a:extLst>
          </p:cNvPr>
          <p:cNvSpPr>
            <a:spLocks noGrp="1"/>
          </p:cNvSpPr>
          <p:nvPr>
            <p:ph type="title"/>
          </p:nvPr>
        </p:nvSpPr>
        <p:spPr/>
        <p:txBody>
          <a:bodyPr/>
          <a:lstStyle/>
          <a:p>
            <a:r>
              <a:rPr lang="en-US" dirty="0"/>
              <a:t>KAS 4C: Observation as Initial Therapy</a:t>
            </a:r>
          </a:p>
        </p:txBody>
      </p:sp>
      <p:sp>
        <p:nvSpPr>
          <p:cNvPr id="3" name="Content Placeholder 2">
            <a:extLst>
              <a:ext uri="{FF2B5EF4-FFF2-40B4-BE49-F238E27FC236}">
                <a16:creationId xmlns:a16="http://schemas.microsoft.com/office/drawing/2014/main" id="{9782B5A4-53F3-4912-93E5-F3C85EC0E4F2}"/>
              </a:ext>
            </a:extLst>
          </p:cNvPr>
          <p:cNvSpPr>
            <a:spLocks noGrp="1"/>
          </p:cNvSpPr>
          <p:nvPr>
            <p:ph idx="1"/>
          </p:nvPr>
        </p:nvSpPr>
        <p:spPr/>
        <p:txBody>
          <a:bodyPr>
            <a:normAutofit/>
          </a:bodyPr>
          <a:lstStyle/>
          <a:p>
            <a:pPr marL="0" indent="0">
              <a:lnSpc>
                <a:spcPct val="110000"/>
              </a:lnSpc>
              <a:spcAft>
                <a:spcPts val="1800"/>
              </a:spcAft>
              <a:buNone/>
            </a:pPr>
            <a:r>
              <a:rPr lang="en-US" sz="1800" b="1" dirty="0"/>
              <a:t>OBSERVATION AS INITIAL THERAPY: Clinicians may offer observation with follow up as initial management for patients with BPPV.  </a:t>
            </a:r>
            <a:r>
              <a:rPr lang="en-US" sz="1800" i="1" u="sng" dirty="0"/>
              <a:t>Option</a:t>
            </a:r>
            <a:r>
              <a:rPr lang="en-US" sz="1800" i="1" dirty="0"/>
              <a:t> based on data from cohort and observational studies with heterogeneity and a relative balance of benefits and harms.</a:t>
            </a:r>
            <a:endParaRPr lang="en-US" sz="1800" b="1" dirty="0"/>
          </a:p>
          <a:p>
            <a:pPr marL="0" lvl="0" indent="0">
              <a:lnSpc>
                <a:spcPct val="110000"/>
              </a:lnSpc>
              <a:buNone/>
            </a:pPr>
            <a:r>
              <a:rPr lang="en-US" sz="1800" u="sng" dirty="0"/>
              <a:t>Benefits:</a:t>
            </a:r>
            <a:r>
              <a:rPr lang="en-US" sz="1800" dirty="0"/>
              <a:t>  Symptom resolution in 15-85% at one month without intervention.</a:t>
            </a:r>
          </a:p>
          <a:p>
            <a:pPr marL="0" lvl="0" indent="0">
              <a:lnSpc>
                <a:spcPct val="110000"/>
              </a:lnSpc>
              <a:buNone/>
            </a:pPr>
            <a:r>
              <a:rPr lang="en-US" sz="1800" u="sng" dirty="0"/>
              <a:t>Risks, harms, costs:</a:t>
            </a:r>
            <a:r>
              <a:rPr lang="en-US" sz="1800" dirty="0"/>
              <a:t> Prolonged symptoms compared to other interventions that may expose patients to increased risks for falls or lost days of work.  Indirect costs of delayed resolution compared to other measures.</a:t>
            </a:r>
          </a:p>
          <a:p>
            <a:pPr marL="0" indent="0">
              <a:buNone/>
            </a:pPr>
            <a:endParaRPr lang="en-US" sz="1800" dirty="0"/>
          </a:p>
        </p:txBody>
      </p:sp>
    </p:spTree>
    <p:extLst>
      <p:ext uri="{BB962C8B-B14F-4D97-AF65-F5344CB8AC3E}">
        <p14:creationId xmlns:p14="http://schemas.microsoft.com/office/powerpoint/2010/main" val="2776588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C520B-E3A7-41DC-B2F6-E6E9A8EE2CD8}"/>
              </a:ext>
            </a:extLst>
          </p:cNvPr>
          <p:cNvSpPr>
            <a:spLocks noGrp="1"/>
          </p:cNvSpPr>
          <p:nvPr>
            <p:ph type="title"/>
          </p:nvPr>
        </p:nvSpPr>
        <p:spPr/>
        <p:txBody>
          <a:bodyPr/>
          <a:lstStyle/>
          <a:p>
            <a:r>
              <a:rPr lang="en-US" dirty="0"/>
              <a:t>KAS 4C: Observation as Initial Therapy</a:t>
            </a:r>
          </a:p>
        </p:txBody>
      </p:sp>
      <p:sp>
        <p:nvSpPr>
          <p:cNvPr id="3" name="Content Placeholder 2">
            <a:extLst>
              <a:ext uri="{FF2B5EF4-FFF2-40B4-BE49-F238E27FC236}">
                <a16:creationId xmlns:a16="http://schemas.microsoft.com/office/drawing/2014/main" id="{9782B5A4-53F3-4912-93E5-F3C85EC0E4F2}"/>
              </a:ext>
            </a:extLst>
          </p:cNvPr>
          <p:cNvSpPr>
            <a:spLocks noGrp="1"/>
          </p:cNvSpPr>
          <p:nvPr>
            <p:ph idx="1"/>
          </p:nvPr>
        </p:nvSpPr>
        <p:spPr/>
        <p:txBody>
          <a:bodyPr>
            <a:normAutofit fontScale="92500" lnSpcReduction="10000"/>
          </a:bodyPr>
          <a:lstStyle/>
          <a:p>
            <a:pPr marL="0" indent="0">
              <a:lnSpc>
                <a:spcPct val="120000"/>
              </a:lnSpc>
              <a:spcAft>
                <a:spcPts val="1200"/>
              </a:spcAft>
              <a:buNone/>
            </a:pPr>
            <a:r>
              <a:rPr lang="en-US" sz="1700" b="1" dirty="0">
                <a:latin typeface="Helvetica" panose="020B0604020202020204" pitchFamily="34" charset="0"/>
                <a:cs typeface="Helvetica" panose="020B0604020202020204" pitchFamily="34" charset="0"/>
              </a:rPr>
              <a:t>Action Statement Profile</a:t>
            </a:r>
          </a:p>
          <a:p>
            <a:pPr marL="0" lvl="0" indent="0">
              <a:lnSpc>
                <a:spcPct val="100000"/>
              </a:lnSpc>
              <a:spcBef>
                <a:spcPts val="0"/>
              </a:spcBef>
              <a:spcAft>
                <a:spcPts val="600"/>
              </a:spcAft>
              <a:buNone/>
            </a:pPr>
            <a:r>
              <a:rPr lang="en-US" sz="1400" u="sng" dirty="0"/>
              <a:t>Quality improvement opportunity:</a:t>
            </a:r>
            <a:r>
              <a:rPr lang="en-US" sz="1400" dirty="0"/>
              <a:t> Decreased costs due to less intervention and incorporating patient preferences.  (National Quality Strategy domains: engaging patients, affordable quality care)</a:t>
            </a:r>
            <a:endParaRPr lang="en-US" sz="1400" u="sng" dirty="0"/>
          </a:p>
          <a:p>
            <a:pPr marL="0" lvl="0" indent="0">
              <a:lnSpc>
                <a:spcPct val="100000"/>
              </a:lnSpc>
              <a:spcBef>
                <a:spcPts val="0"/>
              </a:spcBef>
              <a:spcAft>
                <a:spcPts val="600"/>
              </a:spcAft>
              <a:buNone/>
            </a:pPr>
            <a:r>
              <a:rPr lang="en-US" sz="1400" u="sng" dirty="0"/>
              <a:t>Aggregate evidence quality</a:t>
            </a:r>
            <a:r>
              <a:rPr lang="en-US" sz="1400" dirty="0"/>
              <a:t>: Grade B, based on control groups from RCTs and observational studies with heterogeneity in follow-up and outcomes measures  </a:t>
            </a:r>
          </a:p>
          <a:p>
            <a:pPr marL="0" lvl="0" indent="0">
              <a:lnSpc>
                <a:spcPct val="100000"/>
              </a:lnSpc>
              <a:spcBef>
                <a:spcPts val="0"/>
              </a:spcBef>
              <a:spcAft>
                <a:spcPts val="600"/>
              </a:spcAft>
              <a:buNone/>
            </a:pPr>
            <a:r>
              <a:rPr lang="en-US" sz="1400" u="sng" dirty="0"/>
              <a:t>Level of confidence in evidence</a:t>
            </a:r>
            <a:r>
              <a:rPr lang="en-US" sz="1400" dirty="0"/>
              <a:t>: High </a:t>
            </a:r>
          </a:p>
          <a:p>
            <a:pPr marL="0" lvl="0" indent="0">
              <a:lnSpc>
                <a:spcPct val="100000"/>
              </a:lnSpc>
              <a:spcBef>
                <a:spcPts val="0"/>
              </a:spcBef>
              <a:spcAft>
                <a:spcPts val="600"/>
              </a:spcAft>
              <a:buNone/>
            </a:pPr>
            <a:r>
              <a:rPr lang="en-US" sz="1400" u="sng" dirty="0"/>
              <a:t>Benefits-harm assessment:</a:t>
            </a:r>
            <a:r>
              <a:rPr lang="en-US" sz="1400" dirty="0"/>
              <a:t> Relative balance of benefits and harms </a:t>
            </a:r>
          </a:p>
          <a:p>
            <a:pPr marL="0" lvl="0" indent="0">
              <a:lnSpc>
                <a:spcPct val="100000"/>
              </a:lnSpc>
              <a:spcBef>
                <a:spcPts val="0"/>
              </a:spcBef>
              <a:spcAft>
                <a:spcPts val="600"/>
              </a:spcAft>
              <a:buNone/>
            </a:pPr>
            <a:r>
              <a:rPr lang="en-US" sz="1400" u="sng" dirty="0"/>
              <a:t>Value judgments:</a:t>
            </a:r>
            <a:r>
              <a:rPr lang="en-US" sz="1400" dirty="0"/>
              <a:t> The panel felt strongly in favor of treatment  with CRP rather than observation, particularly with respect to the value of an expedited time to symptom resolution.  The panel felt that observation for older patients, patients with preexisting balance disorders or in individuals at high risks for falls may not be suitable for observation </a:t>
            </a:r>
          </a:p>
          <a:p>
            <a:pPr marL="0" lvl="0" indent="0">
              <a:lnSpc>
                <a:spcPct val="100000"/>
              </a:lnSpc>
              <a:spcBef>
                <a:spcPts val="0"/>
              </a:spcBef>
              <a:spcAft>
                <a:spcPts val="600"/>
              </a:spcAft>
              <a:buNone/>
            </a:pPr>
            <a:r>
              <a:rPr lang="en-US" sz="1400" u="sng" dirty="0"/>
              <a:t>Intentional vagueness:</a:t>
            </a:r>
            <a:r>
              <a:rPr lang="en-US" sz="1400" dirty="0"/>
              <a:t> Definition of follow up is not explicitly specified</a:t>
            </a:r>
          </a:p>
          <a:p>
            <a:pPr marL="0" lvl="0" indent="0">
              <a:lnSpc>
                <a:spcPct val="100000"/>
              </a:lnSpc>
              <a:spcBef>
                <a:spcPts val="0"/>
              </a:spcBef>
              <a:spcAft>
                <a:spcPts val="600"/>
              </a:spcAft>
              <a:buNone/>
            </a:pPr>
            <a:r>
              <a:rPr lang="en-US" sz="1400" u="sng" dirty="0"/>
              <a:t>Role of patient preferences</a:t>
            </a:r>
            <a:r>
              <a:rPr lang="en-US" sz="1400" dirty="0"/>
              <a:t>: Large  </a:t>
            </a:r>
          </a:p>
          <a:p>
            <a:pPr marL="0" lvl="0" indent="0">
              <a:lnSpc>
                <a:spcPct val="100000"/>
              </a:lnSpc>
              <a:spcBef>
                <a:spcPts val="0"/>
              </a:spcBef>
              <a:spcAft>
                <a:spcPts val="600"/>
              </a:spcAft>
              <a:buNone/>
            </a:pPr>
            <a:r>
              <a:rPr lang="en-US" sz="1400" u="sng" dirty="0"/>
              <a:t>Exceptions</a:t>
            </a:r>
            <a:r>
              <a:rPr lang="en-US" sz="1400" dirty="0"/>
              <a:t>:  None  </a:t>
            </a:r>
          </a:p>
          <a:p>
            <a:pPr marL="0" lvl="0" indent="0">
              <a:lnSpc>
                <a:spcPct val="100000"/>
              </a:lnSpc>
              <a:spcBef>
                <a:spcPts val="0"/>
              </a:spcBef>
              <a:spcAft>
                <a:spcPts val="600"/>
              </a:spcAft>
              <a:buNone/>
            </a:pPr>
            <a:r>
              <a:rPr lang="en-US" sz="1400" u="sng" dirty="0"/>
              <a:t>Policy level:</a:t>
            </a:r>
            <a:r>
              <a:rPr lang="en-US" sz="1400" dirty="0"/>
              <a:t> Option</a:t>
            </a:r>
          </a:p>
          <a:p>
            <a:pPr marL="0" lvl="0" indent="0">
              <a:lnSpc>
                <a:spcPct val="100000"/>
              </a:lnSpc>
              <a:spcBef>
                <a:spcPts val="0"/>
              </a:spcBef>
              <a:spcAft>
                <a:spcPts val="600"/>
              </a:spcAft>
              <a:buNone/>
            </a:pPr>
            <a:r>
              <a:rPr lang="en-US" sz="1400" u="sng" dirty="0"/>
              <a:t>Differences of opinion.</a:t>
            </a:r>
            <a:r>
              <a:rPr lang="en-US" sz="1400" dirty="0"/>
              <a:t> Some panel members thought that this option was not the optimal choice for management given the data for other interventions</a:t>
            </a:r>
          </a:p>
        </p:txBody>
      </p:sp>
    </p:spTree>
    <p:extLst>
      <p:ext uri="{BB962C8B-B14F-4D97-AF65-F5344CB8AC3E}">
        <p14:creationId xmlns:p14="http://schemas.microsoft.com/office/powerpoint/2010/main" val="3837224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D4CC-514B-4D6B-8B0E-74505F5B4AF2}"/>
              </a:ext>
            </a:extLst>
          </p:cNvPr>
          <p:cNvSpPr>
            <a:spLocks noGrp="1"/>
          </p:cNvSpPr>
          <p:nvPr>
            <p:ph type="title"/>
          </p:nvPr>
        </p:nvSpPr>
        <p:spPr/>
        <p:txBody>
          <a:bodyPr/>
          <a:lstStyle/>
          <a:p>
            <a:r>
              <a:rPr lang="en-US" dirty="0"/>
              <a:t>KAS 5: Vestibular Rehabilitation</a:t>
            </a:r>
          </a:p>
        </p:txBody>
      </p:sp>
      <p:sp>
        <p:nvSpPr>
          <p:cNvPr id="3" name="Content Placeholder 2">
            <a:extLst>
              <a:ext uri="{FF2B5EF4-FFF2-40B4-BE49-F238E27FC236}">
                <a16:creationId xmlns:a16="http://schemas.microsoft.com/office/drawing/2014/main" id="{18E65D59-5254-435B-939C-1B6AB3EDDF90}"/>
              </a:ext>
            </a:extLst>
          </p:cNvPr>
          <p:cNvSpPr>
            <a:spLocks noGrp="1"/>
          </p:cNvSpPr>
          <p:nvPr>
            <p:ph idx="1"/>
          </p:nvPr>
        </p:nvSpPr>
        <p:spPr/>
        <p:txBody>
          <a:bodyPr>
            <a:normAutofit fontScale="70000" lnSpcReduction="20000"/>
          </a:bodyPr>
          <a:lstStyle/>
          <a:p>
            <a:pPr marL="0" indent="0">
              <a:lnSpc>
                <a:spcPct val="120000"/>
              </a:lnSpc>
              <a:buNone/>
            </a:pPr>
            <a:r>
              <a:rPr lang="en-US" b="1" dirty="0"/>
              <a:t>VESTIBULAR REHABILITATION: The clinician may offer vestibular rehabilitation in the treatment of BPPV.  </a:t>
            </a:r>
            <a:r>
              <a:rPr lang="en-US" i="1" u="sng" dirty="0"/>
              <a:t>Option</a:t>
            </a:r>
            <a:r>
              <a:rPr lang="en-US" i="1" dirty="0"/>
              <a:t> based on controlled observational studies and a balance of benefit and harm.</a:t>
            </a:r>
            <a:endParaRPr lang="en-US" b="1" dirty="0"/>
          </a:p>
          <a:p>
            <a:pPr marL="0" indent="0">
              <a:lnSpc>
                <a:spcPct val="120000"/>
              </a:lnSpc>
              <a:spcBef>
                <a:spcPts val="0"/>
              </a:spcBef>
              <a:spcAft>
                <a:spcPts val="0"/>
              </a:spcAft>
              <a:buNone/>
            </a:pPr>
            <a:endParaRPr lang="en-US" dirty="0"/>
          </a:p>
          <a:p>
            <a:pPr marL="0" lvl="0" indent="0">
              <a:lnSpc>
                <a:spcPct val="120000"/>
              </a:lnSpc>
              <a:buNone/>
            </a:pPr>
            <a:r>
              <a:rPr lang="en-US" u="sng" dirty="0"/>
              <a:t>Benefits:</a:t>
            </a:r>
            <a:r>
              <a:rPr lang="en-US" dirty="0"/>
              <a:t> Offer additional therapy for patients with additional impairments; prevention of falls, improved return of natural balance function  </a:t>
            </a:r>
          </a:p>
          <a:p>
            <a:pPr marL="0" indent="0">
              <a:lnSpc>
                <a:spcPct val="120000"/>
              </a:lnSpc>
              <a:buNone/>
            </a:pPr>
            <a:r>
              <a:rPr lang="en-US" u="sng" dirty="0"/>
              <a:t>Risks, harms, costs:</a:t>
            </a:r>
            <a:r>
              <a:rPr lang="en-US" dirty="0"/>
              <a:t> No serious adverse events noted in published trials.  Transient provocation of BPPV symptoms during rehabilitation exercises.  Potential for delayed symptom resolution as compared to particle repositioning maneuvers as a sole intervention.  Need for repeated visits if done with clinician supervision.  Cost of therapy</a:t>
            </a:r>
          </a:p>
          <a:p>
            <a:pPr marL="0" indent="0">
              <a:lnSpc>
                <a:spcPct val="120000"/>
              </a:lnSpc>
              <a:buNone/>
            </a:pPr>
            <a:endParaRPr lang="en-US" dirty="0"/>
          </a:p>
        </p:txBody>
      </p:sp>
    </p:spTree>
    <p:extLst>
      <p:ext uri="{BB962C8B-B14F-4D97-AF65-F5344CB8AC3E}">
        <p14:creationId xmlns:p14="http://schemas.microsoft.com/office/powerpoint/2010/main" val="693899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D4CC-514B-4D6B-8B0E-74505F5B4AF2}"/>
              </a:ext>
            </a:extLst>
          </p:cNvPr>
          <p:cNvSpPr>
            <a:spLocks noGrp="1"/>
          </p:cNvSpPr>
          <p:nvPr>
            <p:ph type="title"/>
          </p:nvPr>
        </p:nvSpPr>
        <p:spPr/>
        <p:txBody>
          <a:bodyPr/>
          <a:lstStyle/>
          <a:p>
            <a:r>
              <a:rPr lang="en-US" dirty="0"/>
              <a:t>KAS 5: Vestibular Rehabilitation</a:t>
            </a:r>
          </a:p>
        </p:txBody>
      </p:sp>
      <p:sp>
        <p:nvSpPr>
          <p:cNvPr id="3" name="Content Placeholder 2">
            <a:extLst>
              <a:ext uri="{FF2B5EF4-FFF2-40B4-BE49-F238E27FC236}">
                <a16:creationId xmlns:a16="http://schemas.microsoft.com/office/drawing/2014/main" id="{18E65D59-5254-435B-939C-1B6AB3EDDF90}"/>
              </a:ext>
            </a:extLst>
          </p:cNvPr>
          <p:cNvSpPr>
            <a:spLocks noGrp="1"/>
          </p:cNvSpPr>
          <p:nvPr>
            <p:ph idx="1"/>
          </p:nvPr>
        </p:nvSpPr>
        <p:spPr/>
        <p:txBody>
          <a:bodyPr>
            <a:normAutofit fontScale="92500"/>
          </a:bodyPr>
          <a:lstStyle/>
          <a:p>
            <a:pPr marL="0" indent="0">
              <a:lnSpc>
                <a:spcPct val="120000"/>
              </a:lnSpc>
              <a:spcAft>
                <a:spcPts val="1000"/>
              </a:spcAft>
              <a:buNone/>
            </a:pPr>
            <a:r>
              <a:rPr lang="en-US" sz="1500" b="1" dirty="0">
                <a:latin typeface="Helvetica" pitchFamily="34" charset="0"/>
                <a:cs typeface="Helvetica" panose="020B0604020202020204" pitchFamily="34" charset="0"/>
              </a:rPr>
              <a:t>Action Statement Profile </a:t>
            </a:r>
          </a:p>
          <a:p>
            <a:pPr marL="0" lvl="0" indent="0">
              <a:lnSpc>
                <a:spcPct val="120000"/>
              </a:lnSpc>
              <a:spcBef>
                <a:spcPts val="0"/>
              </a:spcBef>
              <a:spcAft>
                <a:spcPts val="600"/>
              </a:spcAft>
              <a:buNone/>
            </a:pPr>
            <a:r>
              <a:rPr lang="en-US" sz="1200" u="sng" dirty="0"/>
              <a:t>Quality improvement opportunity</a:t>
            </a:r>
            <a:r>
              <a:rPr lang="en-US" sz="1200" dirty="0"/>
              <a:t>: Offer additional therapy for patients with additional </a:t>
            </a:r>
            <a:r>
              <a:rPr lang="en-US" sz="1200" i="1" dirty="0"/>
              <a:t>impairments, who fail initial CRP</a:t>
            </a:r>
            <a:r>
              <a:rPr lang="en-US" sz="1200" dirty="0"/>
              <a:t> </a:t>
            </a:r>
            <a:r>
              <a:rPr lang="en-US" sz="1200" i="1" dirty="0"/>
              <a:t>attempts, </a:t>
            </a:r>
            <a:r>
              <a:rPr lang="en-US" sz="1200" dirty="0"/>
              <a:t>who are not candidates for </a:t>
            </a:r>
            <a:r>
              <a:rPr lang="en-US" sz="1200" i="1" dirty="0"/>
              <a:t>CRP</a:t>
            </a:r>
            <a:r>
              <a:rPr lang="en-US" sz="1200" dirty="0"/>
              <a:t> </a:t>
            </a:r>
            <a:r>
              <a:rPr lang="en-US" sz="1200" i="1" dirty="0"/>
              <a:t>and/or </a:t>
            </a:r>
            <a:r>
              <a:rPr lang="en-US" sz="1200" dirty="0"/>
              <a:t>who refuse CRP.  Promoting effective therapy and increased patient safety (National Quality Strategy domains: safety, promoting effective prevention/treatment)</a:t>
            </a:r>
          </a:p>
          <a:p>
            <a:pPr marL="0" lvl="0" indent="0">
              <a:lnSpc>
                <a:spcPct val="120000"/>
              </a:lnSpc>
              <a:spcBef>
                <a:spcPts val="0"/>
              </a:spcBef>
              <a:spcAft>
                <a:spcPts val="600"/>
              </a:spcAft>
              <a:buNone/>
            </a:pPr>
            <a:r>
              <a:rPr lang="en-US" sz="1200" u="sng" dirty="0"/>
              <a:t>Aggregate evidence quality</a:t>
            </a:r>
            <a:r>
              <a:rPr lang="en-US" sz="1200" dirty="0"/>
              <a:t>: Grade “B”, based on subset analysis of a SR and limited RCTs </a:t>
            </a:r>
          </a:p>
          <a:p>
            <a:pPr marL="0" lvl="0" indent="0">
              <a:lnSpc>
                <a:spcPct val="120000"/>
              </a:lnSpc>
              <a:spcBef>
                <a:spcPts val="0"/>
              </a:spcBef>
              <a:spcAft>
                <a:spcPts val="600"/>
              </a:spcAft>
              <a:buNone/>
            </a:pPr>
            <a:r>
              <a:rPr lang="en-US" sz="1200" u="sng" dirty="0"/>
              <a:t>Level of confidence in evidence:</a:t>
            </a:r>
            <a:r>
              <a:rPr lang="en-US" sz="1200" dirty="0"/>
              <a:t> Medium</a:t>
            </a:r>
          </a:p>
          <a:p>
            <a:pPr marL="0" lvl="0" indent="0">
              <a:lnSpc>
                <a:spcPct val="120000"/>
              </a:lnSpc>
              <a:spcBef>
                <a:spcPts val="0"/>
              </a:spcBef>
              <a:spcAft>
                <a:spcPts val="600"/>
              </a:spcAft>
              <a:buNone/>
            </a:pPr>
            <a:r>
              <a:rPr lang="en-US" sz="1200" u="sng" dirty="0"/>
              <a:t>Benefits-harm assessment</a:t>
            </a:r>
            <a:r>
              <a:rPr lang="en-US" sz="1200" dirty="0"/>
              <a:t>: Relative balance of benefits and harm  </a:t>
            </a:r>
          </a:p>
          <a:p>
            <a:pPr marL="0" lvl="0" indent="0">
              <a:lnSpc>
                <a:spcPct val="120000"/>
              </a:lnSpc>
              <a:spcBef>
                <a:spcPts val="0"/>
              </a:spcBef>
              <a:spcAft>
                <a:spcPts val="600"/>
              </a:spcAft>
              <a:buNone/>
            </a:pPr>
            <a:r>
              <a:rPr lang="en-US" sz="1200" u="sng" dirty="0"/>
              <a:t>Value judgments</a:t>
            </a:r>
            <a:r>
              <a:rPr lang="en-US" sz="1200" dirty="0"/>
              <a:t>: The panel felt that vestibular rehabilitation, as defined in this guideline, may be better as an adjunctive therapy rather than a primary treatment modality.  Subsets of patients with preexisting balance deficit, CNS disorders or risk for falls may derive more benefit from VR than the patient with isolated BPPV</a:t>
            </a:r>
          </a:p>
          <a:p>
            <a:pPr marL="0" lvl="0" indent="0">
              <a:lnSpc>
                <a:spcPct val="120000"/>
              </a:lnSpc>
              <a:spcBef>
                <a:spcPts val="0"/>
              </a:spcBef>
              <a:spcAft>
                <a:spcPts val="600"/>
              </a:spcAft>
              <a:buNone/>
            </a:pPr>
            <a:r>
              <a:rPr lang="en-US" sz="1200" u="sng" dirty="0"/>
              <a:t>Intentional vagueness</a:t>
            </a:r>
            <a:r>
              <a:rPr lang="en-US" sz="1200" dirty="0"/>
              <a:t>:  Non-specification of type of VR nor timing (initial vs adjunctive) of  therapy</a:t>
            </a:r>
          </a:p>
          <a:p>
            <a:pPr marL="0" lvl="0" indent="0">
              <a:lnSpc>
                <a:spcPct val="120000"/>
              </a:lnSpc>
              <a:spcBef>
                <a:spcPts val="0"/>
              </a:spcBef>
              <a:spcAft>
                <a:spcPts val="600"/>
              </a:spcAft>
              <a:buNone/>
            </a:pPr>
            <a:r>
              <a:rPr lang="en-US" sz="1200" u="sng" dirty="0"/>
              <a:t>Role of patient preferences</a:t>
            </a:r>
            <a:r>
              <a:rPr lang="en-US" sz="1200" dirty="0"/>
              <a:t>: Large </a:t>
            </a:r>
          </a:p>
          <a:p>
            <a:pPr marL="0" lvl="0" indent="0">
              <a:lnSpc>
                <a:spcPct val="120000"/>
              </a:lnSpc>
              <a:spcBef>
                <a:spcPts val="0"/>
              </a:spcBef>
              <a:spcAft>
                <a:spcPts val="600"/>
              </a:spcAft>
              <a:buNone/>
            </a:pPr>
            <a:r>
              <a:rPr lang="en-US" sz="1200" u="sng" dirty="0"/>
              <a:t>Exceptions</a:t>
            </a:r>
            <a:r>
              <a:rPr lang="en-US" sz="1200" dirty="0"/>
              <a:t>:  Patients with physical limitations such as cervical stenosis, Down’s syndrome, severe rheumatoid arthritis, cervical radiculopathies, Paget’s disease, morbid  obesity, ankylosing spondylitis, low back dysfunction, and spinal cord injuries </a:t>
            </a:r>
          </a:p>
          <a:p>
            <a:pPr marL="0" lvl="0" indent="0">
              <a:lnSpc>
                <a:spcPct val="120000"/>
              </a:lnSpc>
              <a:spcBef>
                <a:spcPts val="0"/>
              </a:spcBef>
              <a:spcAft>
                <a:spcPts val="600"/>
              </a:spcAft>
              <a:buNone/>
            </a:pPr>
            <a:r>
              <a:rPr lang="en-US" sz="1200" u="sng" dirty="0"/>
              <a:t>Policy level</a:t>
            </a:r>
            <a:r>
              <a:rPr lang="en-US" sz="1200" dirty="0"/>
              <a:t>: Option</a:t>
            </a:r>
          </a:p>
          <a:p>
            <a:pPr marL="0" lvl="0" indent="0">
              <a:lnSpc>
                <a:spcPct val="120000"/>
              </a:lnSpc>
              <a:spcBef>
                <a:spcPts val="0"/>
              </a:spcBef>
              <a:spcAft>
                <a:spcPts val="600"/>
              </a:spcAft>
              <a:buNone/>
            </a:pPr>
            <a:r>
              <a:rPr lang="en-US" sz="1200" u="sng" dirty="0"/>
              <a:t>Differences of opinion</a:t>
            </a:r>
            <a:r>
              <a:rPr lang="en-US" sz="1200" dirty="0"/>
              <a:t>: None</a:t>
            </a:r>
          </a:p>
          <a:p>
            <a:pPr marL="0" indent="0">
              <a:lnSpc>
                <a:spcPct val="120000"/>
              </a:lnSpc>
              <a:buNone/>
            </a:pPr>
            <a:endParaRPr lang="en-US" sz="1200" dirty="0"/>
          </a:p>
        </p:txBody>
      </p:sp>
    </p:spTree>
    <p:extLst>
      <p:ext uri="{BB962C8B-B14F-4D97-AF65-F5344CB8AC3E}">
        <p14:creationId xmlns:p14="http://schemas.microsoft.com/office/powerpoint/2010/main" val="872115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261D-F425-4976-BD53-189871EF7E4E}"/>
              </a:ext>
            </a:extLst>
          </p:cNvPr>
          <p:cNvSpPr>
            <a:spLocks noGrp="1"/>
          </p:cNvSpPr>
          <p:nvPr>
            <p:ph type="title"/>
          </p:nvPr>
        </p:nvSpPr>
        <p:spPr/>
        <p:txBody>
          <a:bodyPr/>
          <a:lstStyle/>
          <a:p>
            <a:r>
              <a:rPr lang="en-US" dirty="0"/>
              <a:t>KAS 6: Medical Therapy</a:t>
            </a:r>
          </a:p>
        </p:txBody>
      </p:sp>
      <p:sp>
        <p:nvSpPr>
          <p:cNvPr id="3" name="Content Placeholder 2">
            <a:extLst>
              <a:ext uri="{FF2B5EF4-FFF2-40B4-BE49-F238E27FC236}">
                <a16:creationId xmlns:a16="http://schemas.microsoft.com/office/drawing/2014/main" id="{18D85935-4203-4AE7-9EEC-C22B6BB72EC4}"/>
              </a:ext>
            </a:extLst>
          </p:cNvPr>
          <p:cNvSpPr>
            <a:spLocks noGrp="1"/>
          </p:cNvSpPr>
          <p:nvPr>
            <p:ph idx="1"/>
          </p:nvPr>
        </p:nvSpPr>
        <p:spPr/>
        <p:txBody>
          <a:bodyPr>
            <a:normAutofit/>
          </a:bodyPr>
          <a:lstStyle/>
          <a:p>
            <a:pPr marL="0" indent="0">
              <a:lnSpc>
                <a:spcPct val="100000"/>
              </a:lnSpc>
              <a:spcBef>
                <a:spcPts val="0"/>
              </a:spcBef>
              <a:spcAft>
                <a:spcPts val="1800"/>
              </a:spcAft>
              <a:buNone/>
            </a:pPr>
            <a:r>
              <a:rPr lang="en-US" sz="1800" b="1" dirty="0"/>
              <a:t>MEDICAL THERAPY: Clinicians should not routinely treat BPPV with vestibular suppressant medications such as antihistamines and/or benzodiazepines.  </a:t>
            </a:r>
            <a:r>
              <a:rPr lang="en-US" sz="1800" i="1" u="sng" dirty="0"/>
              <a:t>Recommendation against</a:t>
            </a:r>
            <a:r>
              <a:rPr lang="en-US" sz="1800" i="1" dirty="0"/>
              <a:t> routine medication based on observational studies and a preponderance of benefit over harm.  </a:t>
            </a:r>
            <a:endParaRPr lang="en-US" sz="1800" dirty="0"/>
          </a:p>
          <a:p>
            <a:pPr marL="0" lvl="0" indent="0">
              <a:lnSpc>
                <a:spcPct val="100000"/>
              </a:lnSpc>
              <a:buNone/>
            </a:pPr>
            <a:r>
              <a:rPr lang="en-US" sz="1800" u="sng" dirty="0"/>
              <a:t>Benefits:</a:t>
            </a:r>
            <a:r>
              <a:rPr lang="en-US" sz="1800" dirty="0"/>
              <a:t> Avoidance of adverse effects from or medication interactions with these medications. Prevention of decreased diagnostic sensitivity from vestibular suppression during performance of the Dix‑Hallpike maneuvers</a:t>
            </a:r>
          </a:p>
          <a:p>
            <a:pPr marL="0" lvl="0" indent="0">
              <a:lnSpc>
                <a:spcPct val="100000"/>
              </a:lnSpc>
              <a:buNone/>
            </a:pPr>
            <a:r>
              <a:rPr lang="en-US" sz="1800" u="sng" dirty="0"/>
              <a:t>Risks, harms, costs</a:t>
            </a:r>
            <a:r>
              <a:rPr lang="en-US" sz="1800" dirty="0"/>
              <a:t>:  None  </a:t>
            </a:r>
          </a:p>
          <a:p>
            <a:pPr marL="0" indent="0">
              <a:lnSpc>
                <a:spcPct val="100000"/>
              </a:lnSpc>
              <a:buNone/>
            </a:pPr>
            <a:endParaRPr lang="en-US" sz="1800" dirty="0"/>
          </a:p>
        </p:txBody>
      </p:sp>
    </p:spTree>
    <p:extLst>
      <p:ext uri="{BB962C8B-B14F-4D97-AF65-F5344CB8AC3E}">
        <p14:creationId xmlns:p14="http://schemas.microsoft.com/office/powerpoint/2010/main" val="866131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261D-F425-4976-BD53-189871EF7E4E}"/>
              </a:ext>
            </a:extLst>
          </p:cNvPr>
          <p:cNvSpPr>
            <a:spLocks noGrp="1"/>
          </p:cNvSpPr>
          <p:nvPr>
            <p:ph type="title"/>
          </p:nvPr>
        </p:nvSpPr>
        <p:spPr/>
        <p:txBody>
          <a:bodyPr/>
          <a:lstStyle/>
          <a:p>
            <a:r>
              <a:rPr lang="en-US" dirty="0"/>
              <a:t>KAS 6: Medical Therapy</a:t>
            </a:r>
          </a:p>
        </p:txBody>
      </p:sp>
      <p:sp>
        <p:nvSpPr>
          <p:cNvPr id="3" name="Content Placeholder 2">
            <a:extLst>
              <a:ext uri="{FF2B5EF4-FFF2-40B4-BE49-F238E27FC236}">
                <a16:creationId xmlns:a16="http://schemas.microsoft.com/office/drawing/2014/main" id="{18D85935-4203-4AE7-9EEC-C22B6BB72EC4}"/>
              </a:ext>
            </a:extLst>
          </p:cNvPr>
          <p:cNvSpPr>
            <a:spLocks noGrp="1"/>
          </p:cNvSpPr>
          <p:nvPr>
            <p:ph idx="1"/>
          </p:nvPr>
        </p:nvSpPr>
        <p:spPr>
          <a:xfrm>
            <a:off x="838200" y="1690688"/>
            <a:ext cx="10515600" cy="3956610"/>
          </a:xfrm>
        </p:spPr>
        <p:txBody>
          <a:bodyPr>
            <a:normAutofit fontScale="92500" lnSpcReduction="10000"/>
          </a:bodyPr>
          <a:lstStyle/>
          <a:p>
            <a:pPr marL="0" indent="0">
              <a:lnSpc>
                <a:spcPct val="120000"/>
              </a:lnSpc>
              <a:spcAft>
                <a:spcPts val="1000"/>
              </a:spcAft>
              <a:buNone/>
            </a:pPr>
            <a:r>
              <a:rPr lang="en-US" sz="1800" b="1" dirty="0">
                <a:latin typeface="Helvetica" pitchFamily="34" charset="0"/>
                <a:cs typeface="Helvetica" panose="020B0604020202020204" pitchFamily="34" charset="0"/>
              </a:rPr>
              <a:t>Action Statement Profile </a:t>
            </a:r>
          </a:p>
          <a:p>
            <a:pPr marL="0" lvl="0" indent="0">
              <a:lnSpc>
                <a:spcPct val="120000"/>
              </a:lnSpc>
              <a:spcBef>
                <a:spcPts val="0"/>
              </a:spcBef>
              <a:spcAft>
                <a:spcPts val="600"/>
              </a:spcAft>
              <a:buNone/>
            </a:pPr>
            <a:r>
              <a:rPr lang="en-US" sz="1400" u="sng" dirty="0"/>
              <a:t>Quality improvement opportunity</a:t>
            </a:r>
            <a:r>
              <a:rPr lang="en-US" sz="1400" dirty="0"/>
              <a:t>: Decreased use of unnecessary medications with potentially harmful side effects. Reduced costs. National Quality Strategy domains: safety, promoting effective prevention/treatment, affordable quality care)</a:t>
            </a:r>
          </a:p>
          <a:p>
            <a:pPr marL="0" lvl="0" indent="0">
              <a:lnSpc>
                <a:spcPct val="120000"/>
              </a:lnSpc>
              <a:spcBef>
                <a:spcPts val="0"/>
              </a:spcBef>
              <a:spcAft>
                <a:spcPts val="600"/>
              </a:spcAft>
              <a:buNone/>
            </a:pPr>
            <a:r>
              <a:rPr lang="en-US" sz="1400" u="sng" dirty="0"/>
              <a:t>Aggregate evidence quality: </a:t>
            </a:r>
            <a:r>
              <a:rPr lang="en-US" sz="1400" dirty="0"/>
              <a:t>Grade C based on observational and cross-sectional studies  </a:t>
            </a:r>
          </a:p>
          <a:p>
            <a:pPr marL="0" lvl="0" indent="0">
              <a:lnSpc>
                <a:spcPct val="120000"/>
              </a:lnSpc>
              <a:spcBef>
                <a:spcPts val="0"/>
              </a:spcBef>
              <a:spcAft>
                <a:spcPts val="600"/>
              </a:spcAft>
              <a:buNone/>
            </a:pPr>
            <a:r>
              <a:rPr lang="en-US" sz="1400" u="sng" dirty="0"/>
              <a:t>Level of confidence in evidence:</a:t>
            </a:r>
            <a:r>
              <a:rPr lang="en-US" sz="1400" dirty="0"/>
              <a:t> Medium</a:t>
            </a:r>
          </a:p>
          <a:p>
            <a:pPr marL="0" lvl="0" indent="0">
              <a:lnSpc>
                <a:spcPct val="120000"/>
              </a:lnSpc>
              <a:spcBef>
                <a:spcPts val="0"/>
              </a:spcBef>
              <a:spcAft>
                <a:spcPts val="600"/>
              </a:spcAft>
              <a:buNone/>
            </a:pPr>
            <a:r>
              <a:rPr lang="en-US" sz="1400" u="sng" dirty="0"/>
              <a:t>Benefits-harm assessment</a:t>
            </a:r>
            <a:r>
              <a:rPr lang="en-US" sz="1400" dirty="0"/>
              <a:t>:  Preponderance of benefit over harm</a:t>
            </a:r>
          </a:p>
          <a:p>
            <a:pPr marL="0" lvl="0" indent="0">
              <a:lnSpc>
                <a:spcPct val="120000"/>
              </a:lnSpc>
              <a:spcBef>
                <a:spcPts val="0"/>
              </a:spcBef>
              <a:spcAft>
                <a:spcPts val="600"/>
              </a:spcAft>
              <a:buNone/>
            </a:pPr>
            <a:r>
              <a:rPr lang="en-US" sz="1400" u="sng" dirty="0"/>
              <a:t>Value judgments:</a:t>
            </a:r>
            <a:r>
              <a:rPr lang="en-US" sz="1400" dirty="0"/>
              <a:t> To avoid harm from ineffective treatments  </a:t>
            </a:r>
          </a:p>
          <a:p>
            <a:pPr marL="0" lvl="0" indent="0">
              <a:lnSpc>
                <a:spcPct val="120000"/>
              </a:lnSpc>
              <a:spcBef>
                <a:spcPts val="0"/>
              </a:spcBef>
              <a:spcAft>
                <a:spcPts val="600"/>
              </a:spcAft>
              <a:buNone/>
            </a:pPr>
            <a:r>
              <a:rPr lang="en-US" sz="1400" u="sng" dirty="0"/>
              <a:t>Intentional vagueness: </a:t>
            </a:r>
            <a:r>
              <a:rPr lang="en-US" sz="1400" dirty="0"/>
              <a:t>The panel recognized that there might be a small subgroup of patients with severe symptoms who may need vestibular suppression until more definitive treatment can be offered (e.g. CRP) or immediately after treatment with CRP </a:t>
            </a:r>
          </a:p>
          <a:p>
            <a:pPr marL="0" lvl="0" indent="0">
              <a:lnSpc>
                <a:spcPct val="120000"/>
              </a:lnSpc>
              <a:spcBef>
                <a:spcPts val="0"/>
              </a:spcBef>
              <a:spcAft>
                <a:spcPts val="600"/>
              </a:spcAft>
              <a:buNone/>
            </a:pPr>
            <a:r>
              <a:rPr lang="en-US" sz="1400" u="sng" dirty="0"/>
              <a:t>Role of patient preferences</a:t>
            </a:r>
            <a:r>
              <a:rPr lang="en-US" sz="1400" dirty="0"/>
              <a:t>: Small   </a:t>
            </a:r>
          </a:p>
          <a:p>
            <a:pPr marL="0" lvl="0" indent="0">
              <a:lnSpc>
                <a:spcPct val="120000"/>
              </a:lnSpc>
              <a:spcBef>
                <a:spcPts val="0"/>
              </a:spcBef>
              <a:spcAft>
                <a:spcPts val="600"/>
              </a:spcAft>
              <a:buNone/>
            </a:pPr>
            <a:r>
              <a:rPr lang="en-US" sz="1400" u="sng" dirty="0"/>
              <a:t>Exceptions:</a:t>
            </a:r>
            <a:r>
              <a:rPr lang="en-US" sz="1400" dirty="0"/>
              <a:t> Severely symptomatic patients refusing other treatment options and patients requiring prophylaxis for CRP</a:t>
            </a:r>
          </a:p>
          <a:p>
            <a:pPr marL="0" lvl="0" indent="0">
              <a:lnSpc>
                <a:spcPct val="120000"/>
              </a:lnSpc>
              <a:spcBef>
                <a:spcPts val="0"/>
              </a:spcBef>
              <a:spcAft>
                <a:spcPts val="600"/>
              </a:spcAft>
              <a:buNone/>
            </a:pPr>
            <a:r>
              <a:rPr lang="en-US" sz="1400" u="sng" dirty="0"/>
              <a:t>Policy level: </a:t>
            </a:r>
            <a:r>
              <a:rPr lang="en-US" sz="1400" dirty="0"/>
              <a:t>Recommendation against  </a:t>
            </a:r>
          </a:p>
          <a:p>
            <a:pPr marL="0" lvl="0" indent="0">
              <a:lnSpc>
                <a:spcPct val="120000"/>
              </a:lnSpc>
              <a:spcBef>
                <a:spcPts val="0"/>
              </a:spcBef>
              <a:spcAft>
                <a:spcPts val="600"/>
              </a:spcAft>
              <a:buNone/>
            </a:pPr>
            <a:r>
              <a:rPr lang="en-US" sz="1400" u="sng" dirty="0"/>
              <a:t>Differences of opinion</a:t>
            </a:r>
            <a:r>
              <a:rPr lang="en-US" sz="1400" dirty="0"/>
              <a:t>: None</a:t>
            </a:r>
          </a:p>
        </p:txBody>
      </p:sp>
    </p:spTree>
    <p:extLst>
      <p:ext uri="{BB962C8B-B14F-4D97-AF65-F5344CB8AC3E}">
        <p14:creationId xmlns:p14="http://schemas.microsoft.com/office/powerpoint/2010/main" val="358972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827C-7784-47F2-98A9-FFF2066E6573}"/>
              </a:ext>
            </a:extLst>
          </p:cNvPr>
          <p:cNvSpPr>
            <a:spLocks noGrp="1"/>
          </p:cNvSpPr>
          <p:nvPr>
            <p:ph type="title"/>
          </p:nvPr>
        </p:nvSpPr>
        <p:spPr/>
        <p:txBody>
          <a:bodyPr/>
          <a:lstStyle/>
          <a:p>
            <a:r>
              <a:rPr lang="en-US" dirty="0"/>
              <a:t>KAS 7A: Outcome Assessment</a:t>
            </a:r>
          </a:p>
        </p:txBody>
      </p:sp>
      <p:sp>
        <p:nvSpPr>
          <p:cNvPr id="3" name="Content Placeholder 2">
            <a:extLst>
              <a:ext uri="{FF2B5EF4-FFF2-40B4-BE49-F238E27FC236}">
                <a16:creationId xmlns:a16="http://schemas.microsoft.com/office/drawing/2014/main" id="{731C3DF6-70CD-465B-A880-368F70CA5EC6}"/>
              </a:ext>
            </a:extLst>
          </p:cNvPr>
          <p:cNvSpPr>
            <a:spLocks noGrp="1"/>
          </p:cNvSpPr>
          <p:nvPr>
            <p:ph idx="1"/>
          </p:nvPr>
        </p:nvSpPr>
        <p:spPr/>
        <p:txBody>
          <a:bodyPr>
            <a:normAutofit/>
          </a:bodyPr>
          <a:lstStyle/>
          <a:p>
            <a:pPr marL="0" indent="0">
              <a:lnSpc>
                <a:spcPct val="110000"/>
              </a:lnSpc>
              <a:spcBef>
                <a:spcPts val="0"/>
              </a:spcBef>
              <a:spcAft>
                <a:spcPts val="1800"/>
              </a:spcAft>
              <a:buNone/>
            </a:pPr>
            <a:r>
              <a:rPr lang="en-US" sz="1800" b="1" dirty="0"/>
              <a:t>OUTCOME ASSESSMENT: Clinicians should reassess patients within 1 month after an initial period of observation or treatment to document resolution or persistence of symptoms</a:t>
            </a:r>
            <a:r>
              <a:rPr lang="en-US" sz="1800" b="1" i="1" dirty="0"/>
              <a:t>.</a:t>
            </a:r>
            <a:r>
              <a:rPr lang="en-US" sz="1800" b="1" dirty="0"/>
              <a:t> </a:t>
            </a:r>
            <a:r>
              <a:rPr lang="en-US" sz="1800" b="1" i="1" dirty="0"/>
              <a:t> </a:t>
            </a:r>
            <a:r>
              <a:rPr lang="en-US" sz="1800" i="1" u="sng" dirty="0"/>
              <a:t>Recommendation</a:t>
            </a:r>
            <a:r>
              <a:rPr lang="en-US" sz="1800" i="1" dirty="0"/>
              <a:t> based on observational outcomes studies and expert opinion and a preponderance of benefit over harm.  </a:t>
            </a:r>
            <a:endParaRPr lang="en-US" sz="1800" dirty="0"/>
          </a:p>
          <a:p>
            <a:pPr marL="0" lvl="0" indent="0">
              <a:lnSpc>
                <a:spcPct val="110000"/>
              </a:lnSpc>
              <a:buNone/>
            </a:pPr>
            <a:r>
              <a:rPr lang="en-US" sz="1800" u="sng" dirty="0"/>
              <a:t>Benefits:</a:t>
            </a:r>
            <a:r>
              <a:rPr lang="en-US" sz="1800" dirty="0"/>
              <a:t> Increased accuracy of BPPV diagnosis.  Identify patients initially treated with observation who have persistent symptoms and may benefit from CRP or vestibular rehabilitation to hasten symptom resolution  </a:t>
            </a:r>
          </a:p>
          <a:p>
            <a:pPr marL="0" lvl="0" indent="0">
              <a:lnSpc>
                <a:spcPct val="110000"/>
              </a:lnSpc>
              <a:buNone/>
            </a:pPr>
            <a:r>
              <a:rPr lang="en-US" sz="1800" u="sng" dirty="0"/>
              <a:t>Risks, harms, costs</a:t>
            </a:r>
            <a:r>
              <a:rPr lang="en-US" sz="1800" dirty="0"/>
              <a:t>: Cost of reassessment  </a:t>
            </a:r>
          </a:p>
        </p:txBody>
      </p:sp>
    </p:spTree>
    <p:extLst>
      <p:ext uri="{BB962C8B-B14F-4D97-AF65-F5344CB8AC3E}">
        <p14:creationId xmlns:p14="http://schemas.microsoft.com/office/powerpoint/2010/main" val="3635825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6A17F-93CF-4810-BAF6-5B5FF5C1E7C8}"/>
              </a:ext>
            </a:extLst>
          </p:cNvPr>
          <p:cNvSpPr>
            <a:spLocks noGrp="1"/>
          </p:cNvSpPr>
          <p:nvPr>
            <p:ph type="title"/>
          </p:nvPr>
        </p:nvSpPr>
        <p:spPr/>
        <p:txBody>
          <a:bodyPr/>
          <a:lstStyle/>
          <a:p>
            <a:r>
              <a:rPr lang="en-US" dirty="0"/>
              <a:t>KAS 7A: Outcome Assessment</a:t>
            </a:r>
          </a:p>
        </p:txBody>
      </p:sp>
      <p:sp>
        <p:nvSpPr>
          <p:cNvPr id="3" name="Content Placeholder 2">
            <a:extLst>
              <a:ext uri="{FF2B5EF4-FFF2-40B4-BE49-F238E27FC236}">
                <a16:creationId xmlns:a16="http://schemas.microsoft.com/office/drawing/2014/main" id="{28606D0C-2B33-45FD-9A2D-AD2155AD4A40}"/>
              </a:ext>
            </a:extLst>
          </p:cNvPr>
          <p:cNvSpPr>
            <a:spLocks noGrp="1"/>
          </p:cNvSpPr>
          <p:nvPr>
            <p:ph idx="1"/>
          </p:nvPr>
        </p:nvSpPr>
        <p:spPr/>
        <p:txBody>
          <a:bodyPr>
            <a:normAutofit fontScale="92500"/>
          </a:bodyPr>
          <a:lstStyle/>
          <a:p>
            <a:pPr marL="0" indent="0">
              <a:lnSpc>
                <a:spcPct val="120000"/>
              </a:lnSpc>
              <a:spcAft>
                <a:spcPts val="1200"/>
              </a:spcAft>
              <a:buNone/>
            </a:pPr>
            <a:r>
              <a:rPr lang="en-US" sz="1400" b="1" dirty="0"/>
              <a:t>Action Statement Profile</a:t>
            </a:r>
          </a:p>
          <a:p>
            <a:pPr marL="0" lvl="0" indent="0">
              <a:lnSpc>
                <a:spcPct val="120000"/>
              </a:lnSpc>
              <a:spcBef>
                <a:spcPts val="0"/>
              </a:spcBef>
              <a:spcAft>
                <a:spcPts val="600"/>
              </a:spcAft>
              <a:buNone/>
            </a:pPr>
            <a:r>
              <a:rPr lang="en-US" sz="1200" u="sng" dirty="0"/>
              <a:t>Quality improvement opportunity: </a:t>
            </a:r>
            <a:r>
              <a:rPr lang="en-US" sz="1200" dirty="0"/>
              <a:t>Obtain outcomes data for treatment of BPPV; ability to assess treatment effectiveness. (National Quality Strategy domains: safety, engaging patients, coordination of care, promoting effective prevention/treatment)</a:t>
            </a:r>
          </a:p>
          <a:p>
            <a:pPr marL="0" lvl="0" indent="0">
              <a:lnSpc>
                <a:spcPct val="120000"/>
              </a:lnSpc>
              <a:spcBef>
                <a:spcPts val="0"/>
              </a:spcBef>
              <a:spcAft>
                <a:spcPts val="600"/>
              </a:spcAft>
              <a:buNone/>
            </a:pPr>
            <a:r>
              <a:rPr lang="en-US" sz="1200" u="sng" dirty="0"/>
              <a:t>Aggregate evidence quality:</a:t>
            </a:r>
            <a:r>
              <a:rPr lang="en-US" sz="1200" dirty="0"/>
              <a:t> Grade C studies with known significant failure rates for an observation option and lower failure rates for CRP  </a:t>
            </a:r>
          </a:p>
          <a:p>
            <a:pPr marL="0" lvl="0" indent="0">
              <a:lnSpc>
                <a:spcPct val="120000"/>
              </a:lnSpc>
              <a:spcBef>
                <a:spcPts val="0"/>
              </a:spcBef>
              <a:spcAft>
                <a:spcPts val="600"/>
              </a:spcAft>
              <a:buNone/>
            </a:pPr>
            <a:r>
              <a:rPr lang="en-US" sz="1200" u="sng" dirty="0"/>
              <a:t>Level of confidence in evidence: </a:t>
            </a:r>
            <a:r>
              <a:rPr lang="en-US" sz="1200" dirty="0"/>
              <a:t>Medium </a:t>
            </a:r>
          </a:p>
          <a:p>
            <a:pPr marL="0" lvl="0" indent="0">
              <a:lnSpc>
                <a:spcPct val="120000"/>
              </a:lnSpc>
              <a:spcBef>
                <a:spcPts val="0"/>
              </a:spcBef>
              <a:spcAft>
                <a:spcPts val="600"/>
              </a:spcAft>
              <a:buNone/>
            </a:pPr>
            <a:r>
              <a:rPr lang="en-US" sz="1200" u="sng" dirty="0"/>
              <a:t>Benefits-harm assessment</a:t>
            </a:r>
            <a:r>
              <a:rPr lang="en-US" sz="1200" dirty="0"/>
              <a:t>:  Preponderance of benefit over harm  </a:t>
            </a:r>
          </a:p>
          <a:p>
            <a:pPr marL="0" lvl="0" indent="0">
              <a:lnSpc>
                <a:spcPct val="120000"/>
              </a:lnSpc>
              <a:spcBef>
                <a:spcPts val="0"/>
              </a:spcBef>
              <a:spcAft>
                <a:spcPts val="600"/>
              </a:spcAft>
              <a:buNone/>
            </a:pPr>
            <a:r>
              <a:rPr lang="en-US" sz="1200" u="sng" dirty="0"/>
              <a:t>Value judgments:</a:t>
            </a:r>
            <a:r>
              <a:rPr lang="en-US" sz="1200" dirty="0"/>
              <a:t> Panel valued ensuring the accuracy of diagnosis that may be enhanced by follow-up and capturing patients who could benefit from treatment or re-treatment to improve symptom resolution.  Panel valued the potential importance of outcomes measures in the overall healthcare data environment  </a:t>
            </a:r>
          </a:p>
          <a:p>
            <a:pPr marL="0" lvl="0" indent="0">
              <a:lnSpc>
                <a:spcPct val="120000"/>
              </a:lnSpc>
              <a:spcBef>
                <a:spcPts val="0"/>
              </a:spcBef>
              <a:spcAft>
                <a:spcPts val="600"/>
              </a:spcAft>
              <a:buNone/>
            </a:pPr>
            <a:r>
              <a:rPr lang="en-US" sz="1200" u="sng" dirty="0"/>
              <a:t>Intentional vagueness: </a:t>
            </a:r>
            <a:r>
              <a:rPr lang="en-US" sz="1200" dirty="0"/>
              <a:t>The term reassess could represent various types of follow-up including phone calls from office staff or other methods to document outcome</a:t>
            </a:r>
            <a:r>
              <a:rPr lang="en-US" sz="1200" u="sng" dirty="0"/>
              <a:t>  </a:t>
            </a:r>
            <a:endParaRPr lang="en-US" sz="1200" dirty="0"/>
          </a:p>
          <a:p>
            <a:pPr marL="0" lvl="0" indent="0">
              <a:lnSpc>
                <a:spcPct val="120000"/>
              </a:lnSpc>
              <a:spcBef>
                <a:spcPts val="0"/>
              </a:spcBef>
              <a:spcAft>
                <a:spcPts val="600"/>
              </a:spcAft>
              <a:buNone/>
            </a:pPr>
            <a:r>
              <a:rPr lang="en-US" sz="1200" u="sng" dirty="0"/>
              <a:t>Role of patient preferences</a:t>
            </a:r>
            <a:r>
              <a:rPr lang="en-US" sz="1200" dirty="0"/>
              <a:t>: Minimal  </a:t>
            </a:r>
          </a:p>
          <a:p>
            <a:pPr marL="0" lvl="0" indent="0">
              <a:lnSpc>
                <a:spcPct val="120000"/>
              </a:lnSpc>
              <a:spcBef>
                <a:spcPts val="0"/>
              </a:spcBef>
              <a:spcAft>
                <a:spcPts val="600"/>
              </a:spcAft>
              <a:buNone/>
            </a:pPr>
            <a:r>
              <a:rPr lang="en-US" sz="1200" u="sng" dirty="0"/>
              <a:t>Exceptions</a:t>
            </a:r>
            <a:r>
              <a:rPr lang="en-US" sz="1200" dirty="0"/>
              <a:t>: None.  </a:t>
            </a:r>
          </a:p>
          <a:p>
            <a:pPr marL="0" lvl="0" indent="0">
              <a:lnSpc>
                <a:spcPct val="120000"/>
              </a:lnSpc>
              <a:spcBef>
                <a:spcPts val="0"/>
              </a:spcBef>
              <a:spcAft>
                <a:spcPts val="600"/>
              </a:spcAft>
              <a:buNone/>
            </a:pPr>
            <a:r>
              <a:rPr lang="en-US" sz="1200" u="sng" dirty="0"/>
              <a:t>Policy level</a:t>
            </a:r>
            <a:r>
              <a:rPr lang="en-US" sz="1200" dirty="0"/>
              <a:t>: Recommendation  </a:t>
            </a:r>
          </a:p>
          <a:p>
            <a:pPr marL="0" lvl="0" indent="0">
              <a:lnSpc>
                <a:spcPct val="120000"/>
              </a:lnSpc>
              <a:spcBef>
                <a:spcPts val="0"/>
              </a:spcBef>
              <a:spcAft>
                <a:spcPts val="600"/>
              </a:spcAft>
              <a:buNone/>
            </a:pPr>
            <a:r>
              <a:rPr lang="en-US" sz="1200" u="sng" dirty="0"/>
              <a:t>Differences of opinion</a:t>
            </a:r>
            <a:r>
              <a:rPr lang="en-US" sz="1200" dirty="0"/>
              <a:t>: Some panel members felt there is value in return visits to establish symptom resolution or to document objective improvement.  Most other panel members felt that phone contact versus open-ended follow-up if symptoms persist or recur is sufficient  </a:t>
            </a:r>
          </a:p>
          <a:p>
            <a:pPr marL="0" indent="0">
              <a:lnSpc>
                <a:spcPct val="120000"/>
              </a:lnSpc>
              <a:buNone/>
            </a:pPr>
            <a:endParaRPr lang="en-US" sz="1200" dirty="0"/>
          </a:p>
        </p:txBody>
      </p:sp>
    </p:spTree>
    <p:extLst>
      <p:ext uri="{BB962C8B-B14F-4D97-AF65-F5344CB8AC3E}">
        <p14:creationId xmlns:p14="http://schemas.microsoft.com/office/powerpoint/2010/main" val="2763057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437AC-19A8-4CED-90AF-22AE3E5638B7}"/>
              </a:ext>
            </a:extLst>
          </p:cNvPr>
          <p:cNvSpPr>
            <a:spLocks noGrp="1"/>
          </p:cNvSpPr>
          <p:nvPr>
            <p:ph type="title"/>
          </p:nvPr>
        </p:nvSpPr>
        <p:spPr/>
        <p:txBody>
          <a:bodyPr/>
          <a:lstStyle/>
          <a:p>
            <a:r>
              <a:rPr lang="en-US" dirty="0"/>
              <a:t>Differences from Prior CPG</a:t>
            </a:r>
          </a:p>
        </p:txBody>
      </p:sp>
      <p:sp>
        <p:nvSpPr>
          <p:cNvPr id="3" name="Content Placeholder 2">
            <a:extLst>
              <a:ext uri="{FF2B5EF4-FFF2-40B4-BE49-F238E27FC236}">
                <a16:creationId xmlns:a16="http://schemas.microsoft.com/office/drawing/2014/main" id="{8BE182D8-D276-4910-9D52-602739A97F57}"/>
              </a:ext>
            </a:extLst>
          </p:cNvPr>
          <p:cNvSpPr>
            <a:spLocks noGrp="1"/>
          </p:cNvSpPr>
          <p:nvPr>
            <p:ph idx="1"/>
          </p:nvPr>
        </p:nvSpPr>
        <p:spPr/>
        <p:txBody>
          <a:bodyPr>
            <a:normAutofit fontScale="55000" lnSpcReduction="20000"/>
          </a:bodyPr>
          <a:lstStyle/>
          <a:p>
            <a:pPr marL="285750" lvl="0" indent="-285750" hangingPunct="0">
              <a:lnSpc>
                <a:spcPct val="120000"/>
              </a:lnSpc>
            </a:pPr>
            <a:r>
              <a:rPr lang="en-US" dirty="0"/>
              <a:t>Addition of a consumer advocate to the guideline development group</a:t>
            </a:r>
          </a:p>
          <a:p>
            <a:pPr marL="285750" lvl="0" indent="-285750" hangingPunct="0">
              <a:lnSpc>
                <a:spcPct val="120000"/>
              </a:lnSpc>
            </a:pPr>
            <a:r>
              <a:rPr lang="en-US" dirty="0"/>
              <a:t>New evidence from 2 clinical practice guidelines, 20 systematic reviews, and 27 randomized controlled trials</a:t>
            </a:r>
          </a:p>
          <a:p>
            <a:pPr marL="285750" lvl="0" indent="-285750" hangingPunct="0">
              <a:lnSpc>
                <a:spcPct val="120000"/>
              </a:lnSpc>
            </a:pPr>
            <a:r>
              <a:rPr lang="en-US" dirty="0"/>
              <a:t>Emphasis on patient education and shared decision-making </a:t>
            </a:r>
          </a:p>
          <a:p>
            <a:pPr marL="285750" lvl="0" indent="-285750" hangingPunct="0">
              <a:lnSpc>
                <a:spcPct val="120000"/>
              </a:lnSpc>
            </a:pPr>
            <a:r>
              <a:rPr lang="en-US" dirty="0"/>
              <a:t>Expanded action statement profiles to explicitly state quality improvement opportunities, confidence in the evidence, intentional vagueness, and differences of opinion</a:t>
            </a:r>
          </a:p>
          <a:p>
            <a:pPr marL="285750" lvl="0" indent="-285750" hangingPunct="0">
              <a:lnSpc>
                <a:spcPct val="120000"/>
              </a:lnSpc>
            </a:pPr>
            <a:r>
              <a:rPr lang="en-US" dirty="0"/>
              <a:t>Enhanced external review process to include public comment and journal peer review</a:t>
            </a:r>
          </a:p>
          <a:p>
            <a:pPr marL="285750" lvl="0" indent="-285750" hangingPunct="0">
              <a:lnSpc>
                <a:spcPct val="120000"/>
              </a:lnSpc>
            </a:pPr>
            <a:r>
              <a:rPr lang="en-US" dirty="0"/>
              <a:t>New algorithm to clarify decision making and action statement relationships</a:t>
            </a:r>
          </a:p>
          <a:p>
            <a:pPr marL="285750" lvl="0" indent="-285750" hangingPunct="0">
              <a:lnSpc>
                <a:spcPct val="120000"/>
              </a:lnSpc>
            </a:pPr>
            <a:r>
              <a:rPr lang="en-US" dirty="0"/>
              <a:t>New recommendation regarding </a:t>
            </a:r>
            <a:r>
              <a:rPr lang="en-US" dirty="0" err="1"/>
              <a:t>canalith</a:t>
            </a:r>
            <a:r>
              <a:rPr lang="en-US" dirty="0"/>
              <a:t> </a:t>
            </a:r>
            <a:r>
              <a:rPr lang="en-US" dirty="0" err="1"/>
              <a:t>repostioning</a:t>
            </a:r>
            <a:r>
              <a:rPr lang="en-US" dirty="0"/>
              <a:t> post-procedural restrictions.</a:t>
            </a:r>
          </a:p>
          <a:p>
            <a:pPr marL="285750" lvl="0" indent="-285750" hangingPunct="0">
              <a:lnSpc>
                <a:spcPct val="120000"/>
              </a:lnSpc>
            </a:pPr>
            <a:r>
              <a:rPr lang="en-US" dirty="0"/>
              <a:t>Expansion of the recommendations regarding radiographic and vestibular testing.</a:t>
            </a:r>
          </a:p>
          <a:p>
            <a:pPr marL="285750" lvl="0" indent="-285750" hangingPunct="0">
              <a:lnSpc>
                <a:spcPct val="120000"/>
              </a:lnSpc>
            </a:pPr>
            <a:r>
              <a:rPr lang="en-US" dirty="0"/>
              <a:t>Removal of the “no recommendation” for audiometric testing.</a:t>
            </a:r>
          </a:p>
          <a:p>
            <a:pPr marL="285750" lvl="0" indent="-285750" hangingPunct="0">
              <a:lnSpc>
                <a:spcPct val="120000"/>
              </a:lnSpc>
            </a:pPr>
            <a:r>
              <a:rPr lang="en-US" dirty="0"/>
              <a:t>A diagnostic and treatment visual algorithm was added.</a:t>
            </a:r>
          </a:p>
        </p:txBody>
      </p:sp>
    </p:spTree>
    <p:extLst>
      <p:ext uri="{BB962C8B-B14F-4D97-AF65-F5344CB8AC3E}">
        <p14:creationId xmlns:p14="http://schemas.microsoft.com/office/powerpoint/2010/main" val="1637705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42DB0-AE28-4236-8C9F-D5E70DB70B8E}"/>
              </a:ext>
            </a:extLst>
          </p:cNvPr>
          <p:cNvSpPr>
            <a:spLocks noGrp="1"/>
          </p:cNvSpPr>
          <p:nvPr>
            <p:ph type="title"/>
          </p:nvPr>
        </p:nvSpPr>
        <p:spPr/>
        <p:txBody>
          <a:bodyPr/>
          <a:lstStyle/>
          <a:p>
            <a:r>
              <a:rPr lang="en-US" dirty="0"/>
              <a:t>KAS 7B: Evaluation of Treatment Failure</a:t>
            </a:r>
          </a:p>
        </p:txBody>
      </p:sp>
      <p:sp>
        <p:nvSpPr>
          <p:cNvPr id="3" name="Content Placeholder 2">
            <a:extLst>
              <a:ext uri="{FF2B5EF4-FFF2-40B4-BE49-F238E27FC236}">
                <a16:creationId xmlns:a16="http://schemas.microsoft.com/office/drawing/2014/main" id="{24ACC85D-98BB-4F69-93A6-C86D15B9BBA5}"/>
              </a:ext>
            </a:extLst>
          </p:cNvPr>
          <p:cNvSpPr>
            <a:spLocks noGrp="1"/>
          </p:cNvSpPr>
          <p:nvPr>
            <p:ph idx="1"/>
          </p:nvPr>
        </p:nvSpPr>
        <p:spPr/>
        <p:txBody>
          <a:bodyPr>
            <a:normAutofit/>
          </a:bodyPr>
          <a:lstStyle/>
          <a:p>
            <a:pPr marL="0" indent="0">
              <a:lnSpc>
                <a:spcPct val="120000"/>
              </a:lnSpc>
              <a:spcAft>
                <a:spcPts val="1800"/>
              </a:spcAft>
              <a:buNone/>
            </a:pPr>
            <a:r>
              <a:rPr lang="en-US" sz="1800" b="1" dirty="0"/>
              <a:t>EVALUATION OF TREATMENT FAILURE: Clinicians should evaluate, or refer to a clinician who can evaluate, patients with persistent symptoms  for  unresolved BPPV and/or underlying peripheral vestibular or central nervous system disorders.  </a:t>
            </a:r>
            <a:r>
              <a:rPr lang="en-US" sz="1800" i="1" u="sng" dirty="0"/>
              <a:t>Recommendation</a:t>
            </a:r>
            <a:r>
              <a:rPr lang="en-US" sz="1800" i="1" dirty="0"/>
              <a:t> based on observational studies of diagnostic outcomes in patients with BPPV and a preponderance of benefit over harm.  </a:t>
            </a:r>
            <a:endParaRPr lang="en-US" sz="1800" b="1" dirty="0"/>
          </a:p>
          <a:p>
            <a:pPr marL="0" lvl="0" indent="0">
              <a:lnSpc>
                <a:spcPct val="120000"/>
              </a:lnSpc>
              <a:buNone/>
            </a:pPr>
            <a:r>
              <a:rPr lang="en-US" sz="1800" u="sng" dirty="0"/>
              <a:t>Benefits:</a:t>
            </a:r>
            <a:r>
              <a:rPr lang="en-US" sz="1800" dirty="0"/>
              <a:t> Expedite effective treatment of patients with persistent BPPV and associated co-morbidities.  Decrease the potential for missed serious medical conditions that require a different treatment algorithm</a:t>
            </a:r>
          </a:p>
          <a:p>
            <a:pPr marL="0" lvl="0" indent="0">
              <a:lnSpc>
                <a:spcPct val="120000"/>
              </a:lnSpc>
              <a:buNone/>
            </a:pPr>
            <a:r>
              <a:rPr lang="en-US" sz="1800" u="sng" dirty="0"/>
              <a:t>Risks, harms, costs:</a:t>
            </a:r>
            <a:r>
              <a:rPr lang="en-US" sz="1800" dirty="0"/>
              <a:t> Costs of re-evaluation and the additional testing incurred   </a:t>
            </a:r>
          </a:p>
          <a:p>
            <a:pPr marL="0" indent="0">
              <a:lnSpc>
                <a:spcPct val="120000"/>
              </a:lnSpc>
              <a:buNone/>
            </a:pPr>
            <a:endParaRPr lang="en-US" sz="1800" dirty="0"/>
          </a:p>
        </p:txBody>
      </p:sp>
    </p:spTree>
    <p:extLst>
      <p:ext uri="{BB962C8B-B14F-4D97-AF65-F5344CB8AC3E}">
        <p14:creationId xmlns:p14="http://schemas.microsoft.com/office/powerpoint/2010/main" val="3917487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42DB0-AE28-4236-8C9F-D5E70DB70B8E}"/>
              </a:ext>
            </a:extLst>
          </p:cNvPr>
          <p:cNvSpPr>
            <a:spLocks noGrp="1"/>
          </p:cNvSpPr>
          <p:nvPr>
            <p:ph type="title"/>
          </p:nvPr>
        </p:nvSpPr>
        <p:spPr/>
        <p:txBody>
          <a:bodyPr/>
          <a:lstStyle/>
          <a:p>
            <a:r>
              <a:rPr lang="en-US" dirty="0"/>
              <a:t>KAS 7B: Evaluation of Treatment Failure</a:t>
            </a:r>
          </a:p>
        </p:txBody>
      </p:sp>
      <p:sp>
        <p:nvSpPr>
          <p:cNvPr id="3" name="Content Placeholder 2">
            <a:extLst>
              <a:ext uri="{FF2B5EF4-FFF2-40B4-BE49-F238E27FC236}">
                <a16:creationId xmlns:a16="http://schemas.microsoft.com/office/drawing/2014/main" id="{24ACC85D-98BB-4F69-93A6-C86D15B9BBA5}"/>
              </a:ext>
            </a:extLst>
          </p:cNvPr>
          <p:cNvSpPr>
            <a:spLocks noGrp="1"/>
          </p:cNvSpPr>
          <p:nvPr>
            <p:ph idx="1"/>
          </p:nvPr>
        </p:nvSpPr>
        <p:spPr>
          <a:xfrm>
            <a:off x="838200" y="1825625"/>
            <a:ext cx="10515600" cy="3956610"/>
          </a:xfrm>
        </p:spPr>
        <p:txBody>
          <a:bodyPr>
            <a:normAutofit lnSpcReduction="10000"/>
          </a:bodyPr>
          <a:lstStyle/>
          <a:p>
            <a:pPr marL="0" indent="0">
              <a:lnSpc>
                <a:spcPct val="120000"/>
              </a:lnSpc>
              <a:spcAft>
                <a:spcPts val="1200"/>
              </a:spcAft>
              <a:buNone/>
            </a:pPr>
            <a:r>
              <a:rPr lang="en-US" sz="1600" b="1" dirty="0"/>
              <a:t>Action Statement Profile</a:t>
            </a:r>
          </a:p>
          <a:p>
            <a:pPr marL="0" lvl="0" indent="0">
              <a:lnSpc>
                <a:spcPct val="110000"/>
              </a:lnSpc>
              <a:spcBef>
                <a:spcPts val="0"/>
              </a:spcBef>
              <a:spcAft>
                <a:spcPts val="600"/>
              </a:spcAft>
              <a:buNone/>
            </a:pPr>
            <a:r>
              <a:rPr lang="en-US" sz="1200" u="sng" dirty="0"/>
              <a:t>Quality improvement opportunity</a:t>
            </a:r>
            <a:r>
              <a:rPr lang="en-US" sz="1200" dirty="0"/>
              <a:t>: Capture missed or erroneous diagnoses; offer re-treatment to those patients with early recurrence of BPPV or failed initial CRP (National Quality Strategy domain: safety, promoting effective prevention/treatment) </a:t>
            </a:r>
          </a:p>
          <a:p>
            <a:pPr marL="0" lvl="0" indent="0">
              <a:lnSpc>
                <a:spcPct val="110000"/>
              </a:lnSpc>
              <a:spcBef>
                <a:spcPts val="0"/>
              </a:spcBef>
              <a:spcAft>
                <a:spcPts val="600"/>
              </a:spcAft>
              <a:buNone/>
            </a:pPr>
            <a:r>
              <a:rPr lang="en-US" sz="1200" u="sng" dirty="0"/>
              <a:t>Aggregate evidence quality:</a:t>
            </a:r>
            <a:r>
              <a:rPr lang="en-US" sz="1200" dirty="0"/>
              <a:t> Grade A for treatment of observation failure and Grade B for CRP failure  based on RCT and SR examining treatment responses and failure rates</a:t>
            </a:r>
          </a:p>
          <a:p>
            <a:pPr marL="0" lvl="0" indent="0">
              <a:lnSpc>
                <a:spcPct val="110000"/>
              </a:lnSpc>
              <a:spcBef>
                <a:spcPts val="0"/>
              </a:spcBef>
              <a:spcAft>
                <a:spcPts val="600"/>
              </a:spcAft>
              <a:buNone/>
            </a:pPr>
            <a:r>
              <a:rPr lang="en-US" sz="1200" u="sng" dirty="0"/>
              <a:t>Level of confidence in evidence: </a:t>
            </a:r>
            <a:r>
              <a:rPr lang="en-US" sz="1200" dirty="0"/>
              <a:t>Medium</a:t>
            </a:r>
          </a:p>
          <a:p>
            <a:pPr marL="0" lvl="0" indent="0">
              <a:lnSpc>
                <a:spcPct val="110000"/>
              </a:lnSpc>
              <a:spcBef>
                <a:spcPts val="0"/>
              </a:spcBef>
              <a:spcAft>
                <a:spcPts val="600"/>
              </a:spcAft>
              <a:buNone/>
            </a:pPr>
            <a:r>
              <a:rPr lang="en-US" sz="1200" u="sng" dirty="0"/>
              <a:t>Benefits-harm assessment</a:t>
            </a:r>
            <a:r>
              <a:rPr lang="en-US" sz="1200" dirty="0"/>
              <a:t>: Preponderance of benefit over harm  </a:t>
            </a:r>
          </a:p>
          <a:p>
            <a:pPr marL="0" lvl="0" indent="0">
              <a:lnSpc>
                <a:spcPct val="110000"/>
              </a:lnSpc>
              <a:spcBef>
                <a:spcPts val="0"/>
              </a:spcBef>
              <a:spcAft>
                <a:spcPts val="600"/>
              </a:spcAft>
              <a:buNone/>
            </a:pPr>
            <a:r>
              <a:rPr lang="en-US" sz="1200" u="sng" dirty="0"/>
              <a:t>Value judgments</a:t>
            </a:r>
            <a:r>
              <a:rPr lang="en-US" sz="1200" dirty="0"/>
              <a:t>: Valued comprehensive treatment of not only BPPV but associated conditions that affect balance and function.  The panel also valued expeditiously treating cases of persistent BPPV following observation or vestibular rehabilitation with a CRP as more definitive therapy  </a:t>
            </a:r>
          </a:p>
          <a:p>
            <a:pPr marL="0" lvl="0" indent="0">
              <a:lnSpc>
                <a:spcPct val="110000"/>
              </a:lnSpc>
              <a:spcBef>
                <a:spcPts val="0"/>
              </a:spcBef>
              <a:spcAft>
                <a:spcPts val="600"/>
              </a:spcAft>
              <a:buNone/>
            </a:pPr>
            <a:r>
              <a:rPr lang="en-US" sz="1200" u="sng" dirty="0"/>
              <a:t>Intentional vagueness</a:t>
            </a:r>
            <a:r>
              <a:rPr lang="en-US" sz="1200" dirty="0"/>
              <a:t>: Characterization of persistent symptoms was intentionally vague to allow clinicians to determine the quality a degree of symptoms that should warrant further evaluation or re-treatment  </a:t>
            </a:r>
          </a:p>
          <a:p>
            <a:pPr marL="0" lvl="0" indent="0">
              <a:lnSpc>
                <a:spcPct val="110000"/>
              </a:lnSpc>
              <a:spcBef>
                <a:spcPts val="0"/>
              </a:spcBef>
              <a:spcAft>
                <a:spcPts val="600"/>
              </a:spcAft>
              <a:buNone/>
            </a:pPr>
            <a:r>
              <a:rPr lang="en-US" sz="1200" u="sng" dirty="0"/>
              <a:t>Role of patient preferences:</a:t>
            </a:r>
            <a:r>
              <a:rPr lang="en-US" sz="1200" dirty="0"/>
              <a:t> Minimal</a:t>
            </a:r>
          </a:p>
          <a:p>
            <a:pPr marL="0" lvl="0" indent="0">
              <a:lnSpc>
                <a:spcPct val="110000"/>
              </a:lnSpc>
              <a:spcBef>
                <a:spcPts val="0"/>
              </a:spcBef>
              <a:spcAft>
                <a:spcPts val="600"/>
              </a:spcAft>
              <a:buNone/>
            </a:pPr>
            <a:r>
              <a:rPr lang="en-US" sz="1200" u="sng" dirty="0"/>
              <a:t>Exceptions</a:t>
            </a:r>
            <a:r>
              <a:rPr lang="en-US" sz="1200" dirty="0"/>
              <a:t>: None</a:t>
            </a:r>
          </a:p>
          <a:p>
            <a:pPr marL="0" lvl="0" indent="0">
              <a:lnSpc>
                <a:spcPct val="110000"/>
              </a:lnSpc>
              <a:spcBef>
                <a:spcPts val="0"/>
              </a:spcBef>
              <a:spcAft>
                <a:spcPts val="600"/>
              </a:spcAft>
              <a:buNone/>
            </a:pPr>
            <a:r>
              <a:rPr lang="en-US" sz="1200" u="sng" dirty="0"/>
              <a:t>Policy level</a:t>
            </a:r>
            <a:r>
              <a:rPr lang="en-US" sz="1200" dirty="0"/>
              <a:t>: Recommendation</a:t>
            </a:r>
          </a:p>
          <a:p>
            <a:pPr marL="0" lvl="0" indent="0">
              <a:lnSpc>
                <a:spcPct val="110000"/>
              </a:lnSpc>
              <a:spcBef>
                <a:spcPts val="0"/>
              </a:spcBef>
              <a:spcAft>
                <a:spcPts val="600"/>
              </a:spcAft>
              <a:buNone/>
            </a:pPr>
            <a:r>
              <a:rPr lang="en-US" sz="1200" u="sng" dirty="0"/>
              <a:t>Differences of opinion</a:t>
            </a:r>
            <a:r>
              <a:rPr lang="en-US" sz="1200" dirty="0"/>
              <a:t>: None</a:t>
            </a:r>
          </a:p>
        </p:txBody>
      </p:sp>
    </p:spTree>
    <p:extLst>
      <p:ext uri="{BB962C8B-B14F-4D97-AF65-F5344CB8AC3E}">
        <p14:creationId xmlns:p14="http://schemas.microsoft.com/office/powerpoint/2010/main" val="38899454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0D69-2F5E-43E7-B150-83CD5CD08B00}"/>
              </a:ext>
            </a:extLst>
          </p:cNvPr>
          <p:cNvSpPr>
            <a:spLocks noGrp="1"/>
          </p:cNvSpPr>
          <p:nvPr>
            <p:ph type="title"/>
          </p:nvPr>
        </p:nvSpPr>
        <p:spPr/>
        <p:txBody>
          <a:bodyPr/>
          <a:lstStyle/>
          <a:p>
            <a:r>
              <a:rPr lang="en-US" dirty="0"/>
              <a:t>KAS 8: Education</a:t>
            </a:r>
          </a:p>
        </p:txBody>
      </p:sp>
      <p:sp>
        <p:nvSpPr>
          <p:cNvPr id="3" name="Content Placeholder 2">
            <a:extLst>
              <a:ext uri="{FF2B5EF4-FFF2-40B4-BE49-F238E27FC236}">
                <a16:creationId xmlns:a16="http://schemas.microsoft.com/office/drawing/2014/main" id="{70AA14D7-0FBB-4523-AA30-9D08A61EBB64}"/>
              </a:ext>
            </a:extLst>
          </p:cNvPr>
          <p:cNvSpPr>
            <a:spLocks noGrp="1"/>
          </p:cNvSpPr>
          <p:nvPr>
            <p:ph idx="1"/>
          </p:nvPr>
        </p:nvSpPr>
        <p:spPr/>
        <p:txBody>
          <a:bodyPr>
            <a:normAutofit/>
          </a:bodyPr>
          <a:lstStyle/>
          <a:p>
            <a:pPr marL="0" indent="0">
              <a:lnSpc>
                <a:spcPct val="100000"/>
              </a:lnSpc>
              <a:spcAft>
                <a:spcPts val="1800"/>
              </a:spcAft>
              <a:buNone/>
            </a:pPr>
            <a:r>
              <a:rPr lang="en-US" sz="1800" b="1" dirty="0"/>
              <a:t>EDUCATION:  Clinicians should educate patients regarding the impact of BPPV on their safety, the potential for disease recurrence and the importance of follow‑up.  </a:t>
            </a:r>
            <a:r>
              <a:rPr lang="en-US" sz="1800" i="1" u="sng" dirty="0"/>
              <a:t>Recommendation</a:t>
            </a:r>
            <a:r>
              <a:rPr lang="en-US" sz="1800" i="1" dirty="0"/>
              <a:t> based on observational studies of diagnostic outcomes and recurrence in patients with BPPV and a preponderance of benefit over harm.  </a:t>
            </a:r>
            <a:endParaRPr lang="en-US" sz="1800" b="1" dirty="0"/>
          </a:p>
          <a:p>
            <a:pPr marL="0" lvl="0" indent="0">
              <a:lnSpc>
                <a:spcPct val="100000"/>
              </a:lnSpc>
              <a:buNone/>
            </a:pPr>
            <a:r>
              <a:rPr lang="en-US" sz="1800" u="sng" dirty="0"/>
              <a:t>Benefits:</a:t>
            </a:r>
            <a:r>
              <a:rPr lang="en-US" sz="1800" dirty="0"/>
              <a:t> Increased awareness of fall risk potentially decreasing injuries related to falls.  Increased patient awareness of BPPV recurrence which allows prompt intervention</a:t>
            </a:r>
          </a:p>
          <a:p>
            <a:pPr marL="0" lvl="0" indent="0">
              <a:lnSpc>
                <a:spcPct val="100000"/>
              </a:lnSpc>
              <a:buNone/>
            </a:pPr>
            <a:r>
              <a:rPr lang="en-US" sz="1800" u="sng" dirty="0"/>
              <a:t>Risks, harms, costs:</a:t>
            </a:r>
            <a:r>
              <a:rPr lang="en-US" sz="1800" dirty="0"/>
              <a:t> None  </a:t>
            </a:r>
          </a:p>
          <a:p>
            <a:pPr marL="0" indent="0">
              <a:lnSpc>
                <a:spcPct val="100000"/>
              </a:lnSpc>
              <a:buNone/>
            </a:pPr>
            <a:endParaRPr lang="en-US" sz="1800" dirty="0"/>
          </a:p>
        </p:txBody>
      </p:sp>
    </p:spTree>
    <p:extLst>
      <p:ext uri="{BB962C8B-B14F-4D97-AF65-F5344CB8AC3E}">
        <p14:creationId xmlns:p14="http://schemas.microsoft.com/office/powerpoint/2010/main" val="4254497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B792C-E56D-48E6-85DF-58A42069CD7D}"/>
              </a:ext>
            </a:extLst>
          </p:cNvPr>
          <p:cNvSpPr>
            <a:spLocks noGrp="1"/>
          </p:cNvSpPr>
          <p:nvPr>
            <p:ph type="title"/>
          </p:nvPr>
        </p:nvSpPr>
        <p:spPr/>
        <p:txBody>
          <a:bodyPr/>
          <a:lstStyle/>
          <a:p>
            <a:r>
              <a:rPr lang="en-US" dirty="0"/>
              <a:t>KAS 8: Education</a:t>
            </a:r>
          </a:p>
        </p:txBody>
      </p:sp>
      <p:sp>
        <p:nvSpPr>
          <p:cNvPr id="3" name="Content Placeholder 2">
            <a:extLst>
              <a:ext uri="{FF2B5EF4-FFF2-40B4-BE49-F238E27FC236}">
                <a16:creationId xmlns:a16="http://schemas.microsoft.com/office/drawing/2014/main" id="{D4F9DB37-D140-4847-A0AC-D2E005950E8C}"/>
              </a:ext>
            </a:extLst>
          </p:cNvPr>
          <p:cNvSpPr>
            <a:spLocks noGrp="1"/>
          </p:cNvSpPr>
          <p:nvPr>
            <p:ph idx="1"/>
          </p:nvPr>
        </p:nvSpPr>
        <p:spPr/>
        <p:txBody>
          <a:bodyPr>
            <a:normAutofit lnSpcReduction="10000"/>
          </a:bodyPr>
          <a:lstStyle/>
          <a:p>
            <a:pPr marL="0" indent="0">
              <a:lnSpc>
                <a:spcPct val="120000"/>
              </a:lnSpc>
              <a:spcAft>
                <a:spcPts val="1200"/>
              </a:spcAft>
              <a:buNone/>
            </a:pPr>
            <a:r>
              <a:rPr lang="en-US" sz="1600" b="1" dirty="0"/>
              <a:t>Action Statement Profile</a:t>
            </a:r>
          </a:p>
          <a:p>
            <a:pPr marL="0" lvl="0" indent="0">
              <a:lnSpc>
                <a:spcPct val="120000"/>
              </a:lnSpc>
              <a:spcBef>
                <a:spcPts val="0"/>
              </a:spcBef>
              <a:spcAft>
                <a:spcPts val="600"/>
              </a:spcAft>
              <a:buNone/>
            </a:pPr>
            <a:r>
              <a:rPr lang="en-US" sz="1400" u="sng" dirty="0"/>
              <a:t>Quality improvement opportunity: </a:t>
            </a:r>
            <a:r>
              <a:rPr lang="en-US" sz="1400" dirty="0"/>
              <a:t>Education allows patients to understand the implications of  BPPV on quality of life and patient safety, especially falls.  (National Quality Strategy domains: safety, engaging patients, promoting effective prevention/treatment)</a:t>
            </a:r>
          </a:p>
          <a:p>
            <a:pPr marL="0" lvl="0" indent="0">
              <a:lnSpc>
                <a:spcPct val="120000"/>
              </a:lnSpc>
              <a:spcBef>
                <a:spcPts val="0"/>
              </a:spcBef>
              <a:spcAft>
                <a:spcPts val="600"/>
              </a:spcAft>
              <a:buNone/>
            </a:pPr>
            <a:r>
              <a:rPr lang="en-US" sz="1400" u="sng" dirty="0"/>
              <a:t>Aggregate evidence quality:</a:t>
            </a:r>
            <a:r>
              <a:rPr lang="en-US" sz="1400" dirty="0"/>
              <a:t>  Grade C based on observational and cross-sectional studies of recurrence and fall risk  </a:t>
            </a:r>
          </a:p>
          <a:p>
            <a:pPr marL="0" lvl="0" indent="0">
              <a:lnSpc>
                <a:spcPct val="120000"/>
              </a:lnSpc>
              <a:spcBef>
                <a:spcPts val="0"/>
              </a:spcBef>
              <a:spcAft>
                <a:spcPts val="600"/>
              </a:spcAft>
              <a:buNone/>
            </a:pPr>
            <a:r>
              <a:rPr lang="en-US" sz="1400" u="sng" dirty="0"/>
              <a:t>Level of confidence in evidence: </a:t>
            </a:r>
            <a:r>
              <a:rPr lang="en-US" sz="1400" dirty="0"/>
              <a:t>Medium </a:t>
            </a:r>
          </a:p>
          <a:p>
            <a:pPr marL="0" lvl="0" indent="0">
              <a:lnSpc>
                <a:spcPct val="120000"/>
              </a:lnSpc>
              <a:spcBef>
                <a:spcPts val="0"/>
              </a:spcBef>
              <a:spcAft>
                <a:spcPts val="600"/>
              </a:spcAft>
              <a:buNone/>
            </a:pPr>
            <a:r>
              <a:rPr lang="en-US" sz="1400" u="sng" dirty="0"/>
              <a:t>Benefits-harm assessment:</a:t>
            </a:r>
            <a:r>
              <a:rPr lang="en-US" sz="1400" dirty="0"/>
              <a:t> Preponderance of benefit over harm</a:t>
            </a:r>
          </a:p>
          <a:p>
            <a:pPr marL="0" lvl="0" indent="0">
              <a:lnSpc>
                <a:spcPct val="120000"/>
              </a:lnSpc>
              <a:spcBef>
                <a:spcPts val="0"/>
              </a:spcBef>
              <a:spcAft>
                <a:spcPts val="600"/>
              </a:spcAft>
              <a:buNone/>
            </a:pPr>
            <a:r>
              <a:rPr lang="en-US" sz="1400" u="sng" dirty="0"/>
              <a:t>Value judgments</a:t>
            </a:r>
            <a:r>
              <a:rPr lang="en-US" sz="1400" dirty="0"/>
              <a:t>: None </a:t>
            </a:r>
          </a:p>
          <a:p>
            <a:pPr marL="0" lvl="0" indent="0">
              <a:lnSpc>
                <a:spcPct val="120000"/>
              </a:lnSpc>
              <a:spcBef>
                <a:spcPts val="0"/>
              </a:spcBef>
              <a:spcAft>
                <a:spcPts val="600"/>
              </a:spcAft>
              <a:buNone/>
            </a:pPr>
            <a:r>
              <a:rPr lang="en-US" sz="1400" u="sng" dirty="0"/>
              <a:t>Intentional vagueness</a:t>
            </a:r>
            <a:r>
              <a:rPr lang="en-US" sz="1400" dirty="0"/>
              <a:t>: None  </a:t>
            </a:r>
          </a:p>
          <a:p>
            <a:pPr marL="0" lvl="0" indent="0">
              <a:lnSpc>
                <a:spcPct val="120000"/>
              </a:lnSpc>
              <a:spcBef>
                <a:spcPts val="0"/>
              </a:spcBef>
              <a:spcAft>
                <a:spcPts val="600"/>
              </a:spcAft>
              <a:buNone/>
            </a:pPr>
            <a:r>
              <a:rPr lang="en-US" sz="1400" u="sng" dirty="0"/>
              <a:t>Role of patient preferences:</a:t>
            </a:r>
            <a:r>
              <a:rPr lang="en-US" sz="1400" dirty="0"/>
              <a:t> None </a:t>
            </a:r>
          </a:p>
          <a:p>
            <a:pPr marL="0" lvl="0" indent="0">
              <a:lnSpc>
                <a:spcPct val="120000"/>
              </a:lnSpc>
              <a:spcBef>
                <a:spcPts val="0"/>
              </a:spcBef>
              <a:spcAft>
                <a:spcPts val="600"/>
              </a:spcAft>
              <a:buNone/>
            </a:pPr>
            <a:r>
              <a:rPr lang="en-US" sz="1400" u="sng" dirty="0"/>
              <a:t>Exceptions: </a:t>
            </a:r>
            <a:r>
              <a:rPr lang="en-US" sz="1400" dirty="0"/>
              <a:t>None</a:t>
            </a:r>
            <a:r>
              <a:rPr lang="en-US" sz="1400" u="sng" dirty="0"/>
              <a:t>  </a:t>
            </a:r>
          </a:p>
          <a:p>
            <a:pPr marL="0" lvl="0" indent="0">
              <a:lnSpc>
                <a:spcPct val="120000"/>
              </a:lnSpc>
              <a:spcBef>
                <a:spcPts val="0"/>
              </a:spcBef>
              <a:spcAft>
                <a:spcPts val="600"/>
              </a:spcAft>
              <a:buNone/>
            </a:pPr>
            <a:r>
              <a:rPr lang="en-US" sz="1400" u="sng" dirty="0"/>
              <a:t>Policy level:</a:t>
            </a:r>
            <a:r>
              <a:rPr lang="en-US" sz="1400" dirty="0"/>
              <a:t> Recommendation  </a:t>
            </a:r>
          </a:p>
          <a:p>
            <a:pPr marL="0" lvl="0" indent="0">
              <a:lnSpc>
                <a:spcPct val="120000"/>
              </a:lnSpc>
              <a:spcBef>
                <a:spcPts val="0"/>
              </a:spcBef>
              <a:spcAft>
                <a:spcPts val="600"/>
              </a:spcAft>
              <a:buNone/>
            </a:pPr>
            <a:r>
              <a:rPr lang="en-US" sz="1400" u="sng" dirty="0"/>
              <a:t>Differences of opinion: </a:t>
            </a:r>
            <a:r>
              <a:rPr lang="en-US" sz="1400" dirty="0"/>
              <a:t>None</a:t>
            </a:r>
          </a:p>
          <a:p>
            <a:pPr marL="0" indent="0">
              <a:lnSpc>
                <a:spcPct val="120000"/>
              </a:lnSpc>
              <a:buNone/>
            </a:pPr>
            <a:endParaRPr lang="en-US" sz="1400" dirty="0"/>
          </a:p>
        </p:txBody>
      </p:sp>
    </p:spTree>
    <p:extLst>
      <p:ext uri="{BB962C8B-B14F-4D97-AF65-F5344CB8AC3E}">
        <p14:creationId xmlns:p14="http://schemas.microsoft.com/office/powerpoint/2010/main" val="3981755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A6BD8-7F12-4802-BDD3-222A514A9BEA}"/>
              </a:ext>
            </a:extLst>
          </p:cNvPr>
          <p:cNvSpPr>
            <a:spLocks noGrp="1"/>
          </p:cNvSpPr>
          <p:nvPr>
            <p:ph type="title"/>
          </p:nvPr>
        </p:nvSpPr>
        <p:spPr/>
        <p:txBody>
          <a:bodyPr/>
          <a:lstStyle/>
          <a:p>
            <a:r>
              <a:rPr lang="en-US" dirty="0"/>
              <a:t>In Summary</a:t>
            </a:r>
          </a:p>
        </p:txBody>
      </p:sp>
      <p:pic>
        <p:nvPicPr>
          <p:cNvPr id="5" name="table">
            <a:extLst>
              <a:ext uri="{FF2B5EF4-FFF2-40B4-BE49-F238E27FC236}">
                <a16:creationId xmlns:a16="http://schemas.microsoft.com/office/drawing/2014/main" id="{A065E23E-C925-4EA1-9ED5-5D978D875ADC}"/>
              </a:ext>
            </a:extLst>
          </p:cNvPr>
          <p:cNvPicPr>
            <a:picLocks noGrp="1" noChangeAspect="1"/>
          </p:cNvPicPr>
          <p:nvPr>
            <p:ph idx="1"/>
          </p:nvPr>
        </p:nvPicPr>
        <p:blipFill>
          <a:blip r:embed="rId2"/>
          <a:stretch>
            <a:fillRect/>
          </a:stretch>
        </p:blipFill>
        <p:spPr>
          <a:xfrm>
            <a:off x="2139950" y="1690688"/>
            <a:ext cx="7912100" cy="3956050"/>
          </a:xfrm>
          <a:prstGeom prst="rect">
            <a:avLst/>
          </a:prstGeom>
        </p:spPr>
      </p:pic>
    </p:spTree>
    <p:extLst>
      <p:ext uri="{BB962C8B-B14F-4D97-AF65-F5344CB8AC3E}">
        <p14:creationId xmlns:p14="http://schemas.microsoft.com/office/powerpoint/2010/main" val="1524679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6507-914F-46F6-B60E-79D14970C725}"/>
              </a:ext>
            </a:extLst>
          </p:cNvPr>
          <p:cNvSpPr>
            <a:spLocks noGrp="1"/>
          </p:cNvSpPr>
          <p:nvPr>
            <p:ph type="title"/>
          </p:nvPr>
        </p:nvSpPr>
        <p:spPr/>
        <p:txBody>
          <a:bodyPr/>
          <a:lstStyle/>
          <a:p>
            <a:r>
              <a:rPr lang="en-US" dirty="0"/>
              <a:t>In Summary (cont’d)</a:t>
            </a:r>
          </a:p>
        </p:txBody>
      </p:sp>
      <p:pic>
        <p:nvPicPr>
          <p:cNvPr id="4" name="table">
            <a:extLst>
              <a:ext uri="{FF2B5EF4-FFF2-40B4-BE49-F238E27FC236}">
                <a16:creationId xmlns:a16="http://schemas.microsoft.com/office/drawing/2014/main" id="{AD02631F-1CE1-4961-AA50-9339EB854DC8}"/>
              </a:ext>
            </a:extLst>
          </p:cNvPr>
          <p:cNvPicPr>
            <a:picLocks noGrp="1" noChangeAspect="1"/>
          </p:cNvPicPr>
          <p:nvPr>
            <p:ph idx="1"/>
          </p:nvPr>
        </p:nvPicPr>
        <p:blipFill>
          <a:blip r:embed="rId2"/>
          <a:stretch>
            <a:fillRect/>
          </a:stretch>
        </p:blipFill>
        <p:spPr>
          <a:xfrm>
            <a:off x="2641912" y="1690688"/>
            <a:ext cx="6908176" cy="3956050"/>
          </a:xfrm>
          <a:prstGeom prst="rect">
            <a:avLst/>
          </a:prstGeom>
        </p:spPr>
      </p:pic>
    </p:spTree>
    <p:extLst>
      <p:ext uri="{BB962C8B-B14F-4D97-AF65-F5344CB8AC3E}">
        <p14:creationId xmlns:p14="http://schemas.microsoft.com/office/powerpoint/2010/main" val="42773867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F478C-1B4E-4CA1-B415-1F045A0C6E4F}"/>
              </a:ext>
            </a:extLst>
          </p:cNvPr>
          <p:cNvSpPr>
            <a:spLocks noGrp="1"/>
          </p:cNvSpPr>
          <p:nvPr>
            <p:ph type="title"/>
          </p:nvPr>
        </p:nvSpPr>
        <p:spPr/>
        <p:txBody>
          <a:bodyPr/>
          <a:lstStyle/>
          <a:p>
            <a:r>
              <a:rPr lang="en-US" dirty="0"/>
              <a:t>New Algorithm</a:t>
            </a:r>
          </a:p>
        </p:txBody>
      </p:sp>
      <p:sp>
        <p:nvSpPr>
          <p:cNvPr id="3" name="Content Placeholder 2">
            <a:extLst>
              <a:ext uri="{FF2B5EF4-FFF2-40B4-BE49-F238E27FC236}">
                <a16:creationId xmlns:a16="http://schemas.microsoft.com/office/drawing/2014/main" id="{535AF61C-6200-4396-875B-FA9A29382CE6}"/>
              </a:ext>
            </a:extLst>
          </p:cNvPr>
          <p:cNvSpPr>
            <a:spLocks noGrp="1"/>
          </p:cNvSpPr>
          <p:nvPr>
            <p:ph idx="1"/>
          </p:nvPr>
        </p:nvSpPr>
        <p:spPr>
          <a:xfrm>
            <a:off x="838200" y="1825625"/>
            <a:ext cx="3644153" cy="3956610"/>
          </a:xfrm>
        </p:spPr>
        <p:txBody>
          <a:bodyPr/>
          <a:lstStyle/>
          <a:p>
            <a:pPr marL="0" indent="0">
              <a:buNone/>
            </a:pPr>
            <a:r>
              <a:rPr lang="en-US" dirty="0"/>
              <a:t>Algorithm showing the interrelationship of guideline key action statements</a:t>
            </a:r>
          </a:p>
          <a:p>
            <a:endParaRPr lang="en-US" dirty="0"/>
          </a:p>
        </p:txBody>
      </p:sp>
      <p:pic>
        <p:nvPicPr>
          <p:cNvPr id="5" name="Picture 4" descr="A close up of text on a white background&#10;&#10;Description generated with high confidence">
            <a:extLst>
              <a:ext uri="{FF2B5EF4-FFF2-40B4-BE49-F238E27FC236}">
                <a16:creationId xmlns:a16="http://schemas.microsoft.com/office/drawing/2014/main" id="{214B8304-76A5-404D-BEAF-B4D98C6D2A91}"/>
              </a:ext>
            </a:extLst>
          </p:cNvPr>
          <p:cNvPicPr>
            <a:picLocks noChangeAspect="1"/>
          </p:cNvPicPr>
          <p:nvPr/>
        </p:nvPicPr>
        <p:blipFill>
          <a:blip r:embed="rId2"/>
          <a:stretch>
            <a:fillRect/>
          </a:stretch>
        </p:blipFill>
        <p:spPr>
          <a:xfrm>
            <a:off x="6246910" y="224116"/>
            <a:ext cx="5106890" cy="6551965"/>
          </a:xfrm>
          <a:prstGeom prst="rect">
            <a:avLst/>
          </a:prstGeom>
        </p:spPr>
      </p:pic>
    </p:spTree>
    <p:extLst>
      <p:ext uri="{BB962C8B-B14F-4D97-AF65-F5344CB8AC3E}">
        <p14:creationId xmlns:p14="http://schemas.microsoft.com/office/powerpoint/2010/main" val="513961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06F27-5348-4BF5-B8FC-78208B709664}"/>
              </a:ext>
            </a:extLst>
          </p:cNvPr>
          <p:cNvSpPr>
            <a:spLocks noGrp="1"/>
          </p:cNvSpPr>
          <p:nvPr>
            <p:ph type="title"/>
          </p:nvPr>
        </p:nvSpPr>
        <p:spPr/>
        <p:txBody>
          <a:bodyPr/>
          <a:lstStyle/>
          <a:p>
            <a:r>
              <a:rPr lang="en-US" dirty="0"/>
              <a:t>Research Needs</a:t>
            </a:r>
          </a:p>
        </p:txBody>
      </p:sp>
      <p:sp>
        <p:nvSpPr>
          <p:cNvPr id="3" name="Content Placeholder 2">
            <a:extLst>
              <a:ext uri="{FF2B5EF4-FFF2-40B4-BE49-F238E27FC236}">
                <a16:creationId xmlns:a16="http://schemas.microsoft.com/office/drawing/2014/main" id="{D185D9F2-57BD-4F4E-ACD5-BEE84E3EB4E8}"/>
              </a:ext>
            </a:extLst>
          </p:cNvPr>
          <p:cNvSpPr>
            <a:spLocks noGrp="1"/>
          </p:cNvSpPr>
          <p:nvPr>
            <p:ph idx="1"/>
          </p:nvPr>
        </p:nvSpPr>
        <p:spPr/>
        <p:txBody>
          <a:bodyPr>
            <a:normAutofit fontScale="47500" lnSpcReduction="20000"/>
          </a:bodyPr>
          <a:lstStyle/>
          <a:p>
            <a:pPr marL="342900" lvl="0" indent="-342900">
              <a:lnSpc>
                <a:spcPct val="120000"/>
              </a:lnSpc>
            </a:pPr>
            <a:r>
              <a:rPr lang="en-US" dirty="0"/>
              <a:t>Conduct diagnostic and cost-effectiveness studies to identify which subsets of patients, based on specific history or physical examination findings, should be submitted for additional vestibular testing and/or radiographic imaging in the setting of presumed  BPPV.</a:t>
            </a:r>
          </a:p>
          <a:p>
            <a:pPr marL="342900" lvl="0" indent="-342900">
              <a:lnSpc>
                <a:spcPct val="120000"/>
              </a:lnSpc>
            </a:pPr>
            <a:r>
              <a:rPr lang="en-US" dirty="0"/>
              <a:t>Diagnostic and cost-effectiveness studies evaluating the utility and costs of audiometry in the diagnostic evaluation of BPPV are needed.  </a:t>
            </a:r>
          </a:p>
          <a:p>
            <a:pPr marL="342900" lvl="0" indent="-342900">
              <a:lnSpc>
                <a:spcPct val="120000"/>
              </a:lnSpc>
            </a:pPr>
            <a:r>
              <a:rPr lang="en-US" dirty="0"/>
              <a:t>Determine whether education and application of clinical diagnostic criteria for BPPV will change physician behavior in terms of anticipated decreases in ordering of diagnostic tests.</a:t>
            </a:r>
          </a:p>
          <a:p>
            <a:pPr marL="342900" lvl="0" indent="-342900">
              <a:lnSpc>
                <a:spcPct val="120000"/>
              </a:lnSpc>
            </a:pPr>
            <a:r>
              <a:rPr lang="en-US" dirty="0"/>
              <a:t>Determine the optimal number of CRPs and the time interval between performance of CRP’s for patients with posterior canal BPPV.  </a:t>
            </a:r>
          </a:p>
          <a:p>
            <a:pPr marL="342900" lvl="0" indent="-342900">
              <a:lnSpc>
                <a:spcPct val="120000"/>
              </a:lnSpc>
            </a:pPr>
            <a:r>
              <a:rPr lang="en-US" dirty="0"/>
              <a:t>Cost-effectiveness studies for the potential advantages of earlier intervention based on earlier diagnosis and earlier symptom resolution with expedient CRP’s for BPPV are needed.  Both direct healthcare and global economic costs require assessment.    </a:t>
            </a:r>
          </a:p>
          <a:p>
            <a:pPr marL="342900" lvl="0" indent="-342900">
              <a:lnSpc>
                <a:spcPct val="120000"/>
              </a:lnSpc>
            </a:pPr>
            <a:r>
              <a:rPr lang="en-US" dirty="0"/>
              <a:t>Extended cohort studies with longer follow-up to determine if measures such as self-performance of CRP  or longitudinal vestibular rehabilitation decrease recurrence rates for BPPV or complications from BPPV such as falls.</a:t>
            </a:r>
          </a:p>
          <a:p>
            <a:pPr marL="342900" lvl="0" indent="-342900">
              <a:lnSpc>
                <a:spcPct val="120000"/>
              </a:lnSpc>
            </a:pPr>
            <a:r>
              <a:rPr lang="en-US" dirty="0"/>
              <a:t>Determine whether vestibular therapy after the CRP offers additional benefits over CRP alone in select patient populations.</a:t>
            </a:r>
          </a:p>
          <a:p>
            <a:pPr marL="342900" lvl="0" indent="-342900">
              <a:lnSpc>
                <a:spcPct val="120000"/>
              </a:lnSpc>
            </a:pPr>
            <a:r>
              <a:rPr lang="en-US" dirty="0"/>
              <a:t>Studies on the functional impact of BPPV as they relate to home safety, work safety and absences and driving risks.</a:t>
            </a:r>
          </a:p>
        </p:txBody>
      </p:sp>
    </p:spTree>
    <p:extLst>
      <p:ext uri="{BB962C8B-B14F-4D97-AF65-F5344CB8AC3E}">
        <p14:creationId xmlns:p14="http://schemas.microsoft.com/office/powerpoint/2010/main" val="26403631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06F27-5348-4BF5-B8FC-78208B709664}"/>
              </a:ext>
            </a:extLst>
          </p:cNvPr>
          <p:cNvSpPr>
            <a:spLocks noGrp="1"/>
          </p:cNvSpPr>
          <p:nvPr>
            <p:ph type="title"/>
          </p:nvPr>
        </p:nvSpPr>
        <p:spPr/>
        <p:txBody>
          <a:bodyPr/>
          <a:lstStyle/>
          <a:p>
            <a:r>
              <a:rPr lang="en-US" dirty="0"/>
              <a:t>Research Needs (cont’d)</a:t>
            </a:r>
          </a:p>
        </p:txBody>
      </p:sp>
      <p:sp>
        <p:nvSpPr>
          <p:cNvPr id="3" name="Content Placeholder 2">
            <a:extLst>
              <a:ext uri="{FF2B5EF4-FFF2-40B4-BE49-F238E27FC236}">
                <a16:creationId xmlns:a16="http://schemas.microsoft.com/office/drawing/2014/main" id="{D185D9F2-57BD-4F4E-ACD5-BEE84E3EB4E8}"/>
              </a:ext>
            </a:extLst>
          </p:cNvPr>
          <p:cNvSpPr>
            <a:spLocks noGrp="1"/>
          </p:cNvSpPr>
          <p:nvPr>
            <p:ph idx="1"/>
          </p:nvPr>
        </p:nvSpPr>
        <p:spPr/>
        <p:txBody>
          <a:bodyPr>
            <a:normAutofit fontScale="47500" lnSpcReduction="20000"/>
          </a:bodyPr>
          <a:lstStyle/>
          <a:p>
            <a:pPr marL="342900" lvl="0" indent="-342900">
              <a:lnSpc>
                <a:spcPct val="120000"/>
              </a:lnSpc>
            </a:pPr>
            <a:r>
              <a:rPr lang="en-US" dirty="0"/>
              <a:t>Epidemiological studies on the rates of falls with BPPV as an underlying cause/diagnosis.  </a:t>
            </a:r>
          </a:p>
          <a:p>
            <a:pPr marL="342900" lvl="0" indent="-342900">
              <a:lnSpc>
                <a:spcPct val="120000"/>
              </a:lnSpc>
            </a:pPr>
            <a:r>
              <a:rPr lang="en-US" dirty="0"/>
              <a:t>Assess the impact of BPPV on quality of life for those affected using general QOL and/or dizziness specific QOL metrics.</a:t>
            </a:r>
          </a:p>
          <a:p>
            <a:pPr marL="342900" lvl="0" indent="-342900">
              <a:lnSpc>
                <a:spcPct val="120000"/>
              </a:lnSpc>
            </a:pPr>
            <a:r>
              <a:rPr lang="en-US" dirty="0"/>
              <a:t>Develop and validate a disease specific quality of life measure for BPPV to assess treatment outcomes.  </a:t>
            </a:r>
          </a:p>
          <a:p>
            <a:pPr marL="342900" lvl="0" indent="-342900">
              <a:lnSpc>
                <a:spcPct val="120000"/>
              </a:lnSpc>
            </a:pPr>
            <a:r>
              <a:rPr lang="en-US" dirty="0"/>
              <a:t>Perform studies to evaluate the effect of structured versus “as needed” follow up regimens on the outcomes of patients with BPPV.</a:t>
            </a:r>
          </a:p>
          <a:p>
            <a:pPr marL="342900" lvl="0" indent="-342900">
              <a:lnSpc>
                <a:spcPct val="120000"/>
              </a:lnSpc>
            </a:pPr>
            <a:r>
              <a:rPr lang="en-US" dirty="0"/>
              <a:t>Clarify and standardize the terms used to describe repositioning maneuvers for BPPV of the lateral canal to enable meaningful comparison of their efficacy.</a:t>
            </a:r>
          </a:p>
          <a:p>
            <a:pPr marL="342900" lvl="0" indent="-342900">
              <a:lnSpc>
                <a:spcPct val="120000"/>
              </a:lnSpc>
            </a:pPr>
            <a:r>
              <a:rPr lang="en-US" dirty="0"/>
              <a:t>Epidemiological studies to characterize the relative risk of factors associated with the development of BPPV such as osteoporosis, dental procedures and other devices that deliver cranial vibrations (massage devices, motorized </a:t>
            </a:r>
            <a:r>
              <a:rPr lang="en-US" dirty="0" err="1"/>
              <a:t>toothbrushes,etc</a:t>
            </a:r>
            <a:r>
              <a:rPr lang="en-US" dirty="0"/>
              <a:t>).</a:t>
            </a:r>
          </a:p>
          <a:p>
            <a:pPr marL="342900" lvl="0" indent="-342900">
              <a:lnSpc>
                <a:spcPct val="120000"/>
              </a:lnSpc>
            </a:pPr>
            <a:r>
              <a:rPr lang="en-US" dirty="0"/>
              <a:t>Identify patient and treatment related risk factors for the development of recalcitrant BPPV.</a:t>
            </a:r>
          </a:p>
          <a:p>
            <a:pPr marL="342900" lvl="0" indent="-342900">
              <a:lnSpc>
                <a:spcPct val="120000"/>
              </a:lnSpc>
            </a:pPr>
            <a:r>
              <a:rPr lang="en-US" dirty="0"/>
              <a:t>Perform studies to evaluate the sensitivity, specificity and predictive values of the available exam maneuvers to determine the presence and laterality of BPPV affecting the anterior semicircular canal.</a:t>
            </a:r>
          </a:p>
          <a:p>
            <a:pPr marL="342900" lvl="0" indent="-342900">
              <a:lnSpc>
                <a:spcPct val="120000"/>
              </a:lnSpc>
            </a:pPr>
            <a:r>
              <a:rPr lang="en-US" dirty="0"/>
              <a:t>Perform studies to characterize the accuracy of diagnostic maneuvers for posterior and lateral canal BPPV and to evaluate the treatment outcomes for patients with BPPV seen in non-specialty settings.</a:t>
            </a:r>
          </a:p>
        </p:txBody>
      </p:sp>
    </p:spTree>
    <p:extLst>
      <p:ext uri="{BB962C8B-B14F-4D97-AF65-F5344CB8AC3E}">
        <p14:creationId xmlns:p14="http://schemas.microsoft.com/office/powerpoint/2010/main" val="1787739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98D93-799A-4DDB-B919-6420C075741D}"/>
              </a:ext>
            </a:extLst>
          </p:cNvPr>
          <p:cNvSpPr>
            <a:spLocks noGrp="1"/>
          </p:cNvSpPr>
          <p:nvPr>
            <p:ph type="ctrTitle"/>
          </p:nvPr>
        </p:nvSpPr>
        <p:spPr/>
        <p:txBody>
          <a:bodyPr anchor="t">
            <a:normAutofit/>
          </a:bodyPr>
          <a:lstStyle/>
          <a:p>
            <a:pPr algn="ctr"/>
            <a:r>
              <a:rPr lang="en-US" sz="5400" dirty="0"/>
              <a:t>Thank you for your attention</a:t>
            </a:r>
          </a:p>
        </p:txBody>
      </p:sp>
      <p:sp>
        <p:nvSpPr>
          <p:cNvPr id="3" name="Content Placeholder 2">
            <a:extLst>
              <a:ext uri="{FF2B5EF4-FFF2-40B4-BE49-F238E27FC236}">
                <a16:creationId xmlns:a16="http://schemas.microsoft.com/office/drawing/2014/main" id="{F08275B6-07D5-4CAA-8B24-43121B8D6A2C}"/>
              </a:ext>
            </a:extLst>
          </p:cNvPr>
          <p:cNvSpPr>
            <a:spLocks noGrp="1"/>
          </p:cNvSpPr>
          <p:nvPr>
            <p:ph type="subTitle" idx="1"/>
          </p:nvPr>
        </p:nvSpPr>
        <p:spPr/>
        <p:txBody>
          <a:bodyPr anchor="ctr">
            <a:normAutofit/>
          </a:bodyPr>
          <a:lstStyle/>
          <a:p>
            <a:pPr marL="0" indent="0" algn="ctr">
              <a:buNone/>
            </a:pPr>
            <a:r>
              <a:rPr lang="en-US" sz="5400" dirty="0"/>
              <a:t>QUESTIONS?</a:t>
            </a:r>
          </a:p>
        </p:txBody>
      </p:sp>
    </p:spTree>
    <p:extLst>
      <p:ext uri="{BB962C8B-B14F-4D97-AF65-F5344CB8AC3E}">
        <p14:creationId xmlns:p14="http://schemas.microsoft.com/office/powerpoint/2010/main" val="1365398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BDA5-1669-4841-AF12-4B7202CE559B}"/>
              </a:ext>
            </a:extLst>
          </p:cNvPr>
          <p:cNvSpPr>
            <a:spLocks noGrp="1"/>
          </p:cNvSpPr>
          <p:nvPr>
            <p:ph type="title"/>
          </p:nvPr>
        </p:nvSpPr>
        <p:spPr/>
        <p:txBody>
          <a:bodyPr>
            <a:normAutofit fontScale="90000"/>
          </a:bodyPr>
          <a:lstStyle/>
          <a:p>
            <a:r>
              <a:rPr lang="en-US" dirty="0"/>
              <a:t>Clinical Practice Guideline Development Manual: Third Edition</a:t>
            </a:r>
            <a:br>
              <a:rPr lang="en-US" dirty="0"/>
            </a:br>
            <a:r>
              <a:rPr lang="en-US" sz="2200" dirty="0"/>
              <a:t>Rosenfeld, </a:t>
            </a:r>
            <a:r>
              <a:rPr lang="en-US" sz="2200" dirty="0" err="1"/>
              <a:t>Shiffman</a:t>
            </a:r>
            <a:r>
              <a:rPr lang="en-US" sz="2200" dirty="0"/>
              <a:t>, and Robertson</a:t>
            </a:r>
            <a:endParaRPr lang="en-US" dirty="0"/>
          </a:p>
        </p:txBody>
      </p:sp>
      <p:sp>
        <p:nvSpPr>
          <p:cNvPr id="3" name="Content Placeholder 2">
            <a:extLst>
              <a:ext uri="{FF2B5EF4-FFF2-40B4-BE49-F238E27FC236}">
                <a16:creationId xmlns:a16="http://schemas.microsoft.com/office/drawing/2014/main" id="{A40DB22D-12C6-4B4E-9243-85AF282089F8}"/>
              </a:ext>
            </a:extLst>
          </p:cNvPr>
          <p:cNvSpPr>
            <a:spLocks noGrp="1"/>
          </p:cNvSpPr>
          <p:nvPr>
            <p:ph idx="1"/>
          </p:nvPr>
        </p:nvSpPr>
        <p:spPr>
          <a:xfrm>
            <a:off x="838200" y="1825625"/>
            <a:ext cx="7205133" cy="3956610"/>
          </a:xfrm>
        </p:spPr>
        <p:txBody>
          <a:bodyPr>
            <a:normAutofit fontScale="92500"/>
          </a:bodyPr>
          <a:lstStyle/>
          <a:p>
            <a:pPr marL="342900" indent="-342900">
              <a:spcBef>
                <a:spcPts val="0"/>
              </a:spcBef>
              <a:spcAft>
                <a:spcPts val="1200"/>
              </a:spcAft>
            </a:pPr>
            <a:r>
              <a:rPr lang="en-US" b="1" dirty="0">
                <a:solidFill>
                  <a:srgbClr val="C00000"/>
                </a:solidFill>
              </a:rPr>
              <a:t>Pragmatic</a:t>
            </a:r>
            <a:r>
              <a:rPr lang="en-US" dirty="0"/>
              <a:t>, transparent approach to creating guidelines for performance assessment</a:t>
            </a:r>
          </a:p>
          <a:p>
            <a:pPr marL="342900" indent="-342900">
              <a:spcBef>
                <a:spcPts val="0"/>
              </a:spcBef>
              <a:spcAft>
                <a:spcPts val="1200"/>
              </a:spcAft>
            </a:pPr>
            <a:r>
              <a:rPr lang="en-US" dirty="0"/>
              <a:t>Evidence-based, multidisciplinary process leading to </a:t>
            </a:r>
            <a:r>
              <a:rPr lang="en-US" b="1" dirty="0">
                <a:solidFill>
                  <a:srgbClr val="C00000"/>
                </a:solidFill>
              </a:rPr>
              <a:t>publication in 12-18 months</a:t>
            </a:r>
          </a:p>
          <a:p>
            <a:pPr marL="342900" indent="-342900">
              <a:spcBef>
                <a:spcPts val="0"/>
              </a:spcBef>
              <a:spcAft>
                <a:spcPts val="1200"/>
              </a:spcAft>
            </a:pPr>
            <a:r>
              <a:rPr lang="en-US" dirty="0"/>
              <a:t>Emphasizes a focused set of </a:t>
            </a:r>
            <a:r>
              <a:rPr lang="en-US" b="1" dirty="0">
                <a:solidFill>
                  <a:srgbClr val="C00000"/>
                </a:solidFill>
              </a:rPr>
              <a:t>key action statements</a:t>
            </a:r>
            <a:r>
              <a:rPr lang="en-US" dirty="0"/>
              <a:t> to promote </a:t>
            </a:r>
            <a:r>
              <a:rPr lang="en-US" b="1" dirty="0">
                <a:solidFill>
                  <a:srgbClr val="C00000"/>
                </a:solidFill>
              </a:rPr>
              <a:t>quality improvement </a:t>
            </a:r>
          </a:p>
          <a:p>
            <a:pPr marL="342900" indent="-342900">
              <a:spcBef>
                <a:spcPts val="0"/>
              </a:spcBef>
              <a:spcAft>
                <a:spcPts val="1200"/>
              </a:spcAft>
            </a:pPr>
            <a:r>
              <a:rPr lang="en-US" dirty="0"/>
              <a:t>Uses </a:t>
            </a:r>
            <a:r>
              <a:rPr lang="en-US" b="1" dirty="0">
                <a:solidFill>
                  <a:srgbClr val="C00000"/>
                </a:solidFill>
              </a:rPr>
              <a:t>action statement profiles </a:t>
            </a:r>
            <a:r>
              <a:rPr lang="en-US" dirty="0"/>
              <a:t>to summarize decisions in recommendations</a:t>
            </a:r>
          </a:p>
        </p:txBody>
      </p:sp>
      <p:pic>
        <p:nvPicPr>
          <p:cNvPr id="4" name="Picture 3">
            <a:extLst>
              <a:ext uri="{FF2B5EF4-FFF2-40B4-BE49-F238E27FC236}">
                <a16:creationId xmlns:a16="http://schemas.microsoft.com/office/drawing/2014/main" id="{57E29717-9162-4134-9B9E-899FFACDE9BD}"/>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8276455" y="1535685"/>
            <a:ext cx="2581755" cy="4176097"/>
          </a:xfrm>
          <a:prstGeom prst="rect">
            <a:avLst/>
          </a:prstGeom>
        </p:spPr>
      </p:pic>
      <p:sp>
        <p:nvSpPr>
          <p:cNvPr id="5" name="TextBox 4">
            <a:extLst>
              <a:ext uri="{FF2B5EF4-FFF2-40B4-BE49-F238E27FC236}">
                <a16:creationId xmlns:a16="http://schemas.microsoft.com/office/drawing/2014/main" id="{8CEAD36D-5414-4BBE-B755-EC691300016A}"/>
              </a:ext>
            </a:extLst>
          </p:cNvPr>
          <p:cNvSpPr txBox="1"/>
          <p:nvPr/>
        </p:nvSpPr>
        <p:spPr>
          <a:xfrm>
            <a:off x="7061200" y="5950540"/>
            <a:ext cx="5037668" cy="646331"/>
          </a:xfrm>
          <a:prstGeom prst="rect">
            <a:avLst/>
          </a:prstGeom>
          <a:noFill/>
        </p:spPr>
        <p:txBody>
          <a:bodyPr wrap="square" rtlCol="0">
            <a:spAutoFit/>
          </a:bodyPr>
          <a:lstStyle/>
          <a:p>
            <a:r>
              <a:rPr lang="en-US" dirty="0" err="1"/>
              <a:t>Otolaryngol</a:t>
            </a:r>
            <a:r>
              <a:rPr lang="en-US" dirty="0">
                <a:solidFill>
                  <a:srgbClr val="CCECFF"/>
                </a:solidFill>
                <a:effectLst>
                  <a:outerShdw blurRad="38100" dist="38100" dir="2700000" algn="tl">
                    <a:srgbClr val="000000"/>
                  </a:outerShdw>
                </a:effectLst>
              </a:rPr>
              <a:t> </a:t>
            </a:r>
            <a:r>
              <a:rPr lang="en-US" dirty="0"/>
              <a:t>Head Neck Surg 2013; 148(Suppl):S1-55</a:t>
            </a:r>
          </a:p>
          <a:p>
            <a:endParaRPr lang="en-US" dirty="0"/>
          </a:p>
        </p:txBody>
      </p:sp>
    </p:spTree>
    <p:extLst>
      <p:ext uri="{BB962C8B-B14F-4D97-AF65-F5344CB8AC3E}">
        <p14:creationId xmlns:p14="http://schemas.microsoft.com/office/powerpoint/2010/main" val="1919588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579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138FD-178A-46C9-B27B-C0BD086D4561}"/>
              </a:ext>
            </a:extLst>
          </p:cNvPr>
          <p:cNvSpPr>
            <a:spLocks noGrp="1"/>
          </p:cNvSpPr>
          <p:nvPr>
            <p:ph type="title"/>
          </p:nvPr>
        </p:nvSpPr>
        <p:spPr/>
        <p:txBody>
          <a:bodyPr/>
          <a:lstStyle/>
          <a:p>
            <a:r>
              <a:rPr lang="en-US" dirty="0"/>
              <a:t>CPG Goals</a:t>
            </a:r>
          </a:p>
        </p:txBody>
      </p:sp>
      <p:sp>
        <p:nvSpPr>
          <p:cNvPr id="3" name="Content Placeholder 2">
            <a:extLst>
              <a:ext uri="{FF2B5EF4-FFF2-40B4-BE49-F238E27FC236}">
                <a16:creationId xmlns:a16="http://schemas.microsoft.com/office/drawing/2014/main" id="{A5FDE1DD-4F08-47D9-B6D4-0C696FFDDB76}"/>
              </a:ext>
            </a:extLst>
          </p:cNvPr>
          <p:cNvSpPr>
            <a:spLocks noGrp="1"/>
          </p:cNvSpPr>
          <p:nvPr>
            <p:ph idx="1"/>
          </p:nvPr>
        </p:nvSpPr>
        <p:spPr/>
        <p:txBody>
          <a:bodyPr/>
          <a:lstStyle/>
          <a:p>
            <a:pPr marL="990600" indent="-457200">
              <a:spcBef>
                <a:spcPts val="1200"/>
              </a:spcBef>
              <a:spcAft>
                <a:spcPts val="1200"/>
              </a:spcAft>
              <a:buClr>
                <a:srgbClr val="C0040F"/>
              </a:buClr>
            </a:pPr>
            <a:r>
              <a:rPr lang="en-US" dirty="0">
                <a:solidFill>
                  <a:schemeClr val="tx1"/>
                </a:solidFill>
              </a:rPr>
              <a:t>Focus on quality improvement opportunities</a:t>
            </a:r>
          </a:p>
          <a:p>
            <a:pPr marL="990600" indent="-457200">
              <a:spcBef>
                <a:spcPts val="1200"/>
              </a:spcBef>
              <a:spcAft>
                <a:spcPts val="1200"/>
              </a:spcAft>
              <a:buClr>
                <a:srgbClr val="C0040F"/>
              </a:buClr>
            </a:pPr>
            <a:r>
              <a:rPr lang="en-US" dirty="0">
                <a:solidFill>
                  <a:schemeClr val="tx1"/>
                </a:solidFill>
              </a:rPr>
              <a:t>Define actionable statements for clinicians regardless of discipline to improve care</a:t>
            </a:r>
          </a:p>
          <a:p>
            <a:pPr marL="990600" indent="-457200">
              <a:spcBef>
                <a:spcPts val="1200"/>
              </a:spcBef>
              <a:spcAft>
                <a:spcPts val="1200"/>
              </a:spcAft>
              <a:buClr>
                <a:srgbClr val="C0040F"/>
              </a:buClr>
            </a:pPr>
            <a:r>
              <a:rPr lang="en-US" dirty="0">
                <a:solidFill>
                  <a:schemeClr val="tx1"/>
                </a:solidFill>
              </a:rPr>
              <a:t>The guideline is not intended to be comprehensive</a:t>
            </a:r>
          </a:p>
          <a:p>
            <a:pPr marL="990600" indent="-457200">
              <a:spcBef>
                <a:spcPts val="1200"/>
              </a:spcBef>
              <a:spcAft>
                <a:spcPts val="1200"/>
              </a:spcAft>
              <a:buClr>
                <a:srgbClr val="C0040F"/>
              </a:buClr>
            </a:pPr>
            <a:r>
              <a:rPr lang="en-US" dirty="0">
                <a:solidFill>
                  <a:schemeClr val="tx1"/>
                </a:solidFill>
              </a:rPr>
              <a:t>The guideline is not intended to limit or restrict care provided by clinicians to individual patients </a:t>
            </a:r>
          </a:p>
        </p:txBody>
      </p:sp>
    </p:spTree>
    <p:extLst>
      <p:ext uri="{BB962C8B-B14F-4D97-AF65-F5344CB8AC3E}">
        <p14:creationId xmlns:p14="http://schemas.microsoft.com/office/powerpoint/2010/main" val="584280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2BD82BF9-E454-41DF-AE24-0E6F7649799A}"/>
              </a:ext>
            </a:extLst>
          </p:cNvPr>
          <p:cNvSpPr>
            <a:spLocks noGrp="1"/>
          </p:cNvSpPr>
          <p:nvPr>
            <p:ph type="title"/>
          </p:nvPr>
        </p:nvSpPr>
        <p:spPr/>
        <p:txBody>
          <a:bodyPr/>
          <a:lstStyle/>
          <a:p>
            <a:r>
              <a:rPr lang="en-US" sz="4000" dirty="0"/>
              <a:t>CPG Leadership </a:t>
            </a:r>
          </a:p>
          <a:p>
            <a:endParaRPr lang="en-US" dirty="0"/>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p:txBody>
          <a:bodyPr/>
          <a:lstStyle/>
          <a:p>
            <a:pPr marL="514350">
              <a:spcBef>
                <a:spcPts val="1200"/>
              </a:spcBef>
              <a:spcAft>
                <a:spcPts val="600"/>
              </a:spcAft>
              <a:buClr>
                <a:srgbClr val="C0040F"/>
              </a:buClr>
            </a:pPr>
            <a:r>
              <a:rPr lang="en-US" dirty="0">
                <a:solidFill>
                  <a:schemeClr val="tx1"/>
                </a:solidFill>
              </a:rPr>
              <a:t>Neil Bhattacharyya, MD, FACS</a:t>
            </a:r>
            <a:r>
              <a:rPr lang="en-US" dirty="0">
                <a:solidFill>
                  <a:schemeClr val="tx1"/>
                </a:solidFill>
                <a:latin typeface="Helvetica"/>
                <a:cs typeface="Helvetica"/>
              </a:rPr>
              <a:t>(Chair)</a:t>
            </a:r>
          </a:p>
          <a:p>
            <a:pPr marL="533400">
              <a:spcBef>
                <a:spcPts val="1200"/>
              </a:spcBef>
              <a:spcAft>
                <a:spcPts val="600"/>
              </a:spcAft>
              <a:buClr>
                <a:srgbClr val="C0040F"/>
              </a:buClr>
            </a:pPr>
            <a:r>
              <a:rPr lang="en-US" dirty="0">
                <a:solidFill>
                  <a:schemeClr val="tx1"/>
                </a:solidFill>
              </a:rPr>
              <a:t>Samuel P. </a:t>
            </a:r>
            <a:r>
              <a:rPr lang="en-US" dirty="0" err="1">
                <a:solidFill>
                  <a:schemeClr val="tx1"/>
                </a:solidFill>
              </a:rPr>
              <a:t>Gubbels</a:t>
            </a:r>
            <a:r>
              <a:rPr lang="en-US" dirty="0">
                <a:solidFill>
                  <a:schemeClr val="tx1"/>
                </a:solidFill>
              </a:rPr>
              <a:t>, MD, FACS </a:t>
            </a:r>
            <a:r>
              <a:rPr lang="en-US" dirty="0">
                <a:solidFill>
                  <a:schemeClr val="tx1"/>
                </a:solidFill>
                <a:latin typeface="Helvetica"/>
                <a:cs typeface="Helvetica"/>
              </a:rPr>
              <a:t>(Assistant Chair)</a:t>
            </a:r>
          </a:p>
          <a:p>
            <a:pPr marL="533400">
              <a:spcBef>
                <a:spcPts val="1200"/>
              </a:spcBef>
              <a:spcAft>
                <a:spcPts val="600"/>
              </a:spcAft>
              <a:buClr>
                <a:srgbClr val="C0040F"/>
              </a:buClr>
            </a:pPr>
            <a:r>
              <a:rPr lang="en-US" dirty="0">
                <a:solidFill>
                  <a:schemeClr val="tx1"/>
                </a:solidFill>
                <a:latin typeface="Helvetica"/>
                <a:cs typeface="Helvetica"/>
              </a:rPr>
              <a:t>Seth R. Schwartz, MD MPH (Methodologist)</a:t>
            </a:r>
          </a:p>
          <a:p>
            <a:pPr marL="514350">
              <a:spcBef>
                <a:spcPts val="0"/>
              </a:spcBef>
              <a:spcAft>
                <a:spcPts val="0"/>
              </a:spcAft>
              <a:buClr>
                <a:srgbClr val="C0040F"/>
              </a:buClr>
            </a:pPr>
            <a:endParaRPr lang="en-US" u="sng" dirty="0">
              <a:solidFill>
                <a:srgbClr val="000000"/>
              </a:solidFill>
              <a:latin typeface="Helvetica" pitchFamily="34" charset="0"/>
              <a:cs typeface="Helvetica" pitchFamily="34" charset="0"/>
            </a:endParaRPr>
          </a:p>
          <a:p>
            <a:endParaRPr lang="en-US" dirty="0"/>
          </a:p>
        </p:txBody>
      </p:sp>
    </p:spTree>
    <p:extLst>
      <p:ext uri="{BB962C8B-B14F-4D97-AF65-F5344CB8AC3E}">
        <p14:creationId xmlns:p14="http://schemas.microsoft.com/office/powerpoint/2010/main" val="3800355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2BD82BF9-E454-41DF-AE24-0E6F7649799A}"/>
              </a:ext>
            </a:extLst>
          </p:cNvPr>
          <p:cNvSpPr>
            <a:spLocks noGrp="1"/>
          </p:cNvSpPr>
          <p:nvPr>
            <p:ph type="title"/>
          </p:nvPr>
        </p:nvSpPr>
        <p:spPr/>
        <p:txBody>
          <a:bodyPr/>
          <a:lstStyle/>
          <a:p>
            <a:r>
              <a:rPr lang="en-US" sz="4000" dirty="0"/>
              <a:t>Stakeholders as authors</a:t>
            </a:r>
          </a:p>
          <a:p>
            <a:endParaRPr lang="en-US" dirty="0"/>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p:txBody>
          <a:bodyPr/>
          <a:lstStyle/>
          <a:p>
            <a:pPr marL="514350">
              <a:spcBef>
                <a:spcPts val="0"/>
              </a:spcBef>
              <a:spcAft>
                <a:spcPts val="0"/>
              </a:spcAft>
              <a:buClr>
                <a:srgbClr val="C0040F"/>
              </a:buClr>
            </a:pPr>
            <a:endParaRPr lang="en-US" u="sng" dirty="0">
              <a:solidFill>
                <a:srgbClr val="000000"/>
              </a:solidFill>
              <a:latin typeface="Helvetica" pitchFamily="34" charset="0"/>
              <a:cs typeface="Helvetica" pitchFamily="34" charset="0"/>
            </a:endParaRPr>
          </a:p>
          <a:p>
            <a:endParaRPr lang="en-US" dirty="0"/>
          </a:p>
        </p:txBody>
      </p:sp>
      <p:pic>
        <p:nvPicPr>
          <p:cNvPr id="2" name="Picture 1">
            <a:extLst>
              <a:ext uri="{FF2B5EF4-FFF2-40B4-BE49-F238E27FC236}">
                <a16:creationId xmlns:a16="http://schemas.microsoft.com/office/drawing/2014/main" id="{8BFAF591-CCF3-4782-9C1A-FF6D75299FAB}"/>
              </a:ext>
            </a:extLst>
          </p:cNvPr>
          <p:cNvPicPr>
            <a:picLocks noChangeAspect="1"/>
          </p:cNvPicPr>
          <p:nvPr/>
        </p:nvPicPr>
        <p:blipFill>
          <a:blip r:embed="rId2"/>
          <a:stretch>
            <a:fillRect/>
          </a:stretch>
        </p:blipFill>
        <p:spPr>
          <a:xfrm>
            <a:off x="983003" y="1027905"/>
            <a:ext cx="8417671" cy="4754329"/>
          </a:xfrm>
          <a:prstGeom prst="rect">
            <a:avLst/>
          </a:prstGeom>
        </p:spPr>
      </p:pic>
      <p:pic>
        <p:nvPicPr>
          <p:cNvPr id="5" name="Picture 4">
            <a:extLst>
              <a:ext uri="{FF2B5EF4-FFF2-40B4-BE49-F238E27FC236}">
                <a16:creationId xmlns:a16="http://schemas.microsoft.com/office/drawing/2014/main" id="{5953F2AF-56AD-4E05-B7A1-484103363BA0}"/>
              </a:ext>
            </a:extLst>
          </p:cNvPr>
          <p:cNvPicPr>
            <a:picLocks noChangeAspect="1"/>
          </p:cNvPicPr>
          <p:nvPr/>
        </p:nvPicPr>
        <p:blipFill>
          <a:blip r:embed="rId3"/>
          <a:stretch>
            <a:fillRect/>
          </a:stretch>
        </p:blipFill>
        <p:spPr>
          <a:xfrm>
            <a:off x="9545477" y="1283022"/>
            <a:ext cx="2334970" cy="4291956"/>
          </a:xfrm>
          <a:prstGeom prst="rect">
            <a:avLst/>
          </a:prstGeom>
        </p:spPr>
      </p:pic>
    </p:spTree>
    <p:extLst>
      <p:ext uri="{BB962C8B-B14F-4D97-AF65-F5344CB8AC3E}">
        <p14:creationId xmlns:p14="http://schemas.microsoft.com/office/powerpoint/2010/main" val="2086956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9BB7D-DC78-4F16-8E7C-BAC104C354E5}"/>
              </a:ext>
            </a:extLst>
          </p:cNvPr>
          <p:cNvSpPr>
            <a:spLocks noGrp="1"/>
          </p:cNvSpPr>
          <p:nvPr>
            <p:ph type="title"/>
          </p:nvPr>
        </p:nvSpPr>
        <p:spPr/>
        <p:txBody>
          <a:bodyPr/>
          <a:lstStyle/>
          <a:p>
            <a:r>
              <a:rPr lang="en-US" dirty="0"/>
              <a:t>Target Population</a:t>
            </a:r>
          </a:p>
        </p:txBody>
      </p:sp>
      <p:sp>
        <p:nvSpPr>
          <p:cNvPr id="3" name="Content Placeholder 2">
            <a:extLst>
              <a:ext uri="{FF2B5EF4-FFF2-40B4-BE49-F238E27FC236}">
                <a16:creationId xmlns:a16="http://schemas.microsoft.com/office/drawing/2014/main" id="{2985AEA3-3265-49B5-BA1E-66D9BA3E1D1A}"/>
              </a:ext>
            </a:extLst>
          </p:cNvPr>
          <p:cNvSpPr>
            <a:spLocks noGrp="1"/>
          </p:cNvSpPr>
          <p:nvPr>
            <p:ph idx="1"/>
          </p:nvPr>
        </p:nvSpPr>
        <p:spPr/>
        <p:txBody>
          <a:bodyPr/>
          <a:lstStyle/>
          <a:p>
            <a:pPr marL="0" indent="0">
              <a:buNone/>
            </a:pPr>
            <a:r>
              <a:rPr lang="en-US" dirty="0">
                <a:latin typeface="Helvetica" panose="020B0604020202020204" pitchFamily="34" charset="0"/>
                <a:cs typeface="Helvetica" panose="020B0604020202020204" pitchFamily="34" charset="0"/>
              </a:rPr>
              <a:t>The target patient for this guideline is </a:t>
            </a:r>
            <a:r>
              <a:rPr lang="en-US" dirty="0"/>
              <a:t>aged 18 years or older with a suspected or potential diagnosis of BPPV.  </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27327683"/>
      </p:ext>
    </p:extLst>
  </p:cSld>
  <p:clrMapOvr>
    <a:masterClrMapping/>
  </p:clrMapOvr>
</p:sld>
</file>

<file path=ppt/theme/theme1.xml><?xml version="1.0" encoding="utf-8"?>
<a:theme xmlns:a="http://schemas.openxmlformats.org/drawingml/2006/main" name="ACADEMY: Left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625DAA46-7CA6-B54A-B632-E51B8F2FAFF2}"/>
    </a:ext>
  </a:extLst>
</a:theme>
</file>

<file path=ppt/theme/theme2.xml><?xml version="1.0" encoding="utf-8"?>
<a:theme xmlns:a="http://schemas.openxmlformats.org/drawingml/2006/main" name="ACADEMY: Top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FF78EB33-F530-C34A-AA2A-D2166A51BA03}"/>
    </a:ext>
  </a:extLst>
</a:theme>
</file>

<file path=ppt/theme/theme3.xml><?xml version="1.0" encoding="utf-8"?>
<a:theme xmlns:a="http://schemas.openxmlformats.org/drawingml/2006/main" name="ACADEMY: Simple">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2E774CA6-D3B7-3A4F-B7DA-589E2CA91FD1}"/>
    </a:ext>
  </a:extLst>
</a:theme>
</file>

<file path=ppt/theme/theme4.xml><?xml version="1.0" encoding="utf-8"?>
<a:theme xmlns:a="http://schemas.openxmlformats.org/drawingml/2006/main" name="FOUNDATION: Large Swirl">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1C210AA4-410A-6E4A-8F8D-A5943EFD2FDB}"/>
    </a:ext>
  </a:extLst>
</a:theme>
</file>

<file path=ppt/theme/theme5.xml><?xml version="1.0" encoding="utf-8"?>
<a:theme xmlns:a="http://schemas.openxmlformats.org/drawingml/2006/main" name="FOUNDATION: Left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E77987C5-7655-C14E-BCEB-75FB03D87CFF}"/>
    </a:ext>
  </a:extLst>
</a:theme>
</file>

<file path=ppt/theme/theme6.xml><?xml version="1.0" encoding="utf-8"?>
<a:theme xmlns:a="http://schemas.openxmlformats.org/drawingml/2006/main" name="FOUNDATION: Top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691C7BEB-1B89-584F-8A32-166F02C55882}"/>
    </a:ext>
  </a:extLst>
</a:theme>
</file>

<file path=ppt/theme/theme7.xml><?xml version="1.0" encoding="utf-8"?>
<a:theme xmlns:a="http://schemas.openxmlformats.org/drawingml/2006/main" name="FOUNDATION: Simple">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9DA4169E-AE82-AE48-8A86-CFBF772076C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Academy_Foundation_NewLogo_Template</Template>
  <TotalTime>1186</TotalTime>
  <Words>5007</Words>
  <Application>Microsoft Office PowerPoint</Application>
  <PresentationFormat>Widescreen</PresentationFormat>
  <Paragraphs>315</Paragraphs>
  <Slides>50</Slides>
  <Notes>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50</vt:i4>
      </vt:variant>
    </vt:vector>
  </HeadingPairs>
  <TitlesOfParts>
    <vt:vector size="62" baseType="lpstr">
      <vt:lpstr>Arial</vt:lpstr>
      <vt:lpstr>Calibri</vt:lpstr>
      <vt:lpstr>Helvetica</vt:lpstr>
      <vt:lpstr>Whitney Book</vt:lpstr>
      <vt:lpstr>Whitney Medium</vt:lpstr>
      <vt:lpstr>ACADEMY: Left Bar</vt:lpstr>
      <vt:lpstr>ACADEMY: Top Bar</vt:lpstr>
      <vt:lpstr>ACADEMY: Simple</vt:lpstr>
      <vt:lpstr>FOUNDATION: Large Swirl</vt:lpstr>
      <vt:lpstr>FOUNDATION: Left Bar</vt:lpstr>
      <vt:lpstr>FOUNDATION: Top Bar</vt:lpstr>
      <vt:lpstr>FOUNDATION: Simple</vt:lpstr>
      <vt:lpstr>AAO-HNSF  Clinical Practice Guideline:  Benign Paroxysmal Positional Vertigo (Update)</vt:lpstr>
      <vt:lpstr>Disclaimer</vt:lpstr>
      <vt:lpstr>Burden</vt:lpstr>
      <vt:lpstr>Differences from Prior CPG</vt:lpstr>
      <vt:lpstr>Clinical Practice Guideline Development Manual: Third Edition Rosenfeld, Shiffman, and Robertson</vt:lpstr>
      <vt:lpstr>CPG Goals</vt:lpstr>
      <vt:lpstr>CPG Leadership  </vt:lpstr>
      <vt:lpstr>Stakeholders as authors </vt:lpstr>
      <vt:lpstr>Target Population</vt:lpstr>
      <vt:lpstr>Purpose &amp; Target Audience</vt:lpstr>
      <vt:lpstr>Strength of Action Terms/Implied Levels of Obligation</vt:lpstr>
      <vt:lpstr>Definitions</vt:lpstr>
      <vt:lpstr>Definitions</vt:lpstr>
      <vt:lpstr>CPG Development</vt:lpstr>
      <vt:lpstr>Literature Search</vt:lpstr>
      <vt:lpstr>KAS 1A: Diagnosis of Posterior Semicircular Canal BPPV</vt:lpstr>
      <vt:lpstr>KAS 1A: Diagnosis of Posterior Semicircular Canal BPPV</vt:lpstr>
      <vt:lpstr>KAS 1B: Diagnosis of Lateral (Horizontal) Semicircular Canal BPPV</vt:lpstr>
      <vt:lpstr>KAS 1B: Diagnosis of Lateral (Horizontal) Semicircular Canal BPPV</vt:lpstr>
      <vt:lpstr>KAS 2A: Differential Diagnosis</vt:lpstr>
      <vt:lpstr>KAS 2A: Differential Diagnosis</vt:lpstr>
      <vt:lpstr>KAS 2B: Modifying Factors</vt:lpstr>
      <vt:lpstr>KAS 2B: Modifying Factors</vt:lpstr>
      <vt:lpstr>KAS 3A: Radiographic Testing</vt:lpstr>
      <vt:lpstr>KAS 3A: Radiographic Testing</vt:lpstr>
      <vt:lpstr>KAS 3B: Vestibular Testing</vt:lpstr>
      <vt:lpstr>KAS 3B: Vestibular Testing</vt:lpstr>
      <vt:lpstr>KAS 4A: Repositioning Procedures as Initial Therapy</vt:lpstr>
      <vt:lpstr>KAS 4A: Repositioning Procedures as Initial Therapy</vt:lpstr>
      <vt:lpstr>KAS 4B: Post-Procedural Restrictions</vt:lpstr>
      <vt:lpstr>KAS 4B: Post-Procedural Restrictions</vt:lpstr>
      <vt:lpstr>KAS 4C: Observation as Initial Therapy</vt:lpstr>
      <vt:lpstr>KAS 4C: Observation as Initial Therapy</vt:lpstr>
      <vt:lpstr>KAS 5: Vestibular Rehabilitation</vt:lpstr>
      <vt:lpstr>KAS 5: Vestibular Rehabilitation</vt:lpstr>
      <vt:lpstr>KAS 6: Medical Therapy</vt:lpstr>
      <vt:lpstr>KAS 6: Medical Therapy</vt:lpstr>
      <vt:lpstr>KAS 7A: Outcome Assessment</vt:lpstr>
      <vt:lpstr>KAS 7A: Outcome Assessment</vt:lpstr>
      <vt:lpstr>KAS 7B: Evaluation of Treatment Failure</vt:lpstr>
      <vt:lpstr>KAS 7B: Evaluation of Treatment Failure</vt:lpstr>
      <vt:lpstr>KAS 8: Education</vt:lpstr>
      <vt:lpstr>KAS 8: Education</vt:lpstr>
      <vt:lpstr>In Summary</vt:lpstr>
      <vt:lpstr>In Summary (cont’d)</vt:lpstr>
      <vt:lpstr>New Algorithm</vt:lpstr>
      <vt:lpstr>Research Needs</vt:lpstr>
      <vt:lpstr>Research Needs (cont’d)</vt:lpstr>
      <vt:lpstr>Thank you for your attention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Oconnor, Sarah</dc:creator>
  <cp:lastModifiedBy>Oconnor, Sarah</cp:lastModifiedBy>
  <cp:revision>20</cp:revision>
  <dcterms:created xsi:type="dcterms:W3CDTF">2018-09-06T18:36:54Z</dcterms:created>
  <dcterms:modified xsi:type="dcterms:W3CDTF">2018-09-27T15:36:17Z</dcterms:modified>
</cp:coreProperties>
</file>