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6.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 id="2147483661" r:id="rId2"/>
    <p:sldMasterId id="2147483666" r:id="rId3"/>
    <p:sldMasterId id="2147483671" r:id="rId4"/>
    <p:sldMasterId id="2147483677" r:id="rId5"/>
    <p:sldMasterId id="2147483681" r:id="rId6"/>
    <p:sldMasterId id="2147483685" r:id="rId7"/>
  </p:sldMasterIdLst>
  <p:notesMasterIdLst>
    <p:notesMasterId r:id="rId60"/>
  </p:notesMasterIdLst>
  <p:handoutMasterIdLst>
    <p:handoutMasterId r:id="rId61"/>
  </p:handoutMasterIdLst>
  <p:sldIdLst>
    <p:sldId id="259" r:id="rId8"/>
    <p:sldId id="349" r:id="rId9"/>
    <p:sldId id="262" r:id="rId10"/>
    <p:sldId id="348" r:id="rId11"/>
    <p:sldId id="266" r:id="rId12"/>
    <p:sldId id="263" r:id="rId13"/>
    <p:sldId id="260" r:id="rId14"/>
    <p:sldId id="261" r:id="rId15"/>
    <p:sldId id="267" r:id="rId16"/>
    <p:sldId id="268" r:id="rId17"/>
    <p:sldId id="264" r:id="rId18"/>
    <p:sldId id="265" r:id="rId19"/>
    <p:sldId id="350"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42" r:id="rId54"/>
    <p:sldId id="343" r:id="rId55"/>
    <p:sldId id="344" r:id="rId56"/>
    <p:sldId id="347" r:id="rId57"/>
    <p:sldId id="345" r:id="rId58"/>
    <p:sldId id="346"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mbie, Erin" initials="LE" lastIdx="2" clrIdx="0">
    <p:extLst>
      <p:ext uri="{19B8F6BF-5375-455C-9EA6-DF929625EA0E}">
        <p15:presenceInfo xmlns:p15="http://schemas.microsoft.com/office/powerpoint/2012/main" userId="S-1-5-21-1057314620-1865220269-927750060-139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45"/>
  </p:normalViewPr>
  <p:slideViewPr>
    <p:cSldViewPr snapToGrid="0" snapToObjects="1">
      <p:cViewPr varScale="1">
        <p:scale>
          <a:sx n="99" d="100"/>
          <a:sy n="99" d="100"/>
        </p:scale>
        <p:origin x="72" y="72"/>
      </p:cViewPr>
      <p:guideLst/>
    </p:cSldViewPr>
  </p:slideViewPr>
  <p:notesTextViewPr>
    <p:cViewPr>
      <p:scale>
        <a:sx n="1" d="1"/>
        <a:sy n="1" d="1"/>
      </p:scale>
      <p:origin x="0" y="0"/>
    </p:cViewPr>
  </p:notesTextViewPr>
  <p:notesViewPr>
    <p:cSldViewPr snapToGrid="0" snapToObjects="1">
      <p:cViewPr varScale="1">
        <p:scale>
          <a:sx n="145" d="100"/>
          <a:sy n="145" d="100"/>
        </p:scale>
        <p:origin x="5880"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slide" Target="slides/slide48.xml"/><Relationship Id="rId63" Type="http://schemas.openxmlformats.org/officeDocument/2006/relationships/presProps" Target="pres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slide" Target="slides/slide51.xml"/><Relationship Id="rId66"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61"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viewProps" Target="viewProps.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slide" Target="slides/slide5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320A6B2-B25D-F646-A061-2CFC3C35B0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AB36EC0-886D-034F-B0E9-26CD3CE0644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177A77-2B2D-C044-8C89-6828D73A5110}" type="datetimeFigureOut">
              <a:rPr lang="en-US" smtClean="0"/>
              <a:t>6/24/2019</a:t>
            </a:fld>
            <a:endParaRPr lang="en-US"/>
          </a:p>
        </p:txBody>
      </p:sp>
      <p:sp>
        <p:nvSpPr>
          <p:cNvPr id="4" name="Footer Placeholder 3">
            <a:extLst>
              <a:ext uri="{FF2B5EF4-FFF2-40B4-BE49-F238E27FC236}">
                <a16:creationId xmlns:a16="http://schemas.microsoft.com/office/drawing/2014/main" id="{AA6F8C94-0A87-944D-9538-F5EA6230EFA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26F276E-6643-AE4D-BC90-2880E65713B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53BF595-5011-3445-A1F1-4085370E60F0}" type="slidenum">
              <a:rPr lang="en-US" smtClean="0"/>
              <a:t>‹#›</a:t>
            </a:fld>
            <a:endParaRPr lang="en-US"/>
          </a:p>
        </p:txBody>
      </p:sp>
    </p:spTree>
    <p:extLst>
      <p:ext uri="{BB962C8B-B14F-4D97-AF65-F5344CB8AC3E}">
        <p14:creationId xmlns:p14="http://schemas.microsoft.com/office/powerpoint/2010/main" val="1950219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B91137-0312-9748-99D2-021ED3DC5FC5}" type="datetimeFigureOut">
              <a:rPr lang="en-US" smtClean="0"/>
              <a:t>6/24/2019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B2B287-2F00-C44E-A09D-DC92986E9D1C}" type="slidenum">
              <a:rPr lang="en-US" smtClean="0"/>
              <a:t>‹#›</a:t>
            </a:fld>
            <a:endParaRPr lang="en-US"/>
          </a:p>
        </p:txBody>
      </p:sp>
    </p:spTree>
    <p:extLst>
      <p:ext uri="{BB962C8B-B14F-4D97-AF65-F5344CB8AC3E}">
        <p14:creationId xmlns:p14="http://schemas.microsoft.com/office/powerpoint/2010/main" val="2925807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73978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 Slid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7E42B71-E935-4E4B-9921-980CE5781BF3}"/>
              </a:ext>
            </a:extLst>
          </p:cNvPr>
          <p:cNvSpPr>
            <a:spLocks noGrp="1"/>
          </p:cNvSpPr>
          <p:nvPr>
            <p:ph type="body" idx="1" hasCustomPrompt="1"/>
          </p:nvPr>
        </p:nvSpPr>
        <p:spPr>
          <a:xfrm>
            <a:off x="831850" y="4913509"/>
            <a:ext cx="10515600" cy="558183"/>
          </a:xfrm>
        </p:spPr>
        <p:txBody>
          <a:bodyPr>
            <a:noAutofit/>
          </a:bodyPr>
          <a:lstStyle>
            <a:lvl1pPr marL="0" indent="0" algn="ctr">
              <a:buNone/>
              <a:defRPr sz="4000" b="1">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8" name="TextBox 7">
            <a:extLst>
              <a:ext uri="{FF2B5EF4-FFF2-40B4-BE49-F238E27FC236}">
                <a16:creationId xmlns:a16="http://schemas.microsoft.com/office/drawing/2014/main" id="{F1CB05A6-9DE4-4C45-B5AC-6CB3917016BF}"/>
              </a:ext>
            </a:extLst>
          </p:cNvPr>
          <p:cNvSpPr txBox="1"/>
          <p:nvPr userDrawn="1"/>
        </p:nvSpPr>
        <p:spPr>
          <a:xfrm>
            <a:off x="831850" y="3958807"/>
            <a:ext cx="10515600" cy="261610"/>
          </a:xfrm>
          <a:prstGeom prst="rect">
            <a:avLst/>
          </a:prstGeom>
          <a:noFill/>
        </p:spPr>
        <p:txBody>
          <a:bodyPr wrap="square" rtlCol="0">
            <a:spAutoFit/>
          </a:bodyPr>
          <a:lstStyle/>
          <a:p>
            <a:pPr algn="ctr"/>
            <a:r>
              <a:rPr lang="en-US" sz="1100" b="1" i="1" dirty="0">
                <a:solidFill>
                  <a:schemeClr val="accent1"/>
                </a:solidFill>
                <a:latin typeface="Arial" panose="020B0604020202020204" pitchFamily="34" charset="0"/>
                <a:cs typeface="Arial" panose="020B0604020202020204" pitchFamily="34" charset="0"/>
              </a:rPr>
              <a:t>THE GLOBAL LEADER IN OPTIMIZING QUALITY EAR, NOSE, AND THROAT PATIENT CARE</a:t>
            </a:r>
          </a:p>
        </p:txBody>
      </p:sp>
      <p:sp>
        <p:nvSpPr>
          <p:cNvPr id="9" name="Text Placeholder 2">
            <a:extLst>
              <a:ext uri="{FF2B5EF4-FFF2-40B4-BE49-F238E27FC236}">
                <a16:creationId xmlns:a16="http://schemas.microsoft.com/office/drawing/2014/main" id="{BC0A910A-9472-8D4C-95DF-C3351AFC9744}"/>
              </a:ext>
            </a:extLst>
          </p:cNvPr>
          <p:cNvSpPr>
            <a:spLocks noGrp="1"/>
          </p:cNvSpPr>
          <p:nvPr>
            <p:ph type="body" idx="10" hasCustomPrompt="1"/>
          </p:nvPr>
        </p:nvSpPr>
        <p:spPr>
          <a:xfrm>
            <a:off x="831850" y="5514301"/>
            <a:ext cx="10515600" cy="558183"/>
          </a:xfrm>
        </p:spPr>
        <p:txBody>
          <a:bodyPr>
            <a:normAutofit/>
          </a:bodyPr>
          <a:lstStyle>
            <a:lvl1pPr marL="0" indent="0" algn="ctr">
              <a:buNone/>
              <a:defRPr sz="1800" b="0" i="1">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pic>
        <p:nvPicPr>
          <p:cNvPr id="4" name="Picture 3">
            <a:extLst>
              <a:ext uri="{FF2B5EF4-FFF2-40B4-BE49-F238E27FC236}">
                <a16:creationId xmlns:a16="http://schemas.microsoft.com/office/drawing/2014/main" id="{02C2A52E-3D8E-FE41-A31C-954B1337A873}"/>
              </a:ext>
            </a:extLst>
          </p:cNvPr>
          <p:cNvPicPr>
            <a:picLocks noChangeAspect="1"/>
          </p:cNvPicPr>
          <p:nvPr userDrawn="1"/>
        </p:nvPicPr>
        <p:blipFill>
          <a:blip r:embed="rId2"/>
          <a:stretch>
            <a:fillRect/>
          </a:stretch>
        </p:blipFill>
        <p:spPr>
          <a:xfrm>
            <a:off x="3018535" y="1469487"/>
            <a:ext cx="6142230" cy="2064984"/>
          </a:xfrm>
          <a:prstGeom prst="rect">
            <a:avLst/>
          </a:prstGeom>
        </p:spPr>
      </p:pic>
    </p:spTree>
    <p:extLst>
      <p:ext uri="{BB962C8B-B14F-4D97-AF65-F5344CB8AC3E}">
        <p14:creationId xmlns:p14="http://schemas.microsoft.com/office/powerpoint/2010/main" val="19584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Picture 4">
            <a:extLst>
              <a:ext uri="{FF2B5EF4-FFF2-40B4-BE49-F238E27FC236}">
                <a16:creationId xmlns:a16="http://schemas.microsoft.com/office/drawing/2014/main" id="{5517E05C-D502-3F4A-B704-AD89C615CC0C}"/>
              </a:ext>
            </a:extLst>
          </p:cNvPr>
          <p:cNvPicPr>
            <a:picLocks noChangeAspect="1"/>
          </p:cNvPicPr>
          <p:nvPr userDrawn="1"/>
        </p:nvPicPr>
        <p:blipFill>
          <a:blip r:embed="rId2"/>
          <a:stretch>
            <a:fillRect/>
          </a:stretch>
        </p:blipFill>
        <p:spPr>
          <a:xfrm>
            <a:off x="4605697" y="294937"/>
            <a:ext cx="2655714" cy="892836"/>
          </a:xfrm>
          <a:prstGeom prst="rect">
            <a:avLst/>
          </a:prstGeom>
        </p:spPr>
      </p:pic>
    </p:spTree>
    <p:extLst>
      <p:ext uri="{BB962C8B-B14F-4D97-AF65-F5344CB8AC3E}">
        <p14:creationId xmlns:p14="http://schemas.microsoft.com/office/powerpoint/2010/main" val="573398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3956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2A89F90-503B-CC46-B6F2-C6FDFA91C128}"/>
              </a:ext>
            </a:extLst>
          </p:cNvPr>
          <p:cNvPicPr>
            <a:picLocks noChangeAspect="1"/>
          </p:cNvPicPr>
          <p:nvPr userDrawn="1"/>
        </p:nvPicPr>
        <p:blipFill>
          <a:blip r:embed="rId2"/>
          <a:stretch>
            <a:fillRect/>
          </a:stretch>
        </p:blipFill>
        <p:spPr>
          <a:xfrm>
            <a:off x="4605697" y="294937"/>
            <a:ext cx="2655714" cy="892836"/>
          </a:xfrm>
          <a:prstGeom prst="rect">
            <a:avLst/>
          </a:prstGeom>
        </p:spPr>
      </p:pic>
    </p:spTree>
    <p:extLst>
      <p:ext uri="{BB962C8B-B14F-4D97-AF65-F5344CB8AC3E}">
        <p14:creationId xmlns:p14="http://schemas.microsoft.com/office/powerpoint/2010/main" val="31093028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1CB05A6-9DE4-4C45-B5AC-6CB3917016BF}"/>
              </a:ext>
            </a:extLst>
          </p:cNvPr>
          <p:cNvSpPr txBox="1"/>
          <p:nvPr userDrawn="1"/>
        </p:nvSpPr>
        <p:spPr>
          <a:xfrm>
            <a:off x="831850" y="3958807"/>
            <a:ext cx="10515600" cy="261610"/>
          </a:xfrm>
          <a:prstGeom prst="rect">
            <a:avLst/>
          </a:prstGeom>
          <a:noFill/>
        </p:spPr>
        <p:txBody>
          <a:bodyPr wrap="square" rtlCol="0">
            <a:spAutoFit/>
          </a:bodyPr>
          <a:lstStyle/>
          <a:p>
            <a:pPr algn="ctr"/>
            <a:r>
              <a:rPr lang="en-US" sz="1100" b="1" i="1" dirty="0">
                <a:solidFill>
                  <a:schemeClr val="accent1"/>
                </a:solidFill>
                <a:latin typeface="Arial" panose="020B0604020202020204" pitchFamily="34" charset="0"/>
                <a:cs typeface="Arial" panose="020B0604020202020204" pitchFamily="34" charset="0"/>
              </a:rPr>
              <a:t>THE GLOBAL LEADER IN OPTIMIZING QUALITY EAR, NOSE, AND THROAT PATIENT CARE</a:t>
            </a:r>
          </a:p>
        </p:txBody>
      </p:sp>
      <p:pic>
        <p:nvPicPr>
          <p:cNvPr id="4" name="Picture 3">
            <a:extLst>
              <a:ext uri="{FF2B5EF4-FFF2-40B4-BE49-F238E27FC236}">
                <a16:creationId xmlns:a16="http://schemas.microsoft.com/office/drawing/2014/main" id="{0931108E-F252-EF43-95B2-0C328F59A9EC}"/>
              </a:ext>
            </a:extLst>
          </p:cNvPr>
          <p:cNvPicPr>
            <a:picLocks noChangeAspect="1"/>
          </p:cNvPicPr>
          <p:nvPr userDrawn="1"/>
        </p:nvPicPr>
        <p:blipFill>
          <a:blip r:embed="rId2"/>
          <a:stretch>
            <a:fillRect/>
          </a:stretch>
        </p:blipFill>
        <p:spPr>
          <a:xfrm>
            <a:off x="3018535" y="1469487"/>
            <a:ext cx="6142230" cy="2064984"/>
          </a:xfrm>
          <a:prstGeom prst="rect">
            <a:avLst/>
          </a:prstGeom>
        </p:spPr>
      </p:pic>
    </p:spTree>
    <p:extLst>
      <p:ext uri="{BB962C8B-B14F-4D97-AF65-F5344CB8AC3E}">
        <p14:creationId xmlns:p14="http://schemas.microsoft.com/office/powerpoint/2010/main" val="2252531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476247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22105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07064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losing Slide">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1CB05A6-9DE4-4C45-B5AC-6CB3917016BF}"/>
              </a:ext>
            </a:extLst>
          </p:cNvPr>
          <p:cNvSpPr txBox="1"/>
          <p:nvPr userDrawn="1"/>
        </p:nvSpPr>
        <p:spPr>
          <a:xfrm>
            <a:off x="831850" y="3958807"/>
            <a:ext cx="10515600" cy="261610"/>
          </a:xfrm>
          <a:prstGeom prst="rect">
            <a:avLst/>
          </a:prstGeom>
          <a:noFill/>
        </p:spPr>
        <p:txBody>
          <a:bodyPr wrap="square" rtlCol="0">
            <a:spAutoFit/>
          </a:bodyPr>
          <a:lstStyle/>
          <a:p>
            <a:pPr algn="ctr"/>
            <a:r>
              <a:rPr lang="en-US" sz="1100" b="1" i="1" dirty="0">
                <a:solidFill>
                  <a:schemeClr val="accent1"/>
                </a:solidFill>
                <a:latin typeface="Arial" panose="020B0604020202020204" pitchFamily="34" charset="0"/>
                <a:cs typeface="Arial" panose="020B0604020202020204" pitchFamily="34" charset="0"/>
              </a:rPr>
              <a:t>THE GLOBAL LEADER IN OPTIMIZING QUALITY EAR, NOSE, AND THROAT PATIENT CARE</a:t>
            </a:r>
          </a:p>
        </p:txBody>
      </p:sp>
      <p:pic>
        <p:nvPicPr>
          <p:cNvPr id="4" name="Picture 3">
            <a:extLst>
              <a:ext uri="{FF2B5EF4-FFF2-40B4-BE49-F238E27FC236}">
                <a16:creationId xmlns:a16="http://schemas.microsoft.com/office/drawing/2014/main" id="{0931108E-F252-EF43-95B2-0C328F59A9EC}"/>
              </a:ext>
            </a:extLst>
          </p:cNvPr>
          <p:cNvPicPr>
            <a:picLocks noChangeAspect="1"/>
          </p:cNvPicPr>
          <p:nvPr userDrawn="1"/>
        </p:nvPicPr>
        <p:blipFill>
          <a:blip r:embed="rId2"/>
          <a:stretch>
            <a:fillRect/>
          </a:stretch>
        </p:blipFill>
        <p:spPr>
          <a:xfrm>
            <a:off x="3018535" y="1469487"/>
            <a:ext cx="6142230" cy="2064984"/>
          </a:xfrm>
          <a:prstGeom prst="rect">
            <a:avLst/>
          </a:prstGeom>
        </p:spPr>
      </p:pic>
    </p:spTree>
    <p:extLst>
      <p:ext uri="{BB962C8B-B14F-4D97-AF65-F5344CB8AC3E}">
        <p14:creationId xmlns:p14="http://schemas.microsoft.com/office/powerpoint/2010/main" val="3624325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838896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140887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383600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67385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5908334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453758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3029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4501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862757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7092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8024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24462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90314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45715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emf"/><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2.emf"/><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1.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theme" Target="../theme/theme4.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image" Target="../media/image3.emf"/><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image" Target="../media/image1.png"/><Relationship Id="rId5" Type="http://schemas.openxmlformats.org/officeDocument/2006/relationships/theme" Target="../theme/theme5.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3.emf"/><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image" Target="../media/image3.emf"/><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16953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2389E82D-C65B-564B-9F0F-A8EEFB015DB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rot="10800000">
            <a:off x="5872037" y="4754526"/>
            <a:ext cx="6488464" cy="3495325"/>
          </a:xfrm>
          <a:prstGeom prst="rect">
            <a:avLst/>
          </a:prstGeom>
        </p:spPr>
      </p:pic>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7" name="Picture 6">
            <a:extLst>
              <a:ext uri="{FF2B5EF4-FFF2-40B4-BE49-F238E27FC236}">
                <a16:creationId xmlns:a16="http://schemas.microsoft.com/office/drawing/2014/main" id="{C4B2E515-58A3-B845-A542-0F4A1C7B51A3}"/>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82600" y="6130960"/>
            <a:ext cx="2100946" cy="494340"/>
          </a:xfrm>
          <a:prstGeom prst="rect">
            <a:avLst/>
          </a:prstGeom>
        </p:spPr>
      </p:pic>
      <p:sp>
        <p:nvSpPr>
          <p:cNvPr id="9" name="Rectangle 8">
            <a:extLst>
              <a:ext uri="{FF2B5EF4-FFF2-40B4-BE49-F238E27FC236}">
                <a16:creationId xmlns:a16="http://schemas.microsoft.com/office/drawing/2014/main" id="{4F00F055-5283-534A-8090-11BBC2FE7CEB}"/>
              </a:ext>
            </a:extLst>
          </p:cNvPr>
          <p:cNvSpPr/>
          <p:nvPr userDrawn="1"/>
        </p:nvSpPr>
        <p:spPr>
          <a:xfrm>
            <a:off x="0" y="0"/>
            <a:ext cx="139148" cy="181916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0DE9F2B-B9C0-DF4B-B3CB-C9D855B068D5}"/>
              </a:ext>
            </a:extLst>
          </p:cNvPr>
          <p:cNvSpPr/>
          <p:nvPr userDrawn="1"/>
        </p:nvSpPr>
        <p:spPr>
          <a:xfrm>
            <a:off x="0" y="1752902"/>
            <a:ext cx="139148" cy="18191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56BEF13-83CB-9F45-8214-D94A1373F3CE}"/>
              </a:ext>
            </a:extLst>
          </p:cNvPr>
          <p:cNvSpPr/>
          <p:nvPr userDrawn="1"/>
        </p:nvSpPr>
        <p:spPr>
          <a:xfrm>
            <a:off x="0" y="3505804"/>
            <a:ext cx="139148" cy="18191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6C55EC9-5236-3C4D-A769-879623B933ED}"/>
              </a:ext>
            </a:extLst>
          </p:cNvPr>
          <p:cNvSpPr/>
          <p:nvPr userDrawn="1"/>
        </p:nvSpPr>
        <p:spPr>
          <a:xfrm>
            <a:off x="0" y="5258706"/>
            <a:ext cx="139148" cy="159929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5792065"/>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16953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7" name="Picture 6">
            <a:extLst>
              <a:ext uri="{FF2B5EF4-FFF2-40B4-BE49-F238E27FC236}">
                <a16:creationId xmlns:a16="http://schemas.microsoft.com/office/drawing/2014/main" id="{C4B2E515-58A3-B845-A542-0F4A1C7B51A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82600" y="6130960"/>
            <a:ext cx="2100946" cy="494340"/>
          </a:xfrm>
          <a:prstGeom prst="rect">
            <a:avLst/>
          </a:prstGeom>
        </p:spPr>
      </p:pic>
      <p:sp>
        <p:nvSpPr>
          <p:cNvPr id="13" name="Rectangle 12">
            <a:extLst>
              <a:ext uri="{FF2B5EF4-FFF2-40B4-BE49-F238E27FC236}">
                <a16:creationId xmlns:a16="http://schemas.microsoft.com/office/drawing/2014/main" id="{F1F5058B-EDC3-3D4A-946F-3AB4886910F6}"/>
              </a:ext>
            </a:extLst>
          </p:cNvPr>
          <p:cNvSpPr/>
          <p:nvPr userDrawn="1"/>
        </p:nvSpPr>
        <p:spPr>
          <a:xfrm rot="5400000">
            <a:off x="1459929" y="-1459931"/>
            <a:ext cx="125898" cy="304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05130CF-3032-9F4F-95AB-68B571332673}"/>
              </a:ext>
            </a:extLst>
          </p:cNvPr>
          <p:cNvSpPr/>
          <p:nvPr userDrawn="1"/>
        </p:nvSpPr>
        <p:spPr>
          <a:xfrm rot="5400000">
            <a:off x="4507930" y="-1462172"/>
            <a:ext cx="125898" cy="30502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7E8D126-7CD4-4540-BA9F-490F567B7B77}"/>
              </a:ext>
            </a:extLst>
          </p:cNvPr>
          <p:cNvSpPr/>
          <p:nvPr userDrawn="1"/>
        </p:nvSpPr>
        <p:spPr>
          <a:xfrm rot="5400000">
            <a:off x="7558170" y="-1459931"/>
            <a:ext cx="125898" cy="304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0C85294-3B3B-FD40-AB49-CE48F0FE5124}"/>
              </a:ext>
            </a:extLst>
          </p:cNvPr>
          <p:cNvSpPr/>
          <p:nvPr userDrawn="1"/>
        </p:nvSpPr>
        <p:spPr>
          <a:xfrm rot="5400000">
            <a:off x="10606171" y="-1462172"/>
            <a:ext cx="125898" cy="305024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287754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16953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7" name="Picture 6">
            <a:extLst>
              <a:ext uri="{FF2B5EF4-FFF2-40B4-BE49-F238E27FC236}">
                <a16:creationId xmlns:a16="http://schemas.microsoft.com/office/drawing/2014/main" id="{C4B2E515-58A3-B845-A542-0F4A1C7B51A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82600" y="6130960"/>
            <a:ext cx="2100946" cy="494340"/>
          </a:xfrm>
          <a:prstGeom prst="rect">
            <a:avLst/>
          </a:prstGeom>
        </p:spPr>
      </p:pic>
    </p:spTree>
    <p:extLst>
      <p:ext uri="{BB962C8B-B14F-4D97-AF65-F5344CB8AC3E}">
        <p14:creationId xmlns:p14="http://schemas.microsoft.com/office/powerpoint/2010/main" val="327943813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5069E44C-0297-A148-89BE-5B81D539F599}"/>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257676" y="-528958"/>
            <a:ext cx="16219163" cy="8737239"/>
          </a:xfrm>
          <a:prstGeom prst="rect">
            <a:avLst/>
          </a:prstGeom>
        </p:spPr>
      </p:pic>
    </p:spTree>
    <p:extLst>
      <p:ext uri="{BB962C8B-B14F-4D97-AF65-F5344CB8AC3E}">
        <p14:creationId xmlns:p14="http://schemas.microsoft.com/office/powerpoint/2010/main" val="4900872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39566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2389E82D-C65B-564B-9F0F-A8EEFB015DB6}"/>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rot="10800000">
            <a:off x="5872037" y="4754526"/>
            <a:ext cx="6488464" cy="3495325"/>
          </a:xfrm>
          <a:prstGeom prst="rect">
            <a:avLst/>
          </a:prstGeom>
        </p:spPr>
      </p:pic>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sp>
        <p:nvSpPr>
          <p:cNvPr id="9" name="Rectangle 8">
            <a:extLst>
              <a:ext uri="{FF2B5EF4-FFF2-40B4-BE49-F238E27FC236}">
                <a16:creationId xmlns:a16="http://schemas.microsoft.com/office/drawing/2014/main" id="{4F00F055-5283-534A-8090-11BBC2FE7CEB}"/>
              </a:ext>
            </a:extLst>
          </p:cNvPr>
          <p:cNvSpPr/>
          <p:nvPr userDrawn="1"/>
        </p:nvSpPr>
        <p:spPr>
          <a:xfrm>
            <a:off x="0" y="0"/>
            <a:ext cx="139148" cy="181916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0DE9F2B-B9C0-DF4B-B3CB-C9D855B068D5}"/>
              </a:ext>
            </a:extLst>
          </p:cNvPr>
          <p:cNvSpPr/>
          <p:nvPr userDrawn="1"/>
        </p:nvSpPr>
        <p:spPr>
          <a:xfrm>
            <a:off x="0" y="1752902"/>
            <a:ext cx="139148" cy="18191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56BEF13-83CB-9F45-8214-D94A1373F3CE}"/>
              </a:ext>
            </a:extLst>
          </p:cNvPr>
          <p:cNvSpPr/>
          <p:nvPr userDrawn="1"/>
        </p:nvSpPr>
        <p:spPr>
          <a:xfrm>
            <a:off x="0" y="3505804"/>
            <a:ext cx="139148" cy="18191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6C55EC9-5236-3C4D-A769-879623B933ED}"/>
              </a:ext>
            </a:extLst>
          </p:cNvPr>
          <p:cNvSpPr/>
          <p:nvPr userDrawn="1"/>
        </p:nvSpPr>
        <p:spPr>
          <a:xfrm>
            <a:off x="0" y="5258706"/>
            <a:ext cx="139148" cy="159929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606FAF2C-CBAD-F24A-B180-97C6C5AD7DFD}"/>
              </a:ext>
            </a:extLst>
          </p:cNvPr>
          <p:cNvPicPr>
            <a:picLocks noChangeAspect="1"/>
          </p:cNvPicPr>
          <p:nvPr userDrawn="1"/>
        </p:nvPicPr>
        <p:blipFill>
          <a:blip r:embed="rId7"/>
          <a:stretch>
            <a:fillRect/>
          </a:stretch>
        </p:blipFill>
        <p:spPr>
          <a:xfrm>
            <a:off x="486354" y="5920236"/>
            <a:ext cx="2097192" cy="705064"/>
          </a:xfrm>
          <a:prstGeom prst="rect">
            <a:avLst/>
          </a:prstGeom>
        </p:spPr>
      </p:pic>
    </p:spTree>
    <p:extLst>
      <p:ext uri="{BB962C8B-B14F-4D97-AF65-F5344CB8AC3E}">
        <p14:creationId xmlns:p14="http://schemas.microsoft.com/office/powerpoint/2010/main" val="239164535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9" r:id="rId4"/>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6"/>
            <a:ext cx="10515600" cy="396333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sp>
        <p:nvSpPr>
          <p:cNvPr id="13" name="Rectangle 12">
            <a:extLst>
              <a:ext uri="{FF2B5EF4-FFF2-40B4-BE49-F238E27FC236}">
                <a16:creationId xmlns:a16="http://schemas.microsoft.com/office/drawing/2014/main" id="{F1F5058B-EDC3-3D4A-946F-3AB4886910F6}"/>
              </a:ext>
            </a:extLst>
          </p:cNvPr>
          <p:cNvSpPr/>
          <p:nvPr userDrawn="1"/>
        </p:nvSpPr>
        <p:spPr>
          <a:xfrm rot="5400000">
            <a:off x="1459929" y="-1459931"/>
            <a:ext cx="125898" cy="304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05130CF-3032-9F4F-95AB-68B571332673}"/>
              </a:ext>
            </a:extLst>
          </p:cNvPr>
          <p:cNvSpPr/>
          <p:nvPr userDrawn="1"/>
        </p:nvSpPr>
        <p:spPr>
          <a:xfrm rot="5400000">
            <a:off x="4507930" y="-1462172"/>
            <a:ext cx="125898" cy="30502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7E8D126-7CD4-4540-BA9F-490F567B7B77}"/>
              </a:ext>
            </a:extLst>
          </p:cNvPr>
          <p:cNvSpPr/>
          <p:nvPr userDrawn="1"/>
        </p:nvSpPr>
        <p:spPr>
          <a:xfrm rot="5400000">
            <a:off x="7558170" y="-1459931"/>
            <a:ext cx="125898" cy="304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0C85294-3B3B-FD40-AB49-CE48F0FE5124}"/>
              </a:ext>
            </a:extLst>
          </p:cNvPr>
          <p:cNvSpPr/>
          <p:nvPr userDrawn="1"/>
        </p:nvSpPr>
        <p:spPr>
          <a:xfrm rot="5400000">
            <a:off x="10606171" y="-1462172"/>
            <a:ext cx="125898" cy="305024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61573610-AB7D-E94B-84F9-D1B5F4DBFC72}"/>
              </a:ext>
            </a:extLst>
          </p:cNvPr>
          <p:cNvPicPr>
            <a:picLocks noChangeAspect="1"/>
          </p:cNvPicPr>
          <p:nvPr userDrawn="1"/>
        </p:nvPicPr>
        <p:blipFill>
          <a:blip r:embed="rId5"/>
          <a:stretch>
            <a:fillRect/>
          </a:stretch>
        </p:blipFill>
        <p:spPr>
          <a:xfrm>
            <a:off x="486354" y="5920236"/>
            <a:ext cx="2097192" cy="705064"/>
          </a:xfrm>
          <a:prstGeom prst="rect">
            <a:avLst/>
          </a:prstGeom>
        </p:spPr>
      </p:pic>
    </p:spTree>
    <p:extLst>
      <p:ext uri="{BB962C8B-B14F-4D97-AF65-F5344CB8AC3E}">
        <p14:creationId xmlns:p14="http://schemas.microsoft.com/office/powerpoint/2010/main" val="408778913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396333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8" name="Picture 7">
            <a:extLst>
              <a:ext uri="{FF2B5EF4-FFF2-40B4-BE49-F238E27FC236}">
                <a16:creationId xmlns:a16="http://schemas.microsoft.com/office/drawing/2014/main" id="{29A5B91D-F071-FC41-A576-D24CDF427013}"/>
              </a:ext>
            </a:extLst>
          </p:cNvPr>
          <p:cNvPicPr>
            <a:picLocks noChangeAspect="1"/>
          </p:cNvPicPr>
          <p:nvPr userDrawn="1"/>
        </p:nvPicPr>
        <p:blipFill>
          <a:blip r:embed="rId5"/>
          <a:stretch>
            <a:fillRect/>
          </a:stretch>
        </p:blipFill>
        <p:spPr>
          <a:xfrm>
            <a:off x="486354" y="5920236"/>
            <a:ext cx="2097192" cy="705064"/>
          </a:xfrm>
          <a:prstGeom prst="rect">
            <a:avLst/>
          </a:prstGeom>
        </p:spPr>
      </p:pic>
    </p:spTree>
    <p:extLst>
      <p:ext uri="{BB962C8B-B14F-4D97-AF65-F5344CB8AC3E}">
        <p14:creationId xmlns:p14="http://schemas.microsoft.com/office/powerpoint/2010/main" val="253804122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hyperlink" Target="http://www.entnet.org/ChoosingWisely" TargetMode="External"/><Relationship Id="rId1" Type="http://schemas.openxmlformats.org/officeDocument/2006/relationships/slideLayout" Target="../slideLayouts/slideLayout16.xml"/></Relationships>
</file>

<file path=ppt/slides/_rels/slide48.xml.rels><?xml version="1.0" encoding="UTF-8" standalone="yes"?>
<Relationships xmlns="http://schemas.openxmlformats.org/package/2006/relationships"><Relationship Id="rId3" Type="http://schemas.openxmlformats.org/officeDocument/2006/relationships/image" Target="../media/image10.gif"/><Relationship Id="rId7" Type="http://schemas.openxmlformats.org/officeDocument/2006/relationships/image" Target="../media/image14.gif"/><Relationship Id="rId2" Type="http://schemas.openxmlformats.org/officeDocument/2006/relationships/image" Target="../media/image9.jpg"/><Relationship Id="rId1" Type="http://schemas.openxmlformats.org/officeDocument/2006/relationships/slideLayout" Target="../slideLayouts/slideLayout16.xml"/><Relationship Id="rId6" Type="http://schemas.openxmlformats.org/officeDocument/2006/relationships/image" Target="../media/image13.gif"/><Relationship Id="rId5" Type="http://schemas.openxmlformats.org/officeDocument/2006/relationships/image" Target="../media/image12.gif"/><Relationship Id="rId4" Type="http://schemas.openxmlformats.org/officeDocument/2006/relationships/image" Target="../media/image11.gif"/></Relationships>
</file>

<file path=ppt/slides/_rels/slide4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5.PNG"/><Relationship Id="rId1" Type="http://schemas.openxmlformats.org/officeDocument/2006/relationships/slideLayout" Target="../slideLayouts/slideLayout16.xml"/><Relationship Id="rId5" Type="http://schemas.openxmlformats.org/officeDocument/2006/relationships/image" Target="../media/image17.gif"/><Relationship Id="rId4" Type="http://schemas.openxmlformats.org/officeDocument/2006/relationships/image" Target="../media/image16.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0.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9.jpg"/><Relationship Id="rId1" Type="http://schemas.openxmlformats.org/officeDocument/2006/relationships/slideLayout" Target="../slideLayouts/slideLayout16.xml"/><Relationship Id="rId4" Type="http://schemas.openxmlformats.org/officeDocument/2006/relationships/image" Target="../media/image16.gif"/></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0B23F-8479-4107-BF2B-5D782E855C48}"/>
              </a:ext>
            </a:extLst>
          </p:cNvPr>
          <p:cNvSpPr>
            <a:spLocks noGrp="1"/>
          </p:cNvSpPr>
          <p:nvPr>
            <p:ph type="ctrTitle"/>
          </p:nvPr>
        </p:nvSpPr>
        <p:spPr/>
        <p:txBody>
          <a:bodyPr>
            <a:normAutofit fontScale="90000"/>
          </a:bodyPr>
          <a:lstStyle/>
          <a:p>
            <a:r>
              <a:rPr lang="en-US" dirty="0"/>
              <a:t>AAO-HNSF</a:t>
            </a:r>
            <a:br>
              <a:rPr lang="en-US" dirty="0"/>
            </a:br>
            <a:r>
              <a:rPr lang="en-US" dirty="0"/>
              <a:t>Clinical Practice Guideline: Tympanostomy Tubes</a:t>
            </a:r>
          </a:p>
        </p:txBody>
      </p:sp>
      <p:sp>
        <p:nvSpPr>
          <p:cNvPr id="3" name="Subtitle 2">
            <a:extLst>
              <a:ext uri="{FF2B5EF4-FFF2-40B4-BE49-F238E27FC236}">
                <a16:creationId xmlns:a16="http://schemas.microsoft.com/office/drawing/2014/main" id="{1D8A4EA3-05DD-419B-9B49-880605E1E2DA}"/>
              </a:ext>
            </a:extLst>
          </p:cNvPr>
          <p:cNvSpPr>
            <a:spLocks noGrp="1"/>
          </p:cNvSpPr>
          <p:nvPr>
            <p:ph type="subTitle" idx="1"/>
          </p:nvPr>
        </p:nvSpPr>
        <p:spPr/>
        <p:txBody>
          <a:bodyPr anchor="ctr"/>
          <a:lstStyle/>
          <a:p>
            <a:r>
              <a:rPr lang="en-US" dirty="0"/>
              <a:t>(Published July 2013)</a:t>
            </a:r>
          </a:p>
        </p:txBody>
      </p:sp>
    </p:spTree>
    <p:extLst>
      <p:ext uri="{BB962C8B-B14F-4D97-AF65-F5344CB8AC3E}">
        <p14:creationId xmlns:p14="http://schemas.microsoft.com/office/powerpoint/2010/main" val="2436509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ADB0B-45F5-4902-8224-E399B8098D2D}"/>
              </a:ext>
            </a:extLst>
          </p:cNvPr>
          <p:cNvSpPr>
            <a:spLocks noGrp="1"/>
          </p:cNvSpPr>
          <p:nvPr>
            <p:ph type="title"/>
          </p:nvPr>
        </p:nvSpPr>
        <p:spPr/>
        <p:txBody>
          <a:bodyPr/>
          <a:lstStyle/>
          <a:p>
            <a:r>
              <a:rPr lang="en-US" dirty="0"/>
              <a:t>External Peer Review</a:t>
            </a:r>
          </a:p>
        </p:txBody>
      </p:sp>
      <p:sp>
        <p:nvSpPr>
          <p:cNvPr id="3" name="Content Placeholder 2">
            <a:extLst>
              <a:ext uri="{FF2B5EF4-FFF2-40B4-BE49-F238E27FC236}">
                <a16:creationId xmlns:a16="http://schemas.microsoft.com/office/drawing/2014/main" id="{9F5A9359-3CDC-441C-95F5-5F3B155CAF11}"/>
              </a:ext>
            </a:extLst>
          </p:cNvPr>
          <p:cNvSpPr>
            <a:spLocks noGrp="1"/>
          </p:cNvSpPr>
          <p:nvPr>
            <p:ph idx="1"/>
          </p:nvPr>
        </p:nvSpPr>
        <p:spPr/>
        <p:txBody>
          <a:bodyPr/>
          <a:lstStyle/>
          <a:p>
            <a:pPr marL="0" indent="0">
              <a:buNone/>
            </a:pPr>
            <a:r>
              <a:rPr lang="en-US" sz="2000" dirty="0">
                <a:latin typeface="Helvetica"/>
                <a:cs typeface="Helvetica"/>
              </a:rPr>
              <a:t>37 reviewers from the 16 organizations/committees (listed below) submitted 444 comments. Resulted in 248 edits/changes to the draft CPG.</a:t>
            </a:r>
          </a:p>
          <a:p>
            <a:pPr marL="0" indent="0">
              <a:buNone/>
            </a:pPr>
            <a:endParaRPr lang="en-US" dirty="0"/>
          </a:p>
        </p:txBody>
      </p:sp>
      <p:pic>
        <p:nvPicPr>
          <p:cNvPr id="4" name="table">
            <a:extLst>
              <a:ext uri="{FF2B5EF4-FFF2-40B4-BE49-F238E27FC236}">
                <a16:creationId xmlns:a16="http://schemas.microsoft.com/office/drawing/2014/main" id="{824A6FA5-103B-44E7-AD60-B4B64C1DC650}"/>
              </a:ext>
            </a:extLst>
          </p:cNvPr>
          <p:cNvPicPr>
            <a:picLocks noChangeAspect="1"/>
          </p:cNvPicPr>
          <p:nvPr/>
        </p:nvPicPr>
        <p:blipFill>
          <a:blip r:embed="rId2"/>
          <a:stretch>
            <a:fillRect/>
          </a:stretch>
        </p:blipFill>
        <p:spPr>
          <a:xfrm>
            <a:off x="2142670" y="2393702"/>
            <a:ext cx="7906660" cy="3587401"/>
          </a:xfrm>
          <a:prstGeom prst="rect">
            <a:avLst/>
          </a:prstGeom>
        </p:spPr>
      </p:pic>
    </p:spTree>
    <p:extLst>
      <p:ext uri="{BB962C8B-B14F-4D97-AF65-F5344CB8AC3E}">
        <p14:creationId xmlns:p14="http://schemas.microsoft.com/office/powerpoint/2010/main" val="3697798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451AC-FD29-41FC-A15A-21CBF7C5088A}"/>
              </a:ext>
            </a:extLst>
          </p:cNvPr>
          <p:cNvSpPr>
            <a:spLocks noGrp="1"/>
          </p:cNvSpPr>
          <p:nvPr>
            <p:ph type="title"/>
          </p:nvPr>
        </p:nvSpPr>
        <p:spPr/>
        <p:txBody>
          <a:bodyPr/>
          <a:lstStyle/>
          <a:p>
            <a:r>
              <a:rPr lang="en-US" dirty="0"/>
              <a:t>Target Population</a:t>
            </a:r>
          </a:p>
        </p:txBody>
      </p:sp>
      <p:sp>
        <p:nvSpPr>
          <p:cNvPr id="3" name="Content Placeholder 2">
            <a:extLst>
              <a:ext uri="{FF2B5EF4-FFF2-40B4-BE49-F238E27FC236}">
                <a16:creationId xmlns:a16="http://schemas.microsoft.com/office/drawing/2014/main" id="{7E94B97A-1F5C-48D8-85F0-DF666DAFBA68}"/>
              </a:ext>
            </a:extLst>
          </p:cNvPr>
          <p:cNvSpPr>
            <a:spLocks noGrp="1"/>
          </p:cNvSpPr>
          <p:nvPr>
            <p:ph idx="1"/>
          </p:nvPr>
        </p:nvSpPr>
        <p:spPr/>
        <p:txBody>
          <a:bodyPr/>
          <a:lstStyle/>
          <a:p>
            <a:pPr marL="0" indent="0">
              <a:buNone/>
            </a:pPr>
            <a:r>
              <a:rPr lang="en-US" dirty="0">
                <a:latin typeface="Helvetica"/>
                <a:cs typeface="Helvetica"/>
              </a:rPr>
              <a:t>Children ages 6 months to 12 years</a:t>
            </a:r>
          </a:p>
        </p:txBody>
      </p:sp>
    </p:spTree>
    <p:extLst>
      <p:ext uri="{BB962C8B-B14F-4D97-AF65-F5344CB8AC3E}">
        <p14:creationId xmlns:p14="http://schemas.microsoft.com/office/powerpoint/2010/main" val="470146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082C4-2724-4D7F-95E7-EBF1F3760273}"/>
              </a:ext>
            </a:extLst>
          </p:cNvPr>
          <p:cNvSpPr>
            <a:spLocks noGrp="1"/>
          </p:cNvSpPr>
          <p:nvPr>
            <p:ph type="title"/>
          </p:nvPr>
        </p:nvSpPr>
        <p:spPr/>
        <p:txBody>
          <a:bodyPr/>
          <a:lstStyle/>
          <a:p>
            <a:r>
              <a:rPr lang="en-US" dirty="0"/>
              <a:t>Definitions</a:t>
            </a:r>
          </a:p>
        </p:txBody>
      </p:sp>
      <p:pic>
        <p:nvPicPr>
          <p:cNvPr id="4" name="Content Placeholder 3">
            <a:extLst>
              <a:ext uri="{FF2B5EF4-FFF2-40B4-BE49-F238E27FC236}">
                <a16:creationId xmlns:a16="http://schemas.microsoft.com/office/drawing/2014/main" id="{2B5A1AE0-6246-4E58-87E2-F800F7346C31}"/>
              </a:ext>
            </a:extLst>
          </p:cNvPr>
          <p:cNvPicPr>
            <a:picLocks noGrp="1" noChangeAspect="1" noChangeArrowheads="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2509644" y="1386902"/>
            <a:ext cx="7172711" cy="449954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275298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C0B734E-E89C-47DB-AFD8-41E165FAB615}"/>
              </a:ext>
            </a:extLst>
          </p:cNvPr>
          <p:cNvGraphicFramePr>
            <a:graphicFrameLocks noGrp="1"/>
          </p:cNvGraphicFramePr>
          <p:nvPr/>
        </p:nvGraphicFramePr>
        <p:xfrm>
          <a:off x="1657350" y="1771650"/>
          <a:ext cx="8877300" cy="4048124"/>
        </p:xfrm>
        <a:graphic>
          <a:graphicData uri="http://schemas.openxmlformats.org/drawingml/2006/table">
            <a:tbl>
              <a:tblPr firstRow="1" firstCol="1" bandRow="1">
                <a:tableStyleId>{5C22544A-7EE6-4342-B048-85BDC9FD1C3A}</a:tableStyleId>
              </a:tblPr>
              <a:tblGrid>
                <a:gridCol w="1875152">
                  <a:extLst>
                    <a:ext uri="{9D8B030D-6E8A-4147-A177-3AD203B41FA5}">
                      <a16:colId xmlns:a16="http://schemas.microsoft.com/office/drawing/2014/main" val="3215150483"/>
                    </a:ext>
                  </a:extLst>
                </a:gridCol>
                <a:gridCol w="2990749">
                  <a:extLst>
                    <a:ext uri="{9D8B030D-6E8A-4147-A177-3AD203B41FA5}">
                      <a16:colId xmlns:a16="http://schemas.microsoft.com/office/drawing/2014/main" val="2789258923"/>
                    </a:ext>
                  </a:extLst>
                </a:gridCol>
                <a:gridCol w="4011399">
                  <a:extLst>
                    <a:ext uri="{9D8B030D-6E8A-4147-A177-3AD203B41FA5}">
                      <a16:colId xmlns:a16="http://schemas.microsoft.com/office/drawing/2014/main" val="253538411"/>
                    </a:ext>
                  </a:extLst>
                </a:gridCol>
              </a:tblGrid>
              <a:tr h="196116">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Strength</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Definition</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Implied Obligation</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extLst>
                  <a:ext uri="{0D108BD9-81ED-4DB2-BD59-A6C34878D82A}">
                    <a16:rowId xmlns:a16="http://schemas.microsoft.com/office/drawing/2014/main" val="568731020"/>
                  </a:ext>
                </a:extLst>
              </a:tr>
              <a:tr h="1464588">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Strong Recommendation</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The benefits of the recommended approach clearly exceed the harms (or, in the case of a strong negative recommendation, the harms clearly exceed the benefits) and the quality of the supporting evidence is high (Grade A or B).</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In some clearly identified circumstances, strong recommendations may be made based on lesser evidence when high-quality evidence is impossible to obtain, and the anticipated benefits strongly outweigh the harms. Clinicians should follow a strong recommendation unless a clear and compelling rationale for an alternative approach is present.</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extLst>
                  <a:ext uri="{0D108BD9-81ED-4DB2-BD59-A6C34878D82A}">
                    <a16:rowId xmlns:a16="http://schemas.microsoft.com/office/drawing/2014/main" val="2767562946"/>
                  </a:ext>
                </a:extLst>
              </a:tr>
              <a:tr h="1464588">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Recommendation</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The benefits exceed the harms (or, in the case of a negative recommendation, the harms exceed the benefits), but the quality of evidence is not as high (Grade B or C).</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In some clearly identified circumstances, recommendations may be made based on lesser evidence when high-quality evidence is impossible to obtain, and the anticipated benefits outweigh the harms. Clinicians should generally follow a recommendation but should remain alert to new information and remain sensitive to patient preferences.</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extLst>
                  <a:ext uri="{0D108BD9-81ED-4DB2-BD59-A6C34878D82A}">
                    <a16:rowId xmlns:a16="http://schemas.microsoft.com/office/drawing/2014/main" val="1957716445"/>
                  </a:ext>
                </a:extLst>
              </a:tr>
              <a:tr h="922832">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Option</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Either the quality of evidence is suspect (Grade D) or well-done studies (Grade A, B, or C) show little clear advantage to one approach versus another.</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Clinicians should be flexible in their decision making regarding appropriate practice, although they may set bounds on alternatives; patient preference should have a substantial influencing role.</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extLst>
                  <a:ext uri="{0D108BD9-81ED-4DB2-BD59-A6C34878D82A}">
                    <a16:rowId xmlns:a16="http://schemas.microsoft.com/office/drawing/2014/main" val="548630621"/>
                  </a:ext>
                </a:extLst>
              </a:tr>
            </a:tbl>
          </a:graphicData>
        </a:graphic>
      </p:graphicFrame>
      <p:sp>
        <p:nvSpPr>
          <p:cNvPr id="5" name="Title 1">
            <a:extLst>
              <a:ext uri="{FF2B5EF4-FFF2-40B4-BE49-F238E27FC236}">
                <a16:creationId xmlns:a16="http://schemas.microsoft.com/office/drawing/2014/main" id="{6B44032D-FEEA-4FCF-9ED8-B299944B3586}"/>
              </a:ext>
            </a:extLst>
          </p:cNvPr>
          <p:cNvSpPr>
            <a:spLocks noGrp="1"/>
          </p:cNvSpPr>
          <p:nvPr>
            <p:ph type="title"/>
          </p:nvPr>
        </p:nvSpPr>
        <p:spPr/>
        <p:txBody>
          <a:bodyPr/>
          <a:lstStyle/>
          <a:p>
            <a:r>
              <a:rPr lang="en-US" dirty="0"/>
              <a:t>Strength of Action Terms/Implied Levels of Obligation</a:t>
            </a:r>
          </a:p>
        </p:txBody>
      </p:sp>
      <p:sp>
        <p:nvSpPr>
          <p:cNvPr id="2" name="Content Placeholder 1">
            <a:extLst>
              <a:ext uri="{FF2B5EF4-FFF2-40B4-BE49-F238E27FC236}">
                <a16:creationId xmlns:a16="http://schemas.microsoft.com/office/drawing/2014/main" id="{EE15AD46-1765-4921-88CE-C4EDB43F7CA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83172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CAB1D-7117-460B-A1BB-A061798FDD7B}"/>
              </a:ext>
            </a:extLst>
          </p:cNvPr>
          <p:cNvSpPr>
            <a:spLocks noGrp="1"/>
          </p:cNvSpPr>
          <p:nvPr>
            <p:ph type="title"/>
          </p:nvPr>
        </p:nvSpPr>
        <p:spPr/>
        <p:txBody>
          <a:bodyPr/>
          <a:lstStyle/>
          <a:p>
            <a:r>
              <a:rPr lang="en-US" dirty="0"/>
              <a:t>KAS 1: OME of Short Duration</a:t>
            </a:r>
          </a:p>
        </p:txBody>
      </p:sp>
      <p:sp>
        <p:nvSpPr>
          <p:cNvPr id="3" name="Content Placeholder 2">
            <a:extLst>
              <a:ext uri="{FF2B5EF4-FFF2-40B4-BE49-F238E27FC236}">
                <a16:creationId xmlns:a16="http://schemas.microsoft.com/office/drawing/2014/main" id="{B985D1F3-3A07-4362-9D60-78030A18D85F}"/>
              </a:ext>
            </a:extLst>
          </p:cNvPr>
          <p:cNvSpPr>
            <a:spLocks noGrp="1"/>
          </p:cNvSpPr>
          <p:nvPr>
            <p:ph idx="1"/>
          </p:nvPr>
        </p:nvSpPr>
        <p:spPr/>
        <p:txBody>
          <a:bodyPr>
            <a:noAutofit/>
          </a:bodyPr>
          <a:lstStyle/>
          <a:p>
            <a:pPr marL="0" indent="0">
              <a:lnSpc>
                <a:spcPct val="120000"/>
              </a:lnSpc>
              <a:spcBef>
                <a:spcPts val="0"/>
              </a:spcBef>
              <a:spcAft>
                <a:spcPts val="1800"/>
              </a:spcAft>
              <a:buNone/>
            </a:pPr>
            <a:r>
              <a:rPr lang="en-US" sz="1600" b="1" dirty="0">
                <a:latin typeface="Helvetica" panose="020B0604020202020204" pitchFamily="34" charset="0"/>
                <a:cs typeface="Helvetica" panose="020B0604020202020204" pitchFamily="34" charset="0"/>
              </a:rPr>
              <a:t>Clinicians should </a:t>
            </a:r>
            <a:r>
              <a:rPr lang="en-US" sz="1600" b="1" u="sng" dirty="0">
                <a:latin typeface="Helvetica" panose="020B0604020202020204" pitchFamily="34" charset="0"/>
                <a:cs typeface="Helvetica" panose="020B0604020202020204" pitchFamily="34" charset="0"/>
              </a:rPr>
              <a:t>not</a:t>
            </a:r>
            <a:r>
              <a:rPr lang="en-US" sz="1600" b="1" dirty="0">
                <a:latin typeface="Helvetica" panose="020B0604020202020204" pitchFamily="34" charset="0"/>
                <a:cs typeface="Helvetica" panose="020B0604020202020204" pitchFamily="34" charset="0"/>
              </a:rPr>
              <a:t> perform tympanostomy tube insertion in children with a single episode of OME of less than 3 months duration, from the date of onset (if known) or from the date of diagnosis (if onset is unknown). </a:t>
            </a:r>
            <a:r>
              <a:rPr lang="en-US" sz="1600" i="1" u="sng" dirty="0">
                <a:latin typeface="Helvetica" panose="020B0604020202020204" pitchFamily="34" charset="0"/>
                <a:cs typeface="Helvetica" panose="020B0604020202020204" pitchFamily="34" charset="0"/>
              </a:rPr>
              <a:t>Recommendation against</a:t>
            </a:r>
            <a:r>
              <a:rPr lang="en-US" sz="1600" i="1" dirty="0">
                <a:latin typeface="Helvetica" panose="020B0604020202020204" pitchFamily="34" charset="0"/>
                <a:cs typeface="Helvetica" panose="020B0604020202020204" pitchFamily="34" charset="0"/>
              </a:rPr>
              <a:t> based on systematic review of observational studies</a:t>
            </a:r>
            <a:r>
              <a:rPr lang="en-US" sz="1600" dirty="0">
                <a:latin typeface="Helvetica" panose="020B0604020202020204" pitchFamily="34" charset="0"/>
                <a:cs typeface="Helvetica" panose="020B0604020202020204" pitchFamily="34" charset="0"/>
              </a:rPr>
              <a:t> </a:t>
            </a:r>
            <a:r>
              <a:rPr lang="en-US" sz="1600" i="1" dirty="0">
                <a:latin typeface="Helvetica" panose="020B0604020202020204" pitchFamily="34" charset="0"/>
                <a:cs typeface="Helvetica" panose="020B0604020202020204" pitchFamily="34" charset="0"/>
              </a:rPr>
              <a:t>of natural history and an absence of any randomized controlled trials on efficacy of tubes for children with OME less than 2-3 months duration and a preponderance of benefit over harm</a:t>
            </a:r>
          </a:p>
          <a:p>
            <a:pPr marL="0" lvl="0" indent="0">
              <a:lnSpc>
                <a:spcPct val="120000"/>
              </a:lnSpc>
              <a:buNone/>
            </a:pPr>
            <a:r>
              <a:rPr lang="en-US" sz="1600" u="sng" dirty="0">
                <a:latin typeface="Helvetica" panose="020B0604020202020204" pitchFamily="34" charset="0"/>
                <a:cs typeface="Helvetica" panose="020B0604020202020204" pitchFamily="34" charset="0"/>
              </a:rPr>
              <a:t>Benefits:</a:t>
            </a:r>
            <a:r>
              <a:rPr lang="en-US" sz="1600" dirty="0">
                <a:latin typeface="Helvetica" panose="020B0604020202020204" pitchFamily="34" charset="0"/>
                <a:cs typeface="Helvetica" panose="020B0604020202020204" pitchFamily="34" charset="0"/>
              </a:rPr>
              <a:t> Avoidance of unnecessary surgery and its risks, avoidance of surgery in children for whom the benefits of tympanostomy tubes have not been studied and are uncertain, avoidance of surgery in children with a condition that has reasonable likelihood of spontaneous resolution, cost savings</a:t>
            </a:r>
          </a:p>
          <a:p>
            <a:pPr marL="0" lvl="0" indent="0">
              <a:lnSpc>
                <a:spcPct val="120000"/>
              </a:lnSpc>
              <a:buNone/>
            </a:pPr>
            <a:r>
              <a:rPr lang="en-US" sz="1600" u="sng" dirty="0">
                <a:latin typeface="Helvetica" panose="020B0604020202020204" pitchFamily="34" charset="0"/>
                <a:cs typeface="Helvetica" panose="020B0604020202020204" pitchFamily="34" charset="0"/>
              </a:rPr>
              <a:t>Risks, harms, costs</a:t>
            </a:r>
            <a:r>
              <a:rPr lang="en-US" sz="1600" dirty="0">
                <a:latin typeface="Helvetica" panose="020B0604020202020204" pitchFamily="34" charset="0"/>
                <a:cs typeface="Helvetica" panose="020B0604020202020204" pitchFamily="34" charset="0"/>
              </a:rPr>
              <a:t>: Delayed intervention in children who do not recover spontaneously and or in children who develop recurrent episodes of MEE</a:t>
            </a:r>
          </a:p>
        </p:txBody>
      </p:sp>
    </p:spTree>
    <p:extLst>
      <p:ext uri="{BB962C8B-B14F-4D97-AF65-F5344CB8AC3E}">
        <p14:creationId xmlns:p14="http://schemas.microsoft.com/office/powerpoint/2010/main" val="2192253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CAB1D-7117-460B-A1BB-A061798FDD7B}"/>
              </a:ext>
            </a:extLst>
          </p:cNvPr>
          <p:cNvSpPr>
            <a:spLocks noGrp="1"/>
          </p:cNvSpPr>
          <p:nvPr>
            <p:ph type="title"/>
          </p:nvPr>
        </p:nvSpPr>
        <p:spPr/>
        <p:txBody>
          <a:bodyPr/>
          <a:lstStyle/>
          <a:p>
            <a:r>
              <a:rPr lang="en-US" dirty="0"/>
              <a:t>KAS 1: OME of Short Duration</a:t>
            </a:r>
          </a:p>
        </p:txBody>
      </p:sp>
      <p:sp>
        <p:nvSpPr>
          <p:cNvPr id="3" name="Content Placeholder 2">
            <a:extLst>
              <a:ext uri="{FF2B5EF4-FFF2-40B4-BE49-F238E27FC236}">
                <a16:creationId xmlns:a16="http://schemas.microsoft.com/office/drawing/2014/main" id="{B985D1F3-3A07-4362-9D60-78030A18D85F}"/>
              </a:ext>
            </a:extLst>
          </p:cNvPr>
          <p:cNvSpPr>
            <a:spLocks noGrp="1"/>
          </p:cNvSpPr>
          <p:nvPr>
            <p:ph idx="1"/>
          </p:nvPr>
        </p:nvSpPr>
        <p:spPr/>
        <p:txBody>
          <a:bodyPr>
            <a:normAutofit/>
          </a:bodyPr>
          <a:lstStyle/>
          <a:p>
            <a:pPr marL="0" indent="0">
              <a:lnSpc>
                <a:spcPct val="120000"/>
              </a:lnSpc>
              <a:spcBef>
                <a:spcPts val="0"/>
              </a:spcBef>
              <a:spcAft>
                <a:spcPts val="600"/>
              </a:spcAft>
              <a:buNone/>
            </a:pPr>
            <a:r>
              <a:rPr lang="en-US" sz="1400"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Aggregate evidence quality</a:t>
            </a:r>
            <a:r>
              <a:rPr lang="en-US" sz="1400" dirty="0">
                <a:latin typeface="Helvetica" panose="020B0604020202020204" pitchFamily="34" charset="0"/>
                <a:cs typeface="Helvetica" panose="020B0604020202020204" pitchFamily="34" charset="0"/>
              </a:rPr>
              <a:t>: Grade C, based on a systematic review of observational studies and control groups in RCTs on the natural history of OME and an absence of any RCTs on efficacy of tympanostomy tubes for children with OME less than 2 months duration</a:t>
            </a:r>
          </a:p>
          <a:p>
            <a:pPr marL="0" lv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Level of confidence in evidence</a:t>
            </a:r>
            <a:r>
              <a:rPr lang="en-US" sz="1400" dirty="0">
                <a:latin typeface="Helvetica" panose="020B0604020202020204" pitchFamily="34" charset="0"/>
                <a:cs typeface="Helvetica" panose="020B0604020202020204" pitchFamily="34" charset="0"/>
              </a:rPr>
              <a:t>: High</a:t>
            </a:r>
          </a:p>
          <a:p>
            <a:pPr marL="0" lv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Benefit-harm assessment</a:t>
            </a:r>
            <a:r>
              <a:rPr lang="en-US" sz="1400" dirty="0">
                <a:latin typeface="Helvetica" panose="020B0604020202020204" pitchFamily="34" charset="0"/>
                <a:cs typeface="Helvetica" panose="020B0604020202020204" pitchFamily="34" charset="0"/>
              </a:rPr>
              <a:t>: Preponderance of benefit</a:t>
            </a:r>
          </a:p>
          <a:p>
            <a:pPr marL="0" lv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Value judgments:</a:t>
            </a:r>
            <a:r>
              <a:rPr lang="en-US" sz="1400" dirty="0">
                <a:latin typeface="Helvetica" panose="020B0604020202020204" pitchFamily="34" charset="0"/>
                <a:cs typeface="Helvetica" panose="020B0604020202020204" pitchFamily="34" charset="0"/>
              </a:rPr>
              <a:t> Exclusion of children with OME less than 2 months duration from all published RCTs of tube efficacy was considered compelling evidence to question the value of surgery in this population, especially considering the known risks of tympanostomy tube surgery.</a:t>
            </a:r>
          </a:p>
          <a:p>
            <a:pPr marL="0" lv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Role of patient (caregiver) preferences</a:t>
            </a:r>
            <a:r>
              <a:rPr lang="en-US" sz="1400" dirty="0">
                <a:latin typeface="Helvetica" panose="020B0604020202020204" pitchFamily="34" charset="0"/>
                <a:cs typeface="Helvetica" panose="020B0604020202020204" pitchFamily="34" charset="0"/>
              </a:rPr>
              <a:t>:  Limited, because of good evidence that otherwise healthy children with OME of short duration do not benefit from tympanostomy tube insertion.</a:t>
            </a:r>
          </a:p>
          <a:p>
            <a:pPr marL="0" lv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Exceptions</a:t>
            </a:r>
            <a:r>
              <a:rPr lang="en-US" sz="1400" dirty="0">
                <a:latin typeface="Helvetica" panose="020B0604020202020204" pitchFamily="34" charset="0"/>
                <a:cs typeface="Helvetica" panose="020B0604020202020204" pitchFamily="34" charset="0"/>
              </a:rPr>
              <a:t>: At risk children (</a:t>
            </a:r>
            <a:r>
              <a:rPr lang="en-US" sz="1400" b="1" dirty="0">
                <a:latin typeface="Helvetica" panose="020B0604020202020204" pitchFamily="34" charset="0"/>
                <a:cs typeface="Helvetica" panose="020B0604020202020204" pitchFamily="34" charset="0"/>
              </a:rPr>
              <a:t>Table 2</a:t>
            </a:r>
            <a:r>
              <a:rPr lang="en-US" sz="1400" dirty="0">
                <a:latin typeface="Helvetica" panose="020B0604020202020204" pitchFamily="34" charset="0"/>
                <a:cs typeface="Helvetica" panose="020B0604020202020204" pitchFamily="34" charset="0"/>
              </a:rPr>
              <a:t>); see Statements 6 and 7 for explicit information on at risk children.</a:t>
            </a:r>
          </a:p>
          <a:p>
            <a:pPr marL="0" lv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Policy level</a:t>
            </a:r>
            <a:r>
              <a:rPr lang="en-US" sz="1400" dirty="0">
                <a:latin typeface="Helvetica" panose="020B0604020202020204" pitchFamily="34" charset="0"/>
                <a:cs typeface="Helvetica" panose="020B0604020202020204" pitchFamily="34" charset="0"/>
              </a:rPr>
              <a:t>: Recommendation</a:t>
            </a:r>
          </a:p>
        </p:txBody>
      </p:sp>
    </p:spTree>
    <p:extLst>
      <p:ext uri="{BB962C8B-B14F-4D97-AF65-F5344CB8AC3E}">
        <p14:creationId xmlns:p14="http://schemas.microsoft.com/office/powerpoint/2010/main" val="2968638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AD87-68D8-431B-99AC-039FD005DB49}"/>
              </a:ext>
            </a:extLst>
          </p:cNvPr>
          <p:cNvSpPr>
            <a:spLocks noGrp="1"/>
          </p:cNvSpPr>
          <p:nvPr>
            <p:ph type="title"/>
          </p:nvPr>
        </p:nvSpPr>
        <p:spPr/>
        <p:txBody>
          <a:bodyPr/>
          <a:lstStyle/>
          <a:p>
            <a:r>
              <a:rPr lang="en-US" dirty="0"/>
              <a:t>KAS 2: Hearing Testing</a:t>
            </a:r>
          </a:p>
        </p:txBody>
      </p:sp>
      <p:sp>
        <p:nvSpPr>
          <p:cNvPr id="3" name="Content Placeholder 2">
            <a:extLst>
              <a:ext uri="{FF2B5EF4-FFF2-40B4-BE49-F238E27FC236}">
                <a16:creationId xmlns:a16="http://schemas.microsoft.com/office/drawing/2014/main" id="{7E3AF3C2-B723-4040-913A-63CBF5099445}"/>
              </a:ext>
            </a:extLst>
          </p:cNvPr>
          <p:cNvSpPr>
            <a:spLocks noGrp="1"/>
          </p:cNvSpPr>
          <p:nvPr>
            <p:ph idx="1"/>
          </p:nvPr>
        </p:nvSpPr>
        <p:spPr/>
        <p:txBody>
          <a:bodyPr>
            <a:normAutofit/>
          </a:bodyPr>
          <a:lstStyle/>
          <a:p>
            <a:pPr marL="119063" indent="0">
              <a:lnSpc>
                <a:spcPct val="120000"/>
              </a:lnSpc>
              <a:spcBef>
                <a:spcPts val="0"/>
              </a:spcBef>
              <a:spcAft>
                <a:spcPts val="1800"/>
              </a:spcAft>
              <a:buNone/>
            </a:pPr>
            <a:r>
              <a:rPr lang="en-US" sz="1800" b="1" dirty="0">
                <a:latin typeface="Helvetica" panose="020B0604020202020204" pitchFamily="34" charset="0"/>
                <a:cs typeface="Helvetica" panose="020B0604020202020204" pitchFamily="34" charset="0"/>
              </a:rPr>
              <a:t>Clinicians should obtain an age-appropriate hearing test if OME persists for three months or longer OR prior to surgery when a child becomes a candidate for tympanostomy tube insertion. </a:t>
            </a:r>
            <a:r>
              <a:rPr lang="en-US" sz="1800" i="1" u="sng" dirty="0">
                <a:latin typeface="Helvetica" panose="020B0604020202020204" pitchFamily="34" charset="0"/>
                <a:cs typeface="Helvetica" panose="020B0604020202020204" pitchFamily="34" charset="0"/>
              </a:rPr>
              <a:t>Recommendation</a:t>
            </a:r>
            <a:r>
              <a:rPr lang="en-US" sz="1800" i="1" dirty="0">
                <a:latin typeface="Helvetica" panose="020B0604020202020204" pitchFamily="34" charset="0"/>
                <a:cs typeface="Helvetica" panose="020B0604020202020204" pitchFamily="34" charset="0"/>
              </a:rPr>
              <a:t> based on observational and cross-sectional studies with a preponderance of benefit over harm.</a:t>
            </a:r>
          </a:p>
          <a:p>
            <a:pPr marL="119063" indent="0">
              <a:lnSpc>
                <a:spcPct val="120000"/>
              </a:lnSpc>
              <a:buNone/>
            </a:pPr>
            <a:r>
              <a:rPr lang="en-US" sz="1800" u="sng" dirty="0">
                <a:latin typeface="Helvetica" panose="020B0604020202020204" pitchFamily="34" charset="0"/>
                <a:cs typeface="Helvetica" panose="020B0604020202020204" pitchFamily="34" charset="0"/>
              </a:rPr>
              <a:t>Benefits</a:t>
            </a:r>
            <a:r>
              <a:rPr lang="en-US" sz="1800" i="1" dirty="0">
                <a:latin typeface="Helvetica" panose="020B0604020202020204" pitchFamily="34" charset="0"/>
                <a:cs typeface="Helvetica" panose="020B0604020202020204" pitchFamily="34" charset="0"/>
              </a:rPr>
              <a:t>: </a:t>
            </a:r>
            <a:r>
              <a:rPr lang="en-US" sz="1800" dirty="0">
                <a:latin typeface="Helvetica" panose="020B0604020202020204" pitchFamily="34" charset="0"/>
                <a:cs typeface="Helvetica" panose="020B0604020202020204" pitchFamily="34" charset="0"/>
              </a:rPr>
              <a:t>Documentation of hearing status, improved decision making regarding the need for surgery in chronic OME, establishment of baseline hearing prior to surgery, detection of coexisting sensorineural hearing loss</a:t>
            </a:r>
          </a:p>
          <a:p>
            <a:pPr marL="119063" indent="0">
              <a:lnSpc>
                <a:spcPct val="120000"/>
              </a:lnSpc>
              <a:buNone/>
            </a:pPr>
            <a:r>
              <a:rPr lang="en-US" sz="1800" u="sng" dirty="0">
                <a:latin typeface="Helvetica" panose="020B0604020202020204" pitchFamily="34" charset="0"/>
                <a:cs typeface="Helvetica" panose="020B0604020202020204" pitchFamily="34" charset="0"/>
              </a:rPr>
              <a:t>Risks, harms, costs</a:t>
            </a:r>
            <a:r>
              <a:rPr lang="en-US" sz="1800" dirty="0">
                <a:latin typeface="Helvetica" panose="020B0604020202020204" pitchFamily="34" charset="0"/>
                <a:cs typeface="Helvetica" panose="020B0604020202020204" pitchFamily="34" charset="0"/>
              </a:rPr>
              <a:t>: Cost of the audiologic assessment</a:t>
            </a:r>
          </a:p>
        </p:txBody>
      </p:sp>
    </p:spTree>
    <p:extLst>
      <p:ext uri="{BB962C8B-B14F-4D97-AF65-F5344CB8AC3E}">
        <p14:creationId xmlns:p14="http://schemas.microsoft.com/office/powerpoint/2010/main" val="3808900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AD87-68D8-431B-99AC-039FD005DB49}"/>
              </a:ext>
            </a:extLst>
          </p:cNvPr>
          <p:cNvSpPr>
            <a:spLocks noGrp="1"/>
          </p:cNvSpPr>
          <p:nvPr>
            <p:ph type="title"/>
          </p:nvPr>
        </p:nvSpPr>
        <p:spPr/>
        <p:txBody>
          <a:bodyPr/>
          <a:lstStyle/>
          <a:p>
            <a:r>
              <a:rPr lang="en-US" dirty="0"/>
              <a:t>KAS 2: Hearing Testing</a:t>
            </a:r>
          </a:p>
        </p:txBody>
      </p:sp>
      <p:sp>
        <p:nvSpPr>
          <p:cNvPr id="3" name="Content Placeholder 2">
            <a:extLst>
              <a:ext uri="{FF2B5EF4-FFF2-40B4-BE49-F238E27FC236}">
                <a16:creationId xmlns:a16="http://schemas.microsoft.com/office/drawing/2014/main" id="{7E3AF3C2-B723-4040-913A-63CBF5099445}"/>
              </a:ext>
            </a:extLst>
          </p:cNvPr>
          <p:cNvSpPr>
            <a:spLocks noGrp="1"/>
          </p:cNvSpPr>
          <p:nvPr>
            <p:ph idx="1"/>
          </p:nvPr>
        </p:nvSpPr>
        <p:spPr/>
        <p:txBody>
          <a:bodyPr>
            <a:normAutofit/>
          </a:bodyPr>
          <a:lstStyle/>
          <a:p>
            <a:pPr marL="284163" indent="0">
              <a:lnSpc>
                <a:spcPct val="110000"/>
              </a:lnSpc>
              <a:spcBef>
                <a:spcPts val="0"/>
              </a:spcBef>
              <a:spcAft>
                <a:spcPts val="600"/>
              </a:spcAft>
              <a:buNone/>
            </a:pPr>
            <a:r>
              <a:rPr lang="en-US" sz="2000" b="1" dirty="0">
                <a:latin typeface="Helvetica" panose="020B0604020202020204" pitchFamily="34" charset="0"/>
                <a:cs typeface="Helvetica" panose="020B0604020202020204" pitchFamily="34" charset="0"/>
              </a:rPr>
              <a:t>Action Statement Profile </a:t>
            </a:r>
          </a:p>
          <a:p>
            <a:pPr marL="284163" indent="0">
              <a:lnSpc>
                <a:spcPct val="110000"/>
              </a:lnSpc>
              <a:spcBef>
                <a:spcPts val="0"/>
              </a:spcBef>
              <a:spcAft>
                <a:spcPts val="600"/>
              </a:spcAft>
              <a:buNone/>
            </a:pPr>
            <a:r>
              <a:rPr lang="en-US" sz="2000" u="sng" dirty="0">
                <a:latin typeface="Helvetica" panose="020B0604020202020204" pitchFamily="34" charset="0"/>
                <a:cs typeface="Helvetica" panose="020B0604020202020204" pitchFamily="34" charset="0"/>
              </a:rPr>
              <a:t>Aggregate evidence quality</a:t>
            </a:r>
            <a:r>
              <a:rPr lang="en-US" sz="2000" dirty="0">
                <a:latin typeface="Helvetica" panose="020B0604020202020204" pitchFamily="34" charset="0"/>
                <a:cs typeface="Helvetica" panose="020B0604020202020204" pitchFamily="34" charset="0"/>
              </a:rPr>
              <a:t>: Grade C, based on observational and cross-sectional studies assessing the prevalence of conductive hearing loss with OME </a:t>
            </a:r>
          </a:p>
          <a:p>
            <a:pPr marL="284163" indent="0">
              <a:lnSpc>
                <a:spcPct val="110000"/>
              </a:lnSpc>
              <a:spcBef>
                <a:spcPts val="0"/>
              </a:spcBef>
              <a:spcAft>
                <a:spcPts val="600"/>
              </a:spcAft>
              <a:buNone/>
            </a:pPr>
            <a:r>
              <a:rPr lang="en-US" sz="2000" u="sng" dirty="0">
                <a:latin typeface="Helvetica" panose="020B0604020202020204" pitchFamily="34" charset="0"/>
                <a:cs typeface="Helvetica" panose="020B0604020202020204" pitchFamily="34" charset="0"/>
              </a:rPr>
              <a:t>Level of confidence in evidence</a:t>
            </a:r>
            <a:r>
              <a:rPr lang="en-US" sz="2000" dirty="0">
                <a:latin typeface="Helvetica" panose="020B0604020202020204" pitchFamily="34" charset="0"/>
                <a:cs typeface="Helvetica" panose="020B0604020202020204" pitchFamily="34" charset="0"/>
              </a:rPr>
              <a:t>: High</a:t>
            </a:r>
          </a:p>
          <a:p>
            <a:pPr marL="284163" indent="0">
              <a:lnSpc>
                <a:spcPct val="110000"/>
              </a:lnSpc>
              <a:spcBef>
                <a:spcPts val="0"/>
              </a:spcBef>
              <a:spcAft>
                <a:spcPts val="600"/>
              </a:spcAft>
              <a:buNone/>
            </a:pPr>
            <a:r>
              <a:rPr lang="en-US" sz="2000" u="sng" dirty="0">
                <a:latin typeface="Helvetica" panose="020B0604020202020204" pitchFamily="34" charset="0"/>
                <a:cs typeface="Helvetica" panose="020B0604020202020204" pitchFamily="34" charset="0"/>
              </a:rPr>
              <a:t>Benefit-harm assessment</a:t>
            </a:r>
            <a:r>
              <a:rPr lang="en-US" sz="2000" dirty="0">
                <a:latin typeface="Helvetica" panose="020B0604020202020204" pitchFamily="34" charset="0"/>
                <a:cs typeface="Helvetica" panose="020B0604020202020204" pitchFamily="34" charset="0"/>
              </a:rPr>
              <a:t>: Preponderance of benefit</a:t>
            </a:r>
          </a:p>
          <a:p>
            <a:pPr marL="284163" indent="0">
              <a:lnSpc>
                <a:spcPct val="110000"/>
              </a:lnSpc>
              <a:spcBef>
                <a:spcPts val="0"/>
              </a:spcBef>
              <a:spcAft>
                <a:spcPts val="600"/>
              </a:spcAft>
              <a:buNone/>
            </a:pPr>
            <a:r>
              <a:rPr lang="en-US" sz="2000" u="sng" dirty="0">
                <a:latin typeface="Helvetica" panose="020B0604020202020204" pitchFamily="34" charset="0"/>
                <a:cs typeface="Helvetica" panose="020B0604020202020204" pitchFamily="34" charset="0"/>
              </a:rPr>
              <a:t>Intentional vagueness</a:t>
            </a:r>
            <a:r>
              <a:rPr lang="en-US" sz="2000" dirty="0">
                <a:latin typeface="Helvetica" panose="020B0604020202020204" pitchFamily="34" charset="0"/>
                <a:cs typeface="Helvetica" panose="020B0604020202020204" pitchFamily="34" charset="0"/>
              </a:rPr>
              <a:t>: The words </a:t>
            </a:r>
            <a:r>
              <a:rPr lang="en-US" sz="2000" i="1" dirty="0">
                <a:latin typeface="Helvetica" panose="020B0604020202020204" pitchFamily="34" charset="0"/>
                <a:cs typeface="Helvetica" panose="020B0604020202020204" pitchFamily="34" charset="0"/>
              </a:rPr>
              <a:t>age-appropriate audiologic testing</a:t>
            </a:r>
            <a:r>
              <a:rPr lang="en-US" sz="2000" dirty="0">
                <a:latin typeface="Helvetica" panose="020B0604020202020204" pitchFamily="34" charset="0"/>
                <a:cs typeface="Helvetica" panose="020B0604020202020204" pitchFamily="34" charset="0"/>
              </a:rPr>
              <a:t> are used to recognize that the specific methods will vary with the age of the child, but a full discussion of the specifics of testing is beyond the scope of this guideline </a:t>
            </a:r>
          </a:p>
          <a:p>
            <a:pPr marL="284163" indent="0">
              <a:lnSpc>
                <a:spcPct val="110000"/>
              </a:lnSpc>
              <a:spcBef>
                <a:spcPts val="0"/>
              </a:spcBef>
              <a:spcAft>
                <a:spcPts val="600"/>
              </a:spcAft>
              <a:buNone/>
            </a:pPr>
            <a:r>
              <a:rPr lang="en-US" sz="2000" u="sng" dirty="0">
                <a:latin typeface="Helvetica" panose="020B0604020202020204" pitchFamily="34" charset="0"/>
                <a:cs typeface="Helvetica" panose="020B0604020202020204" pitchFamily="34" charset="0"/>
              </a:rPr>
              <a:t>Role of patient (caregiver) preferences</a:t>
            </a:r>
            <a:r>
              <a:rPr lang="en-US" sz="2000" dirty="0">
                <a:latin typeface="Helvetica" panose="020B0604020202020204" pitchFamily="34" charset="0"/>
                <a:cs typeface="Helvetica" panose="020B0604020202020204" pitchFamily="34" charset="0"/>
              </a:rPr>
              <a:t>: Some, caregivers may decline testing</a:t>
            </a:r>
          </a:p>
          <a:p>
            <a:pPr marL="284163" indent="0">
              <a:lnSpc>
                <a:spcPct val="110000"/>
              </a:lnSpc>
              <a:spcBef>
                <a:spcPts val="0"/>
              </a:spcBef>
              <a:spcAft>
                <a:spcPts val="600"/>
              </a:spcAft>
              <a:buNone/>
            </a:pPr>
            <a:r>
              <a:rPr lang="en-US" sz="2000" u="sng" dirty="0">
                <a:latin typeface="Helvetica" panose="020B0604020202020204" pitchFamily="34" charset="0"/>
                <a:cs typeface="Helvetica" panose="020B0604020202020204" pitchFamily="34" charset="0"/>
              </a:rPr>
              <a:t>Policy level</a:t>
            </a:r>
            <a:r>
              <a:rPr lang="en-US" sz="2000" dirty="0">
                <a:latin typeface="Helvetica" panose="020B0604020202020204" pitchFamily="34" charset="0"/>
                <a:cs typeface="Helvetica" panose="020B0604020202020204" pitchFamily="34" charset="0"/>
              </a:rPr>
              <a:t>: Recommendation</a:t>
            </a:r>
          </a:p>
        </p:txBody>
      </p:sp>
    </p:spTree>
    <p:extLst>
      <p:ext uri="{BB962C8B-B14F-4D97-AF65-F5344CB8AC3E}">
        <p14:creationId xmlns:p14="http://schemas.microsoft.com/office/powerpoint/2010/main" val="3235341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D5319-D0AA-44E6-8AFE-424079716C77}"/>
              </a:ext>
            </a:extLst>
          </p:cNvPr>
          <p:cNvSpPr>
            <a:spLocks noGrp="1"/>
          </p:cNvSpPr>
          <p:nvPr>
            <p:ph type="title"/>
          </p:nvPr>
        </p:nvSpPr>
        <p:spPr/>
        <p:txBody>
          <a:bodyPr/>
          <a:lstStyle/>
          <a:p>
            <a:r>
              <a:rPr lang="en-US" dirty="0"/>
              <a:t>KAS 3: Chronic Bilateral OME with Hearing Difficulty</a:t>
            </a:r>
          </a:p>
        </p:txBody>
      </p:sp>
      <p:sp>
        <p:nvSpPr>
          <p:cNvPr id="3" name="Content Placeholder 2">
            <a:extLst>
              <a:ext uri="{FF2B5EF4-FFF2-40B4-BE49-F238E27FC236}">
                <a16:creationId xmlns:a16="http://schemas.microsoft.com/office/drawing/2014/main" id="{F26D239A-E5D9-400C-AC07-CD8BE84CE0B1}"/>
              </a:ext>
            </a:extLst>
          </p:cNvPr>
          <p:cNvSpPr>
            <a:spLocks noGrp="1"/>
          </p:cNvSpPr>
          <p:nvPr>
            <p:ph idx="1"/>
          </p:nvPr>
        </p:nvSpPr>
        <p:spPr>
          <a:xfrm>
            <a:off x="838200" y="1690688"/>
            <a:ext cx="10515600" cy="3956610"/>
          </a:xfrm>
        </p:spPr>
        <p:txBody>
          <a:bodyPr>
            <a:normAutofit/>
          </a:bodyPr>
          <a:lstStyle/>
          <a:p>
            <a:pPr marL="0" indent="0">
              <a:lnSpc>
                <a:spcPct val="120000"/>
              </a:lnSpc>
              <a:spcBef>
                <a:spcPts val="0"/>
              </a:spcBef>
              <a:spcAft>
                <a:spcPts val="1800"/>
              </a:spcAft>
              <a:buNone/>
            </a:pPr>
            <a:r>
              <a:rPr lang="en-US" sz="1800" b="1" dirty="0"/>
              <a:t>Clinicians should offer tympanostomy tube insertion to children with bilateral OME for 3 months or longer AND documented hearing difficulties. </a:t>
            </a:r>
            <a:r>
              <a:rPr lang="en-US" sz="1800" i="1" u="sng" dirty="0"/>
              <a:t>Recommendation</a:t>
            </a:r>
            <a:r>
              <a:rPr lang="en-US" sz="1800" i="1" dirty="0"/>
              <a:t> based on randomized controlled trials and observational studies, with a preponderance of benefit over harm.</a:t>
            </a:r>
          </a:p>
          <a:p>
            <a:pPr marL="0" lvl="0" indent="0">
              <a:lnSpc>
                <a:spcPct val="120000"/>
              </a:lnSpc>
              <a:buNone/>
            </a:pPr>
            <a:r>
              <a:rPr lang="en-US" sz="1800" u="sng" dirty="0">
                <a:latin typeface="Helvetica" panose="020B0604020202020204" pitchFamily="34" charset="0"/>
                <a:cs typeface="Helvetica" panose="020B0604020202020204" pitchFamily="34" charset="0"/>
              </a:rPr>
              <a:t>Benefits</a:t>
            </a:r>
            <a:r>
              <a:rPr lang="en-US" sz="1800" dirty="0">
                <a:latin typeface="Helvetica" panose="020B0604020202020204" pitchFamily="34" charset="0"/>
                <a:cs typeface="Helvetica" panose="020B0604020202020204" pitchFamily="34" charset="0"/>
              </a:rPr>
              <a:t>:  Reduced prevalence of MEE, improved hearing, improved child and caregiver QOL, optimization of auditory access for speech and language acquisition, elimination of a potential barrier to focusing and attention in a learning environment</a:t>
            </a:r>
          </a:p>
          <a:p>
            <a:pPr marL="0" lvl="0" indent="0">
              <a:lnSpc>
                <a:spcPct val="120000"/>
              </a:lnSpc>
              <a:buNone/>
            </a:pPr>
            <a:r>
              <a:rPr lang="en-US" sz="1800" u="sng" dirty="0">
                <a:latin typeface="Helvetica" panose="020B0604020202020204" pitchFamily="34" charset="0"/>
                <a:cs typeface="Helvetica" panose="020B0604020202020204" pitchFamily="34" charset="0"/>
              </a:rPr>
              <a:t>Risks, harms, costs</a:t>
            </a:r>
            <a:r>
              <a:rPr lang="en-US" sz="1800" dirty="0">
                <a:latin typeface="Helvetica" panose="020B0604020202020204" pitchFamily="34" charset="0"/>
                <a:cs typeface="Helvetica" panose="020B0604020202020204" pitchFamily="34" charset="0"/>
              </a:rPr>
              <a:t>: Risk of anesthesia, sequelae of the indwelling tympanostomy tubes (e.g. otorrhea, granulation tissue, obstruction), complications after tube extrusion (</a:t>
            </a:r>
            <a:r>
              <a:rPr lang="en-US" sz="1800" dirty="0" err="1">
                <a:latin typeface="Helvetica" panose="020B0604020202020204" pitchFamily="34" charset="0"/>
                <a:cs typeface="Helvetica" panose="020B0604020202020204" pitchFamily="34" charset="0"/>
              </a:rPr>
              <a:t>myringosclerosis</a:t>
            </a:r>
            <a:r>
              <a:rPr lang="en-US" sz="1800" dirty="0">
                <a:latin typeface="Helvetica" panose="020B0604020202020204" pitchFamily="34" charset="0"/>
                <a:cs typeface="Helvetica" panose="020B0604020202020204" pitchFamily="34" charset="0"/>
              </a:rPr>
              <a:t>, retraction pocket, persistent perforation), failure of  or premature tympanostomy tube extrusion, , tympanostomy tube medialization, procedural anxiety and discomfort, and direct procedural costs</a:t>
            </a:r>
            <a:endParaRPr lang="en-US" sz="1800" dirty="0"/>
          </a:p>
          <a:p>
            <a:pPr>
              <a:lnSpc>
                <a:spcPct val="120000"/>
              </a:lnSpc>
            </a:pPr>
            <a:endParaRPr lang="en-US" sz="1800" dirty="0"/>
          </a:p>
        </p:txBody>
      </p:sp>
    </p:spTree>
    <p:extLst>
      <p:ext uri="{BB962C8B-B14F-4D97-AF65-F5344CB8AC3E}">
        <p14:creationId xmlns:p14="http://schemas.microsoft.com/office/powerpoint/2010/main" val="2758751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D5319-D0AA-44E6-8AFE-424079716C77}"/>
              </a:ext>
            </a:extLst>
          </p:cNvPr>
          <p:cNvSpPr>
            <a:spLocks noGrp="1"/>
          </p:cNvSpPr>
          <p:nvPr>
            <p:ph type="title"/>
          </p:nvPr>
        </p:nvSpPr>
        <p:spPr/>
        <p:txBody>
          <a:bodyPr/>
          <a:lstStyle/>
          <a:p>
            <a:r>
              <a:rPr lang="en-US" dirty="0"/>
              <a:t>KAS 3: Chronic Bilateral OME with Hearing Difficulty</a:t>
            </a:r>
          </a:p>
        </p:txBody>
      </p:sp>
      <p:sp>
        <p:nvSpPr>
          <p:cNvPr id="3" name="Content Placeholder 2">
            <a:extLst>
              <a:ext uri="{FF2B5EF4-FFF2-40B4-BE49-F238E27FC236}">
                <a16:creationId xmlns:a16="http://schemas.microsoft.com/office/drawing/2014/main" id="{F26D239A-E5D9-400C-AC07-CD8BE84CE0B1}"/>
              </a:ext>
            </a:extLst>
          </p:cNvPr>
          <p:cNvSpPr>
            <a:spLocks noGrp="1"/>
          </p:cNvSpPr>
          <p:nvPr>
            <p:ph idx="1"/>
          </p:nvPr>
        </p:nvSpPr>
        <p:spPr>
          <a:xfrm>
            <a:off x="838200" y="1690688"/>
            <a:ext cx="10515600" cy="3956610"/>
          </a:xfrm>
        </p:spPr>
        <p:txBody>
          <a:bodyPr>
            <a:normAutofit fontScale="55000" lnSpcReduction="20000"/>
          </a:bodyPr>
          <a:lstStyle/>
          <a:p>
            <a:pPr marL="0" indent="0">
              <a:lnSpc>
                <a:spcPct val="120000"/>
              </a:lnSpc>
              <a:spcBef>
                <a:spcPts val="0"/>
              </a:spcBef>
              <a:spcAft>
                <a:spcPts val="600"/>
              </a:spcAft>
              <a:buNone/>
            </a:pPr>
            <a:r>
              <a:rPr lang="en-US"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600"/>
              </a:spcAft>
              <a:buNone/>
            </a:pPr>
            <a:r>
              <a:rPr lang="en-US" u="sng" dirty="0">
                <a:latin typeface="Helvetica" panose="020B0604020202020204" pitchFamily="34" charset="0"/>
                <a:cs typeface="Helvetica" panose="020B0604020202020204" pitchFamily="34" charset="0"/>
              </a:rPr>
              <a:t>Aggregate evidence quality</a:t>
            </a:r>
            <a:r>
              <a:rPr lang="en-US" dirty="0">
                <a:latin typeface="Helvetica" panose="020B0604020202020204" pitchFamily="34" charset="0"/>
                <a:cs typeface="Helvetica" panose="020B0604020202020204" pitchFamily="34" charset="0"/>
              </a:rPr>
              <a:t>:</a:t>
            </a:r>
            <a:r>
              <a:rPr lang="en-US" b="1" dirty="0">
                <a:latin typeface="Helvetica" panose="020B0604020202020204" pitchFamily="34" charset="0"/>
                <a:cs typeface="Helvetica" panose="020B0604020202020204" pitchFamily="34" charset="0"/>
              </a:rPr>
              <a:t> </a:t>
            </a:r>
            <a:r>
              <a:rPr lang="en-US" dirty="0">
                <a:latin typeface="Helvetica" panose="020B0604020202020204" pitchFamily="34" charset="0"/>
                <a:cs typeface="Helvetica" panose="020B0604020202020204" pitchFamily="34" charset="0"/>
              </a:rPr>
              <a:t>Grade B,</a:t>
            </a:r>
            <a:r>
              <a:rPr lang="en-US" b="1" dirty="0">
                <a:latin typeface="Helvetica" panose="020B0604020202020204" pitchFamily="34" charset="0"/>
                <a:cs typeface="Helvetica" panose="020B0604020202020204" pitchFamily="34" charset="0"/>
              </a:rPr>
              <a:t> </a:t>
            </a:r>
            <a:r>
              <a:rPr lang="en-US" dirty="0">
                <a:latin typeface="Helvetica" panose="020B0604020202020204" pitchFamily="34" charset="0"/>
                <a:cs typeface="Helvetica" panose="020B0604020202020204" pitchFamily="34" charset="0"/>
              </a:rPr>
              <a:t>based on</a:t>
            </a:r>
            <a:r>
              <a:rPr lang="en-US" b="1" dirty="0">
                <a:latin typeface="Helvetica" panose="020B0604020202020204" pitchFamily="34" charset="0"/>
                <a:cs typeface="Helvetica" panose="020B0604020202020204" pitchFamily="34" charset="0"/>
              </a:rPr>
              <a:t> </a:t>
            </a:r>
            <a:r>
              <a:rPr lang="en-US" dirty="0">
                <a:latin typeface="Helvetica" panose="020B0604020202020204" pitchFamily="34" charset="0"/>
                <a:cs typeface="Helvetica" panose="020B0604020202020204" pitchFamily="34" charset="0"/>
              </a:rPr>
              <a:t>well-designed RCTs showing reduced MEE prevalence and improved hearing after tympanostomy tube insertion; observational studies documenting improved quality of life; and extrapolation of research and basic science principles for optimizing auditory access.</a:t>
            </a:r>
          </a:p>
          <a:p>
            <a:pPr marL="0" lvl="0" indent="0">
              <a:lnSpc>
                <a:spcPct val="120000"/>
              </a:lnSpc>
              <a:spcBef>
                <a:spcPts val="0"/>
              </a:spcBef>
              <a:spcAft>
                <a:spcPts val="600"/>
              </a:spcAft>
              <a:buNone/>
            </a:pPr>
            <a:r>
              <a:rPr lang="en-US" u="sng" dirty="0">
                <a:latin typeface="Helvetica" panose="020B0604020202020204" pitchFamily="34" charset="0"/>
                <a:cs typeface="Helvetica" panose="020B0604020202020204" pitchFamily="34" charset="0"/>
              </a:rPr>
              <a:t>Level of confidence in the evidence</a:t>
            </a:r>
            <a:r>
              <a:rPr lang="en-US" dirty="0">
                <a:latin typeface="Helvetica" panose="020B0604020202020204" pitchFamily="34" charset="0"/>
                <a:cs typeface="Helvetica" panose="020B0604020202020204" pitchFamily="34" charset="0"/>
              </a:rPr>
              <a:t>: High.</a:t>
            </a:r>
          </a:p>
          <a:p>
            <a:pPr marL="0" lvl="0" indent="0">
              <a:lnSpc>
                <a:spcPct val="120000"/>
              </a:lnSpc>
              <a:spcBef>
                <a:spcPts val="0"/>
              </a:spcBef>
              <a:spcAft>
                <a:spcPts val="600"/>
              </a:spcAft>
              <a:buNone/>
            </a:pPr>
            <a:r>
              <a:rPr lang="en-US" u="sng" dirty="0">
                <a:latin typeface="Helvetica" panose="020B0604020202020204" pitchFamily="34" charset="0"/>
                <a:cs typeface="Helvetica" panose="020B0604020202020204" pitchFamily="34" charset="0"/>
              </a:rPr>
              <a:t>Benefit-harm assessment</a:t>
            </a:r>
            <a:r>
              <a:rPr lang="en-US" dirty="0">
                <a:latin typeface="Helvetica" panose="020B0604020202020204" pitchFamily="34" charset="0"/>
                <a:cs typeface="Helvetica" panose="020B0604020202020204" pitchFamily="34" charset="0"/>
              </a:rPr>
              <a:t>: Preponderance of benefit over harm</a:t>
            </a:r>
          </a:p>
          <a:p>
            <a:pPr marL="0" lvl="0" indent="0">
              <a:lnSpc>
                <a:spcPct val="120000"/>
              </a:lnSpc>
              <a:spcBef>
                <a:spcPts val="0"/>
              </a:spcBef>
              <a:spcAft>
                <a:spcPts val="600"/>
              </a:spcAft>
              <a:buNone/>
            </a:pPr>
            <a:r>
              <a:rPr lang="en-US" u="sng" dirty="0">
                <a:latin typeface="Helvetica" panose="020B0604020202020204" pitchFamily="34" charset="0"/>
                <a:cs typeface="Helvetica" panose="020B0604020202020204" pitchFamily="34" charset="0"/>
              </a:rPr>
              <a:t>Value judgments</a:t>
            </a:r>
            <a:r>
              <a:rPr lang="en-US" dirty="0">
                <a:latin typeface="Helvetica" panose="020B0604020202020204" pitchFamily="34" charset="0"/>
                <a:cs typeface="Helvetica" panose="020B0604020202020204" pitchFamily="34" charset="0"/>
              </a:rPr>
              <a:t>:</a:t>
            </a:r>
            <a:r>
              <a:rPr lang="en-US" b="1" dirty="0">
                <a:latin typeface="Helvetica" panose="020B0604020202020204" pitchFamily="34" charset="0"/>
                <a:cs typeface="Helvetica" panose="020B0604020202020204" pitchFamily="34" charset="0"/>
              </a:rPr>
              <a:t> </a:t>
            </a:r>
            <a:r>
              <a:rPr lang="en-US" dirty="0">
                <a:latin typeface="Helvetica" panose="020B0604020202020204" pitchFamily="34" charset="0"/>
                <a:cs typeface="Helvetica" panose="020B0604020202020204" pitchFamily="34" charset="0"/>
              </a:rPr>
              <a:t>Assumption that optimizing auditory access would improve speech and language outcomes, despite inconclusive evidence regarding the impact of MEE on speech and language development.</a:t>
            </a:r>
          </a:p>
          <a:p>
            <a:pPr marL="0" lvl="0" indent="0">
              <a:lnSpc>
                <a:spcPct val="120000"/>
              </a:lnSpc>
              <a:spcBef>
                <a:spcPts val="0"/>
              </a:spcBef>
              <a:spcAft>
                <a:spcPts val="600"/>
              </a:spcAft>
              <a:buNone/>
            </a:pPr>
            <a:r>
              <a:rPr lang="en-US" u="sng" dirty="0">
                <a:latin typeface="Helvetica" panose="020B0604020202020204" pitchFamily="34" charset="0"/>
                <a:cs typeface="Helvetica" panose="020B0604020202020204" pitchFamily="34" charset="0"/>
              </a:rPr>
              <a:t>Intentional vagueness</a:t>
            </a:r>
            <a:r>
              <a:rPr lang="en-US" dirty="0">
                <a:latin typeface="Helvetica" panose="020B0604020202020204" pitchFamily="34" charset="0"/>
                <a:cs typeface="Helvetica" panose="020B0604020202020204" pitchFamily="34" charset="0"/>
              </a:rPr>
              <a:t>: The term “hearing difficulty” is used instead of “hearing loss” to emphasize that a functional assessment of how a child uses hearing and engages in their environment is important, regardless of what specific threshold is used to define hearing loss based on audiologic criteria.</a:t>
            </a:r>
          </a:p>
          <a:p>
            <a:pPr marL="0" lvl="0" indent="0">
              <a:lnSpc>
                <a:spcPct val="120000"/>
              </a:lnSpc>
              <a:spcBef>
                <a:spcPts val="0"/>
              </a:spcBef>
              <a:spcAft>
                <a:spcPts val="600"/>
              </a:spcAft>
              <a:buNone/>
            </a:pPr>
            <a:r>
              <a:rPr lang="en-US" u="sng" dirty="0">
                <a:latin typeface="Helvetica" panose="020B0604020202020204" pitchFamily="34" charset="0"/>
                <a:cs typeface="Helvetica" panose="020B0604020202020204" pitchFamily="34" charset="0"/>
              </a:rPr>
              <a:t>Role of patient (caregiver) preferences</a:t>
            </a:r>
            <a:r>
              <a:rPr lang="en-US" dirty="0">
                <a:latin typeface="Helvetica" panose="020B0604020202020204" pitchFamily="34" charset="0"/>
                <a:cs typeface="Helvetica" panose="020B0604020202020204" pitchFamily="34" charset="0"/>
              </a:rPr>
              <a:t>: Substantial role for shared decision-making regarding the decision to proceed with, or to decline, tympanostomy tube insertion.</a:t>
            </a:r>
          </a:p>
          <a:p>
            <a:pPr marL="0" lvl="0" indent="0">
              <a:lnSpc>
                <a:spcPct val="120000"/>
              </a:lnSpc>
              <a:spcBef>
                <a:spcPts val="0"/>
              </a:spcBef>
              <a:spcAft>
                <a:spcPts val="600"/>
              </a:spcAft>
              <a:buNone/>
            </a:pPr>
            <a:r>
              <a:rPr lang="en-US" u="sng" dirty="0">
                <a:latin typeface="Helvetica" panose="020B0604020202020204" pitchFamily="34" charset="0"/>
                <a:cs typeface="Helvetica" panose="020B0604020202020204" pitchFamily="34" charset="0"/>
              </a:rPr>
              <a:t>Policy level</a:t>
            </a:r>
            <a:r>
              <a:rPr lang="en-US" dirty="0">
                <a:latin typeface="Helvetica" panose="020B0604020202020204" pitchFamily="34" charset="0"/>
                <a:cs typeface="Helvetica" panose="020B0604020202020204" pitchFamily="34" charset="0"/>
              </a:rPr>
              <a:t>: Recommendation</a:t>
            </a:r>
          </a:p>
        </p:txBody>
      </p:sp>
    </p:spTree>
    <p:extLst>
      <p:ext uri="{BB962C8B-B14F-4D97-AF65-F5344CB8AC3E}">
        <p14:creationId xmlns:p14="http://schemas.microsoft.com/office/powerpoint/2010/main" val="3884749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4E469-FE80-4650-9BFC-C740C2FFFE78}"/>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5BDC6345-DE54-44CD-8947-DD16B224D863}"/>
              </a:ext>
            </a:extLst>
          </p:cNvPr>
          <p:cNvSpPr>
            <a:spLocks noGrp="1"/>
          </p:cNvSpPr>
          <p:nvPr>
            <p:ph idx="1"/>
          </p:nvPr>
        </p:nvSpPr>
        <p:spPr/>
        <p:txBody>
          <a:bodyPr>
            <a:normAutofit fontScale="62500" lnSpcReduction="20000"/>
          </a:bodyPr>
          <a:lstStyle/>
          <a:p>
            <a:pPr marL="0" indent="0" algn="ctr">
              <a:lnSpc>
                <a:spcPct val="120000"/>
              </a:lnSpc>
              <a:buNone/>
            </a:pPr>
            <a:r>
              <a:rPr lang="en-US" dirty="0"/>
              <a:t>The clinical practice guideline is not intended as the sole source of guidance in insertion of tympanostomy tubes. Rather, it is designed to assist clinicians by providing an evidence-based framework for decision-making strategies. The guideline is not intended to replace clinical judgment or establish a protocol for all individuals with this condition and may not provide the only appropriate approach to diagnosing and managing this program of care. As medical knowledge expands and technology advances, clinical indicators and guidelines are promoted as conditional and provisional proposals of what is recommended under specific conditions but are not absolute. Guidelines are not mandates. These do not and should not purport to be a legal standard of care. The responsible physician, in light of all circumstances presented by the individual patient, must determine the appropriate treatment. Adherence to these guidelines will not ensure successful patient outcomes in every situation. The American Academy of Otolaryngology-Head and Neck Surgery Foundation emphasizes that these clinical guidelines should not be deemed to include all proper treatment decisions or methods of care or to exclude other treatment decisions or methods of care reasonably directed to obtaining the same results.</a:t>
            </a:r>
          </a:p>
        </p:txBody>
      </p:sp>
    </p:spTree>
    <p:extLst>
      <p:ext uri="{BB962C8B-B14F-4D97-AF65-F5344CB8AC3E}">
        <p14:creationId xmlns:p14="http://schemas.microsoft.com/office/powerpoint/2010/main" val="654507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2794E-B3DF-4E79-8423-633E76B79B5C}"/>
              </a:ext>
            </a:extLst>
          </p:cNvPr>
          <p:cNvSpPr>
            <a:spLocks noGrp="1"/>
          </p:cNvSpPr>
          <p:nvPr>
            <p:ph type="title"/>
          </p:nvPr>
        </p:nvSpPr>
        <p:spPr/>
        <p:txBody>
          <a:bodyPr/>
          <a:lstStyle/>
          <a:p>
            <a:r>
              <a:rPr lang="en-US" dirty="0"/>
              <a:t>KAS 4: Chronic OME with Symptoms</a:t>
            </a:r>
          </a:p>
        </p:txBody>
      </p:sp>
      <p:sp>
        <p:nvSpPr>
          <p:cNvPr id="3" name="Content Placeholder 2">
            <a:extLst>
              <a:ext uri="{FF2B5EF4-FFF2-40B4-BE49-F238E27FC236}">
                <a16:creationId xmlns:a16="http://schemas.microsoft.com/office/drawing/2014/main" id="{B5198948-D66B-45CE-9E25-548E76A93D1F}"/>
              </a:ext>
            </a:extLst>
          </p:cNvPr>
          <p:cNvSpPr>
            <a:spLocks noGrp="1"/>
          </p:cNvSpPr>
          <p:nvPr>
            <p:ph idx="1"/>
          </p:nvPr>
        </p:nvSpPr>
        <p:spPr/>
        <p:txBody>
          <a:bodyPr>
            <a:normAutofit fontScale="92500" lnSpcReduction="10000"/>
          </a:bodyPr>
          <a:lstStyle/>
          <a:p>
            <a:pPr marL="0" indent="0">
              <a:lnSpc>
                <a:spcPct val="120000"/>
              </a:lnSpc>
              <a:spcBef>
                <a:spcPts val="0"/>
              </a:spcBef>
              <a:spcAft>
                <a:spcPts val="1800"/>
              </a:spcAft>
              <a:buNone/>
            </a:pPr>
            <a:r>
              <a:rPr lang="en-US" sz="1600" b="1" dirty="0">
                <a:latin typeface="Helvetica" panose="020B0604020202020204" pitchFamily="34" charset="0"/>
                <a:cs typeface="Helvetica" panose="020B0604020202020204" pitchFamily="34" charset="0"/>
              </a:rPr>
              <a:t>Clinicians may perform tympanostomy tube insertion in children with unilateral or bilateral OME for 3 months or longer (chronic OME) AND symptoms that are likely attributable to OME that include, but are not limited to, balance (vestibular) problems, poor school performance, behavioral problems, ear discomfort, or reduced quality of life.</a:t>
            </a:r>
            <a:r>
              <a:rPr lang="en-US" sz="1600" dirty="0">
                <a:latin typeface="Helvetica" panose="020B0604020202020204" pitchFamily="34" charset="0"/>
                <a:cs typeface="Helvetica" panose="020B0604020202020204" pitchFamily="34" charset="0"/>
              </a:rPr>
              <a:t> </a:t>
            </a:r>
            <a:r>
              <a:rPr lang="en-US" sz="1600" i="1" u="sng" dirty="0">
                <a:latin typeface="Helvetica" panose="020B0604020202020204" pitchFamily="34" charset="0"/>
                <a:cs typeface="Helvetica" panose="020B0604020202020204" pitchFamily="34" charset="0"/>
              </a:rPr>
              <a:t>Option</a:t>
            </a:r>
            <a:r>
              <a:rPr lang="en-US" sz="1600" i="1" dirty="0">
                <a:latin typeface="Helvetica" panose="020B0604020202020204" pitchFamily="34" charset="0"/>
                <a:cs typeface="Helvetica" panose="020B0604020202020204" pitchFamily="34" charset="0"/>
              </a:rPr>
              <a:t> based on randomized controlled trials and before-and-after studies with a balance between benefit and harm</a:t>
            </a:r>
          </a:p>
          <a:p>
            <a:pPr marL="0" lvl="0" indent="0">
              <a:lnSpc>
                <a:spcPct val="120000"/>
              </a:lnSpc>
              <a:spcAft>
                <a:spcPts val="600"/>
              </a:spcAft>
              <a:buNone/>
            </a:pPr>
            <a:r>
              <a:rPr lang="en-US" sz="1600" u="sng" dirty="0">
                <a:latin typeface="Helvetica" panose="020B0604020202020204" pitchFamily="34" charset="0"/>
                <a:cs typeface="Helvetica" panose="020B0604020202020204" pitchFamily="34" charset="0"/>
              </a:rPr>
              <a:t>Benefits:  </a:t>
            </a:r>
            <a:r>
              <a:rPr lang="en-US" sz="1600" dirty="0">
                <a:latin typeface="Helvetica" panose="020B0604020202020204" pitchFamily="34" charset="0"/>
                <a:cs typeface="Helvetica" panose="020B0604020202020204" pitchFamily="34" charset="0"/>
              </a:rPr>
              <a:t>Reduced prevalence of MEE, possible relief of symptoms attributed to chronic OME, elimination of MEE as a confounding factor from efforts to understand the reason or cause of a vestibular problem, poor school performance, behavioral problem, or ear discomfort</a:t>
            </a:r>
          </a:p>
          <a:p>
            <a:pPr marL="0" lvl="0" indent="0">
              <a:lnSpc>
                <a:spcPct val="120000"/>
              </a:lnSpc>
              <a:spcBef>
                <a:spcPts val="0"/>
              </a:spcBef>
              <a:spcAft>
                <a:spcPts val="1200"/>
              </a:spcAft>
              <a:buNone/>
            </a:pPr>
            <a:r>
              <a:rPr lang="en-US" sz="1600" u="sng" dirty="0">
                <a:latin typeface="Helvetica" panose="020B0604020202020204" pitchFamily="34" charset="0"/>
                <a:cs typeface="Helvetica" panose="020B0604020202020204" pitchFamily="34" charset="0"/>
              </a:rPr>
              <a:t>Risks, harms, costs: </a:t>
            </a:r>
            <a:r>
              <a:rPr lang="en-US" sz="1600" dirty="0">
                <a:latin typeface="Helvetica" panose="020B0604020202020204" pitchFamily="34" charset="0"/>
                <a:cs typeface="Helvetica" panose="020B0604020202020204" pitchFamily="34" charset="0"/>
              </a:rPr>
              <a:t>None related to offering surgery, but if performed, tympanostomy tube insertion includes risks  from anesthesia, sequelae of the indwelling tympanostomy tubes (otorrhea, granulation tissue, obstruction), complications after tube extrusion (</a:t>
            </a:r>
            <a:r>
              <a:rPr lang="en-US" sz="1600" dirty="0" err="1">
                <a:latin typeface="Helvetica" panose="020B0604020202020204" pitchFamily="34" charset="0"/>
                <a:cs typeface="Helvetica" panose="020B0604020202020204" pitchFamily="34" charset="0"/>
              </a:rPr>
              <a:t>myringosclerosis</a:t>
            </a:r>
            <a:r>
              <a:rPr lang="en-US" sz="1600" dirty="0">
                <a:latin typeface="Helvetica" panose="020B0604020202020204" pitchFamily="34" charset="0"/>
                <a:cs typeface="Helvetica" panose="020B0604020202020204" pitchFamily="34" charset="0"/>
              </a:rPr>
              <a:t>, retraction pocket, persistent perforation), premature tympanostomy tube extrusion, retained tympanostomy tube, tympanostomy tube medialization, procedural anxiety and discomfort, and direct procedural costs</a:t>
            </a:r>
          </a:p>
        </p:txBody>
      </p:sp>
    </p:spTree>
    <p:extLst>
      <p:ext uri="{BB962C8B-B14F-4D97-AF65-F5344CB8AC3E}">
        <p14:creationId xmlns:p14="http://schemas.microsoft.com/office/powerpoint/2010/main" val="17018742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2794E-B3DF-4E79-8423-633E76B79B5C}"/>
              </a:ext>
            </a:extLst>
          </p:cNvPr>
          <p:cNvSpPr>
            <a:spLocks noGrp="1"/>
          </p:cNvSpPr>
          <p:nvPr>
            <p:ph type="title"/>
          </p:nvPr>
        </p:nvSpPr>
        <p:spPr/>
        <p:txBody>
          <a:bodyPr/>
          <a:lstStyle/>
          <a:p>
            <a:r>
              <a:rPr lang="en-US" dirty="0"/>
              <a:t>KAS 4: Chronic OME with Symptoms</a:t>
            </a:r>
          </a:p>
        </p:txBody>
      </p:sp>
      <p:sp>
        <p:nvSpPr>
          <p:cNvPr id="3" name="Content Placeholder 2">
            <a:extLst>
              <a:ext uri="{FF2B5EF4-FFF2-40B4-BE49-F238E27FC236}">
                <a16:creationId xmlns:a16="http://schemas.microsoft.com/office/drawing/2014/main" id="{B5198948-D66B-45CE-9E25-548E76A93D1F}"/>
              </a:ext>
            </a:extLst>
          </p:cNvPr>
          <p:cNvSpPr>
            <a:spLocks noGrp="1"/>
          </p:cNvSpPr>
          <p:nvPr>
            <p:ph idx="1"/>
          </p:nvPr>
        </p:nvSpPr>
        <p:spPr/>
        <p:txBody>
          <a:bodyPr>
            <a:normAutofit/>
          </a:bodyPr>
          <a:lstStyle/>
          <a:p>
            <a:pPr marL="0" indent="0">
              <a:lnSpc>
                <a:spcPct val="100000"/>
              </a:lnSpc>
              <a:spcBef>
                <a:spcPts val="0"/>
              </a:spcBef>
              <a:spcAft>
                <a:spcPts val="600"/>
              </a:spcAft>
              <a:buNone/>
            </a:pPr>
            <a:r>
              <a:rPr lang="en-US" sz="1600" b="1" dirty="0">
                <a:latin typeface="Helvetica" panose="020B0604020202020204" pitchFamily="34" charset="0"/>
                <a:cs typeface="Helvetica" panose="020B0604020202020204" pitchFamily="34" charset="0"/>
              </a:rPr>
              <a:t>Action Statement Profile </a:t>
            </a:r>
          </a:p>
          <a:p>
            <a:pPr marL="0" indent="0">
              <a:lnSpc>
                <a:spcPct val="100000"/>
              </a:lnSpc>
              <a:spcBef>
                <a:spcPts val="0"/>
              </a:spcBef>
              <a:spcAft>
                <a:spcPts val="600"/>
              </a:spcAft>
              <a:buNone/>
            </a:pPr>
            <a:r>
              <a:rPr lang="en-US" sz="1400" u="sng" dirty="0">
                <a:latin typeface="Helvetica" panose="020B0604020202020204" pitchFamily="34" charset="0"/>
                <a:cs typeface="Helvetica" panose="020B0604020202020204" pitchFamily="34" charset="0"/>
              </a:rPr>
              <a:t>Aggregate evidence quality</a:t>
            </a:r>
            <a:r>
              <a:rPr lang="en-US" sz="1400" dirty="0">
                <a:latin typeface="Helvetica" panose="020B0604020202020204" pitchFamily="34" charset="0"/>
                <a:cs typeface="Helvetica" panose="020B0604020202020204" pitchFamily="34" charset="0"/>
              </a:rPr>
              <a:t>:</a:t>
            </a:r>
            <a:r>
              <a:rPr lang="en-US" sz="1400" b="1" dirty="0">
                <a:latin typeface="Helvetica" panose="020B0604020202020204" pitchFamily="34" charset="0"/>
                <a:cs typeface="Helvetica" panose="020B0604020202020204" pitchFamily="34" charset="0"/>
              </a:rPr>
              <a:t> </a:t>
            </a:r>
            <a:r>
              <a:rPr lang="en-US" sz="1400" dirty="0">
                <a:latin typeface="Helvetica" panose="020B0604020202020204" pitchFamily="34" charset="0"/>
                <a:cs typeface="Helvetica" panose="020B0604020202020204" pitchFamily="34" charset="0"/>
              </a:rPr>
              <a:t>Grade C,</a:t>
            </a:r>
            <a:r>
              <a:rPr lang="en-US" sz="1400" b="1" dirty="0">
                <a:latin typeface="Helvetica" panose="020B0604020202020204" pitchFamily="34" charset="0"/>
                <a:cs typeface="Helvetica" panose="020B0604020202020204" pitchFamily="34" charset="0"/>
              </a:rPr>
              <a:t> </a:t>
            </a:r>
            <a:r>
              <a:rPr lang="en-US" sz="1400" dirty="0">
                <a:latin typeface="Helvetica" panose="020B0604020202020204" pitchFamily="34" charset="0"/>
                <a:cs typeface="Helvetica" panose="020B0604020202020204" pitchFamily="34" charset="0"/>
              </a:rPr>
              <a:t>based on</a:t>
            </a:r>
            <a:r>
              <a:rPr lang="en-US" sz="1400" b="1" dirty="0">
                <a:latin typeface="Helvetica" panose="020B0604020202020204" pitchFamily="34" charset="0"/>
                <a:cs typeface="Helvetica" panose="020B0604020202020204" pitchFamily="34" charset="0"/>
              </a:rPr>
              <a:t> </a:t>
            </a:r>
            <a:r>
              <a:rPr lang="en-US" sz="1400" dirty="0">
                <a:latin typeface="Helvetica" panose="020B0604020202020204" pitchFamily="34" charset="0"/>
                <a:cs typeface="Helvetica" panose="020B0604020202020204" pitchFamily="34" charset="0"/>
              </a:rPr>
              <a:t>before-and-after studies on vestibular function and QOL, RCTs on reduced MEE after tubes for chronic OME, and observational studies regarding the impact of MEE on children as related, but not limited to, school performance, behavioral issues, and speech delay.</a:t>
            </a:r>
          </a:p>
          <a:p>
            <a:pPr marL="0" lvl="0" indent="0">
              <a:lnSpc>
                <a:spcPct val="100000"/>
              </a:lnSpc>
              <a:spcBef>
                <a:spcPts val="0"/>
              </a:spcBef>
              <a:spcAft>
                <a:spcPts val="600"/>
              </a:spcAft>
              <a:buNone/>
            </a:pPr>
            <a:r>
              <a:rPr lang="en-US" sz="1400" u="sng" dirty="0">
                <a:latin typeface="Helvetica" panose="020B0604020202020204" pitchFamily="34" charset="0"/>
                <a:cs typeface="Helvetica" panose="020B0604020202020204" pitchFamily="34" charset="0"/>
              </a:rPr>
              <a:t>Level of confidence in evidence</a:t>
            </a:r>
            <a:r>
              <a:rPr lang="en-US" sz="1400" dirty="0">
                <a:latin typeface="Helvetica" panose="020B0604020202020204" pitchFamily="34" charset="0"/>
                <a:cs typeface="Helvetica" panose="020B0604020202020204" pitchFamily="34" charset="0"/>
              </a:rPr>
              <a:t>: High for vestibular problems and QOL; medium for poor school performance, behavioral problems, and ear discomfort, because of study limitations and the multifactorial nature of these issues.</a:t>
            </a:r>
          </a:p>
          <a:p>
            <a:pPr marL="0" lvl="0" indent="0">
              <a:lnSpc>
                <a:spcPct val="100000"/>
              </a:lnSpc>
              <a:spcBef>
                <a:spcPts val="0"/>
              </a:spcBef>
              <a:spcAft>
                <a:spcPts val="600"/>
              </a:spcAft>
              <a:buNone/>
            </a:pPr>
            <a:r>
              <a:rPr lang="en-US" sz="1400" u="sng" dirty="0">
                <a:latin typeface="Helvetica" panose="020B0604020202020204" pitchFamily="34" charset="0"/>
                <a:cs typeface="Helvetica" panose="020B0604020202020204" pitchFamily="34" charset="0"/>
              </a:rPr>
              <a:t>Benefit-harm assessment</a:t>
            </a:r>
            <a:r>
              <a:rPr lang="en-US" sz="1400" dirty="0">
                <a:latin typeface="Helvetica" panose="020B0604020202020204" pitchFamily="34" charset="0"/>
                <a:cs typeface="Helvetica" panose="020B0604020202020204" pitchFamily="34" charset="0"/>
              </a:rPr>
              <a:t>:</a:t>
            </a:r>
            <a:r>
              <a:rPr lang="en-US" sz="1400" b="1" dirty="0">
                <a:latin typeface="Helvetica" panose="020B0604020202020204" pitchFamily="34" charset="0"/>
                <a:cs typeface="Helvetica" panose="020B0604020202020204" pitchFamily="34" charset="0"/>
              </a:rPr>
              <a:t> </a:t>
            </a:r>
            <a:r>
              <a:rPr lang="en-US" sz="1400" dirty="0">
                <a:latin typeface="Helvetica" panose="020B0604020202020204" pitchFamily="34" charset="0"/>
                <a:cs typeface="Helvetica" panose="020B0604020202020204" pitchFamily="34" charset="0"/>
              </a:rPr>
              <a:t>Equilibrium</a:t>
            </a:r>
          </a:p>
          <a:p>
            <a:pPr marL="0" lvl="0" indent="0">
              <a:lnSpc>
                <a:spcPct val="100000"/>
              </a:lnSpc>
              <a:spcBef>
                <a:spcPts val="0"/>
              </a:spcBef>
              <a:spcAft>
                <a:spcPts val="600"/>
              </a:spcAft>
              <a:buNone/>
            </a:pPr>
            <a:r>
              <a:rPr lang="en-US" sz="1400" u="sng" dirty="0">
                <a:latin typeface="Helvetica" panose="020B0604020202020204" pitchFamily="34" charset="0"/>
                <a:cs typeface="Helvetica" panose="020B0604020202020204" pitchFamily="34" charset="0"/>
              </a:rPr>
              <a:t>Value judgments</a:t>
            </a:r>
            <a:r>
              <a:rPr lang="en-US" sz="1400" dirty="0">
                <a:latin typeface="Helvetica" panose="020B0604020202020204" pitchFamily="34" charset="0"/>
                <a:cs typeface="Helvetica" panose="020B0604020202020204" pitchFamily="34" charset="0"/>
              </a:rPr>
              <a:t>:</a:t>
            </a:r>
            <a:r>
              <a:rPr lang="en-US" sz="1400" b="1" dirty="0">
                <a:latin typeface="Helvetica" panose="020B0604020202020204" pitchFamily="34" charset="0"/>
                <a:cs typeface="Helvetica" panose="020B0604020202020204" pitchFamily="34" charset="0"/>
              </a:rPr>
              <a:t> </a:t>
            </a:r>
            <a:r>
              <a:rPr lang="en-US" sz="1400" dirty="0">
                <a:latin typeface="Helvetica" panose="020B0604020202020204" pitchFamily="34" charset="0"/>
                <a:cs typeface="Helvetica" panose="020B0604020202020204" pitchFamily="34" charset="0"/>
              </a:rPr>
              <a:t>Chronic MEE has been associated with problems other than hearing loss; intervening when MEE is identified can reduce symptoms.  The group’s confidence in the evidence of a child benefitting from intervention was insufficient to conclude a preponderance of benefit over harm and instead found at equilibrium.</a:t>
            </a:r>
          </a:p>
          <a:p>
            <a:pPr marL="0" lvl="0" indent="0">
              <a:lnSpc>
                <a:spcPct val="100000"/>
              </a:lnSpc>
              <a:spcBef>
                <a:spcPts val="0"/>
              </a:spcBef>
              <a:spcAft>
                <a:spcPts val="600"/>
              </a:spcAft>
              <a:buNone/>
            </a:pPr>
            <a:r>
              <a:rPr lang="en-US" sz="1400" u="sng" dirty="0">
                <a:latin typeface="Helvetica" panose="020B0604020202020204" pitchFamily="34" charset="0"/>
                <a:cs typeface="Helvetica" panose="020B0604020202020204" pitchFamily="34" charset="0"/>
              </a:rPr>
              <a:t>Intentional vagueness</a:t>
            </a:r>
            <a:r>
              <a:rPr lang="en-US" sz="1400" dirty="0">
                <a:latin typeface="Helvetica" panose="020B0604020202020204" pitchFamily="34" charset="0"/>
                <a:cs typeface="Helvetica" panose="020B0604020202020204" pitchFamily="34" charset="0"/>
              </a:rPr>
              <a:t>: The words “likely attributable” are used to reflect the understanding that the symptoms listed may have multifactorial causes, of which OME may be only one factor, and resolution of OME may not necessarily resolve the problem.</a:t>
            </a:r>
          </a:p>
          <a:p>
            <a:pPr marL="0" lvl="0" indent="0">
              <a:lnSpc>
                <a:spcPct val="100000"/>
              </a:lnSpc>
              <a:spcBef>
                <a:spcPts val="0"/>
              </a:spcBef>
              <a:spcAft>
                <a:spcPts val="600"/>
              </a:spcAft>
              <a:buNone/>
            </a:pPr>
            <a:r>
              <a:rPr lang="en-US" sz="1400" u="sng" dirty="0">
                <a:latin typeface="Helvetica" panose="020B0604020202020204" pitchFamily="34" charset="0"/>
                <a:cs typeface="Helvetica" panose="020B0604020202020204" pitchFamily="34" charset="0"/>
              </a:rPr>
              <a:t>Role of patient (caregiver) preferences</a:t>
            </a:r>
            <a:r>
              <a:rPr lang="en-US" sz="1400" dirty="0">
                <a:latin typeface="Helvetica" panose="020B0604020202020204" pitchFamily="34" charset="0"/>
                <a:cs typeface="Helvetica" panose="020B0604020202020204" pitchFamily="34" charset="0"/>
              </a:rPr>
              <a:t>: Substantial role for shared decision-making regarding the decision to proceed with, or to decline, tympanostomy tube insertion. </a:t>
            </a:r>
          </a:p>
          <a:p>
            <a:pPr marL="0" lvl="0" indent="0">
              <a:lnSpc>
                <a:spcPct val="100000"/>
              </a:lnSpc>
              <a:spcBef>
                <a:spcPts val="0"/>
              </a:spcBef>
              <a:spcAft>
                <a:spcPts val="600"/>
              </a:spcAft>
              <a:buNone/>
            </a:pPr>
            <a:r>
              <a:rPr lang="en-US" sz="1400" u="sng" dirty="0">
                <a:latin typeface="Helvetica" panose="020B0604020202020204" pitchFamily="34" charset="0"/>
                <a:cs typeface="Helvetica" panose="020B0604020202020204" pitchFamily="34" charset="0"/>
              </a:rPr>
              <a:t>Policy level:</a:t>
            </a:r>
            <a:r>
              <a:rPr lang="en-US" sz="1400" dirty="0">
                <a:latin typeface="Helvetica" panose="020B0604020202020204" pitchFamily="34" charset="0"/>
                <a:cs typeface="Helvetica" panose="020B0604020202020204" pitchFamily="34" charset="0"/>
              </a:rPr>
              <a:t> Option</a:t>
            </a:r>
          </a:p>
        </p:txBody>
      </p:sp>
    </p:spTree>
    <p:extLst>
      <p:ext uri="{BB962C8B-B14F-4D97-AF65-F5344CB8AC3E}">
        <p14:creationId xmlns:p14="http://schemas.microsoft.com/office/powerpoint/2010/main" val="35300578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15D72-4268-4276-BDE0-E2B3DB75557D}"/>
              </a:ext>
            </a:extLst>
          </p:cNvPr>
          <p:cNvSpPr>
            <a:spLocks noGrp="1"/>
          </p:cNvSpPr>
          <p:nvPr>
            <p:ph type="title"/>
          </p:nvPr>
        </p:nvSpPr>
        <p:spPr/>
        <p:txBody>
          <a:bodyPr/>
          <a:lstStyle/>
          <a:p>
            <a:r>
              <a:rPr lang="en-US" dirty="0"/>
              <a:t>KAS 5: Surveillance of Chronic OME</a:t>
            </a:r>
          </a:p>
        </p:txBody>
      </p:sp>
      <p:sp>
        <p:nvSpPr>
          <p:cNvPr id="3" name="Content Placeholder 2">
            <a:extLst>
              <a:ext uri="{FF2B5EF4-FFF2-40B4-BE49-F238E27FC236}">
                <a16:creationId xmlns:a16="http://schemas.microsoft.com/office/drawing/2014/main" id="{F1FB8510-81C0-4857-81C1-EB9AB9CFC89D}"/>
              </a:ext>
            </a:extLst>
          </p:cNvPr>
          <p:cNvSpPr>
            <a:spLocks noGrp="1"/>
          </p:cNvSpPr>
          <p:nvPr>
            <p:ph idx="1"/>
          </p:nvPr>
        </p:nvSpPr>
        <p:spPr/>
        <p:txBody>
          <a:bodyPr>
            <a:normAutofit/>
          </a:bodyPr>
          <a:lstStyle/>
          <a:p>
            <a:pPr marL="0" indent="0">
              <a:lnSpc>
                <a:spcPct val="120000"/>
              </a:lnSpc>
              <a:spcAft>
                <a:spcPts val="1800"/>
              </a:spcAft>
              <a:buNone/>
            </a:pPr>
            <a:r>
              <a:rPr lang="en-US" sz="1800" b="1" dirty="0">
                <a:latin typeface="Helvetica" panose="020B0604020202020204" pitchFamily="34" charset="0"/>
                <a:cs typeface="Helvetica" panose="020B0604020202020204" pitchFamily="34" charset="0"/>
              </a:rPr>
              <a:t>Clinicians should reevaluate, at 3- to 6-month intervals, children with chronic OME who do not receive tympanostomy tubes, until the effusion is no longer present, significant hearing loss is detected, or structural abnormalities of the tympanic membrane or middle ear are suspected</a:t>
            </a:r>
            <a:r>
              <a:rPr lang="en-US" sz="1800" dirty="0">
                <a:latin typeface="Helvetica" panose="020B0604020202020204" pitchFamily="34" charset="0"/>
                <a:cs typeface="Helvetica" panose="020B0604020202020204" pitchFamily="34" charset="0"/>
              </a:rPr>
              <a:t>. </a:t>
            </a:r>
            <a:r>
              <a:rPr lang="en-US" sz="1800" i="1" u="sng" dirty="0">
                <a:latin typeface="Helvetica" panose="020B0604020202020204" pitchFamily="34" charset="0"/>
                <a:cs typeface="Helvetica" panose="020B0604020202020204" pitchFamily="34" charset="0"/>
              </a:rPr>
              <a:t>Recommendation</a:t>
            </a:r>
            <a:r>
              <a:rPr lang="en-US" sz="1800" i="1" dirty="0">
                <a:latin typeface="Helvetica" panose="020B0604020202020204" pitchFamily="34" charset="0"/>
                <a:cs typeface="Helvetica" panose="020B0604020202020204" pitchFamily="34" charset="0"/>
              </a:rPr>
              <a:t> based on observational studies, with a preponderance of benefit over harm.</a:t>
            </a:r>
          </a:p>
          <a:p>
            <a:pPr marL="0" lvl="0" indent="0">
              <a:lnSpc>
                <a:spcPct val="120000"/>
              </a:lnSpc>
              <a:spcBef>
                <a:spcPts val="0"/>
              </a:spcBef>
              <a:spcAft>
                <a:spcPts val="600"/>
              </a:spcAft>
              <a:buNone/>
            </a:pPr>
            <a:r>
              <a:rPr lang="en-US" sz="1800" u="sng" dirty="0">
                <a:latin typeface="Helvetica" panose="020B0604020202020204" pitchFamily="34" charset="0"/>
                <a:cs typeface="Helvetica" panose="020B0604020202020204" pitchFamily="34" charset="0"/>
              </a:rPr>
              <a:t>Benefits</a:t>
            </a:r>
            <a:r>
              <a:rPr lang="en-US" sz="1800" dirty="0">
                <a:latin typeface="Helvetica" panose="020B0604020202020204" pitchFamily="34" charset="0"/>
                <a:cs typeface="Helvetica" panose="020B0604020202020204" pitchFamily="34" charset="0"/>
              </a:rPr>
              <a:t>: Detection of structural changes in the tympanic membrane that may require intervention, detection of new hearing difficulties or symptoms that would lead to reassessing the need for tympanostomy tube insertion, discussion of strategies for optimizing the listening-learning environment for children with OME, as well as ongoing counseling and education of parents/caregiver</a:t>
            </a:r>
          </a:p>
          <a:p>
            <a:pPr marL="0" lvl="0" indent="0">
              <a:lnSpc>
                <a:spcPct val="120000"/>
              </a:lnSpc>
              <a:spcBef>
                <a:spcPts val="0"/>
              </a:spcBef>
              <a:spcAft>
                <a:spcPts val="1200"/>
              </a:spcAft>
              <a:buNone/>
            </a:pPr>
            <a:r>
              <a:rPr lang="en-US" sz="1800" u="sng" dirty="0">
                <a:latin typeface="Helvetica" panose="020B0604020202020204" pitchFamily="34" charset="0"/>
                <a:cs typeface="Helvetica" panose="020B0604020202020204" pitchFamily="34" charset="0"/>
              </a:rPr>
              <a:t>Risks, harms, costs</a:t>
            </a:r>
            <a:r>
              <a:rPr lang="en-US" sz="1800" dirty="0">
                <a:latin typeface="Helvetica" panose="020B0604020202020204" pitchFamily="34" charset="0"/>
                <a:cs typeface="Helvetica" panose="020B0604020202020204" pitchFamily="34" charset="0"/>
              </a:rPr>
              <a:t>: Cost of examination(s)</a:t>
            </a:r>
          </a:p>
        </p:txBody>
      </p:sp>
    </p:spTree>
    <p:extLst>
      <p:ext uri="{BB962C8B-B14F-4D97-AF65-F5344CB8AC3E}">
        <p14:creationId xmlns:p14="http://schemas.microsoft.com/office/powerpoint/2010/main" val="2505064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15D72-4268-4276-BDE0-E2B3DB75557D}"/>
              </a:ext>
            </a:extLst>
          </p:cNvPr>
          <p:cNvSpPr>
            <a:spLocks noGrp="1"/>
          </p:cNvSpPr>
          <p:nvPr>
            <p:ph type="title"/>
          </p:nvPr>
        </p:nvSpPr>
        <p:spPr/>
        <p:txBody>
          <a:bodyPr/>
          <a:lstStyle/>
          <a:p>
            <a:r>
              <a:rPr lang="en-US" dirty="0"/>
              <a:t>KAS 5: Surveillance of Chronic OME</a:t>
            </a:r>
          </a:p>
        </p:txBody>
      </p:sp>
      <p:sp>
        <p:nvSpPr>
          <p:cNvPr id="3" name="Content Placeholder 2">
            <a:extLst>
              <a:ext uri="{FF2B5EF4-FFF2-40B4-BE49-F238E27FC236}">
                <a16:creationId xmlns:a16="http://schemas.microsoft.com/office/drawing/2014/main" id="{F1FB8510-81C0-4857-81C1-EB9AB9CFC89D}"/>
              </a:ext>
            </a:extLst>
          </p:cNvPr>
          <p:cNvSpPr>
            <a:spLocks noGrp="1"/>
          </p:cNvSpPr>
          <p:nvPr>
            <p:ph idx="1"/>
          </p:nvPr>
        </p:nvSpPr>
        <p:spPr>
          <a:xfrm>
            <a:off x="838200" y="1825625"/>
            <a:ext cx="10515600" cy="3956610"/>
          </a:xfrm>
        </p:spPr>
        <p:txBody>
          <a:bodyPr>
            <a:normAutofit/>
          </a:bodyPr>
          <a:lstStyle/>
          <a:p>
            <a:pPr marL="0" indent="0">
              <a:lnSpc>
                <a:spcPct val="120000"/>
              </a:lnSpc>
              <a:spcBef>
                <a:spcPts val="0"/>
              </a:spcBef>
              <a:spcAft>
                <a:spcPts val="600"/>
              </a:spcAft>
              <a:buNone/>
            </a:pPr>
            <a:r>
              <a:rPr lang="en-US" sz="1800"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Aggregate evidence quality</a:t>
            </a:r>
            <a:r>
              <a:rPr lang="en-US" sz="1400" dirty="0">
                <a:latin typeface="Helvetica" panose="020B0604020202020204" pitchFamily="34" charset="0"/>
                <a:cs typeface="Helvetica" panose="020B0604020202020204" pitchFamily="34" charset="0"/>
              </a:rPr>
              <a:t>: Grade C, based on observational studies</a:t>
            </a:r>
          </a:p>
          <a:p>
            <a:pPr marL="0" lv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Level of confidence in evidence</a:t>
            </a:r>
            <a:r>
              <a:rPr lang="en-US" sz="1400" dirty="0">
                <a:latin typeface="Helvetica" panose="020B0604020202020204" pitchFamily="34" charset="0"/>
                <a:cs typeface="Helvetica" panose="020B0604020202020204" pitchFamily="34" charset="0"/>
              </a:rPr>
              <a:t>: High</a:t>
            </a:r>
          </a:p>
          <a:p>
            <a:pPr marL="0" lv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Benefit-harm assessment</a:t>
            </a:r>
            <a:r>
              <a:rPr lang="en-US" sz="1400" dirty="0">
                <a:latin typeface="Helvetica" panose="020B0604020202020204" pitchFamily="34" charset="0"/>
                <a:cs typeface="Helvetica" panose="020B0604020202020204" pitchFamily="34" charset="0"/>
              </a:rPr>
              <a:t>: Preponderance of benefit over harm</a:t>
            </a:r>
          </a:p>
          <a:p>
            <a:pPr marL="0" lv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Value judgments</a:t>
            </a:r>
            <a:r>
              <a:rPr lang="en-US" sz="1400" dirty="0">
                <a:latin typeface="Helvetica" panose="020B0604020202020204" pitchFamily="34" charset="0"/>
                <a:cs typeface="Helvetica" panose="020B0604020202020204" pitchFamily="34" charset="0"/>
              </a:rPr>
              <a:t>: Although it is uncommon, untreated OME can cause progressive changes in the tympanic membrane that require surgical intervention. There was an implicit assumption that surveillance and early detection/intervention could prevent complications and would also provide opportunities for ongoing education and counseling of caregivers</a:t>
            </a:r>
          </a:p>
          <a:p>
            <a:pPr marL="0" lv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Intentional vagueness</a:t>
            </a:r>
            <a:r>
              <a:rPr lang="en-US" sz="1400" dirty="0">
                <a:latin typeface="Helvetica" panose="020B0604020202020204" pitchFamily="34" charset="0"/>
                <a:cs typeface="Helvetica" panose="020B0604020202020204" pitchFamily="34" charset="0"/>
              </a:rPr>
              <a:t>: The surveillance interval is broadly defined at 3 to 6 months to accommodate provider and patient preference; “significant” hearing loss is broadly defined as one that is noticed by the caregiver, reported by the child, or interferes in school performance or quality of life.</a:t>
            </a:r>
          </a:p>
          <a:p>
            <a:pPr marL="0" lv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Role of patient (caregiver) preferences</a:t>
            </a:r>
            <a:r>
              <a:rPr lang="en-US" sz="1400" dirty="0">
                <a:latin typeface="Helvetica" panose="020B0604020202020204" pitchFamily="34" charset="0"/>
                <a:cs typeface="Helvetica" panose="020B0604020202020204" pitchFamily="34" charset="0"/>
              </a:rPr>
              <a:t>: Opportunity for shared decision making regarding the surveillance interval</a:t>
            </a:r>
          </a:p>
          <a:p>
            <a:pPr marL="0" lv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Policy level</a:t>
            </a:r>
            <a:r>
              <a:rPr lang="en-US" sz="1400" dirty="0">
                <a:latin typeface="Helvetica" panose="020B0604020202020204" pitchFamily="34" charset="0"/>
                <a:cs typeface="Helvetica" panose="020B0604020202020204" pitchFamily="34" charset="0"/>
              </a:rPr>
              <a:t>: Recommendation</a:t>
            </a:r>
          </a:p>
        </p:txBody>
      </p:sp>
    </p:spTree>
    <p:extLst>
      <p:ext uri="{BB962C8B-B14F-4D97-AF65-F5344CB8AC3E}">
        <p14:creationId xmlns:p14="http://schemas.microsoft.com/office/powerpoint/2010/main" val="12012954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D2AF9-F23B-4E91-BD1E-05976F56951D}"/>
              </a:ext>
            </a:extLst>
          </p:cNvPr>
          <p:cNvSpPr>
            <a:spLocks noGrp="1"/>
          </p:cNvSpPr>
          <p:nvPr>
            <p:ph type="title"/>
          </p:nvPr>
        </p:nvSpPr>
        <p:spPr/>
        <p:txBody>
          <a:bodyPr/>
          <a:lstStyle/>
          <a:p>
            <a:r>
              <a:rPr lang="en-US" dirty="0"/>
              <a:t>KAS 6: Recurrent AOM Without MEE</a:t>
            </a:r>
          </a:p>
        </p:txBody>
      </p:sp>
      <p:sp>
        <p:nvSpPr>
          <p:cNvPr id="3" name="Content Placeholder 2">
            <a:extLst>
              <a:ext uri="{FF2B5EF4-FFF2-40B4-BE49-F238E27FC236}">
                <a16:creationId xmlns:a16="http://schemas.microsoft.com/office/drawing/2014/main" id="{CCDF6839-1017-44A5-8D83-B9964B03D557}"/>
              </a:ext>
            </a:extLst>
          </p:cNvPr>
          <p:cNvSpPr>
            <a:spLocks noGrp="1"/>
          </p:cNvSpPr>
          <p:nvPr>
            <p:ph idx="1"/>
          </p:nvPr>
        </p:nvSpPr>
        <p:spPr/>
        <p:txBody>
          <a:bodyPr>
            <a:normAutofit/>
          </a:bodyPr>
          <a:lstStyle/>
          <a:p>
            <a:pPr marL="0" indent="0">
              <a:lnSpc>
                <a:spcPct val="120000"/>
              </a:lnSpc>
              <a:spcBef>
                <a:spcPts val="0"/>
              </a:spcBef>
              <a:spcAft>
                <a:spcPts val="1800"/>
              </a:spcAft>
              <a:buNone/>
            </a:pPr>
            <a:r>
              <a:rPr lang="en-US" sz="1800" b="1" dirty="0">
                <a:latin typeface="Helvetica" panose="020B0604020202020204" pitchFamily="34" charset="0"/>
                <a:cs typeface="Helvetica" panose="020B0604020202020204" pitchFamily="34" charset="0"/>
              </a:rPr>
              <a:t>Clinicians should </a:t>
            </a:r>
            <a:r>
              <a:rPr lang="en-US" sz="1800" b="1" u="sng" dirty="0">
                <a:latin typeface="Helvetica" panose="020B0604020202020204" pitchFamily="34" charset="0"/>
                <a:cs typeface="Helvetica" panose="020B0604020202020204" pitchFamily="34" charset="0"/>
              </a:rPr>
              <a:t>not</a:t>
            </a:r>
            <a:r>
              <a:rPr lang="en-US" sz="1800" b="1" dirty="0">
                <a:latin typeface="Helvetica" panose="020B0604020202020204" pitchFamily="34" charset="0"/>
                <a:cs typeface="Helvetica" panose="020B0604020202020204" pitchFamily="34" charset="0"/>
              </a:rPr>
              <a:t> perform tympanostomy tube insertion in children with recurrent acute otitis media who </a:t>
            </a:r>
            <a:r>
              <a:rPr lang="en-US" sz="1800" b="1" u="sng" dirty="0">
                <a:latin typeface="Helvetica" panose="020B0604020202020204" pitchFamily="34" charset="0"/>
                <a:cs typeface="Helvetica" panose="020B0604020202020204" pitchFamily="34" charset="0"/>
              </a:rPr>
              <a:t>do not</a:t>
            </a:r>
            <a:r>
              <a:rPr lang="en-US" sz="1800" b="1" dirty="0">
                <a:latin typeface="Helvetica" panose="020B0604020202020204" pitchFamily="34" charset="0"/>
                <a:cs typeface="Helvetica" panose="020B0604020202020204" pitchFamily="34" charset="0"/>
              </a:rPr>
              <a:t> have middle ear effusion in either ear at the time of  assessment for tube candidacy.</a:t>
            </a:r>
            <a:r>
              <a:rPr lang="en-US" sz="1800" i="1" dirty="0">
                <a:latin typeface="Helvetica" panose="020B0604020202020204" pitchFamily="34" charset="0"/>
                <a:cs typeface="Helvetica" panose="020B0604020202020204" pitchFamily="34" charset="0"/>
              </a:rPr>
              <a:t> </a:t>
            </a:r>
            <a:r>
              <a:rPr lang="en-US" sz="1800" i="1" u="sng" dirty="0">
                <a:latin typeface="Helvetica" panose="020B0604020202020204" pitchFamily="34" charset="0"/>
                <a:cs typeface="Helvetica" panose="020B0604020202020204" pitchFamily="34" charset="0"/>
              </a:rPr>
              <a:t>Recommendation against</a:t>
            </a:r>
            <a:r>
              <a:rPr lang="en-US" sz="1800" i="1" dirty="0">
                <a:latin typeface="Helvetica" panose="020B0604020202020204" pitchFamily="34" charset="0"/>
                <a:cs typeface="Helvetica" panose="020B0604020202020204" pitchFamily="34" charset="0"/>
              </a:rPr>
              <a:t> based on systematic reviews and randomized controlled trials with a preponderance of benefit over </a:t>
            </a:r>
            <a:r>
              <a:rPr lang="en-US" sz="1800" i="1" dirty="0"/>
              <a:t>harm.</a:t>
            </a:r>
          </a:p>
          <a:p>
            <a:pPr marL="0" indent="0">
              <a:lnSpc>
                <a:spcPct val="120000"/>
              </a:lnSpc>
              <a:spcBef>
                <a:spcPts val="0"/>
              </a:spcBef>
              <a:spcAft>
                <a:spcPts val="600"/>
              </a:spcAft>
              <a:buNone/>
            </a:pPr>
            <a:r>
              <a:rPr lang="en-US" sz="1800" u="sng" dirty="0">
                <a:latin typeface="Helvetica" panose="020B0604020202020204" pitchFamily="34" charset="0"/>
                <a:cs typeface="Helvetica" panose="020B0604020202020204" pitchFamily="34" charset="0"/>
              </a:rPr>
              <a:t>Benefits: </a:t>
            </a:r>
            <a:r>
              <a:rPr lang="en-US" sz="1800" dirty="0">
                <a:latin typeface="Helvetica" panose="020B0604020202020204" pitchFamily="34" charset="0"/>
                <a:cs typeface="Helvetica" panose="020B0604020202020204" pitchFamily="34" charset="0"/>
              </a:rPr>
              <a:t>Avoid unnecessary surgery and its risks, avoid surgery in children for whom RCTs have not demonstrated any benefit for reducing AOM incidence or in children with a condition that has reasonable likelihood of spontaneous resolution, cost savings </a:t>
            </a:r>
          </a:p>
          <a:p>
            <a:pPr marL="0" indent="0">
              <a:lnSpc>
                <a:spcPct val="120000"/>
              </a:lnSpc>
              <a:spcBef>
                <a:spcPts val="0"/>
              </a:spcBef>
              <a:spcAft>
                <a:spcPts val="600"/>
              </a:spcAft>
              <a:buNone/>
            </a:pPr>
            <a:r>
              <a:rPr lang="en-US" sz="1800" u="sng" dirty="0">
                <a:latin typeface="Helvetica" panose="020B0604020202020204" pitchFamily="34" charset="0"/>
                <a:cs typeface="Helvetica" panose="020B0604020202020204" pitchFamily="34" charset="0"/>
              </a:rPr>
              <a:t>Risks, harms, costs</a:t>
            </a:r>
            <a:r>
              <a:rPr lang="en-US" sz="1800" dirty="0">
                <a:latin typeface="Helvetica" panose="020B0604020202020204" pitchFamily="34" charset="0"/>
                <a:cs typeface="Helvetica" panose="020B0604020202020204" pitchFamily="34" charset="0"/>
              </a:rPr>
              <a:t>: Delay in intervention for children who eventually require tympanostomy tubes, need for systemic antibiotics among children who continue to have episodes of recurrent AOM</a:t>
            </a:r>
          </a:p>
        </p:txBody>
      </p:sp>
    </p:spTree>
    <p:extLst>
      <p:ext uri="{BB962C8B-B14F-4D97-AF65-F5344CB8AC3E}">
        <p14:creationId xmlns:p14="http://schemas.microsoft.com/office/powerpoint/2010/main" val="2221156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D2AF9-F23B-4E91-BD1E-05976F56951D}"/>
              </a:ext>
            </a:extLst>
          </p:cNvPr>
          <p:cNvSpPr>
            <a:spLocks noGrp="1"/>
          </p:cNvSpPr>
          <p:nvPr>
            <p:ph type="title"/>
          </p:nvPr>
        </p:nvSpPr>
        <p:spPr/>
        <p:txBody>
          <a:bodyPr/>
          <a:lstStyle/>
          <a:p>
            <a:r>
              <a:rPr lang="en-US" dirty="0"/>
              <a:t>KAS 6: Recurrent AOM Without MEE</a:t>
            </a:r>
          </a:p>
        </p:txBody>
      </p:sp>
      <p:sp>
        <p:nvSpPr>
          <p:cNvPr id="3" name="Content Placeholder 2">
            <a:extLst>
              <a:ext uri="{FF2B5EF4-FFF2-40B4-BE49-F238E27FC236}">
                <a16:creationId xmlns:a16="http://schemas.microsoft.com/office/drawing/2014/main" id="{CCDF6839-1017-44A5-8D83-B9964B03D557}"/>
              </a:ext>
            </a:extLst>
          </p:cNvPr>
          <p:cNvSpPr>
            <a:spLocks noGrp="1"/>
          </p:cNvSpPr>
          <p:nvPr>
            <p:ph idx="1"/>
          </p:nvPr>
        </p:nvSpPr>
        <p:spPr/>
        <p:txBody>
          <a:bodyPr>
            <a:normAutofit fontScale="55000" lnSpcReduction="20000"/>
          </a:bodyPr>
          <a:lstStyle/>
          <a:p>
            <a:pPr marL="0" indent="0">
              <a:lnSpc>
                <a:spcPct val="120000"/>
              </a:lnSpc>
              <a:spcBef>
                <a:spcPts val="0"/>
              </a:spcBef>
              <a:spcAft>
                <a:spcPts val="600"/>
              </a:spcAft>
              <a:buNone/>
            </a:pPr>
            <a:r>
              <a:rPr lang="en-US"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600"/>
              </a:spcAft>
              <a:buNone/>
            </a:pPr>
            <a:r>
              <a:rPr lang="en-US" u="sng" dirty="0">
                <a:latin typeface="Helvetica" panose="020B0604020202020204" pitchFamily="34" charset="0"/>
                <a:cs typeface="Helvetica" panose="020B0604020202020204" pitchFamily="34" charset="0"/>
              </a:rPr>
              <a:t>Aggregate evidence quality</a:t>
            </a:r>
            <a:r>
              <a:rPr lang="en-US" dirty="0">
                <a:latin typeface="Helvetica" panose="020B0604020202020204" pitchFamily="34" charset="0"/>
                <a:cs typeface="Helvetica" panose="020B0604020202020204" pitchFamily="34" charset="0"/>
              </a:rPr>
              <a:t>: Grade A, based on a meta-analysis of RCTs, a systematic review of RCT control groups regarding the natural history of recurrent AOM, and other RCTs.</a:t>
            </a:r>
          </a:p>
          <a:p>
            <a:pPr marL="0" lvl="0" indent="0">
              <a:lnSpc>
                <a:spcPct val="120000"/>
              </a:lnSpc>
              <a:spcBef>
                <a:spcPts val="0"/>
              </a:spcBef>
              <a:spcAft>
                <a:spcPts val="600"/>
              </a:spcAft>
              <a:buNone/>
            </a:pPr>
            <a:r>
              <a:rPr lang="en-US" u="sng" dirty="0">
                <a:latin typeface="Helvetica" panose="020B0604020202020204" pitchFamily="34" charset="0"/>
                <a:cs typeface="Helvetica" panose="020B0604020202020204" pitchFamily="34" charset="0"/>
              </a:rPr>
              <a:t>Level of confidence in evidence</a:t>
            </a:r>
            <a:r>
              <a:rPr lang="en-US" dirty="0">
                <a:latin typeface="Helvetica" panose="020B0604020202020204" pitchFamily="34" charset="0"/>
                <a:cs typeface="Helvetica" panose="020B0604020202020204" pitchFamily="34" charset="0"/>
              </a:rPr>
              <a:t>: High</a:t>
            </a:r>
          </a:p>
          <a:p>
            <a:pPr marL="0" lvl="0" indent="0">
              <a:lnSpc>
                <a:spcPct val="120000"/>
              </a:lnSpc>
              <a:spcBef>
                <a:spcPts val="0"/>
              </a:spcBef>
              <a:spcAft>
                <a:spcPts val="600"/>
              </a:spcAft>
              <a:buNone/>
            </a:pPr>
            <a:r>
              <a:rPr lang="en-US" u="sng" dirty="0">
                <a:latin typeface="Helvetica" panose="020B0604020202020204" pitchFamily="34" charset="0"/>
                <a:cs typeface="Helvetica" panose="020B0604020202020204" pitchFamily="34" charset="0"/>
              </a:rPr>
              <a:t>Benefit-harm assessment</a:t>
            </a:r>
            <a:r>
              <a:rPr lang="en-US" dirty="0">
                <a:latin typeface="Helvetica" panose="020B0604020202020204" pitchFamily="34" charset="0"/>
                <a:cs typeface="Helvetica" panose="020B0604020202020204" pitchFamily="34" charset="0"/>
              </a:rPr>
              <a:t>: Preponderance of benefit over harm</a:t>
            </a:r>
          </a:p>
          <a:p>
            <a:pPr marL="0" lvl="0" indent="0">
              <a:lnSpc>
                <a:spcPct val="120000"/>
              </a:lnSpc>
              <a:spcBef>
                <a:spcPts val="0"/>
              </a:spcBef>
              <a:spcAft>
                <a:spcPts val="600"/>
              </a:spcAft>
              <a:buNone/>
            </a:pPr>
            <a:r>
              <a:rPr lang="en-US" u="sng" dirty="0">
                <a:latin typeface="Helvetica" panose="020B0604020202020204" pitchFamily="34" charset="0"/>
                <a:cs typeface="Helvetica" panose="020B0604020202020204" pitchFamily="34" charset="0"/>
              </a:rPr>
              <a:t>Value judgments</a:t>
            </a:r>
            <a:r>
              <a:rPr lang="en-US" dirty="0">
                <a:latin typeface="Helvetica" panose="020B0604020202020204" pitchFamily="34" charset="0"/>
                <a:cs typeface="Helvetica" panose="020B0604020202020204" pitchFamily="34" charset="0"/>
              </a:rPr>
              <a:t>: Implicit in this recommendation is the ability to reassess children who continue to have AOM despite observation and to perform tympanostomy tube insertion if MEE is present (Statement #7); risk of complications or poor outcomes from delayed tube insertion for children who continue to have recurrent AOM is minimal.</a:t>
            </a:r>
          </a:p>
          <a:p>
            <a:pPr marL="0" lvl="0" indent="0">
              <a:lnSpc>
                <a:spcPct val="120000"/>
              </a:lnSpc>
              <a:spcBef>
                <a:spcPts val="0"/>
              </a:spcBef>
              <a:spcAft>
                <a:spcPts val="600"/>
              </a:spcAft>
              <a:buNone/>
            </a:pPr>
            <a:r>
              <a:rPr lang="en-US" u="sng" dirty="0">
                <a:latin typeface="Helvetica" panose="020B0604020202020204" pitchFamily="34" charset="0"/>
                <a:cs typeface="Helvetica" panose="020B0604020202020204" pitchFamily="34" charset="0"/>
              </a:rPr>
              <a:t>Role of patient (caregiver) preferences</a:t>
            </a:r>
            <a:r>
              <a:rPr lang="en-US" dirty="0">
                <a:latin typeface="Helvetica" panose="020B0604020202020204" pitchFamily="34" charset="0"/>
                <a:cs typeface="Helvetica" panose="020B0604020202020204" pitchFamily="34" charset="0"/>
              </a:rPr>
              <a:t>: Limited, because of favorable natural history and good evidence that otherwise healthy children with recurrent AOM without MEE do not have a reduced incidence of AOM after tympanostomy tube insertion.</a:t>
            </a:r>
          </a:p>
          <a:p>
            <a:pPr marL="0" lvl="0" indent="0">
              <a:lnSpc>
                <a:spcPct val="120000"/>
              </a:lnSpc>
              <a:spcBef>
                <a:spcPts val="0"/>
              </a:spcBef>
              <a:spcAft>
                <a:spcPts val="600"/>
              </a:spcAft>
              <a:buNone/>
            </a:pPr>
            <a:r>
              <a:rPr lang="en-US" u="sng" dirty="0">
                <a:latin typeface="Helvetica" panose="020B0604020202020204" pitchFamily="34" charset="0"/>
                <a:cs typeface="Helvetica" panose="020B0604020202020204" pitchFamily="34" charset="0"/>
              </a:rPr>
              <a:t>Exceptions</a:t>
            </a:r>
            <a:r>
              <a:rPr lang="en-US" dirty="0">
                <a:latin typeface="Helvetica" panose="020B0604020202020204" pitchFamily="34" charset="0"/>
                <a:cs typeface="Helvetica" panose="020B0604020202020204" pitchFamily="34" charset="0"/>
              </a:rPr>
              <a:t>: At risk children (see </a:t>
            </a:r>
            <a:r>
              <a:rPr lang="en-US" b="1" dirty="0">
                <a:latin typeface="Helvetica" panose="020B0604020202020204" pitchFamily="34" charset="0"/>
                <a:cs typeface="Helvetica" panose="020B0604020202020204" pitchFamily="34" charset="0"/>
              </a:rPr>
              <a:t>Table 2</a:t>
            </a:r>
            <a:r>
              <a:rPr lang="en-US" dirty="0">
                <a:latin typeface="Helvetica" panose="020B0604020202020204" pitchFamily="34" charset="0"/>
                <a:cs typeface="Helvetica" panose="020B0604020202020204" pitchFamily="34" charset="0"/>
              </a:rPr>
              <a:t>), children with histories of severe or persistent AOM, immunosuppression; prior complication of otitis media (mastoiditis, meningitis, facial nerve paralysis); multiple antibiotic allergy or intolerance.</a:t>
            </a:r>
          </a:p>
          <a:p>
            <a:pPr marL="0" lvl="0" indent="0">
              <a:lnSpc>
                <a:spcPct val="120000"/>
              </a:lnSpc>
              <a:spcBef>
                <a:spcPts val="0"/>
              </a:spcBef>
              <a:spcAft>
                <a:spcPts val="600"/>
              </a:spcAft>
              <a:buNone/>
            </a:pPr>
            <a:r>
              <a:rPr lang="en-US" u="sng" dirty="0">
                <a:latin typeface="Helvetica" panose="020B0604020202020204" pitchFamily="34" charset="0"/>
                <a:cs typeface="Helvetica" panose="020B0604020202020204" pitchFamily="34" charset="0"/>
              </a:rPr>
              <a:t>Policy level</a:t>
            </a:r>
            <a:r>
              <a:rPr lang="en-US" dirty="0">
                <a:latin typeface="Helvetica" panose="020B0604020202020204" pitchFamily="34" charset="0"/>
                <a:cs typeface="Helvetica" panose="020B0604020202020204" pitchFamily="34" charset="0"/>
              </a:rPr>
              <a:t>: Recommendation</a:t>
            </a:r>
          </a:p>
        </p:txBody>
      </p:sp>
    </p:spTree>
    <p:extLst>
      <p:ext uri="{BB962C8B-B14F-4D97-AF65-F5344CB8AC3E}">
        <p14:creationId xmlns:p14="http://schemas.microsoft.com/office/powerpoint/2010/main" val="4752969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6AE87-89D7-4143-A425-5387DACB7419}"/>
              </a:ext>
            </a:extLst>
          </p:cNvPr>
          <p:cNvSpPr>
            <a:spLocks noGrp="1"/>
          </p:cNvSpPr>
          <p:nvPr>
            <p:ph type="title"/>
          </p:nvPr>
        </p:nvSpPr>
        <p:spPr/>
        <p:txBody>
          <a:bodyPr/>
          <a:lstStyle/>
          <a:p>
            <a:r>
              <a:rPr lang="en-US" dirty="0"/>
              <a:t>KAS 7: Recurrent AOM With MEE</a:t>
            </a:r>
          </a:p>
        </p:txBody>
      </p:sp>
      <p:sp>
        <p:nvSpPr>
          <p:cNvPr id="3" name="Content Placeholder 2">
            <a:extLst>
              <a:ext uri="{FF2B5EF4-FFF2-40B4-BE49-F238E27FC236}">
                <a16:creationId xmlns:a16="http://schemas.microsoft.com/office/drawing/2014/main" id="{07381471-4136-47C6-A40F-93A05E01AB18}"/>
              </a:ext>
            </a:extLst>
          </p:cNvPr>
          <p:cNvSpPr>
            <a:spLocks noGrp="1"/>
          </p:cNvSpPr>
          <p:nvPr>
            <p:ph idx="1"/>
          </p:nvPr>
        </p:nvSpPr>
        <p:spPr/>
        <p:txBody>
          <a:bodyPr>
            <a:noAutofit/>
          </a:bodyPr>
          <a:lstStyle/>
          <a:p>
            <a:pPr marL="0" indent="0">
              <a:lnSpc>
                <a:spcPct val="120000"/>
              </a:lnSpc>
              <a:spcAft>
                <a:spcPts val="1800"/>
              </a:spcAft>
              <a:buNone/>
            </a:pPr>
            <a:r>
              <a:rPr lang="en-US" sz="1600" b="1" dirty="0">
                <a:latin typeface="Helvetica" panose="020B0604020202020204" pitchFamily="34" charset="0"/>
                <a:cs typeface="Helvetica" panose="020B0604020202020204" pitchFamily="34" charset="0"/>
              </a:rPr>
              <a:t>Clinicians should offer tympanostomy tube insertion in children with recurrent AOM who have unilateral or bilateral MEE at the time of assessment for tube candidacy. </a:t>
            </a:r>
            <a:r>
              <a:rPr lang="en-US" sz="1600" i="1" u="sng" dirty="0">
                <a:latin typeface="Helvetica" panose="020B0604020202020204" pitchFamily="34" charset="0"/>
                <a:cs typeface="Helvetica" panose="020B0604020202020204" pitchFamily="34" charset="0"/>
              </a:rPr>
              <a:t>Recommendation</a:t>
            </a:r>
            <a:r>
              <a:rPr lang="en-US" sz="1600" i="1" dirty="0">
                <a:latin typeface="Helvetica" panose="020B0604020202020204" pitchFamily="34" charset="0"/>
                <a:cs typeface="Helvetica" panose="020B0604020202020204" pitchFamily="34" charset="0"/>
              </a:rPr>
              <a:t> based on randomized controlled trials with minimal limitations and a preponderance of benefit over harm</a:t>
            </a:r>
          </a:p>
          <a:p>
            <a:pPr marL="0" lvl="0" indent="0">
              <a:lnSpc>
                <a:spcPct val="120000"/>
              </a:lnSpc>
              <a:spcBef>
                <a:spcPts val="0"/>
              </a:spcBef>
              <a:spcAft>
                <a:spcPts val="600"/>
              </a:spcAft>
              <a:buNone/>
            </a:pPr>
            <a:r>
              <a:rPr lang="en-US" sz="1600" u="sng" dirty="0">
                <a:latin typeface="Helvetica" panose="020B0604020202020204" pitchFamily="34" charset="0"/>
                <a:cs typeface="Helvetica" panose="020B0604020202020204" pitchFamily="34" charset="0"/>
              </a:rPr>
              <a:t>Benefits: </a:t>
            </a:r>
            <a:r>
              <a:rPr lang="en-US" sz="1600" dirty="0">
                <a:latin typeface="Helvetica" panose="020B0604020202020204" pitchFamily="34" charset="0"/>
                <a:cs typeface="Helvetica" panose="020B0604020202020204" pitchFamily="34" charset="0"/>
              </a:rPr>
              <a:t>Mean decrease of approximately 3 episodes of AOM per year, ability to treat future episodes of AOM with topical antibiotics instead of systemic antibiotics, reduced pain with future AOM episodes, improved hearing during AOM episodes</a:t>
            </a:r>
            <a:endParaRPr lang="en-US" sz="1600" i="1" dirty="0">
              <a:latin typeface="Helvetica" panose="020B0604020202020204" pitchFamily="34" charset="0"/>
              <a:cs typeface="Helvetica" panose="020B0604020202020204" pitchFamily="34" charset="0"/>
            </a:endParaRPr>
          </a:p>
          <a:p>
            <a:pPr marL="0" lvl="0" indent="0">
              <a:lnSpc>
                <a:spcPct val="120000"/>
              </a:lnSpc>
              <a:spcBef>
                <a:spcPts val="0"/>
              </a:spcBef>
              <a:buNone/>
            </a:pPr>
            <a:r>
              <a:rPr lang="en-US" sz="1600" u="sng" dirty="0">
                <a:latin typeface="Helvetica" panose="020B0604020202020204" pitchFamily="34" charset="0"/>
                <a:cs typeface="Helvetica" panose="020B0604020202020204" pitchFamily="34" charset="0"/>
              </a:rPr>
              <a:t>Risks, harms, costs: </a:t>
            </a:r>
            <a:r>
              <a:rPr lang="en-US" sz="1600" dirty="0">
                <a:latin typeface="Helvetica" panose="020B0604020202020204" pitchFamily="34" charset="0"/>
                <a:cs typeface="Helvetica" panose="020B0604020202020204" pitchFamily="34" charset="0"/>
              </a:rPr>
              <a:t>Risks from anesthesia, sequelae of the indwelling tympanostomy tubes (otorrhea, granulation tissue, obstruction), complications after tube extrusion (</a:t>
            </a:r>
            <a:r>
              <a:rPr lang="en-US" sz="1600" dirty="0" err="1">
                <a:latin typeface="Helvetica" panose="020B0604020202020204" pitchFamily="34" charset="0"/>
                <a:cs typeface="Helvetica" panose="020B0604020202020204" pitchFamily="34" charset="0"/>
              </a:rPr>
              <a:t>myringosclerosis</a:t>
            </a:r>
            <a:r>
              <a:rPr lang="en-US" sz="1600" dirty="0">
                <a:latin typeface="Helvetica" panose="020B0604020202020204" pitchFamily="34" charset="0"/>
                <a:cs typeface="Helvetica" panose="020B0604020202020204" pitchFamily="34" charset="0"/>
              </a:rPr>
              <a:t>, retraction pocket, persistent perforation), premature tympanostomy tube extrusion, retained tympanostomy tube tympanostomy tube medialization, procedural anxiety and discomfort, and direct procedural costs</a:t>
            </a:r>
          </a:p>
        </p:txBody>
      </p:sp>
    </p:spTree>
    <p:extLst>
      <p:ext uri="{BB962C8B-B14F-4D97-AF65-F5344CB8AC3E}">
        <p14:creationId xmlns:p14="http://schemas.microsoft.com/office/powerpoint/2010/main" val="17952735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6AE87-89D7-4143-A425-5387DACB7419}"/>
              </a:ext>
            </a:extLst>
          </p:cNvPr>
          <p:cNvSpPr>
            <a:spLocks noGrp="1"/>
          </p:cNvSpPr>
          <p:nvPr>
            <p:ph type="title"/>
          </p:nvPr>
        </p:nvSpPr>
        <p:spPr/>
        <p:txBody>
          <a:bodyPr/>
          <a:lstStyle/>
          <a:p>
            <a:r>
              <a:rPr lang="en-US" dirty="0"/>
              <a:t>KAS 7: Recurrent AOM With MEE</a:t>
            </a:r>
          </a:p>
        </p:txBody>
      </p:sp>
      <p:sp>
        <p:nvSpPr>
          <p:cNvPr id="3" name="Content Placeholder 2">
            <a:extLst>
              <a:ext uri="{FF2B5EF4-FFF2-40B4-BE49-F238E27FC236}">
                <a16:creationId xmlns:a16="http://schemas.microsoft.com/office/drawing/2014/main" id="{07381471-4136-47C6-A40F-93A05E01AB18}"/>
              </a:ext>
            </a:extLst>
          </p:cNvPr>
          <p:cNvSpPr>
            <a:spLocks noGrp="1"/>
          </p:cNvSpPr>
          <p:nvPr>
            <p:ph idx="1"/>
          </p:nvPr>
        </p:nvSpPr>
        <p:spPr/>
        <p:txBody>
          <a:bodyPr>
            <a:normAutofit/>
          </a:bodyPr>
          <a:lstStyle/>
          <a:p>
            <a:pPr marL="0" indent="0">
              <a:lnSpc>
                <a:spcPct val="120000"/>
              </a:lnSpc>
              <a:spcBef>
                <a:spcPts val="0"/>
              </a:spcBef>
              <a:spcAft>
                <a:spcPts val="600"/>
              </a:spcAft>
              <a:buNone/>
            </a:pPr>
            <a:r>
              <a:rPr lang="en-US" sz="1800" b="1" dirty="0"/>
              <a:t>Action Statement Profile</a:t>
            </a:r>
            <a:endParaRPr lang="en-US" sz="1800" dirty="0"/>
          </a:p>
          <a:p>
            <a:pPr marL="0" lvl="0" indent="0">
              <a:lnSpc>
                <a:spcPct val="120000"/>
              </a:lnSpc>
              <a:spcBef>
                <a:spcPts val="0"/>
              </a:spcBef>
              <a:spcAft>
                <a:spcPts val="600"/>
              </a:spcAft>
              <a:buNone/>
            </a:pPr>
            <a:r>
              <a:rPr lang="en-US" sz="1800" u="sng" dirty="0"/>
              <a:t>Aggregate evidence quality</a:t>
            </a:r>
            <a:r>
              <a:rPr lang="en-US" sz="1800" dirty="0"/>
              <a:t>: Grade B, based on RCTs with minor limitations</a:t>
            </a:r>
          </a:p>
          <a:p>
            <a:pPr marL="0" lvl="0" indent="0">
              <a:lnSpc>
                <a:spcPct val="120000"/>
              </a:lnSpc>
              <a:spcBef>
                <a:spcPts val="0"/>
              </a:spcBef>
              <a:spcAft>
                <a:spcPts val="600"/>
              </a:spcAft>
              <a:buNone/>
            </a:pPr>
            <a:r>
              <a:rPr lang="en-US" sz="1800" u="sng" dirty="0"/>
              <a:t>Level of confidence in evidence</a:t>
            </a:r>
            <a:r>
              <a:rPr lang="en-US" sz="1800" dirty="0"/>
              <a:t>: Medium; some uncertainty regarding the magnitude of clinical benefit and importance, because of heterogeneity in the design and outcomes of clinical trials.</a:t>
            </a:r>
          </a:p>
          <a:p>
            <a:pPr marL="0" lvl="0" indent="0">
              <a:lnSpc>
                <a:spcPct val="120000"/>
              </a:lnSpc>
              <a:spcBef>
                <a:spcPts val="0"/>
              </a:spcBef>
              <a:spcAft>
                <a:spcPts val="600"/>
              </a:spcAft>
              <a:buNone/>
            </a:pPr>
            <a:r>
              <a:rPr lang="en-US" sz="1800" u="sng" dirty="0"/>
              <a:t>Benefit-harm assessment</a:t>
            </a:r>
            <a:r>
              <a:rPr lang="en-US" sz="1800" dirty="0"/>
              <a:t>: Preponderance of benefit over harm</a:t>
            </a:r>
          </a:p>
          <a:p>
            <a:pPr marL="0" lvl="0" indent="0">
              <a:lnSpc>
                <a:spcPct val="120000"/>
              </a:lnSpc>
              <a:spcBef>
                <a:spcPts val="0"/>
              </a:spcBef>
              <a:spcAft>
                <a:spcPts val="600"/>
              </a:spcAft>
              <a:buNone/>
            </a:pPr>
            <a:r>
              <a:rPr lang="en-US" sz="1800" u="sng" dirty="0"/>
              <a:t>Value judgments</a:t>
            </a:r>
            <a:r>
              <a:rPr lang="en-US" sz="1800" dirty="0"/>
              <a:t>: In addition to the benefits seen in RCTs, the presence of effusion at the time of assessment served as a marker of diagnostic accuracy for AOM</a:t>
            </a:r>
          </a:p>
          <a:p>
            <a:pPr marL="0" lvl="0" indent="0">
              <a:lnSpc>
                <a:spcPct val="120000"/>
              </a:lnSpc>
              <a:spcBef>
                <a:spcPts val="0"/>
              </a:spcBef>
              <a:spcAft>
                <a:spcPts val="600"/>
              </a:spcAft>
              <a:buNone/>
            </a:pPr>
            <a:r>
              <a:rPr lang="en-US" sz="1800" u="sng" dirty="0"/>
              <a:t>Role of patient (caregiver) preferences</a:t>
            </a:r>
            <a:r>
              <a:rPr lang="en-US" sz="1800" dirty="0"/>
              <a:t>: Substantial role for shared decision-making regarding the decision to proceed with, or to decline, tympanostomy tube insertion. </a:t>
            </a:r>
          </a:p>
          <a:p>
            <a:pPr marL="0" lvl="0" indent="0">
              <a:lnSpc>
                <a:spcPct val="120000"/>
              </a:lnSpc>
              <a:spcBef>
                <a:spcPts val="0"/>
              </a:spcBef>
              <a:spcAft>
                <a:spcPts val="600"/>
              </a:spcAft>
              <a:buNone/>
            </a:pPr>
            <a:r>
              <a:rPr lang="en-US" sz="1800" u="sng" dirty="0"/>
              <a:t>Policy level:</a:t>
            </a:r>
            <a:r>
              <a:rPr lang="en-US" sz="1800" dirty="0"/>
              <a:t> Recommendation</a:t>
            </a:r>
          </a:p>
        </p:txBody>
      </p:sp>
    </p:spTree>
    <p:extLst>
      <p:ext uri="{BB962C8B-B14F-4D97-AF65-F5344CB8AC3E}">
        <p14:creationId xmlns:p14="http://schemas.microsoft.com/office/powerpoint/2010/main" val="4321259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6132E-6E60-499E-8639-C71A683D696C}"/>
              </a:ext>
            </a:extLst>
          </p:cNvPr>
          <p:cNvSpPr>
            <a:spLocks noGrp="1"/>
          </p:cNvSpPr>
          <p:nvPr>
            <p:ph type="title"/>
          </p:nvPr>
        </p:nvSpPr>
        <p:spPr/>
        <p:txBody>
          <a:bodyPr/>
          <a:lstStyle/>
          <a:p>
            <a:r>
              <a:rPr lang="en-US" dirty="0"/>
              <a:t>KAS 8: At Risk Children</a:t>
            </a:r>
          </a:p>
        </p:txBody>
      </p:sp>
      <p:sp>
        <p:nvSpPr>
          <p:cNvPr id="3" name="Content Placeholder 2">
            <a:extLst>
              <a:ext uri="{FF2B5EF4-FFF2-40B4-BE49-F238E27FC236}">
                <a16:creationId xmlns:a16="http://schemas.microsoft.com/office/drawing/2014/main" id="{78A037BC-1748-4B6E-A73E-F6D65B6F4E8D}"/>
              </a:ext>
            </a:extLst>
          </p:cNvPr>
          <p:cNvSpPr>
            <a:spLocks noGrp="1"/>
          </p:cNvSpPr>
          <p:nvPr>
            <p:ph idx="1"/>
          </p:nvPr>
        </p:nvSpPr>
        <p:spPr/>
        <p:txBody>
          <a:bodyPr>
            <a:normAutofit/>
          </a:bodyPr>
          <a:lstStyle/>
          <a:p>
            <a:pPr marL="0" indent="0">
              <a:lnSpc>
                <a:spcPct val="110000"/>
              </a:lnSpc>
              <a:spcBef>
                <a:spcPts val="0"/>
              </a:spcBef>
              <a:spcAft>
                <a:spcPts val="1800"/>
              </a:spcAft>
              <a:buNone/>
            </a:pPr>
            <a:r>
              <a:rPr lang="en-US" sz="1800" b="1" dirty="0">
                <a:latin typeface="Helvetica" panose="020B0604020202020204" pitchFamily="34" charset="0"/>
                <a:cs typeface="Helvetica" panose="020B0604020202020204" pitchFamily="34" charset="0"/>
              </a:rPr>
              <a:t>Clinicians should determine if a child with recurrent AOM or with OME of any duration is at increased risk for speech, language, or learning problems from otitis media because of baseline sensory, physical, cognitive, or behavioral factors   </a:t>
            </a:r>
            <a:r>
              <a:rPr lang="en-US" sz="1800" i="1" u="sng" dirty="0">
                <a:latin typeface="Helvetica" panose="020B0604020202020204" pitchFamily="34" charset="0"/>
                <a:cs typeface="Helvetica" panose="020B0604020202020204" pitchFamily="34" charset="0"/>
              </a:rPr>
              <a:t>Recommendation</a:t>
            </a:r>
            <a:r>
              <a:rPr lang="en-US" sz="1800" i="1" dirty="0">
                <a:latin typeface="Helvetica" panose="020B0604020202020204" pitchFamily="34" charset="0"/>
                <a:cs typeface="Helvetica" panose="020B0604020202020204" pitchFamily="34" charset="0"/>
              </a:rPr>
              <a:t> based on observational studies with a preponderance of benefit over harm.</a:t>
            </a:r>
            <a:endParaRPr lang="en-US" altLang="en-US" sz="1800" dirty="0">
              <a:latin typeface="Helvetica" pitchFamily="34" charset="0"/>
              <a:cs typeface="Helvetica" panose="020B0604020202020204" pitchFamily="34" charset="0"/>
            </a:endParaRPr>
          </a:p>
          <a:p>
            <a:pPr marL="0" lvl="0" indent="0">
              <a:lnSpc>
                <a:spcPct val="110000"/>
              </a:lnSpc>
              <a:spcBef>
                <a:spcPts val="0"/>
              </a:spcBef>
              <a:spcAft>
                <a:spcPts val="1200"/>
              </a:spcAft>
              <a:buNone/>
              <a:tabLst>
                <a:tab pos="0" algn="l"/>
              </a:tabLst>
            </a:pPr>
            <a:r>
              <a:rPr lang="en-US" sz="1800" u="sng" dirty="0">
                <a:latin typeface="Helvetica" panose="020B0604020202020204" pitchFamily="34" charset="0"/>
                <a:cs typeface="Helvetica" panose="020B0604020202020204" pitchFamily="34" charset="0"/>
              </a:rPr>
              <a:t>Benefits</a:t>
            </a:r>
            <a:r>
              <a:rPr lang="en-US" sz="1800" i="1" dirty="0">
                <a:latin typeface="Helvetica" panose="020B0604020202020204" pitchFamily="34" charset="0"/>
                <a:cs typeface="Helvetica" panose="020B0604020202020204" pitchFamily="34" charset="0"/>
              </a:rPr>
              <a:t>: </a:t>
            </a:r>
            <a:r>
              <a:rPr lang="en-US" sz="1800" dirty="0">
                <a:latin typeface="Helvetica" panose="020B0604020202020204" pitchFamily="34" charset="0"/>
                <a:cs typeface="Helvetica" panose="020B0604020202020204" pitchFamily="34" charset="0"/>
              </a:rPr>
              <a:t>Facilitation of future decisions about tube candidacy, identification of children who might benefit from early intervention(including tympanostomy tubes), identification of children who might benefit from more active and accurate surveillance of middle ear status as well as those  who require more prompt evaluation of hearing, speech, and language</a:t>
            </a:r>
          </a:p>
          <a:p>
            <a:pPr marL="0" lvl="0" indent="0">
              <a:lnSpc>
                <a:spcPct val="110000"/>
              </a:lnSpc>
              <a:spcBef>
                <a:spcPts val="0"/>
              </a:spcBef>
              <a:spcAft>
                <a:spcPts val="1200"/>
              </a:spcAft>
              <a:buNone/>
            </a:pPr>
            <a:r>
              <a:rPr lang="en-US" sz="1800" u="sng" dirty="0">
                <a:latin typeface="Helvetica" panose="020B0604020202020204" pitchFamily="34" charset="0"/>
                <a:cs typeface="Helvetica" panose="020B0604020202020204" pitchFamily="34" charset="0"/>
              </a:rPr>
              <a:t>Risks, harms, costs</a:t>
            </a:r>
            <a:r>
              <a:rPr lang="en-US" sz="1800" dirty="0">
                <a:latin typeface="Helvetica" panose="020B0604020202020204" pitchFamily="34" charset="0"/>
                <a:cs typeface="Helvetica" panose="020B0604020202020204" pitchFamily="34" charset="0"/>
              </a:rPr>
              <a:t>: None</a:t>
            </a:r>
          </a:p>
        </p:txBody>
      </p:sp>
    </p:spTree>
    <p:extLst>
      <p:ext uri="{BB962C8B-B14F-4D97-AF65-F5344CB8AC3E}">
        <p14:creationId xmlns:p14="http://schemas.microsoft.com/office/powerpoint/2010/main" val="11276821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6132E-6E60-499E-8639-C71A683D696C}"/>
              </a:ext>
            </a:extLst>
          </p:cNvPr>
          <p:cNvSpPr>
            <a:spLocks noGrp="1"/>
          </p:cNvSpPr>
          <p:nvPr>
            <p:ph type="title"/>
          </p:nvPr>
        </p:nvSpPr>
        <p:spPr/>
        <p:txBody>
          <a:bodyPr/>
          <a:lstStyle/>
          <a:p>
            <a:r>
              <a:rPr lang="en-US" dirty="0"/>
              <a:t>KAS 8: At Risk Children</a:t>
            </a:r>
          </a:p>
        </p:txBody>
      </p:sp>
      <p:sp>
        <p:nvSpPr>
          <p:cNvPr id="3" name="Content Placeholder 2">
            <a:extLst>
              <a:ext uri="{FF2B5EF4-FFF2-40B4-BE49-F238E27FC236}">
                <a16:creationId xmlns:a16="http://schemas.microsoft.com/office/drawing/2014/main" id="{78A037BC-1748-4B6E-A73E-F6D65B6F4E8D}"/>
              </a:ext>
            </a:extLst>
          </p:cNvPr>
          <p:cNvSpPr>
            <a:spLocks noGrp="1"/>
          </p:cNvSpPr>
          <p:nvPr>
            <p:ph idx="1"/>
          </p:nvPr>
        </p:nvSpPr>
        <p:spPr/>
        <p:txBody>
          <a:bodyPr>
            <a:normAutofit fontScale="55000" lnSpcReduction="20000"/>
          </a:bodyPr>
          <a:lstStyle/>
          <a:p>
            <a:pPr marL="0" indent="0">
              <a:lnSpc>
                <a:spcPct val="120000"/>
              </a:lnSpc>
              <a:spcBef>
                <a:spcPts val="0"/>
              </a:spcBef>
              <a:spcAft>
                <a:spcPts val="600"/>
              </a:spcAft>
              <a:buNone/>
            </a:pPr>
            <a:r>
              <a:rPr lang="en-US" sz="3400" b="1" dirty="0">
                <a:latin typeface="Helvetica" panose="020B0604020202020204" pitchFamily="34" charset="0"/>
                <a:cs typeface="Helvetica" panose="020B0604020202020204" pitchFamily="34" charset="0"/>
              </a:rPr>
              <a:t>Action Statement Profile</a:t>
            </a:r>
          </a:p>
          <a:p>
            <a:pPr marL="0" lvl="0" indent="0">
              <a:lnSpc>
                <a:spcPct val="120000"/>
              </a:lnSpc>
              <a:spcBef>
                <a:spcPts val="0"/>
              </a:spcBef>
              <a:spcAft>
                <a:spcPts val="600"/>
              </a:spcAft>
              <a:buNone/>
            </a:pPr>
            <a:r>
              <a:rPr lang="en-US" sz="2900" u="sng" dirty="0"/>
              <a:t>Aggregate evidence quality</a:t>
            </a:r>
            <a:r>
              <a:rPr lang="en-US" sz="2900" dirty="0"/>
              <a:t>: Grade C, based on observational studies</a:t>
            </a:r>
          </a:p>
          <a:p>
            <a:pPr marL="0" lvl="0" indent="0">
              <a:lnSpc>
                <a:spcPct val="120000"/>
              </a:lnSpc>
              <a:spcBef>
                <a:spcPts val="0"/>
              </a:spcBef>
              <a:spcAft>
                <a:spcPts val="600"/>
              </a:spcAft>
              <a:buNone/>
            </a:pPr>
            <a:r>
              <a:rPr lang="en-US" sz="2900" u="sng" dirty="0"/>
              <a:t>Level of confidence in evidence</a:t>
            </a:r>
            <a:r>
              <a:rPr lang="en-US" sz="2900" dirty="0"/>
              <a:t>: High for Down syndrome, cleft palate, and permanent hearing loss; medium for other risk factors. </a:t>
            </a:r>
          </a:p>
          <a:p>
            <a:pPr marL="0" lvl="0" indent="0">
              <a:lnSpc>
                <a:spcPct val="120000"/>
              </a:lnSpc>
              <a:spcBef>
                <a:spcPts val="0"/>
              </a:spcBef>
              <a:spcAft>
                <a:spcPts val="600"/>
              </a:spcAft>
              <a:buNone/>
            </a:pPr>
            <a:r>
              <a:rPr lang="en-US" sz="2900" u="sng" dirty="0"/>
              <a:t>Benefit-harm assessment</a:t>
            </a:r>
            <a:r>
              <a:rPr lang="en-US" sz="2900" dirty="0"/>
              <a:t>: Preponderance of benefit over harm</a:t>
            </a:r>
          </a:p>
          <a:p>
            <a:pPr marL="0" lvl="0" indent="0">
              <a:lnSpc>
                <a:spcPct val="120000"/>
              </a:lnSpc>
              <a:spcBef>
                <a:spcPts val="0"/>
              </a:spcBef>
              <a:spcAft>
                <a:spcPts val="600"/>
              </a:spcAft>
              <a:buNone/>
            </a:pPr>
            <a:r>
              <a:rPr lang="en-US" sz="2900" u="sng" dirty="0"/>
              <a:t>Value judgments</a:t>
            </a:r>
            <a:r>
              <a:rPr lang="en-US" sz="2900" dirty="0"/>
              <a:t>: Despite the limited high quality evidence about the impact of tubes on this population (nearly all RCTs exclude children who are at risk) the panel considered it important to use at risk status as a factor in decision making about tube candidacy, building on recommendations made in the OME guideline.</a:t>
            </a:r>
            <a:r>
              <a:rPr lang="en-US" sz="2900" baseline="30000" dirty="0"/>
              <a:t> </a:t>
            </a:r>
            <a:r>
              <a:rPr lang="en-US" sz="2900" dirty="0"/>
              <a:t>The panel assumed that at risk children would be less likely to tolerate OME or recurrent AOM than would the otherwise healthy child.</a:t>
            </a:r>
          </a:p>
          <a:p>
            <a:pPr marL="0" lvl="0" indent="0">
              <a:lnSpc>
                <a:spcPct val="120000"/>
              </a:lnSpc>
              <a:spcBef>
                <a:spcPts val="0"/>
              </a:spcBef>
              <a:spcAft>
                <a:spcPts val="600"/>
              </a:spcAft>
              <a:buNone/>
            </a:pPr>
            <a:r>
              <a:rPr lang="en-US" sz="2900" u="sng" dirty="0"/>
              <a:t>Role of patient (caregiver) preferences</a:t>
            </a:r>
            <a:r>
              <a:rPr lang="en-US" sz="2900" dirty="0"/>
              <a:t>:  None, since this recommendation deals only with acquiring information to assist in decision making.</a:t>
            </a:r>
          </a:p>
          <a:p>
            <a:pPr marL="0" lvl="0" indent="0">
              <a:lnSpc>
                <a:spcPct val="120000"/>
              </a:lnSpc>
              <a:spcBef>
                <a:spcPts val="0"/>
              </a:spcBef>
              <a:spcAft>
                <a:spcPts val="600"/>
              </a:spcAft>
              <a:buNone/>
            </a:pPr>
            <a:r>
              <a:rPr lang="en-US" sz="2900" u="sng" dirty="0"/>
              <a:t>Policy level</a:t>
            </a:r>
            <a:r>
              <a:rPr lang="en-US" sz="2900" dirty="0"/>
              <a:t>: Recommendation</a:t>
            </a:r>
          </a:p>
        </p:txBody>
      </p:sp>
    </p:spTree>
    <p:extLst>
      <p:ext uri="{BB962C8B-B14F-4D97-AF65-F5344CB8AC3E}">
        <p14:creationId xmlns:p14="http://schemas.microsoft.com/office/powerpoint/2010/main" val="2774366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FEA9D-60CA-41FB-84DF-882BF8F27A42}"/>
              </a:ext>
            </a:extLst>
          </p:cNvPr>
          <p:cNvSpPr>
            <a:spLocks noGrp="1"/>
          </p:cNvSpPr>
          <p:nvPr>
            <p:ph type="title"/>
          </p:nvPr>
        </p:nvSpPr>
        <p:spPr/>
        <p:txBody>
          <a:bodyPr/>
          <a:lstStyle/>
          <a:p>
            <a:r>
              <a:rPr lang="en-US" dirty="0"/>
              <a:t>Burden</a:t>
            </a:r>
          </a:p>
        </p:txBody>
      </p:sp>
      <p:sp>
        <p:nvSpPr>
          <p:cNvPr id="3" name="Content Placeholder 2">
            <a:extLst>
              <a:ext uri="{FF2B5EF4-FFF2-40B4-BE49-F238E27FC236}">
                <a16:creationId xmlns:a16="http://schemas.microsoft.com/office/drawing/2014/main" id="{673C22DD-DCF3-416E-879A-8B4A006F898E}"/>
              </a:ext>
            </a:extLst>
          </p:cNvPr>
          <p:cNvSpPr>
            <a:spLocks noGrp="1"/>
          </p:cNvSpPr>
          <p:nvPr>
            <p:ph idx="1"/>
          </p:nvPr>
        </p:nvSpPr>
        <p:spPr/>
        <p:txBody>
          <a:bodyPr>
            <a:normAutofit/>
          </a:bodyPr>
          <a:lstStyle/>
          <a:p>
            <a:pPr marL="990600" indent="-457200">
              <a:lnSpc>
                <a:spcPct val="100000"/>
              </a:lnSpc>
              <a:spcBef>
                <a:spcPts val="0"/>
              </a:spcBef>
              <a:spcAft>
                <a:spcPts val="600"/>
              </a:spcAft>
              <a:buClr>
                <a:srgbClr val="C0040F"/>
              </a:buClr>
            </a:pPr>
            <a:r>
              <a:rPr lang="en-US" dirty="0">
                <a:latin typeface="Helvetica"/>
                <a:cs typeface="Helvetica"/>
              </a:rPr>
              <a:t>Insertion of tympanostomy tubes is the most common ambulatory surgery performed in children in the United States.</a:t>
            </a:r>
          </a:p>
          <a:p>
            <a:pPr marL="990600" indent="-457200">
              <a:lnSpc>
                <a:spcPct val="100000"/>
              </a:lnSpc>
              <a:spcBef>
                <a:spcPts val="0"/>
              </a:spcBef>
              <a:spcAft>
                <a:spcPts val="600"/>
              </a:spcAft>
              <a:buClr>
                <a:srgbClr val="C0040F"/>
              </a:buClr>
            </a:pPr>
            <a:r>
              <a:rPr lang="en-US" dirty="0">
                <a:latin typeface="Helvetica"/>
                <a:cs typeface="Helvetica"/>
              </a:rPr>
              <a:t>By age 3, nearly 1 in 15 children will have tubes inserted.</a:t>
            </a:r>
          </a:p>
          <a:p>
            <a:pPr marL="990600" indent="-457200">
              <a:lnSpc>
                <a:spcPct val="100000"/>
              </a:lnSpc>
              <a:spcBef>
                <a:spcPts val="0"/>
              </a:spcBef>
              <a:spcAft>
                <a:spcPts val="600"/>
              </a:spcAft>
              <a:buClr>
                <a:srgbClr val="C0040F"/>
              </a:buClr>
            </a:pPr>
            <a:r>
              <a:rPr lang="en-US" dirty="0">
                <a:latin typeface="Helvetica"/>
                <a:cs typeface="Helvetica"/>
              </a:rPr>
              <a:t>Children less than 7 years of age, are at increased risk of otitis media because their immature immune systems and poor function of the eustachian tube</a:t>
            </a:r>
          </a:p>
          <a:p>
            <a:pPr marL="990600" indent="-457200">
              <a:lnSpc>
                <a:spcPct val="100000"/>
              </a:lnSpc>
              <a:spcBef>
                <a:spcPts val="0"/>
              </a:spcBef>
              <a:spcAft>
                <a:spcPts val="600"/>
              </a:spcAft>
              <a:buClr>
                <a:srgbClr val="C0040F"/>
              </a:buClr>
            </a:pPr>
            <a:r>
              <a:rPr lang="en-US" dirty="0">
                <a:latin typeface="Helvetica"/>
                <a:cs typeface="Helvetica"/>
              </a:rPr>
              <a:t>Attendance at day care more than doubles the risk</a:t>
            </a:r>
          </a:p>
        </p:txBody>
      </p:sp>
    </p:spTree>
    <p:extLst>
      <p:ext uri="{BB962C8B-B14F-4D97-AF65-F5344CB8AC3E}">
        <p14:creationId xmlns:p14="http://schemas.microsoft.com/office/powerpoint/2010/main" val="41368503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032B2-E338-4FD4-8ABC-E530C5B3E07C}"/>
              </a:ext>
            </a:extLst>
          </p:cNvPr>
          <p:cNvSpPr>
            <a:spLocks noGrp="1"/>
          </p:cNvSpPr>
          <p:nvPr>
            <p:ph type="title"/>
          </p:nvPr>
        </p:nvSpPr>
        <p:spPr/>
        <p:txBody>
          <a:bodyPr/>
          <a:lstStyle/>
          <a:p>
            <a:r>
              <a:rPr lang="en-US" dirty="0"/>
              <a:t>KAS 9: Tympanostomy Tubes and At Risk Children</a:t>
            </a:r>
          </a:p>
        </p:txBody>
      </p:sp>
      <p:sp>
        <p:nvSpPr>
          <p:cNvPr id="3" name="Content Placeholder 2">
            <a:extLst>
              <a:ext uri="{FF2B5EF4-FFF2-40B4-BE49-F238E27FC236}">
                <a16:creationId xmlns:a16="http://schemas.microsoft.com/office/drawing/2014/main" id="{C3865027-92B7-400E-9844-C86F8560C2D7}"/>
              </a:ext>
            </a:extLst>
          </p:cNvPr>
          <p:cNvSpPr>
            <a:spLocks noGrp="1"/>
          </p:cNvSpPr>
          <p:nvPr>
            <p:ph idx="1"/>
          </p:nvPr>
        </p:nvSpPr>
        <p:spPr/>
        <p:txBody>
          <a:bodyPr>
            <a:normAutofit/>
          </a:bodyPr>
          <a:lstStyle/>
          <a:p>
            <a:pPr marL="0" indent="0">
              <a:lnSpc>
                <a:spcPct val="120000"/>
              </a:lnSpc>
              <a:spcBef>
                <a:spcPts val="0"/>
              </a:spcBef>
              <a:spcAft>
                <a:spcPts val="1800"/>
              </a:spcAft>
              <a:buNone/>
            </a:pPr>
            <a:r>
              <a:rPr lang="en-US" sz="1800" b="1" dirty="0">
                <a:latin typeface="Helvetica" panose="020B0604020202020204" pitchFamily="34" charset="0"/>
                <a:cs typeface="Helvetica" panose="020B0604020202020204" pitchFamily="34" charset="0"/>
              </a:rPr>
              <a:t>Clinicians may perform tympanostomy tube insertion in at risk children with unilateral or bilateral OME that is unlikely to resolve quickly as reflected by a type B (flat) tympanogram or persistence of effusion for 3 months or longer. </a:t>
            </a:r>
            <a:r>
              <a:rPr lang="en-US" sz="1800" i="1" u="sng" dirty="0">
                <a:latin typeface="Helvetica" panose="020B0604020202020204" pitchFamily="34" charset="0"/>
                <a:cs typeface="Helvetica" panose="020B0604020202020204" pitchFamily="34" charset="0"/>
              </a:rPr>
              <a:t>Option</a:t>
            </a:r>
            <a:r>
              <a:rPr lang="en-US" sz="1800" i="1" dirty="0">
                <a:latin typeface="Helvetica" panose="020B0604020202020204" pitchFamily="34" charset="0"/>
                <a:cs typeface="Helvetica" panose="020B0604020202020204" pitchFamily="34" charset="0"/>
              </a:rPr>
              <a:t> based on a systematic review and observational studies with a balance between benefit and harm.</a:t>
            </a:r>
            <a:endParaRPr lang="en-US" sz="1800" dirty="0">
              <a:latin typeface="Helvetica" panose="020B0604020202020204" pitchFamily="34" charset="0"/>
              <a:cs typeface="Helvetica" panose="020B0604020202020204" pitchFamily="34" charset="0"/>
            </a:endParaRPr>
          </a:p>
          <a:p>
            <a:pPr marL="0" indent="0">
              <a:lnSpc>
                <a:spcPct val="120000"/>
              </a:lnSpc>
              <a:spcBef>
                <a:spcPts val="0"/>
              </a:spcBef>
              <a:spcAft>
                <a:spcPts val="600"/>
              </a:spcAft>
              <a:buNone/>
            </a:pPr>
            <a:r>
              <a:rPr lang="en-US" sz="1800" u="sng" dirty="0">
                <a:latin typeface="Helvetica" panose="020B0604020202020204" pitchFamily="34" charset="0"/>
                <a:cs typeface="Helvetica" panose="020B0604020202020204" pitchFamily="34" charset="0"/>
              </a:rPr>
              <a:t>Benefit: </a:t>
            </a:r>
            <a:r>
              <a:rPr lang="en-US" sz="1800" dirty="0">
                <a:latin typeface="Helvetica" panose="020B0604020202020204" pitchFamily="34" charset="0"/>
                <a:cs typeface="Helvetica" panose="020B0604020202020204" pitchFamily="34" charset="0"/>
              </a:rPr>
              <a:t>Improved hearing, resolution of MEE in at risk children who would otherwise have a low probability of spontaneous resolution, mitigates a potential obstacle to child development</a:t>
            </a:r>
          </a:p>
          <a:p>
            <a:pPr marL="0" indent="0">
              <a:lnSpc>
                <a:spcPct val="120000"/>
              </a:lnSpc>
              <a:spcBef>
                <a:spcPts val="0"/>
              </a:spcBef>
              <a:spcAft>
                <a:spcPts val="600"/>
              </a:spcAft>
              <a:buNone/>
            </a:pPr>
            <a:r>
              <a:rPr lang="en-US" sz="1800" u="sng" dirty="0">
                <a:latin typeface="Helvetica" panose="020B0604020202020204" pitchFamily="34" charset="0"/>
                <a:cs typeface="Helvetica" panose="020B0604020202020204" pitchFamily="34" charset="0"/>
              </a:rPr>
              <a:t>Risk, harm, cost: </a:t>
            </a:r>
            <a:r>
              <a:rPr lang="en-US" sz="1800" dirty="0">
                <a:latin typeface="Helvetica" panose="020B0604020202020204" pitchFamily="34" charset="0"/>
                <a:cs typeface="Helvetica" panose="020B0604020202020204" pitchFamily="34" charset="0"/>
              </a:rPr>
              <a:t>Risk of anesthesia, sequelae of the indwelling tympanostomy tubes (otorrhea, granulation tissue, obstruction), complications after tube extrusion (</a:t>
            </a:r>
            <a:r>
              <a:rPr lang="en-US" sz="1800" dirty="0" err="1">
                <a:latin typeface="Helvetica" panose="020B0604020202020204" pitchFamily="34" charset="0"/>
                <a:cs typeface="Helvetica" panose="020B0604020202020204" pitchFamily="34" charset="0"/>
              </a:rPr>
              <a:t>myringosclerosis</a:t>
            </a:r>
            <a:r>
              <a:rPr lang="en-US" sz="1800" dirty="0">
                <a:latin typeface="Helvetica" panose="020B0604020202020204" pitchFamily="34" charset="0"/>
                <a:cs typeface="Helvetica" panose="020B0604020202020204" pitchFamily="34" charset="0"/>
              </a:rPr>
              <a:t>, retraction pocket, persistent perforation), failure of or premature tympanostomy tube extrusion, tympanostomy tube medialization, procedural anxiety and discomfort, and direct procedural costs</a:t>
            </a:r>
            <a:endParaRPr lang="en-US" altLang="en-US" sz="1800" dirty="0">
              <a:latin typeface="Helvetica" pitchFamily="34" charset="0"/>
              <a:cs typeface="Helvetica" panose="020B0604020202020204" pitchFamily="34" charset="0"/>
            </a:endParaRPr>
          </a:p>
        </p:txBody>
      </p:sp>
    </p:spTree>
    <p:extLst>
      <p:ext uri="{BB962C8B-B14F-4D97-AF65-F5344CB8AC3E}">
        <p14:creationId xmlns:p14="http://schemas.microsoft.com/office/powerpoint/2010/main" val="4200981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032B2-E338-4FD4-8ABC-E530C5B3E07C}"/>
              </a:ext>
            </a:extLst>
          </p:cNvPr>
          <p:cNvSpPr>
            <a:spLocks noGrp="1"/>
          </p:cNvSpPr>
          <p:nvPr>
            <p:ph type="title"/>
          </p:nvPr>
        </p:nvSpPr>
        <p:spPr/>
        <p:txBody>
          <a:bodyPr/>
          <a:lstStyle/>
          <a:p>
            <a:r>
              <a:rPr lang="en-US" dirty="0"/>
              <a:t>KAS 9: Tympanostomy Tubes and At Risk Children</a:t>
            </a:r>
          </a:p>
        </p:txBody>
      </p:sp>
      <p:sp>
        <p:nvSpPr>
          <p:cNvPr id="3" name="Content Placeholder 2">
            <a:extLst>
              <a:ext uri="{FF2B5EF4-FFF2-40B4-BE49-F238E27FC236}">
                <a16:creationId xmlns:a16="http://schemas.microsoft.com/office/drawing/2014/main" id="{C3865027-92B7-400E-9844-C86F8560C2D7}"/>
              </a:ext>
            </a:extLst>
          </p:cNvPr>
          <p:cNvSpPr>
            <a:spLocks noGrp="1"/>
          </p:cNvSpPr>
          <p:nvPr>
            <p:ph idx="1"/>
          </p:nvPr>
        </p:nvSpPr>
        <p:spPr/>
        <p:txBody>
          <a:bodyPr>
            <a:normAutofit lnSpcReduction="10000"/>
          </a:bodyPr>
          <a:lstStyle/>
          <a:p>
            <a:pPr marL="0" indent="0">
              <a:lnSpc>
                <a:spcPct val="120000"/>
              </a:lnSpc>
              <a:spcBef>
                <a:spcPts val="0"/>
              </a:spcBef>
              <a:spcAft>
                <a:spcPts val="600"/>
              </a:spcAft>
              <a:buNone/>
            </a:pPr>
            <a:r>
              <a:rPr lang="en-US" sz="1400"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600"/>
              </a:spcAft>
              <a:buNone/>
            </a:pPr>
            <a:r>
              <a:rPr lang="en-US" sz="1400" u="sng" dirty="0"/>
              <a:t>Aggregate evidence quality</a:t>
            </a:r>
            <a:r>
              <a:rPr lang="en-US" sz="1400" dirty="0"/>
              <a:t>: Grade C based on a systematic review of cohort studies regarding natural history of type B tympanograms and observational studies examining the impact of MEE on at risk children</a:t>
            </a:r>
          </a:p>
          <a:p>
            <a:pPr marL="0" lvl="0" indent="0">
              <a:lnSpc>
                <a:spcPct val="120000"/>
              </a:lnSpc>
              <a:spcBef>
                <a:spcPts val="0"/>
              </a:spcBef>
              <a:spcAft>
                <a:spcPts val="600"/>
              </a:spcAft>
              <a:buNone/>
            </a:pPr>
            <a:r>
              <a:rPr lang="en-US" sz="1400" u="sng" dirty="0"/>
              <a:t>Level of confidence in evidence</a:t>
            </a:r>
            <a:r>
              <a:rPr lang="en-US" sz="1400" dirty="0"/>
              <a:t>: Moderate to low, because of methodologic concerns with the conduct, outcome reporting, and follow up of available observational studies.</a:t>
            </a:r>
          </a:p>
          <a:p>
            <a:pPr marL="0" lvl="0" indent="0">
              <a:lnSpc>
                <a:spcPct val="120000"/>
              </a:lnSpc>
              <a:spcBef>
                <a:spcPts val="0"/>
              </a:spcBef>
              <a:spcAft>
                <a:spcPts val="600"/>
              </a:spcAft>
              <a:buNone/>
            </a:pPr>
            <a:r>
              <a:rPr lang="en-US" sz="1400" u="sng" dirty="0"/>
              <a:t>Benefit-harm assessment</a:t>
            </a:r>
            <a:r>
              <a:rPr lang="en-US" sz="1400" dirty="0"/>
              <a:t>: Equilibrium</a:t>
            </a:r>
          </a:p>
          <a:p>
            <a:pPr marL="0" lvl="0" indent="0">
              <a:lnSpc>
                <a:spcPct val="120000"/>
              </a:lnSpc>
              <a:spcBef>
                <a:spcPts val="0"/>
              </a:spcBef>
              <a:spcAft>
                <a:spcPts val="600"/>
              </a:spcAft>
              <a:buNone/>
            </a:pPr>
            <a:r>
              <a:rPr lang="en-US" sz="1400" u="sng" dirty="0"/>
              <a:t>Value judgments</a:t>
            </a:r>
            <a:r>
              <a:rPr lang="en-US" sz="1400" dirty="0"/>
              <a:t>: Despite the absence of controlled trials identifying benefits of tympanostomy tube placement in at risk children (such children were excluded from the reviews cited), the panel agreed that tympanostomy tubes were a reasonable intervention for reducing the prevalence of MEE that would otherwise have a low likelihood of prompt spontaneous resolution.  Untreated persistent MEE would place the child at high risk for hearing loss from suboptimal conduction of sound through the middle ear, which could interfere with subsequent speech and language progress.</a:t>
            </a:r>
          </a:p>
          <a:p>
            <a:pPr marL="0" lvl="0" indent="0">
              <a:lnSpc>
                <a:spcPct val="120000"/>
              </a:lnSpc>
              <a:spcBef>
                <a:spcPts val="0"/>
              </a:spcBef>
              <a:spcAft>
                <a:spcPts val="600"/>
              </a:spcAft>
              <a:buNone/>
            </a:pPr>
            <a:r>
              <a:rPr lang="en-US" sz="1400" u="sng" dirty="0"/>
              <a:t>Role of patient (caregiver) preferences</a:t>
            </a:r>
            <a:r>
              <a:rPr lang="en-US" sz="1400" dirty="0"/>
              <a:t>: Substantial role for shared decision-making with caregivers regarding whether or not to proceed with tympanostomy tube insertion</a:t>
            </a:r>
          </a:p>
          <a:p>
            <a:pPr marL="0" lvl="0" indent="0">
              <a:lnSpc>
                <a:spcPct val="120000"/>
              </a:lnSpc>
              <a:spcBef>
                <a:spcPts val="0"/>
              </a:spcBef>
              <a:spcAft>
                <a:spcPts val="600"/>
              </a:spcAft>
              <a:buNone/>
            </a:pPr>
            <a:r>
              <a:rPr lang="en-US" sz="1400" u="sng" dirty="0"/>
              <a:t>Policy level</a:t>
            </a:r>
            <a:r>
              <a:rPr lang="en-US" sz="1400" dirty="0"/>
              <a:t>: Option</a:t>
            </a:r>
          </a:p>
        </p:txBody>
      </p:sp>
    </p:spTree>
    <p:extLst>
      <p:ext uri="{BB962C8B-B14F-4D97-AF65-F5344CB8AC3E}">
        <p14:creationId xmlns:p14="http://schemas.microsoft.com/office/powerpoint/2010/main" val="33896604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2BFF9-BA2B-4908-9BA2-303B70A25384}"/>
              </a:ext>
            </a:extLst>
          </p:cNvPr>
          <p:cNvSpPr>
            <a:spLocks noGrp="1"/>
          </p:cNvSpPr>
          <p:nvPr>
            <p:ph type="title"/>
          </p:nvPr>
        </p:nvSpPr>
        <p:spPr/>
        <p:txBody>
          <a:bodyPr/>
          <a:lstStyle/>
          <a:p>
            <a:r>
              <a:rPr lang="en-US" dirty="0"/>
              <a:t>KAS 10: Perioperative Education</a:t>
            </a:r>
          </a:p>
        </p:txBody>
      </p:sp>
      <p:sp>
        <p:nvSpPr>
          <p:cNvPr id="3" name="Content Placeholder 2">
            <a:extLst>
              <a:ext uri="{FF2B5EF4-FFF2-40B4-BE49-F238E27FC236}">
                <a16:creationId xmlns:a16="http://schemas.microsoft.com/office/drawing/2014/main" id="{A4AEFE87-5D3D-421B-965A-14965FB14559}"/>
              </a:ext>
            </a:extLst>
          </p:cNvPr>
          <p:cNvSpPr>
            <a:spLocks noGrp="1"/>
          </p:cNvSpPr>
          <p:nvPr>
            <p:ph idx="1"/>
          </p:nvPr>
        </p:nvSpPr>
        <p:spPr/>
        <p:txBody>
          <a:bodyPr>
            <a:normAutofit/>
          </a:bodyPr>
          <a:lstStyle/>
          <a:p>
            <a:pPr marL="0" indent="0">
              <a:lnSpc>
                <a:spcPct val="120000"/>
              </a:lnSpc>
              <a:spcBef>
                <a:spcPts val="0"/>
              </a:spcBef>
              <a:spcAft>
                <a:spcPts val="1800"/>
              </a:spcAft>
              <a:buNone/>
            </a:pPr>
            <a:r>
              <a:rPr lang="en-US" sz="1800" b="1" dirty="0">
                <a:latin typeface="Helvetica" panose="020B0604020202020204" pitchFamily="34" charset="0"/>
                <a:cs typeface="Helvetica" panose="020B0604020202020204" pitchFamily="34" charset="0"/>
              </a:rPr>
              <a:t>In the perioperative period, clinicians should educate caregivers of children with tympanostomy tubes regarding the expected duration of tube function, recommended follow up schedule, and detection of complications. </a:t>
            </a:r>
            <a:r>
              <a:rPr lang="en-US" sz="1800" i="1" u="sng" dirty="0">
                <a:latin typeface="Helvetica" panose="020B0604020202020204" pitchFamily="34" charset="0"/>
                <a:cs typeface="Helvetica" panose="020B0604020202020204" pitchFamily="34" charset="0"/>
              </a:rPr>
              <a:t>Recommendation</a:t>
            </a:r>
            <a:r>
              <a:rPr lang="en-US" sz="1800" i="1" dirty="0">
                <a:latin typeface="Helvetica" panose="020B0604020202020204" pitchFamily="34" charset="0"/>
                <a:cs typeface="Helvetica" panose="020B0604020202020204" pitchFamily="34" charset="0"/>
              </a:rPr>
              <a:t> based on observational studies, with a preponderance of benefit over harm.</a:t>
            </a:r>
          </a:p>
          <a:p>
            <a:pPr marL="0" lvl="0" indent="0">
              <a:lnSpc>
                <a:spcPct val="120000"/>
              </a:lnSpc>
              <a:spcBef>
                <a:spcPts val="0"/>
              </a:spcBef>
              <a:spcAft>
                <a:spcPts val="600"/>
              </a:spcAft>
              <a:buNone/>
            </a:pPr>
            <a:r>
              <a:rPr lang="en-US" sz="1800" u="sng" dirty="0">
                <a:latin typeface="Helvetica" panose="020B0604020202020204" pitchFamily="34" charset="0"/>
                <a:cs typeface="Helvetica" panose="020B0604020202020204" pitchFamily="34" charset="0"/>
              </a:rPr>
              <a:t>Benefits: </a:t>
            </a:r>
            <a:r>
              <a:rPr lang="en-US" sz="1800" dirty="0">
                <a:latin typeface="Helvetica" panose="020B0604020202020204" pitchFamily="34" charset="0"/>
                <a:cs typeface="Helvetica" panose="020B0604020202020204" pitchFamily="34" charset="0"/>
              </a:rPr>
              <a:t>Define appropriate caregiver expectations after surgery, enable caregivers to recognize complications early, and improve caregiver understanding of the importance of follow up.</a:t>
            </a:r>
          </a:p>
          <a:p>
            <a:pPr marL="0" lvl="0" indent="0">
              <a:lnSpc>
                <a:spcPct val="120000"/>
              </a:lnSpc>
              <a:spcBef>
                <a:spcPts val="0"/>
              </a:spcBef>
              <a:spcAft>
                <a:spcPts val="600"/>
              </a:spcAft>
              <a:buNone/>
            </a:pPr>
            <a:r>
              <a:rPr lang="en-US" sz="1800" u="sng" dirty="0">
                <a:latin typeface="Helvetica" panose="020B0604020202020204" pitchFamily="34" charset="0"/>
                <a:cs typeface="Helvetica" panose="020B0604020202020204" pitchFamily="34" charset="0"/>
              </a:rPr>
              <a:t>Risks, harms, costs</a:t>
            </a:r>
            <a:r>
              <a:rPr lang="en-US" sz="1800" dirty="0">
                <a:latin typeface="Helvetica" panose="020B0604020202020204" pitchFamily="34" charset="0"/>
                <a:cs typeface="Helvetica" panose="020B0604020202020204" pitchFamily="34" charset="0"/>
              </a:rPr>
              <a:t>:</a:t>
            </a:r>
            <a:r>
              <a:rPr lang="en-US" sz="1800" b="1" i="1" dirty="0">
                <a:latin typeface="Helvetica" panose="020B0604020202020204" pitchFamily="34" charset="0"/>
                <a:cs typeface="Helvetica" panose="020B0604020202020204" pitchFamily="34" charset="0"/>
              </a:rPr>
              <a:t> </a:t>
            </a:r>
            <a:r>
              <a:rPr lang="en-US" sz="1800" dirty="0">
                <a:latin typeface="Helvetica" panose="020B0604020202020204" pitchFamily="34" charset="0"/>
                <a:cs typeface="Helvetica" panose="020B0604020202020204" pitchFamily="34" charset="0"/>
              </a:rPr>
              <a:t>None</a:t>
            </a:r>
          </a:p>
        </p:txBody>
      </p:sp>
    </p:spTree>
    <p:extLst>
      <p:ext uri="{BB962C8B-B14F-4D97-AF65-F5344CB8AC3E}">
        <p14:creationId xmlns:p14="http://schemas.microsoft.com/office/powerpoint/2010/main" val="35955963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2BFF9-BA2B-4908-9BA2-303B70A25384}"/>
              </a:ext>
            </a:extLst>
          </p:cNvPr>
          <p:cNvSpPr>
            <a:spLocks noGrp="1"/>
          </p:cNvSpPr>
          <p:nvPr>
            <p:ph type="title"/>
          </p:nvPr>
        </p:nvSpPr>
        <p:spPr/>
        <p:txBody>
          <a:bodyPr/>
          <a:lstStyle/>
          <a:p>
            <a:r>
              <a:rPr lang="en-US" dirty="0"/>
              <a:t>KAS 10: Perioperative Education</a:t>
            </a:r>
          </a:p>
        </p:txBody>
      </p:sp>
      <p:sp>
        <p:nvSpPr>
          <p:cNvPr id="3" name="Content Placeholder 2">
            <a:extLst>
              <a:ext uri="{FF2B5EF4-FFF2-40B4-BE49-F238E27FC236}">
                <a16:creationId xmlns:a16="http://schemas.microsoft.com/office/drawing/2014/main" id="{A4AEFE87-5D3D-421B-965A-14965FB14559}"/>
              </a:ext>
            </a:extLst>
          </p:cNvPr>
          <p:cNvSpPr>
            <a:spLocks noGrp="1"/>
          </p:cNvSpPr>
          <p:nvPr>
            <p:ph idx="1"/>
          </p:nvPr>
        </p:nvSpPr>
        <p:spPr/>
        <p:txBody>
          <a:bodyPr>
            <a:normAutofit/>
          </a:bodyPr>
          <a:lstStyle/>
          <a:p>
            <a:pPr marL="0" indent="0">
              <a:lnSpc>
                <a:spcPct val="100000"/>
              </a:lnSpc>
              <a:spcBef>
                <a:spcPts val="0"/>
              </a:spcBef>
              <a:spcAft>
                <a:spcPts val="600"/>
              </a:spcAft>
              <a:buNone/>
            </a:pPr>
            <a:r>
              <a:rPr lang="en-US" sz="1800" b="1" dirty="0">
                <a:latin typeface="Helvetica" panose="020B0604020202020204" pitchFamily="34" charset="0"/>
                <a:cs typeface="Helvetica" panose="020B0604020202020204" pitchFamily="34" charset="0"/>
              </a:rPr>
              <a:t>Action Statement Profile </a:t>
            </a:r>
          </a:p>
          <a:p>
            <a:pPr marL="0" indent="0">
              <a:lnSpc>
                <a:spcPct val="100000"/>
              </a:lnSpc>
              <a:spcBef>
                <a:spcPts val="0"/>
              </a:spcBef>
              <a:spcAft>
                <a:spcPts val="600"/>
              </a:spcAft>
              <a:buNone/>
            </a:pPr>
            <a:r>
              <a:rPr lang="en-US" sz="1800" u="sng" dirty="0">
                <a:latin typeface="Helvetica" panose="020B0604020202020204" pitchFamily="34" charset="0"/>
                <a:cs typeface="Helvetica" panose="020B0604020202020204" pitchFamily="34" charset="0"/>
              </a:rPr>
              <a:t>Aggregate evidence quality</a:t>
            </a:r>
            <a:r>
              <a:rPr lang="en-US" sz="1800" dirty="0">
                <a:latin typeface="Helvetica" panose="020B0604020202020204" pitchFamily="34" charset="0"/>
                <a:cs typeface="Helvetica" panose="020B0604020202020204" pitchFamily="34" charset="0"/>
              </a:rPr>
              <a:t>: Grade C, based on observational studies with limitations</a:t>
            </a:r>
          </a:p>
          <a:p>
            <a:pPr marL="0" lvl="0" indent="0">
              <a:lnSpc>
                <a:spcPct val="100000"/>
              </a:lnSpc>
              <a:spcBef>
                <a:spcPts val="0"/>
              </a:spcBef>
              <a:spcAft>
                <a:spcPts val="600"/>
              </a:spcAft>
              <a:buNone/>
            </a:pPr>
            <a:r>
              <a:rPr lang="en-US" sz="1800" u="sng" dirty="0">
                <a:latin typeface="Helvetica" panose="020B0604020202020204" pitchFamily="34" charset="0"/>
                <a:cs typeface="Helvetica" panose="020B0604020202020204" pitchFamily="34" charset="0"/>
              </a:rPr>
              <a:t>Level of confidence in evidence</a:t>
            </a:r>
            <a:r>
              <a:rPr lang="en-US" sz="1800" dirty="0">
                <a:latin typeface="Helvetica" panose="020B0604020202020204" pitchFamily="34" charset="0"/>
                <a:cs typeface="Helvetica" panose="020B0604020202020204" pitchFamily="34" charset="0"/>
              </a:rPr>
              <a:t>: Medium; there is good evidence and strong consensus on the value of patient education and counseling, in general, but evidence on how this education and counseling impacts outcomes of children with tympanostomy tubes is limited.</a:t>
            </a:r>
          </a:p>
          <a:p>
            <a:pPr marL="0" lvl="0" indent="0">
              <a:lnSpc>
                <a:spcPct val="100000"/>
              </a:lnSpc>
              <a:spcBef>
                <a:spcPts val="0"/>
              </a:spcBef>
              <a:spcAft>
                <a:spcPts val="600"/>
              </a:spcAft>
              <a:buNone/>
            </a:pPr>
            <a:r>
              <a:rPr lang="en-US" sz="1800" u="sng" dirty="0">
                <a:latin typeface="Helvetica" panose="020B0604020202020204" pitchFamily="34" charset="0"/>
                <a:cs typeface="Helvetica" panose="020B0604020202020204" pitchFamily="34" charset="0"/>
              </a:rPr>
              <a:t>Benefit-harm assessment</a:t>
            </a:r>
            <a:r>
              <a:rPr lang="en-US" sz="1800" dirty="0">
                <a:latin typeface="Helvetica" panose="020B0604020202020204" pitchFamily="34" charset="0"/>
                <a:cs typeface="Helvetica" panose="020B0604020202020204" pitchFamily="34" charset="0"/>
              </a:rPr>
              <a:t>: Preponderance of benefit over harm</a:t>
            </a:r>
          </a:p>
          <a:p>
            <a:pPr marL="0" lvl="0" indent="0">
              <a:lnSpc>
                <a:spcPct val="100000"/>
              </a:lnSpc>
              <a:spcBef>
                <a:spcPts val="0"/>
              </a:spcBef>
              <a:spcAft>
                <a:spcPts val="600"/>
              </a:spcAft>
              <a:buNone/>
            </a:pPr>
            <a:r>
              <a:rPr lang="en-US" sz="1800" u="sng" dirty="0">
                <a:latin typeface="Helvetica" panose="020B0604020202020204" pitchFamily="34" charset="0"/>
                <a:cs typeface="Helvetica" panose="020B0604020202020204" pitchFamily="34" charset="0"/>
              </a:rPr>
              <a:t>Value judgments</a:t>
            </a:r>
            <a:r>
              <a:rPr lang="en-US" sz="1800" dirty="0">
                <a:latin typeface="Helvetica" panose="020B0604020202020204" pitchFamily="34" charset="0"/>
                <a:cs typeface="Helvetica" panose="020B0604020202020204" pitchFamily="34" charset="0"/>
              </a:rPr>
              <a:t>: Importance of patient education in promoting optimal outcomes</a:t>
            </a:r>
          </a:p>
          <a:p>
            <a:pPr marL="0" lvl="0" indent="0">
              <a:lnSpc>
                <a:spcPct val="100000"/>
              </a:lnSpc>
              <a:spcBef>
                <a:spcPts val="0"/>
              </a:spcBef>
              <a:spcAft>
                <a:spcPts val="600"/>
              </a:spcAft>
              <a:buNone/>
            </a:pPr>
            <a:r>
              <a:rPr lang="en-US" sz="1800" u="sng" dirty="0">
                <a:latin typeface="Helvetica" panose="020B0604020202020204" pitchFamily="34" charset="0"/>
                <a:cs typeface="Helvetica" panose="020B0604020202020204" pitchFamily="34" charset="0"/>
              </a:rPr>
              <a:t>Role of patient (caregiver) preferences</a:t>
            </a:r>
            <a:r>
              <a:rPr lang="en-US" sz="1800" dirty="0">
                <a:latin typeface="Helvetica" panose="020B0604020202020204" pitchFamily="34" charset="0"/>
                <a:cs typeface="Helvetica" panose="020B0604020202020204" pitchFamily="34" charset="0"/>
              </a:rPr>
              <a:t>: None, since this recommendation deals only with providing information for proper management.</a:t>
            </a:r>
          </a:p>
          <a:p>
            <a:pPr marL="0" lvl="0" indent="0">
              <a:lnSpc>
                <a:spcPct val="100000"/>
              </a:lnSpc>
              <a:spcBef>
                <a:spcPts val="0"/>
              </a:spcBef>
              <a:spcAft>
                <a:spcPts val="600"/>
              </a:spcAft>
              <a:buNone/>
            </a:pPr>
            <a:r>
              <a:rPr lang="en-US" sz="1800" u="sng" dirty="0">
                <a:latin typeface="Helvetica" panose="020B0604020202020204" pitchFamily="34" charset="0"/>
                <a:cs typeface="Helvetica" panose="020B0604020202020204" pitchFamily="34" charset="0"/>
              </a:rPr>
              <a:t>Policy level</a:t>
            </a:r>
            <a:r>
              <a:rPr lang="en-US" sz="1800" dirty="0">
                <a:latin typeface="Helvetica" panose="020B0604020202020204" pitchFamily="34" charset="0"/>
                <a:cs typeface="Helvetica" panose="020B0604020202020204" pitchFamily="34" charset="0"/>
              </a:rPr>
              <a:t>: Recommendation</a:t>
            </a:r>
          </a:p>
        </p:txBody>
      </p:sp>
    </p:spTree>
    <p:extLst>
      <p:ext uri="{BB962C8B-B14F-4D97-AF65-F5344CB8AC3E}">
        <p14:creationId xmlns:p14="http://schemas.microsoft.com/office/powerpoint/2010/main" val="32119364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D9BB5-3637-4AE2-851B-8E03E41C0C9E}"/>
              </a:ext>
            </a:extLst>
          </p:cNvPr>
          <p:cNvSpPr>
            <a:spLocks noGrp="1"/>
          </p:cNvSpPr>
          <p:nvPr>
            <p:ph type="title"/>
          </p:nvPr>
        </p:nvSpPr>
        <p:spPr/>
        <p:txBody>
          <a:bodyPr/>
          <a:lstStyle/>
          <a:p>
            <a:r>
              <a:rPr lang="en-US" dirty="0"/>
              <a:t>KAS 11: Acute Tympanostomy Tube Otorrhea</a:t>
            </a:r>
          </a:p>
        </p:txBody>
      </p:sp>
      <p:sp>
        <p:nvSpPr>
          <p:cNvPr id="3" name="Content Placeholder 2">
            <a:extLst>
              <a:ext uri="{FF2B5EF4-FFF2-40B4-BE49-F238E27FC236}">
                <a16:creationId xmlns:a16="http://schemas.microsoft.com/office/drawing/2014/main" id="{C14C57A7-46A1-4EBC-A003-06011CDCA9A8}"/>
              </a:ext>
            </a:extLst>
          </p:cNvPr>
          <p:cNvSpPr>
            <a:spLocks noGrp="1"/>
          </p:cNvSpPr>
          <p:nvPr>
            <p:ph idx="1"/>
          </p:nvPr>
        </p:nvSpPr>
        <p:spPr/>
        <p:txBody>
          <a:bodyPr>
            <a:normAutofit/>
          </a:bodyPr>
          <a:lstStyle/>
          <a:p>
            <a:pPr marL="0" indent="0">
              <a:lnSpc>
                <a:spcPct val="120000"/>
              </a:lnSpc>
              <a:spcBef>
                <a:spcPts val="0"/>
              </a:spcBef>
              <a:spcAft>
                <a:spcPts val="1800"/>
              </a:spcAft>
              <a:buNone/>
            </a:pPr>
            <a:r>
              <a:rPr lang="en-US" sz="1800" b="1" dirty="0">
                <a:latin typeface="Helvetica" panose="020B0604020202020204" pitchFamily="34" charset="0"/>
                <a:cs typeface="Helvetica" panose="020B0604020202020204" pitchFamily="34" charset="0"/>
              </a:rPr>
              <a:t>Clinicians should prescribe topical antibiotic eardrops only, without oral antibiotics, for children with uncomplicated acute tympanostomy tube otorrhea. </a:t>
            </a:r>
            <a:r>
              <a:rPr lang="en-US" sz="1800" i="1" dirty="0">
                <a:latin typeface="Helvetica" panose="020B0604020202020204" pitchFamily="34" charset="0"/>
                <a:cs typeface="Helvetica" panose="020B0604020202020204" pitchFamily="34" charset="0"/>
              </a:rPr>
              <a:t>Strong recommendation based on randomized controlled trials with a preponderance of benefit over harm.</a:t>
            </a:r>
            <a:endParaRPr lang="en-US" sz="1800" dirty="0">
              <a:latin typeface="Helvetica" panose="020B0604020202020204" pitchFamily="34" charset="0"/>
              <a:cs typeface="Helvetica" panose="020B0604020202020204" pitchFamily="34" charset="0"/>
            </a:endParaRPr>
          </a:p>
          <a:p>
            <a:pPr marL="0" indent="0">
              <a:lnSpc>
                <a:spcPct val="120000"/>
              </a:lnSpc>
              <a:spcBef>
                <a:spcPts val="0"/>
              </a:spcBef>
              <a:spcAft>
                <a:spcPts val="600"/>
              </a:spcAft>
              <a:buNone/>
            </a:pPr>
            <a:r>
              <a:rPr lang="en-US" sz="1800" u="sng" dirty="0">
                <a:latin typeface="Helvetica" panose="020B0604020202020204" pitchFamily="34" charset="0"/>
                <a:cs typeface="Helvetica" panose="020B0604020202020204" pitchFamily="34" charset="0"/>
              </a:rPr>
              <a:t>Benefits: </a:t>
            </a:r>
            <a:r>
              <a:rPr lang="en-US" sz="1800" dirty="0">
                <a:latin typeface="Helvetica" panose="020B0604020202020204" pitchFamily="34" charset="0"/>
                <a:cs typeface="Helvetica" panose="020B0604020202020204" pitchFamily="34" charset="0"/>
              </a:rPr>
              <a:t>Increased efficacy by providing appropriate coverage of otorrhea pathogens, including </a:t>
            </a:r>
            <a:r>
              <a:rPr lang="en-US" sz="1800" i="1" dirty="0">
                <a:latin typeface="Helvetica" panose="020B0604020202020204" pitchFamily="34" charset="0"/>
                <a:cs typeface="Helvetica" panose="020B0604020202020204" pitchFamily="34" charset="0"/>
              </a:rPr>
              <a:t>Pseudomonas aeruginosa</a:t>
            </a:r>
            <a:r>
              <a:rPr lang="en-US" sz="1800" dirty="0">
                <a:latin typeface="Helvetica" panose="020B0604020202020204" pitchFamily="34" charset="0"/>
                <a:cs typeface="Helvetica" panose="020B0604020202020204" pitchFamily="34" charset="0"/>
              </a:rPr>
              <a:t> and methicillin-resistant </a:t>
            </a:r>
            <a:r>
              <a:rPr lang="en-US" sz="1800" i="1" dirty="0">
                <a:latin typeface="Helvetica" panose="020B0604020202020204" pitchFamily="34" charset="0"/>
                <a:cs typeface="Helvetica" panose="020B0604020202020204" pitchFamily="34" charset="0"/>
              </a:rPr>
              <a:t>Staphylococcus aureus</a:t>
            </a:r>
            <a:r>
              <a:rPr lang="en-US" sz="1800" dirty="0">
                <a:latin typeface="Helvetica" panose="020B0604020202020204" pitchFamily="34" charset="0"/>
                <a:cs typeface="Helvetica" panose="020B0604020202020204" pitchFamily="34" charset="0"/>
              </a:rPr>
              <a:t> (MRSA), avoidance of unnecessary overuse and adverse effects of systemic antibiotics, including bacterial resistance </a:t>
            </a:r>
          </a:p>
          <a:p>
            <a:pPr marL="0" indent="0">
              <a:lnSpc>
                <a:spcPct val="120000"/>
              </a:lnSpc>
              <a:spcBef>
                <a:spcPts val="0"/>
              </a:spcBef>
              <a:spcAft>
                <a:spcPts val="600"/>
              </a:spcAft>
              <a:buNone/>
            </a:pPr>
            <a:r>
              <a:rPr lang="en-US" sz="1800" u="sng" dirty="0">
                <a:latin typeface="Helvetica" panose="020B0604020202020204" pitchFamily="34" charset="0"/>
                <a:cs typeface="Helvetica" panose="020B0604020202020204" pitchFamily="34" charset="0"/>
              </a:rPr>
              <a:t>Risks, harms, costs: </a:t>
            </a:r>
            <a:r>
              <a:rPr lang="en-US" sz="1800" dirty="0">
                <a:latin typeface="Helvetica" panose="020B0604020202020204" pitchFamily="34" charset="0"/>
                <a:cs typeface="Helvetica" panose="020B0604020202020204" pitchFamily="34" charset="0"/>
              </a:rPr>
              <a:t>Additional expense of topical </a:t>
            </a:r>
            <a:r>
              <a:rPr lang="en-US" sz="1800" dirty="0" err="1">
                <a:latin typeface="Helvetica" panose="020B0604020202020204" pitchFamily="34" charset="0"/>
                <a:cs typeface="Helvetica" panose="020B0604020202020204" pitchFamily="34" charset="0"/>
              </a:rPr>
              <a:t>otic</a:t>
            </a:r>
            <a:r>
              <a:rPr lang="en-US" sz="1800" dirty="0">
                <a:latin typeface="Helvetica" panose="020B0604020202020204" pitchFamily="34" charset="0"/>
                <a:cs typeface="Helvetica" panose="020B0604020202020204" pitchFamily="34" charset="0"/>
              </a:rPr>
              <a:t> antibiotics compared with oral antibiotics, potential difficulties in drug delivery to the middle ear if presence of obstructing debris or purulence in the ear canal</a:t>
            </a:r>
          </a:p>
        </p:txBody>
      </p:sp>
    </p:spTree>
    <p:extLst>
      <p:ext uri="{BB962C8B-B14F-4D97-AF65-F5344CB8AC3E}">
        <p14:creationId xmlns:p14="http://schemas.microsoft.com/office/powerpoint/2010/main" val="30295166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D9BB5-3637-4AE2-851B-8E03E41C0C9E}"/>
              </a:ext>
            </a:extLst>
          </p:cNvPr>
          <p:cNvSpPr>
            <a:spLocks noGrp="1"/>
          </p:cNvSpPr>
          <p:nvPr>
            <p:ph type="title"/>
          </p:nvPr>
        </p:nvSpPr>
        <p:spPr/>
        <p:txBody>
          <a:bodyPr/>
          <a:lstStyle/>
          <a:p>
            <a:r>
              <a:rPr lang="en-US" dirty="0"/>
              <a:t>KAS 11: Acute Tympanostomy Tube Otorrhea</a:t>
            </a:r>
          </a:p>
        </p:txBody>
      </p:sp>
      <p:sp>
        <p:nvSpPr>
          <p:cNvPr id="3" name="Content Placeholder 2">
            <a:extLst>
              <a:ext uri="{FF2B5EF4-FFF2-40B4-BE49-F238E27FC236}">
                <a16:creationId xmlns:a16="http://schemas.microsoft.com/office/drawing/2014/main" id="{C14C57A7-46A1-4EBC-A003-06011CDCA9A8}"/>
              </a:ext>
            </a:extLst>
          </p:cNvPr>
          <p:cNvSpPr>
            <a:spLocks noGrp="1"/>
          </p:cNvSpPr>
          <p:nvPr>
            <p:ph idx="1"/>
          </p:nvPr>
        </p:nvSpPr>
        <p:spPr/>
        <p:txBody>
          <a:bodyPr>
            <a:normAutofit fontScale="55000" lnSpcReduction="20000"/>
          </a:bodyPr>
          <a:lstStyle/>
          <a:p>
            <a:pPr marL="0" indent="0">
              <a:lnSpc>
                <a:spcPct val="120000"/>
              </a:lnSpc>
              <a:spcBef>
                <a:spcPts val="0"/>
              </a:spcBef>
              <a:spcAft>
                <a:spcPts val="600"/>
              </a:spcAft>
              <a:buNone/>
            </a:pPr>
            <a:r>
              <a:rPr lang="en-US" sz="3000" b="1" dirty="0">
                <a:latin typeface="Helvetica" panose="020B0604020202020204" pitchFamily="34" charset="0"/>
                <a:cs typeface="Helvetica" panose="020B0604020202020204" pitchFamily="34" charset="0"/>
              </a:rPr>
              <a:t>Action Statement Profile</a:t>
            </a:r>
          </a:p>
          <a:p>
            <a:pPr marL="0" indent="0">
              <a:lnSpc>
                <a:spcPct val="120000"/>
              </a:lnSpc>
              <a:spcBef>
                <a:spcPts val="0"/>
              </a:spcBef>
              <a:spcAft>
                <a:spcPts val="600"/>
              </a:spcAft>
              <a:buNone/>
            </a:pPr>
            <a:r>
              <a:rPr lang="en-US" sz="2900" u="sng" dirty="0">
                <a:latin typeface="Helvetica" panose="020B0604020202020204" pitchFamily="34" charset="0"/>
                <a:cs typeface="Helvetica" panose="020B0604020202020204" pitchFamily="34" charset="0"/>
              </a:rPr>
              <a:t>Aggregate evidence quality</a:t>
            </a:r>
            <a:r>
              <a:rPr lang="en-US" sz="2900" dirty="0">
                <a:latin typeface="Helvetica" panose="020B0604020202020204" pitchFamily="34" charset="0"/>
                <a:cs typeface="Helvetica" panose="020B0604020202020204" pitchFamily="34" charset="0"/>
              </a:rPr>
              <a:t>: Grade B, based on RCTs demonstrating equal efficacy of topical versus oral antibiotic therapy for otorrhea as well as improved outcomes with topical antibiotic therapy when different topical preparations are compared </a:t>
            </a:r>
          </a:p>
          <a:p>
            <a:pPr marL="0" indent="0">
              <a:lnSpc>
                <a:spcPct val="120000"/>
              </a:lnSpc>
              <a:spcBef>
                <a:spcPts val="0"/>
              </a:spcBef>
              <a:spcAft>
                <a:spcPts val="600"/>
              </a:spcAft>
              <a:buNone/>
            </a:pPr>
            <a:r>
              <a:rPr lang="en-US" sz="2900" u="sng" dirty="0">
                <a:latin typeface="Helvetica" panose="020B0604020202020204" pitchFamily="34" charset="0"/>
                <a:cs typeface="Helvetica" panose="020B0604020202020204" pitchFamily="34" charset="0"/>
              </a:rPr>
              <a:t>Level of confidence in evidence</a:t>
            </a:r>
            <a:r>
              <a:rPr lang="en-US" sz="2900" dirty="0">
                <a:latin typeface="Helvetica" panose="020B0604020202020204" pitchFamily="34" charset="0"/>
                <a:cs typeface="Helvetica" panose="020B0604020202020204" pitchFamily="34" charset="0"/>
              </a:rPr>
              <a:t>: High</a:t>
            </a:r>
          </a:p>
          <a:p>
            <a:pPr marL="0" indent="0">
              <a:lnSpc>
                <a:spcPct val="120000"/>
              </a:lnSpc>
              <a:spcBef>
                <a:spcPts val="0"/>
              </a:spcBef>
              <a:spcAft>
                <a:spcPts val="600"/>
              </a:spcAft>
              <a:buNone/>
            </a:pPr>
            <a:r>
              <a:rPr lang="en-US" sz="2900" u="sng" dirty="0">
                <a:latin typeface="Helvetica" panose="020B0604020202020204" pitchFamily="34" charset="0"/>
                <a:cs typeface="Helvetica" panose="020B0604020202020204" pitchFamily="34" charset="0"/>
              </a:rPr>
              <a:t>Benefit-harm assessment</a:t>
            </a:r>
            <a:r>
              <a:rPr lang="en-US" sz="2900" dirty="0">
                <a:latin typeface="Helvetica" panose="020B0604020202020204" pitchFamily="34" charset="0"/>
                <a:cs typeface="Helvetica" panose="020B0604020202020204" pitchFamily="34" charset="0"/>
              </a:rPr>
              <a:t>: Preponderance of benefit over harm</a:t>
            </a:r>
          </a:p>
          <a:p>
            <a:pPr marL="0" indent="0">
              <a:lnSpc>
                <a:spcPct val="120000"/>
              </a:lnSpc>
              <a:spcBef>
                <a:spcPts val="0"/>
              </a:spcBef>
              <a:spcAft>
                <a:spcPts val="600"/>
              </a:spcAft>
              <a:buNone/>
            </a:pPr>
            <a:r>
              <a:rPr lang="en-US" sz="2900" u="sng" dirty="0">
                <a:latin typeface="Helvetica" panose="020B0604020202020204" pitchFamily="34" charset="0"/>
                <a:cs typeface="Helvetica" panose="020B0604020202020204" pitchFamily="34" charset="0"/>
              </a:rPr>
              <a:t>Value judgments</a:t>
            </a:r>
            <a:r>
              <a:rPr lang="en-US" sz="2900" dirty="0">
                <a:latin typeface="Helvetica" panose="020B0604020202020204" pitchFamily="34" charset="0"/>
                <a:cs typeface="Helvetica" panose="020B0604020202020204" pitchFamily="34" charset="0"/>
              </a:rPr>
              <a:t>: Emphasis on avoiding systemic antibiotics due to known adverse events and potential for induced bacterial resistance </a:t>
            </a:r>
          </a:p>
          <a:p>
            <a:pPr marL="0" indent="0">
              <a:lnSpc>
                <a:spcPct val="120000"/>
              </a:lnSpc>
              <a:spcBef>
                <a:spcPts val="0"/>
              </a:spcBef>
              <a:spcAft>
                <a:spcPts val="600"/>
              </a:spcAft>
              <a:buNone/>
            </a:pPr>
            <a:r>
              <a:rPr lang="en-US" sz="2900" u="sng" dirty="0">
                <a:latin typeface="Helvetica" panose="020B0604020202020204" pitchFamily="34" charset="0"/>
                <a:cs typeface="Helvetica" panose="020B0604020202020204" pitchFamily="34" charset="0"/>
              </a:rPr>
              <a:t>Role of patient (caregiver) preferences</a:t>
            </a:r>
            <a:r>
              <a:rPr lang="en-US" sz="2900" dirty="0">
                <a:latin typeface="Helvetica" panose="020B0604020202020204" pitchFamily="34" charset="0"/>
                <a:cs typeface="Helvetica" panose="020B0604020202020204" pitchFamily="34" charset="0"/>
              </a:rPr>
              <a:t>: Limited, because there is good evidence that topical antibiotic eardrops are safer than oral antibiotics and have equal efficacy </a:t>
            </a:r>
          </a:p>
          <a:p>
            <a:pPr marL="0" indent="0">
              <a:lnSpc>
                <a:spcPct val="120000"/>
              </a:lnSpc>
              <a:spcBef>
                <a:spcPts val="0"/>
              </a:spcBef>
              <a:spcAft>
                <a:spcPts val="600"/>
              </a:spcAft>
              <a:buNone/>
            </a:pPr>
            <a:r>
              <a:rPr lang="en-US" sz="2900" u="sng" dirty="0">
                <a:latin typeface="Helvetica" panose="020B0604020202020204" pitchFamily="34" charset="0"/>
                <a:cs typeface="Helvetica" panose="020B0604020202020204" pitchFamily="34" charset="0"/>
              </a:rPr>
              <a:t>Exceptions</a:t>
            </a:r>
            <a:r>
              <a:rPr lang="en-US" sz="2900" dirty="0">
                <a:latin typeface="Helvetica" panose="020B0604020202020204" pitchFamily="34" charset="0"/>
                <a:cs typeface="Helvetica" panose="020B0604020202020204" pitchFamily="34" charset="0"/>
              </a:rPr>
              <a:t>: Children with complicated otorrhea, cellulitis of adjacent skin, concurrent bacterial infection requiring antibiotics (</a:t>
            </a:r>
            <a:r>
              <a:rPr lang="en-US" sz="2900" dirty="0" err="1">
                <a:latin typeface="Helvetica" panose="020B0604020202020204" pitchFamily="34" charset="0"/>
                <a:cs typeface="Helvetica" panose="020B0604020202020204" pitchFamily="34" charset="0"/>
              </a:rPr>
              <a:t>eg</a:t>
            </a:r>
            <a:r>
              <a:rPr lang="en-US" sz="2900" dirty="0">
                <a:latin typeface="Helvetica" panose="020B0604020202020204" pitchFamily="34" charset="0"/>
                <a:cs typeface="Helvetica" panose="020B0604020202020204" pitchFamily="34" charset="0"/>
              </a:rPr>
              <a:t>, bacterial sinusitis, group A strep throat), or those children who are immunocompromised </a:t>
            </a:r>
          </a:p>
          <a:p>
            <a:pPr marL="0" indent="0">
              <a:lnSpc>
                <a:spcPct val="120000"/>
              </a:lnSpc>
              <a:spcBef>
                <a:spcPts val="0"/>
              </a:spcBef>
              <a:spcAft>
                <a:spcPts val="600"/>
              </a:spcAft>
              <a:buNone/>
            </a:pPr>
            <a:r>
              <a:rPr lang="en-US" sz="2900" u="sng" dirty="0">
                <a:latin typeface="Helvetica" panose="020B0604020202020204" pitchFamily="34" charset="0"/>
                <a:cs typeface="Helvetica" panose="020B0604020202020204" pitchFamily="34" charset="0"/>
              </a:rPr>
              <a:t>Policy level</a:t>
            </a:r>
            <a:r>
              <a:rPr lang="en-US" sz="2900" dirty="0">
                <a:latin typeface="Helvetica" panose="020B0604020202020204" pitchFamily="34" charset="0"/>
                <a:cs typeface="Helvetica" panose="020B0604020202020204" pitchFamily="34" charset="0"/>
              </a:rPr>
              <a:t>: Strong recommendation</a:t>
            </a:r>
          </a:p>
        </p:txBody>
      </p:sp>
    </p:spTree>
    <p:extLst>
      <p:ext uri="{BB962C8B-B14F-4D97-AF65-F5344CB8AC3E}">
        <p14:creationId xmlns:p14="http://schemas.microsoft.com/office/powerpoint/2010/main" val="25181538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89FBC-F7CA-4A68-9FD1-EF1FBD3E5B1E}"/>
              </a:ext>
            </a:extLst>
          </p:cNvPr>
          <p:cNvSpPr>
            <a:spLocks noGrp="1"/>
          </p:cNvSpPr>
          <p:nvPr>
            <p:ph type="title"/>
          </p:nvPr>
        </p:nvSpPr>
        <p:spPr/>
        <p:txBody>
          <a:bodyPr/>
          <a:lstStyle/>
          <a:p>
            <a:r>
              <a:rPr lang="en-US" dirty="0"/>
              <a:t>KAS 12: Water Precautions</a:t>
            </a:r>
          </a:p>
        </p:txBody>
      </p:sp>
      <p:sp>
        <p:nvSpPr>
          <p:cNvPr id="3" name="Content Placeholder 2">
            <a:extLst>
              <a:ext uri="{FF2B5EF4-FFF2-40B4-BE49-F238E27FC236}">
                <a16:creationId xmlns:a16="http://schemas.microsoft.com/office/drawing/2014/main" id="{FFA308BF-DC4D-4E8A-AB91-7FE945CFF801}"/>
              </a:ext>
            </a:extLst>
          </p:cNvPr>
          <p:cNvSpPr>
            <a:spLocks noGrp="1"/>
          </p:cNvSpPr>
          <p:nvPr>
            <p:ph idx="1"/>
          </p:nvPr>
        </p:nvSpPr>
        <p:spPr/>
        <p:txBody>
          <a:bodyPr>
            <a:normAutofit/>
          </a:bodyPr>
          <a:lstStyle/>
          <a:p>
            <a:pPr marL="0" indent="0">
              <a:lnSpc>
                <a:spcPct val="120000"/>
              </a:lnSpc>
              <a:spcBef>
                <a:spcPts val="0"/>
              </a:spcBef>
              <a:spcAft>
                <a:spcPts val="1800"/>
              </a:spcAft>
              <a:buNone/>
            </a:pPr>
            <a:r>
              <a:rPr lang="en-US" sz="1800" b="1" dirty="0">
                <a:latin typeface="Helvetica" panose="020B0604020202020204" pitchFamily="34" charset="0"/>
                <a:cs typeface="Helvetica" panose="020B0604020202020204" pitchFamily="34" charset="0"/>
              </a:rPr>
              <a:t>Clinicians should </a:t>
            </a:r>
            <a:r>
              <a:rPr lang="en-US" sz="1800" b="1" i="1" dirty="0">
                <a:latin typeface="Helvetica" panose="020B0604020202020204" pitchFamily="34" charset="0"/>
                <a:cs typeface="Helvetica" panose="020B0604020202020204" pitchFamily="34" charset="0"/>
              </a:rPr>
              <a:t>not</a:t>
            </a:r>
            <a:r>
              <a:rPr lang="en-US" sz="1800" b="1" dirty="0">
                <a:latin typeface="Helvetica" panose="020B0604020202020204" pitchFamily="34" charset="0"/>
                <a:cs typeface="Helvetica" panose="020B0604020202020204" pitchFamily="34" charset="0"/>
              </a:rPr>
              <a:t> encourage routine, prophylactic water precautions (use of earplugs or headbands; avoidance of swimming or water sports) for children with tympanostomy tubes. </a:t>
            </a:r>
            <a:r>
              <a:rPr lang="en-US" sz="1800" i="1" dirty="0">
                <a:latin typeface="Helvetica" panose="020B0604020202020204" pitchFamily="34" charset="0"/>
                <a:cs typeface="Helvetica" panose="020B0604020202020204" pitchFamily="34" charset="0"/>
              </a:rPr>
              <a:t>Recommendation against based on randomized controlled trials with limitations, observational studies with consistent effects, and a preponderance of benefit over harm.</a:t>
            </a:r>
          </a:p>
          <a:p>
            <a:pPr marL="0" indent="0">
              <a:lnSpc>
                <a:spcPct val="120000"/>
              </a:lnSpc>
              <a:buNone/>
            </a:pPr>
            <a:r>
              <a:rPr lang="en-US" sz="1800" u="sng" dirty="0">
                <a:latin typeface="Helvetica" panose="020B0604020202020204" pitchFamily="34" charset="0"/>
                <a:cs typeface="Helvetica" panose="020B0604020202020204" pitchFamily="34" charset="0"/>
              </a:rPr>
              <a:t>Benefits: </a:t>
            </a:r>
            <a:r>
              <a:rPr lang="en-US" sz="1800" dirty="0">
                <a:latin typeface="Helvetica" panose="020B0604020202020204" pitchFamily="34" charset="0"/>
                <a:cs typeface="Helvetica" panose="020B0604020202020204" pitchFamily="34" charset="0"/>
              </a:rPr>
              <a:t>Allows for normal activity and swimming, reduced anxiety, cost savings</a:t>
            </a:r>
          </a:p>
          <a:p>
            <a:pPr marL="0" indent="0">
              <a:lnSpc>
                <a:spcPct val="120000"/>
              </a:lnSpc>
              <a:buNone/>
            </a:pPr>
            <a:r>
              <a:rPr lang="en-US" sz="1800" u="sng" dirty="0">
                <a:latin typeface="Helvetica" panose="020B0604020202020204" pitchFamily="34" charset="0"/>
                <a:cs typeface="Helvetica" panose="020B0604020202020204" pitchFamily="34" charset="0"/>
              </a:rPr>
              <a:t>Risk, harm, cost: </a:t>
            </a:r>
            <a:r>
              <a:rPr lang="en-US" sz="1800" dirty="0">
                <a:latin typeface="Helvetica" panose="020B0604020202020204" pitchFamily="34" charset="0"/>
                <a:cs typeface="Helvetica" panose="020B0604020202020204" pitchFamily="34" charset="0"/>
              </a:rPr>
              <a:t>Potential for slight increase in otorrhea rates in some children</a:t>
            </a:r>
          </a:p>
        </p:txBody>
      </p:sp>
    </p:spTree>
    <p:extLst>
      <p:ext uri="{BB962C8B-B14F-4D97-AF65-F5344CB8AC3E}">
        <p14:creationId xmlns:p14="http://schemas.microsoft.com/office/powerpoint/2010/main" val="11401763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89FBC-F7CA-4A68-9FD1-EF1FBD3E5B1E}"/>
              </a:ext>
            </a:extLst>
          </p:cNvPr>
          <p:cNvSpPr>
            <a:spLocks noGrp="1"/>
          </p:cNvSpPr>
          <p:nvPr>
            <p:ph type="title"/>
          </p:nvPr>
        </p:nvSpPr>
        <p:spPr/>
        <p:txBody>
          <a:bodyPr/>
          <a:lstStyle/>
          <a:p>
            <a:r>
              <a:rPr lang="en-US" dirty="0"/>
              <a:t>KAS 12: Water Precautions</a:t>
            </a:r>
          </a:p>
        </p:txBody>
      </p:sp>
      <p:sp>
        <p:nvSpPr>
          <p:cNvPr id="3" name="Content Placeholder 2">
            <a:extLst>
              <a:ext uri="{FF2B5EF4-FFF2-40B4-BE49-F238E27FC236}">
                <a16:creationId xmlns:a16="http://schemas.microsoft.com/office/drawing/2014/main" id="{FFA308BF-DC4D-4E8A-AB91-7FE945CFF801}"/>
              </a:ext>
            </a:extLst>
          </p:cNvPr>
          <p:cNvSpPr>
            <a:spLocks noGrp="1"/>
          </p:cNvSpPr>
          <p:nvPr>
            <p:ph idx="1"/>
          </p:nvPr>
        </p:nvSpPr>
        <p:spPr/>
        <p:txBody>
          <a:bodyPr>
            <a:normAutofit/>
          </a:bodyPr>
          <a:lstStyle/>
          <a:p>
            <a:pPr marL="0" indent="0">
              <a:lnSpc>
                <a:spcPct val="120000"/>
              </a:lnSpc>
              <a:spcBef>
                <a:spcPts val="0"/>
              </a:spcBef>
              <a:spcAft>
                <a:spcPts val="600"/>
              </a:spcAft>
              <a:buNone/>
            </a:pPr>
            <a:r>
              <a:rPr lang="en-US" sz="1600" b="1" dirty="0">
                <a:latin typeface="Helvetica" panose="020B0604020202020204" pitchFamily="34" charset="0"/>
                <a:cs typeface="Helvetica" panose="020B0604020202020204" pitchFamily="34" charset="0"/>
              </a:rPr>
              <a:t>Action Statement Profile</a:t>
            </a:r>
          </a:p>
          <a:p>
            <a:pPr marL="0" indent="0">
              <a:lnSpc>
                <a:spcPct val="120000"/>
              </a:lnSpc>
              <a:spcBef>
                <a:spcPts val="0"/>
              </a:spcBef>
              <a:spcAft>
                <a:spcPts val="600"/>
              </a:spcAft>
              <a:buNone/>
            </a:pPr>
            <a:r>
              <a:rPr lang="en-US" sz="1200" u="sng" dirty="0">
                <a:latin typeface="Helvetica" panose="020B0604020202020204" pitchFamily="34" charset="0"/>
                <a:cs typeface="Helvetica" panose="020B0604020202020204" pitchFamily="34" charset="0"/>
              </a:rPr>
              <a:t>Aggregate evidence quality</a:t>
            </a:r>
            <a:r>
              <a:rPr lang="en-US" sz="1200" dirty="0">
                <a:latin typeface="Helvetica" panose="020B0604020202020204" pitchFamily="34" charset="0"/>
                <a:cs typeface="Helvetica" panose="020B0604020202020204" pitchFamily="34" charset="0"/>
              </a:rPr>
              <a:t>: Grade B, based on 1 randomized controlled trial and multiple observational studies with consistent effects </a:t>
            </a:r>
          </a:p>
          <a:p>
            <a:pPr marL="0" indent="0">
              <a:lnSpc>
                <a:spcPct val="120000"/>
              </a:lnSpc>
              <a:spcBef>
                <a:spcPts val="0"/>
              </a:spcBef>
              <a:spcAft>
                <a:spcPts val="600"/>
              </a:spcAft>
              <a:buNone/>
            </a:pPr>
            <a:r>
              <a:rPr lang="en-US" sz="1200" u="sng" dirty="0">
                <a:latin typeface="Helvetica" panose="020B0604020202020204" pitchFamily="34" charset="0"/>
                <a:cs typeface="Helvetica" panose="020B0604020202020204" pitchFamily="34" charset="0"/>
              </a:rPr>
              <a:t>Level of confidence in evidence</a:t>
            </a:r>
            <a:r>
              <a:rPr lang="en-US" sz="1200" dirty="0">
                <a:latin typeface="Helvetica" panose="020B0604020202020204" pitchFamily="34" charset="0"/>
                <a:cs typeface="Helvetica" panose="020B0604020202020204" pitchFamily="34" charset="0"/>
              </a:rPr>
              <a:t>: High</a:t>
            </a:r>
          </a:p>
          <a:p>
            <a:pPr marL="0" indent="0">
              <a:lnSpc>
                <a:spcPct val="120000"/>
              </a:lnSpc>
              <a:spcBef>
                <a:spcPts val="0"/>
              </a:spcBef>
              <a:spcAft>
                <a:spcPts val="600"/>
              </a:spcAft>
              <a:buNone/>
            </a:pPr>
            <a:r>
              <a:rPr lang="en-US" sz="1200" u="sng" dirty="0">
                <a:latin typeface="Helvetica" panose="020B0604020202020204" pitchFamily="34" charset="0"/>
                <a:cs typeface="Helvetica" panose="020B0604020202020204" pitchFamily="34" charset="0"/>
              </a:rPr>
              <a:t>Benefit-harm assessment</a:t>
            </a:r>
            <a:r>
              <a:rPr lang="en-US" sz="1200" dirty="0">
                <a:latin typeface="Helvetica" panose="020B0604020202020204" pitchFamily="34" charset="0"/>
                <a:cs typeface="Helvetica" panose="020B0604020202020204" pitchFamily="34" charset="0"/>
              </a:rPr>
              <a:t>: Preponderance of benefit over harm</a:t>
            </a:r>
          </a:p>
          <a:p>
            <a:pPr marL="0" indent="0">
              <a:lnSpc>
                <a:spcPct val="120000"/>
              </a:lnSpc>
              <a:spcBef>
                <a:spcPts val="0"/>
              </a:spcBef>
              <a:spcAft>
                <a:spcPts val="600"/>
              </a:spcAft>
              <a:buNone/>
            </a:pPr>
            <a:r>
              <a:rPr lang="en-US" sz="1200" u="sng" dirty="0">
                <a:latin typeface="Helvetica" panose="020B0604020202020204" pitchFamily="34" charset="0"/>
                <a:cs typeface="Helvetica" panose="020B0604020202020204" pitchFamily="34" charset="0"/>
              </a:rPr>
              <a:t>Value judgments</a:t>
            </a:r>
            <a:r>
              <a:rPr lang="en-US" sz="1200" dirty="0">
                <a:latin typeface="Helvetica" panose="020B0604020202020204" pitchFamily="34" charset="0"/>
                <a:cs typeface="Helvetica" panose="020B0604020202020204" pitchFamily="34" charset="0"/>
              </a:rPr>
              <a:t>: Importance of not restricting or limiting children’s water activity in the absence of proven, clinically significant benefits of routine water precautions </a:t>
            </a:r>
          </a:p>
          <a:p>
            <a:pPr marL="0" indent="0">
              <a:lnSpc>
                <a:spcPct val="120000"/>
              </a:lnSpc>
              <a:spcBef>
                <a:spcPts val="0"/>
              </a:spcBef>
              <a:spcAft>
                <a:spcPts val="600"/>
              </a:spcAft>
              <a:buNone/>
            </a:pPr>
            <a:r>
              <a:rPr lang="en-US" sz="1200" u="sng" dirty="0">
                <a:latin typeface="Helvetica" panose="020B0604020202020204" pitchFamily="34" charset="0"/>
                <a:cs typeface="Helvetica" panose="020B0604020202020204" pitchFamily="34" charset="0"/>
              </a:rPr>
              <a:t>Intentional vagueness</a:t>
            </a:r>
            <a:r>
              <a:rPr lang="en-US" sz="1200" dirty="0">
                <a:latin typeface="Helvetica" panose="020B0604020202020204" pitchFamily="34" charset="0"/>
                <a:cs typeface="Helvetica" panose="020B0604020202020204" pitchFamily="34" charset="0"/>
              </a:rPr>
              <a:t>: The word </a:t>
            </a:r>
            <a:r>
              <a:rPr lang="en-US" sz="1200" i="1" dirty="0">
                <a:latin typeface="Helvetica" panose="020B0604020202020204" pitchFamily="34" charset="0"/>
                <a:cs typeface="Helvetica" panose="020B0604020202020204" pitchFamily="34" charset="0"/>
              </a:rPr>
              <a:t>routine</a:t>
            </a:r>
            <a:r>
              <a:rPr lang="en-US" sz="1200" dirty="0">
                <a:latin typeface="Helvetica" panose="020B0604020202020204" pitchFamily="34" charset="0"/>
                <a:cs typeface="Helvetica" panose="020B0604020202020204" pitchFamily="34" charset="0"/>
              </a:rPr>
              <a:t> is used to soften the recommendation since individual children may benefit from water precautions in specific situations (</a:t>
            </a:r>
            <a:r>
              <a:rPr lang="en-US" sz="1200" dirty="0" err="1">
                <a:latin typeface="Helvetica" panose="020B0604020202020204" pitchFamily="34" charset="0"/>
                <a:cs typeface="Helvetica" panose="020B0604020202020204" pitchFamily="34" charset="0"/>
              </a:rPr>
              <a:t>eg</a:t>
            </a:r>
            <a:r>
              <a:rPr lang="en-US" sz="1200" dirty="0">
                <a:latin typeface="Helvetica" panose="020B0604020202020204" pitchFamily="34" charset="0"/>
                <a:cs typeface="Helvetica" panose="020B0604020202020204" pitchFamily="34" charset="0"/>
              </a:rPr>
              <a:t>, lake swimming, deep diving, recurrent otorrhea, head dunking in the bathtub, or otalgia from water entry into the ear canal) </a:t>
            </a:r>
          </a:p>
          <a:p>
            <a:pPr marL="0" indent="0">
              <a:lnSpc>
                <a:spcPct val="120000"/>
              </a:lnSpc>
              <a:spcBef>
                <a:spcPts val="0"/>
              </a:spcBef>
              <a:spcAft>
                <a:spcPts val="600"/>
              </a:spcAft>
              <a:buNone/>
            </a:pPr>
            <a:r>
              <a:rPr lang="en-US" sz="1200" u="sng" dirty="0">
                <a:latin typeface="Helvetica" panose="020B0604020202020204" pitchFamily="34" charset="0"/>
                <a:cs typeface="Helvetica" panose="020B0604020202020204" pitchFamily="34" charset="0"/>
              </a:rPr>
              <a:t>Role of patient (caregiver) preferences</a:t>
            </a:r>
            <a:r>
              <a:rPr lang="en-US" sz="1200" dirty="0">
                <a:latin typeface="Helvetica" panose="020B0604020202020204" pitchFamily="34" charset="0"/>
                <a:cs typeface="Helvetica" panose="020B0604020202020204" pitchFamily="34" charset="0"/>
              </a:rPr>
              <a:t>: Significant role in deciding whether or not to use water precautions based on the child’s specific needs, comfort level, and tolerance of water exposure. </a:t>
            </a:r>
          </a:p>
          <a:p>
            <a:pPr marL="0" indent="0">
              <a:lnSpc>
                <a:spcPct val="120000"/>
              </a:lnSpc>
              <a:spcBef>
                <a:spcPts val="0"/>
              </a:spcBef>
              <a:spcAft>
                <a:spcPts val="600"/>
              </a:spcAft>
              <a:buNone/>
            </a:pPr>
            <a:r>
              <a:rPr lang="en-US" sz="1200" u="sng" dirty="0">
                <a:latin typeface="Helvetica" panose="020B0604020202020204" pitchFamily="34" charset="0"/>
                <a:cs typeface="Helvetica" panose="020B0604020202020204" pitchFamily="34" charset="0"/>
              </a:rPr>
              <a:t>Exceptions</a:t>
            </a:r>
            <a:r>
              <a:rPr lang="en-US" sz="1200" dirty="0">
                <a:latin typeface="Helvetica" panose="020B0604020202020204" pitchFamily="34" charset="0"/>
                <a:cs typeface="Helvetica" panose="020B0604020202020204" pitchFamily="34" charset="0"/>
              </a:rPr>
              <a:t>: Children with tympanostomy tubes and (1) an active episode of otorrhea or (2) recurrent or prolonged otorrhea episodes, as well as those with a history of problems with prior water exposure </a:t>
            </a:r>
          </a:p>
          <a:p>
            <a:pPr marL="0" indent="0">
              <a:lnSpc>
                <a:spcPct val="120000"/>
              </a:lnSpc>
              <a:spcBef>
                <a:spcPts val="0"/>
              </a:spcBef>
              <a:spcAft>
                <a:spcPts val="600"/>
              </a:spcAft>
              <a:buNone/>
            </a:pPr>
            <a:r>
              <a:rPr lang="en-US" sz="1200" u="sng" dirty="0">
                <a:latin typeface="Helvetica" panose="020B0604020202020204" pitchFamily="34" charset="0"/>
                <a:cs typeface="Helvetica" panose="020B0604020202020204" pitchFamily="34" charset="0"/>
              </a:rPr>
              <a:t>Policy level</a:t>
            </a:r>
            <a:r>
              <a:rPr lang="en-US" sz="1200" dirty="0">
                <a:latin typeface="Helvetica" panose="020B0604020202020204" pitchFamily="34" charset="0"/>
                <a:cs typeface="Helvetica" panose="020B0604020202020204" pitchFamily="34" charset="0"/>
              </a:rPr>
              <a:t>: Recommendation</a:t>
            </a:r>
          </a:p>
        </p:txBody>
      </p:sp>
    </p:spTree>
    <p:extLst>
      <p:ext uri="{BB962C8B-B14F-4D97-AF65-F5344CB8AC3E}">
        <p14:creationId xmlns:p14="http://schemas.microsoft.com/office/powerpoint/2010/main" val="29295792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542A-2084-497C-9FC7-FB0D9A1E0B48}"/>
              </a:ext>
            </a:extLst>
          </p:cNvPr>
          <p:cNvSpPr>
            <a:spLocks noGrp="1"/>
          </p:cNvSpPr>
          <p:nvPr>
            <p:ph type="title"/>
          </p:nvPr>
        </p:nvSpPr>
        <p:spPr/>
        <p:txBody>
          <a:bodyPr/>
          <a:lstStyle/>
          <a:p>
            <a:r>
              <a:rPr lang="en-US" dirty="0"/>
              <a:t>In Summary</a:t>
            </a:r>
          </a:p>
        </p:txBody>
      </p:sp>
      <p:pic>
        <p:nvPicPr>
          <p:cNvPr id="4" name="Content Placeholder 3">
            <a:extLst>
              <a:ext uri="{FF2B5EF4-FFF2-40B4-BE49-F238E27FC236}">
                <a16:creationId xmlns:a16="http://schemas.microsoft.com/office/drawing/2014/main" id="{59E7DCAC-E935-461E-8774-460B79D96F22}"/>
              </a:ext>
            </a:extLst>
          </p:cNvPr>
          <p:cNvPicPr>
            <a:picLocks noGrp="1" noChangeAspect="1" noChangeArrowheads="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2450411" y="1533525"/>
            <a:ext cx="7291177" cy="44767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99139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46AC7-55E2-4018-8194-726472C61F4B}"/>
              </a:ext>
            </a:extLst>
          </p:cNvPr>
          <p:cNvSpPr>
            <a:spLocks noGrp="1"/>
          </p:cNvSpPr>
          <p:nvPr>
            <p:ph type="title"/>
          </p:nvPr>
        </p:nvSpPr>
        <p:spPr/>
        <p:txBody>
          <a:bodyPr/>
          <a:lstStyle/>
          <a:p>
            <a:r>
              <a:rPr lang="en-US" dirty="0"/>
              <a:t>Research Needs</a:t>
            </a:r>
          </a:p>
        </p:txBody>
      </p:sp>
      <p:sp>
        <p:nvSpPr>
          <p:cNvPr id="3" name="Content Placeholder 2">
            <a:extLst>
              <a:ext uri="{FF2B5EF4-FFF2-40B4-BE49-F238E27FC236}">
                <a16:creationId xmlns:a16="http://schemas.microsoft.com/office/drawing/2014/main" id="{9CE7F99A-849B-47AD-960F-66978685EA92}"/>
              </a:ext>
            </a:extLst>
          </p:cNvPr>
          <p:cNvSpPr>
            <a:spLocks noGrp="1"/>
          </p:cNvSpPr>
          <p:nvPr>
            <p:ph idx="1"/>
          </p:nvPr>
        </p:nvSpPr>
        <p:spPr/>
        <p:txBody>
          <a:bodyPr>
            <a:normAutofit fontScale="70000" lnSpcReduction="20000"/>
          </a:bodyPr>
          <a:lstStyle/>
          <a:p>
            <a:pPr marL="0" indent="0">
              <a:spcAft>
                <a:spcPts val="1200"/>
              </a:spcAft>
              <a:buNone/>
            </a:pPr>
            <a:r>
              <a:rPr lang="en-US" b="1" dirty="0">
                <a:latin typeface="Helvetica" panose="020B0604020202020204" pitchFamily="34" charset="0"/>
                <a:cs typeface="Helvetica" panose="020B0604020202020204" pitchFamily="34" charset="0"/>
              </a:rPr>
              <a:t>Chronic OME with Hearing Difficulty</a:t>
            </a:r>
          </a:p>
          <a:p>
            <a:pPr marL="0" indent="0">
              <a:spcAft>
                <a:spcPts val="1200"/>
              </a:spcAft>
              <a:buNone/>
            </a:pPr>
            <a:r>
              <a:rPr lang="en-US" dirty="0">
                <a:latin typeface="Helvetica" panose="020B0604020202020204" pitchFamily="34" charset="0"/>
                <a:cs typeface="Helvetica" panose="020B0604020202020204" pitchFamily="34" charset="0"/>
              </a:rPr>
              <a:t>Identify alternatives to formal audiologic assessment, including clinical measures, so that we can identify children with hearing difficulties </a:t>
            </a:r>
          </a:p>
          <a:p>
            <a:pPr marL="0" indent="0">
              <a:spcAft>
                <a:spcPts val="1200"/>
              </a:spcAft>
              <a:buNone/>
            </a:pPr>
            <a:r>
              <a:rPr lang="en-US" dirty="0">
                <a:latin typeface="Helvetica" panose="020B0604020202020204" pitchFamily="34" charset="0"/>
                <a:cs typeface="Helvetica" panose="020B0604020202020204" pitchFamily="34" charset="0"/>
              </a:rPr>
              <a:t>Study of the benefits of postoperative assessment (when, how often, by whom)</a:t>
            </a:r>
          </a:p>
          <a:p>
            <a:pPr marL="0" indent="0">
              <a:spcAft>
                <a:spcPts val="1200"/>
              </a:spcAft>
              <a:buNone/>
            </a:pPr>
            <a:r>
              <a:rPr lang="en-US" dirty="0">
                <a:latin typeface="Helvetica" panose="020B0604020202020204" pitchFamily="34" charset="0"/>
                <a:cs typeface="Helvetica" panose="020B0604020202020204" pitchFamily="34" charset="0"/>
              </a:rPr>
              <a:t>Better understand variations in access to audiometry services, particularly access to pediatric audiometry</a:t>
            </a:r>
          </a:p>
          <a:p>
            <a:pPr marL="0" indent="0">
              <a:spcAft>
                <a:spcPts val="1200"/>
              </a:spcAft>
              <a:buNone/>
            </a:pPr>
            <a:r>
              <a:rPr lang="en-US" dirty="0">
                <a:latin typeface="Helvetica" panose="020B0604020202020204" pitchFamily="34" charset="0"/>
                <a:cs typeface="Helvetica" panose="020B0604020202020204" pitchFamily="34" charset="0"/>
              </a:rPr>
              <a:t>Better understand differential effect on speech and language outcomes based on children’s age at intervention for hearing loss </a:t>
            </a:r>
          </a:p>
          <a:p>
            <a:pPr marL="0" indent="0">
              <a:spcAft>
                <a:spcPts val="1200"/>
              </a:spcAft>
              <a:buNone/>
            </a:pPr>
            <a:r>
              <a:rPr lang="en-US" dirty="0">
                <a:latin typeface="Helvetica" panose="020B0604020202020204" pitchFamily="34" charset="0"/>
                <a:cs typeface="Helvetica" panose="020B0604020202020204" pitchFamily="34" charset="0"/>
              </a:rPr>
              <a:t>Study of actual clinical significance of effects of tympanostomy tubes on long-term HLs and the presence of tympanic membrane structural changes </a:t>
            </a:r>
          </a:p>
          <a:p>
            <a:pPr marL="0" indent="0">
              <a:buNone/>
            </a:pPr>
            <a:endParaRPr lang="en-US" dirty="0"/>
          </a:p>
        </p:txBody>
      </p:sp>
    </p:spTree>
    <p:extLst>
      <p:ext uri="{BB962C8B-B14F-4D97-AF65-F5344CB8AC3E}">
        <p14:creationId xmlns:p14="http://schemas.microsoft.com/office/powerpoint/2010/main" val="822423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8BDA5-1669-4841-AF12-4B7202CE559B}"/>
              </a:ext>
            </a:extLst>
          </p:cNvPr>
          <p:cNvSpPr>
            <a:spLocks noGrp="1"/>
          </p:cNvSpPr>
          <p:nvPr>
            <p:ph type="title"/>
          </p:nvPr>
        </p:nvSpPr>
        <p:spPr/>
        <p:txBody>
          <a:bodyPr>
            <a:normAutofit fontScale="90000"/>
          </a:bodyPr>
          <a:lstStyle/>
          <a:p>
            <a:r>
              <a:rPr lang="en-US" dirty="0"/>
              <a:t>Clinical Practice Guideline Development Manual: Third Edition</a:t>
            </a:r>
            <a:br>
              <a:rPr lang="en-US" dirty="0"/>
            </a:br>
            <a:r>
              <a:rPr lang="en-US" sz="2200" dirty="0"/>
              <a:t>Rosenfeld, </a:t>
            </a:r>
            <a:r>
              <a:rPr lang="en-US" sz="2200" dirty="0" err="1"/>
              <a:t>Shiffman</a:t>
            </a:r>
            <a:r>
              <a:rPr lang="en-US" sz="2200" dirty="0"/>
              <a:t>, and Robertson</a:t>
            </a:r>
            <a:endParaRPr lang="en-US" dirty="0"/>
          </a:p>
        </p:txBody>
      </p:sp>
      <p:sp>
        <p:nvSpPr>
          <p:cNvPr id="3" name="Content Placeholder 2">
            <a:extLst>
              <a:ext uri="{FF2B5EF4-FFF2-40B4-BE49-F238E27FC236}">
                <a16:creationId xmlns:a16="http://schemas.microsoft.com/office/drawing/2014/main" id="{A40DB22D-12C6-4B4E-9243-85AF282089F8}"/>
              </a:ext>
            </a:extLst>
          </p:cNvPr>
          <p:cNvSpPr>
            <a:spLocks noGrp="1"/>
          </p:cNvSpPr>
          <p:nvPr>
            <p:ph idx="1"/>
          </p:nvPr>
        </p:nvSpPr>
        <p:spPr>
          <a:xfrm>
            <a:off x="838200" y="1825625"/>
            <a:ext cx="7438255" cy="3956610"/>
          </a:xfrm>
        </p:spPr>
        <p:txBody>
          <a:bodyPr>
            <a:normAutofit fontScale="92500"/>
          </a:bodyPr>
          <a:lstStyle/>
          <a:p>
            <a:pPr marL="342900" indent="-342900">
              <a:spcBef>
                <a:spcPts val="0"/>
              </a:spcBef>
              <a:spcAft>
                <a:spcPts val="1200"/>
              </a:spcAft>
            </a:pPr>
            <a:r>
              <a:rPr lang="en-US" b="1" dirty="0">
                <a:solidFill>
                  <a:srgbClr val="C00000"/>
                </a:solidFill>
              </a:rPr>
              <a:t>Pragmatic</a:t>
            </a:r>
            <a:r>
              <a:rPr lang="en-US" dirty="0"/>
              <a:t>, transparent approach to creating guidelines for performance assessment</a:t>
            </a:r>
          </a:p>
          <a:p>
            <a:pPr marL="342900" indent="-342900">
              <a:spcBef>
                <a:spcPts val="0"/>
              </a:spcBef>
              <a:spcAft>
                <a:spcPts val="1200"/>
              </a:spcAft>
            </a:pPr>
            <a:r>
              <a:rPr lang="en-US" dirty="0"/>
              <a:t>Evidence-based, multidisciplinary process leading to </a:t>
            </a:r>
            <a:r>
              <a:rPr lang="en-US" b="1" dirty="0">
                <a:solidFill>
                  <a:srgbClr val="C00000"/>
                </a:solidFill>
              </a:rPr>
              <a:t>publication in 12-18 months</a:t>
            </a:r>
          </a:p>
          <a:p>
            <a:pPr marL="342900" indent="-342900">
              <a:spcBef>
                <a:spcPts val="0"/>
              </a:spcBef>
              <a:spcAft>
                <a:spcPts val="1200"/>
              </a:spcAft>
            </a:pPr>
            <a:r>
              <a:rPr lang="en-US" dirty="0"/>
              <a:t>Emphasizes a focused set of </a:t>
            </a:r>
            <a:r>
              <a:rPr lang="en-US" b="1" dirty="0">
                <a:solidFill>
                  <a:srgbClr val="C00000"/>
                </a:solidFill>
              </a:rPr>
              <a:t>key action statements</a:t>
            </a:r>
            <a:r>
              <a:rPr lang="en-US" dirty="0"/>
              <a:t> to promote </a:t>
            </a:r>
            <a:r>
              <a:rPr lang="en-US" b="1" dirty="0">
                <a:solidFill>
                  <a:srgbClr val="C00000"/>
                </a:solidFill>
              </a:rPr>
              <a:t>quality improvement </a:t>
            </a:r>
          </a:p>
          <a:p>
            <a:pPr marL="342900" indent="-342900">
              <a:spcBef>
                <a:spcPts val="0"/>
              </a:spcBef>
              <a:spcAft>
                <a:spcPts val="1200"/>
              </a:spcAft>
            </a:pPr>
            <a:r>
              <a:rPr lang="en-US" dirty="0"/>
              <a:t>Uses </a:t>
            </a:r>
            <a:r>
              <a:rPr lang="en-US" b="1" dirty="0">
                <a:solidFill>
                  <a:srgbClr val="C00000"/>
                </a:solidFill>
              </a:rPr>
              <a:t>action statement profiles </a:t>
            </a:r>
            <a:r>
              <a:rPr lang="en-US" dirty="0"/>
              <a:t>to summarize decisions in recommendations</a:t>
            </a:r>
          </a:p>
        </p:txBody>
      </p:sp>
      <p:pic>
        <p:nvPicPr>
          <p:cNvPr id="4" name="Picture 3">
            <a:extLst>
              <a:ext uri="{FF2B5EF4-FFF2-40B4-BE49-F238E27FC236}">
                <a16:creationId xmlns:a16="http://schemas.microsoft.com/office/drawing/2014/main" id="{57E29717-9162-4134-9B9E-899FFACDE9BD}"/>
              </a:ext>
            </a:extLst>
          </p:cNvPr>
          <p:cNvPicPr>
            <a:picLocks noChangeAspect="1"/>
          </p:cNvPicPr>
          <p:nvPr/>
        </p:nvPicPr>
        <p:blipFill>
          <a:blip r:embed="rId2" cstate="email">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tretch>
            <a:fillRect/>
          </a:stretch>
        </p:blipFill>
        <p:spPr>
          <a:xfrm>
            <a:off x="8276455" y="1535685"/>
            <a:ext cx="2581755" cy="4176097"/>
          </a:xfrm>
          <a:prstGeom prst="rect">
            <a:avLst/>
          </a:prstGeom>
        </p:spPr>
      </p:pic>
      <p:sp>
        <p:nvSpPr>
          <p:cNvPr id="5" name="TextBox 4">
            <a:extLst>
              <a:ext uri="{FF2B5EF4-FFF2-40B4-BE49-F238E27FC236}">
                <a16:creationId xmlns:a16="http://schemas.microsoft.com/office/drawing/2014/main" id="{8CEAD36D-5414-4BBE-B755-EC691300016A}"/>
              </a:ext>
            </a:extLst>
          </p:cNvPr>
          <p:cNvSpPr txBox="1"/>
          <p:nvPr/>
        </p:nvSpPr>
        <p:spPr>
          <a:xfrm>
            <a:off x="7061200" y="5950540"/>
            <a:ext cx="5037668" cy="646331"/>
          </a:xfrm>
          <a:prstGeom prst="rect">
            <a:avLst/>
          </a:prstGeom>
          <a:noFill/>
        </p:spPr>
        <p:txBody>
          <a:bodyPr wrap="square" rtlCol="0">
            <a:spAutoFit/>
          </a:bodyPr>
          <a:lstStyle/>
          <a:p>
            <a:r>
              <a:rPr lang="en-US" dirty="0" err="1"/>
              <a:t>Otolaryngol</a:t>
            </a:r>
            <a:r>
              <a:rPr lang="en-US" dirty="0">
                <a:solidFill>
                  <a:srgbClr val="CCECFF"/>
                </a:solidFill>
                <a:effectLst>
                  <a:outerShdw blurRad="38100" dist="38100" dir="2700000" algn="tl">
                    <a:srgbClr val="000000"/>
                  </a:outerShdw>
                </a:effectLst>
              </a:rPr>
              <a:t> </a:t>
            </a:r>
            <a:r>
              <a:rPr lang="en-US" dirty="0"/>
              <a:t>Head Neck Surg 2013; 148(Suppl):S1-55</a:t>
            </a:r>
          </a:p>
          <a:p>
            <a:endParaRPr lang="en-US" dirty="0"/>
          </a:p>
        </p:txBody>
      </p:sp>
    </p:spTree>
    <p:extLst>
      <p:ext uri="{BB962C8B-B14F-4D97-AF65-F5344CB8AC3E}">
        <p14:creationId xmlns:p14="http://schemas.microsoft.com/office/powerpoint/2010/main" val="1919588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46AC7-55E2-4018-8194-726472C61F4B}"/>
              </a:ext>
            </a:extLst>
          </p:cNvPr>
          <p:cNvSpPr>
            <a:spLocks noGrp="1"/>
          </p:cNvSpPr>
          <p:nvPr>
            <p:ph type="title"/>
          </p:nvPr>
        </p:nvSpPr>
        <p:spPr/>
        <p:txBody>
          <a:bodyPr/>
          <a:lstStyle/>
          <a:p>
            <a:r>
              <a:rPr lang="en-US" dirty="0"/>
              <a:t>Research Needs (cont’d)</a:t>
            </a:r>
          </a:p>
        </p:txBody>
      </p:sp>
      <p:sp>
        <p:nvSpPr>
          <p:cNvPr id="3" name="Content Placeholder 2">
            <a:extLst>
              <a:ext uri="{FF2B5EF4-FFF2-40B4-BE49-F238E27FC236}">
                <a16:creationId xmlns:a16="http://schemas.microsoft.com/office/drawing/2014/main" id="{9CE7F99A-849B-47AD-960F-66978685EA92}"/>
              </a:ext>
            </a:extLst>
          </p:cNvPr>
          <p:cNvSpPr>
            <a:spLocks noGrp="1"/>
          </p:cNvSpPr>
          <p:nvPr>
            <p:ph idx="1"/>
          </p:nvPr>
        </p:nvSpPr>
        <p:spPr/>
        <p:txBody>
          <a:bodyPr>
            <a:normAutofit fontScale="70000" lnSpcReduction="20000"/>
          </a:bodyPr>
          <a:lstStyle/>
          <a:p>
            <a:pPr marL="0" indent="0">
              <a:lnSpc>
                <a:spcPct val="120000"/>
              </a:lnSpc>
              <a:spcBef>
                <a:spcPts val="0"/>
              </a:spcBef>
              <a:spcAft>
                <a:spcPts val="600"/>
              </a:spcAft>
              <a:buNone/>
            </a:pPr>
            <a:r>
              <a:rPr lang="en-US" b="1" dirty="0">
                <a:latin typeface="Helvetica" panose="020B0604020202020204" pitchFamily="34" charset="0"/>
                <a:cs typeface="Helvetica" panose="020B0604020202020204" pitchFamily="34" charset="0"/>
              </a:rPr>
              <a:t>Chronic OME with Symptoms</a:t>
            </a:r>
          </a:p>
          <a:p>
            <a:pPr>
              <a:lnSpc>
                <a:spcPct val="120000"/>
              </a:lnSpc>
              <a:spcBef>
                <a:spcPts val="0"/>
              </a:spcBef>
              <a:spcAft>
                <a:spcPts val="600"/>
              </a:spcAft>
            </a:pPr>
            <a:r>
              <a:rPr lang="en-US" dirty="0">
                <a:latin typeface="Helvetica" panose="020B0604020202020204" pitchFamily="34" charset="0"/>
                <a:cs typeface="Helvetica" panose="020B0604020202020204" pitchFamily="34" charset="0"/>
              </a:rPr>
              <a:t>Study of differences in effects of OME on children of varying ages</a:t>
            </a:r>
          </a:p>
          <a:p>
            <a:pPr>
              <a:lnSpc>
                <a:spcPct val="120000"/>
              </a:lnSpc>
              <a:spcBef>
                <a:spcPts val="0"/>
              </a:spcBef>
              <a:spcAft>
                <a:spcPts val="600"/>
              </a:spcAft>
            </a:pPr>
            <a:r>
              <a:rPr lang="en-US" dirty="0">
                <a:latin typeface="Helvetica" panose="020B0604020202020204" pitchFamily="34" charset="0"/>
                <a:cs typeface="Helvetica" panose="020B0604020202020204" pitchFamily="34" charset="0"/>
              </a:rPr>
              <a:t>Study of effects of unilateral versus bilateral OME</a:t>
            </a:r>
          </a:p>
          <a:p>
            <a:pPr>
              <a:lnSpc>
                <a:spcPct val="120000"/>
              </a:lnSpc>
              <a:spcBef>
                <a:spcPts val="0"/>
              </a:spcBef>
              <a:spcAft>
                <a:spcPts val="600"/>
              </a:spcAft>
            </a:pPr>
            <a:r>
              <a:rPr lang="en-US" dirty="0">
                <a:latin typeface="Helvetica" panose="020B0604020202020204" pitchFamily="34" charset="0"/>
                <a:cs typeface="Helvetica" panose="020B0604020202020204" pitchFamily="34" charset="0"/>
              </a:rPr>
              <a:t>Better understand the effect of unilateral OME on outcomes: vestibular, school performance, behavior, and ear discomfort</a:t>
            </a:r>
          </a:p>
          <a:p>
            <a:pPr>
              <a:lnSpc>
                <a:spcPct val="120000"/>
              </a:lnSpc>
              <a:spcBef>
                <a:spcPts val="0"/>
              </a:spcBef>
              <a:spcAft>
                <a:spcPts val="600"/>
              </a:spcAft>
            </a:pPr>
            <a:r>
              <a:rPr lang="en-US" dirty="0">
                <a:latin typeface="Helvetica" panose="020B0604020202020204" pitchFamily="34" charset="0"/>
                <a:cs typeface="Helvetica" panose="020B0604020202020204" pitchFamily="34" charset="0"/>
              </a:rPr>
              <a:t>Among children with OME, obtain data on the magnitude and effect size of the long-term hearing deficits well as the presence of tympanic membrane structural changes </a:t>
            </a:r>
          </a:p>
          <a:p>
            <a:pPr>
              <a:lnSpc>
                <a:spcPct val="120000"/>
              </a:lnSpc>
              <a:spcBef>
                <a:spcPts val="0"/>
              </a:spcBef>
              <a:spcAft>
                <a:spcPts val="600"/>
              </a:spcAft>
            </a:pPr>
            <a:r>
              <a:rPr lang="en-US" dirty="0">
                <a:latin typeface="Helvetica" panose="020B0604020202020204" pitchFamily="34" charset="0"/>
                <a:cs typeface="Helvetica" panose="020B0604020202020204" pitchFamily="34" charset="0"/>
              </a:rPr>
              <a:t>Among children with OME, study of the long-term effects of middle ear fluid on the ear drum in absence of hearing issues—determine the natural history of asymptomatic middle ear fluid role for more aggressive management of ear disease</a:t>
            </a:r>
          </a:p>
        </p:txBody>
      </p:sp>
    </p:spTree>
    <p:extLst>
      <p:ext uri="{BB962C8B-B14F-4D97-AF65-F5344CB8AC3E}">
        <p14:creationId xmlns:p14="http://schemas.microsoft.com/office/powerpoint/2010/main" val="20949185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46AC7-55E2-4018-8194-726472C61F4B}"/>
              </a:ext>
            </a:extLst>
          </p:cNvPr>
          <p:cNvSpPr>
            <a:spLocks noGrp="1"/>
          </p:cNvSpPr>
          <p:nvPr>
            <p:ph type="title"/>
          </p:nvPr>
        </p:nvSpPr>
        <p:spPr/>
        <p:txBody>
          <a:bodyPr/>
          <a:lstStyle/>
          <a:p>
            <a:r>
              <a:rPr lang="en-US" dirty="0"/>
              <a:t>Research Needs (cont’d)</a:t>
            </a:r>
          </a:p>
        </p:txBody>
      </p:sp>
      <p:sp>
        <p:nvSpPr>
          <p:cNvPr id="3" name="Content Placeholder 2">
            <a:extLst>
              <a:ext uri="{FF2B5EF4-FFF2-40B4-BE49-F238E27FC236}">
                <a16:creationId xmlns:a16="http://schemas.microsoft.com/office/drawing/2014/main" id="{9CE7F99A-849B-47AD-960F-66978685EA92}"/>
              </a:ext>
            </a:extLst>
          </p:cNvPr>
          <p:cNvSpPr>
            <a:spLocks noGrp="1"/>
          </p:cNvSpPr>
          <p:nvPr>
            <p:ph idx="1"/>
          </p:nvPr>
        </p:nvSpPr>
        <p:spPr/>
        <p:txBody>
          <a:bodyPr>
            <a:normAutofit fontScale="55000" lnSpcReduction="20000"/>
          </a:bodyPr>
          <a:lstStyle/>
          <a:p>
            <a:pPr marL="0" indent="0">
              <a:lnSpc>
                <a:spcPct val="120000"/>
              </a:lnSpc>
              <a:spcBef>
                <a:spcPts val="0"/>
              </a:spcBef>
              <a:spcAft>
                <a:spcPts val="600"/>
              </a:spcAft>
              <a:buNone/>
            </a:pPr>
            <a:r>
              <a:rPr lang="en-US" b="1" dirty="0">
                <a:latin typeface="Helvetica" panose="020B0604020202020204" pitchFamily="34" charset="0"/>
                <a:cs typeface="Helvetica" panose="020B0604020202020204" pitchFamily="34" charset="0"/>
              </a:rPr>
              <a:t>Recurrent AOM without MEE</a:t>
            </a:r>
          </a:p>
          <a:p>
            <a:pPr>
              <a:lnSpc>
                <a:spcPct val="120000"/>
              </a:lnSpc>
              <a:spcBef>
                <a:spcPts val="0"/>
              </a:spcBef>
              <a:spcAft>
                <a:spcPts val="600"/>
              </a:spcAft>
            </a:pPr>
            <a:r>
              <a:rPr lang="en-US" dirty="0">
                <a:latin typeface="Helvetica" panose="020B0604020202020204" pitchFamily="34" charset="0"/>
                <a:cs typeface="Helvetica" panose="020B0604020202020204" pitchFamily="34" charset="0"/>
              </a:rPr>
              <a:t>Research is needed to develop criteria to identify the subset of recurrent AOM patients, without current effusion, who will develop additional ear infections or long-term effusions in the future </a:t>
            </a:r>
          </a:p>
          <a:p>
            <a:pPr marL="0" indent="0">
              <a:lnSpc>
                <a:spcPct val="120000"/>
              </a:lnSpc>
              <a:spcBef>
                <a:spcPts val="0"/>
              </a:spcBef>
              <a:spcAft>
                <a:spcPts val="600"/>
              </a:spcAft>
              <a:buNone/>
            </a:pPr>
            <a:endParaRPr lang="en-US" b="1" dirty="0">
              <a:latin typeface="Helvetica" panose="020B0604020202020204" pitchFamily="34" charset="0"/>
              <a:cs typeface="Helvetica" panose="020B0604020202020204" pitchFamily="34" charset="0"/>
            </a:endParaRPr>
          </a:p>
          <a:p>
            <a:pPr marL="0" indent="0">
              <a:lnSpc>
                <a:spcPct val="120000"/>
              </a:lnSpc>
              <a:spcBef>
                <a:spcPts val="0"/>
              </a:spcBef>
              <a:spcAft>
                <a:spcPts val="600"/>
              </a:spcAft>
              <a:buNone/>
            </a:pPr>
            <a:r>
              <a:rPr lang="en-US" b="1" dirty="0">
                <a:latin typeface="Helvetica" panose="020B0604020202020204" pitchFamily="34" charset="0"/>
                <a:cs typeface="Helvetica" panose="020B0604020202020204" pitchFamily="34" charset="0"/>
              </a:rPr>
              <a:t>Recurrent AOM with MEE</a:t>
            </a:r>
          </a:p>
          <a:p>
            <a:pPr>
              <a:lnSpc>
                <a:spcPct val="120000"/>
              </a:lnSpc>
              <a:spcBef>
                <a:spcPts val="0"/>
              </a:spcBef>
              <a:spcAft>
                <a:spcPts val="600"/>
              </a:spcAft>
            </a:pPr>
            <a:r>
              <a:rPr lang="en-US" dirty="0">
                <a:latin typeface="Helvetica" panose="020B0604020202020204" pitchFamily="34" charset="0"/>
                <a:cs typeface="Helvetica" panose="020B0604020202020204" pitchFamily="34" charset="0"/>
              </a:rPr>
              <a:t>Improve documentation of AOM diagnosis and recurrent AOM diagnostic accuracy</a:t>
            </a:r>
          </a:p>
          <a:p>
            <a:pPr>
              <a:lnSpc>
                <a:spcPct val="120000"/>
              </a:lnSpc>
              <a:spcBef>
                <a:spcPts val="0"/>
              </a:spcBef>
              <a:spcAft>
                <a:spcPts val="600"/>
              </a:spcAft>
            </a:pPr>
            <a:r>
              <a:rPr lang="en-US" dirty="0">
                <a:latin typeface="Helvetica" panose="020B0604020202020204" pitchFamily="34" charset="0"/>
                <a:cs typeface="Helvetica" panose="020B0604020202020204" pitchFamily="34" charset="0"/>
              </a:rPr>
              <a:t>Determine whether the precision with which AOM is diagnosed changes the predicted effectiveness of tympanostomy tubes for recurrent AOM; determine whether studies that demand such diagnostic accuracy and stricter entry criteria show a greater benefit for tympanostomy tubes in children with recurrent AOM </a:t>
            </a:r>
          </a:p>
          <a:p>
            <a:pPr>
              <a:lnSpc>
                <a:spcPct val="120000"/>
              </a:lnSpc>
              <a:spcBef>
                <a:spcPts val="0"/>
              </a:spcBef>
              <a:spcAft>
                <a:spcPts val="600"/>
              </a:spcAft>
            </a:pPr>
            <a:r>
              <a:rPr lang="en-US" dirty="0">
                <a:latin typeface="Helvetica" panose="020B0604020202020204" pitchFamily="34" charset="0"/>
                <a:cs typeface="Helvetica" panose="020B0604020202020204" pitchFamily="34" charset="0"/>
              </a:rPr>
              <a:t>Characterize QOL for recurrent AOM with tympanostomy tubes versus without tube placement</a:t>
            </a:r>
          </a:p>
          <a:p>
            <a:pPr>
              <a:lnSpc>
                <a:spcPct val="120000"/>
              </a:lnSpc>
              <a:spcBef>
                <a:spcPts val="0"/>
              </a:spcBef>
              <a:spcAft>
                <a:spcPts val="600"/>
              </a:spcAft>
            </a:pPr>
            <a:r>
              <a:rPr lang="en-US" dirty="0">
                <a:latin typeface="Helvetica" panose="020B0604020202020204" pitchFamily="34" charset="0"/>
                <a:cs typeface="Helvetica" panose="020B0604020202020204" pitchFamily="34" charset="0"/>
              </a:rPr>
              <a:t>Randomized controlled trials to provide effect sizes for benefit of surgery over observation among this patient population; existing studies are deficient in that they have not clearly separated patients with AOM based on presence or absence of fluid at diagnosis </a:t>
            </a:r>
          </a:p>
        </p:txBody>
      </p:sp>
    </p:spTree>
    <p:extLst>
      <p:ext uri="{BB962C8B-B14F-4D97-AF65-F5344CB8AC3E}">
        <p14:creationId xmlns:p14="http://schemas.microsoft.com/office/powerpoint/2010/main" val="13650811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46AC7-55E2-4018-8194-726472C61F4B}"/>
              </a:ext>
            </a:extLst>
          </p:cNvPr>
          <p:cNvSpPr>
            <a:spLocks noGrp="1"/>
          </p:cNvSpPr>
          <p:nvPr>
            <p:ph type="title"/>
          </p:nvPr>
        </p:nvSpPr>
        <p:spPr/>
        <p:txBody>
          <a:bodyPr/>
          <a:lstStyle/>
          <a:p>
            <a:r>
              <a:rPr lang="en-US" dirty="0"/>
              <a:t>Research Needs (cont’d)</a:t>
            </a:r>
          </a:p>
        </p:txBody>
      </p:sp>
      <p:sp>
        <p:nvSpPr>
          <p:cNvPr id="3" name="Content Placeholder 2">
            <a:extLst>
              <a:ext uri="{FF2B5EF4-FFF2-40B4-BE49-F238E27FC236}">
                <a16:creationId xmlns:a16="http://schemas.microsoft.com/office/drawing/2014/main" id="{9CE7F99A-849B-47AD-960F-66978685EA92}"/>
              </a:ext>
            </a:extLst>
          </p:cNvPr>
          <p:cNvSpPr>
            <a:spLocks noGrp="1"/>
          </p:cNvSpPr>
          <p:nvPr>
            <p:ph idx="1"/>
          </p:nvPr>
        </p:nvSpPr>
        <p:spPr/>
        <p:txBody>
          <a:bodyPr>
            <a:normAutofit/>
          </a:bodyPr>
          <a:lstStyle/>
          <a:p>
            <a:pPr marL="0" indent="0">
              <a:lnSpc>
                <a:spcPct val="110000"/>
              </a:lnSpc>
              <a:spcBef>
                <a:spcPts val="0"/>
              </a:spcBef>
              <a:spcAft>
                <a:spcPts val="600"/>
              </a:spcAft>
              <a:buNone/>
            </a:pPr>
            <a:r>
              <a:rPr lang="en-US" sz="2000" b="1" dirty="0">
                <a:latin typeface="Helvetica" panose="020B0604020202020204" pitchFamily="34" charset="0"/>
                <a:cs typeface="Helvetica" panose="020B0604020202020204" pitchFamily="34" charset="0"/>
              </a:rPr>
              <a:t>Distinguishing At-Risk Children</a:t>
            </a:r>
          </a:p>
          <a:p>
            <a:pPr>
              <a:lnSpc>
                <a:spcPct val="110000"/>
              </a:lnSpc>
              <a:spcBef>
                <a:spcPts val="0"/>
              </a:spcBef>
              <a:spcAft>
                <a:spcPts val="600"/>
              </a:spcAft>
            </a:pPr>
            <a:r>
              <a:rPr lang="en-US" sz="2000" dirty="0">
                <a:latin typeface="Helvetica" panose="020B0604020202020204" pitchFamily="34" charset="0"/>
                <a:cs typeface="Helvetica" panose="020B0604020202020204" pitchFamily="34" charset="0"/>
              </a:rPr>
              <a:t>Need better data on the prevalence of at-risk conditions and strategies to identify at-risk children</a:t>
            </a:r>
          </a:p>
          <a:p>
            <a:pPr>
              <a:lnSpc>
                <a:spcPct val="110000"/>
              </a:lnSpc>
              <a:spcBef>
                <a:spcPts val="0"/>
              </a:spcBef>
              <a:spcAft>
                <a:spcPts val="600"/>
              </a:spcAft>
            </a:pPr>
            <a:r>
              <a:rPr lang="en-US" sz="2000" dirty="0">
                <a:latin typeface="Helvetica" panose="020B0604020202020204" pitchFamily="34" charset="0"/>
                <a:cs typeface="Helvetica" panose="020B0604020202020204" pitchFamily="34" charset="0"/>
              </a:rPr>
              <a:t>Need epidemiological evidence for the prevalence of MEE and sequelae of MEE in at-risk children with conditions other than Down syndrome or cleft palate as well as the acceptability, effectiveness, and consequences of various treatment strategies </a:t>
            </a:r>
          </a:p>
          <a:p>
            <a:pPr>
              <a:lnSpc>
                <a:spcPct val="110000"/>
              </a:lnSpc>
              <a:spcBef>
                <a:spcPts val="0"/>
              </a:spcBef>
              <a:spcAft>
                <a:spcPts val="600"/>
              </a:spcAft>
            </a:pPr>
            <a:r>
              <a:rPr lang="en-US" sz="2000" dirty="0">
                <a:latin typeface="Helvetica" panose="020B0604020202020204" pitchFamily="34" charset="0"/>
                <a:cs typeface="Helvetica" panose="020B0604020202020204" pitchFamily="34" charset="0"/>
              </a:rPr>
              <a:t>Among at-risk children with OME of medium duration, clarify the </a:t>
            </a:r>
            <a:r>
              <a:rPr lang="en-US" sz="2000" dirty="0"/>
              <a:t>role for more aggressive management of ear disease</a:t>
            </a:r>
            <a:endParaRPr lang="en-US" sz="20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6116571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46AC7-55E2-4018-8194-726472C61F4B}"/>
              </a:ext>
            </a:extLst>
          </p:cNvPr>
          <p:cNvSpPr>
            <a:spLocks noGrp="1"/>
          </p:cNvSpPr>
          <p:nvPr>
            <p:ph type="title"/>
          </p:nvPr>
        </p:nvSpPr>
        <p:spPr/>
        <p:txBody>
          <a:bodyPr/>
          <a:lstStyle/>
          <a:p>
            <a:r>
              <a:rPr lang="en-US" dirty="0"/>
              <a:t>Research Needs (cont’d)</a:t>
            </a:r>
          </a:p>
        </p:txBody>
      </p:sp>
      <p:sp>
        <p:nvSpPr>
          <p:cNvPr id="3" name="Content Placeholder 2">
            <a:extLst>
              <a:ext uri="{FF2B5EF4-FFF2-40B4-BE49-F238E27FC236}">
                <a16:creationId xmlns:a16="http://schemas.microsoft.com/office/drawing/2014/main" id="{9CE7F99A-849B-47AD-960F-66978685EA92}"/>
              </a:ext>
            </a:extLst>
          </p:cNvPr>
          <p:cNvSpPr>
            <a:spLocks noGrp="1"/>
          </p:cNvSpPr>
          <p:nvPr>
            <p:ph idx="1"/>
          </p:nvPr>
        </p:nvSpPr>
        <p:spPr/>
        <p:txBody>
          <a:bodyPr>
            <a:normAutofit fontScale="92500"/>
          </a:bodyPr>
          <a:lstStyle/>
          <a:p>
            <a:pPr marL="0" indent="0">
              <a:lnSpc>
                <a:spcPct val="120000"/>
              </a:lnSpc>
              <a:spcBef>
                <a:spcPts val="0"/>
              </a:spcBef>
              <a:spcAft>
                <a:spcPts val="600"/>
              </a:spcAft>
              <a:buNone/>
            </a:pPr>
            <a:r>
              <a:rPr lang="en-US" sz="1600" b="1" dirty="0">
                <a:latin typeface="Helvetica" panose="020B0604020202020204" pitchFamily="34" charset="0"/>
                <a:cs typeface="Helvetica" panose="020B0604020202020204" pitchFamily="34" charset="0"/>
              </a:rPr>
              <a:t>Tympanostomy Tubes and At-Risk Children</a:t>
            </a:r>
          </a:p>
          <a:p>
            <a:pPr>
              <a:lnSpc>
                <a:spcPct val="120000"/>
              </a:lnSpc>
              <a:spcBef>
                <a:spcPts val="0"/>
              </a:spcBef>
              <a:spcAft>
                <a:spcPts val="600"/>
              </a:spcAft>
            </a:pPr>
            <a:r>
              <a:rPr lang="en-US" sz="1600" dirty="0">
                <a:latin typeface="Helvetica" panose="020B0604020202020204" pitchFamily="34" charset="0"/>
                <a:cs typeface="Helvetica" panose="020B0604020202020204" pitchFamily="34" charset="0"/>
              </a:rPr>
              <a:t>Better understand the impact of tympanostomy tube placement among children with speech/language delay</a:t>
            </a:r>
          </a:p>
          <a:p>
            <a:pPr>
              <a:lnSpc>
                <a:spcPct val="120000"/>
              </a:lnSpc>
              <a:spcBef>
                <a:spcPts val="0"/>
              </a:spcBef>
              <a:spcAft>
                <a:spcPts val="600"/>
              </a:spcAft>
            </a:pPr>
            <a:r>
              <a:rPr lang="en-US" sz="1600" dirty="0">
                <a:latin typeface="Helvetica" panose="020B0604020202020204" pitchFamily="34" charset="0"/>
                <a:cs typeface="Helvetica" panose="020B0604020202020204" pitchFamily="34" charset="0"/>
              </a:rPr>
              <a:t>Better understand the indications and outcomes for tympanostomy tube placement in children with Down syndrome or with cleft palate, since existing randomized trials cannot be generalized to these populations; ideally, these studies should be prospective, include long-term follow-up, distinguish children younger than 24 months from older children, and have children treated with tympanostomy tubes matched to control children by age and HLs </a:t>
            </a:r>
          </a:p>
          <a:p>
            <a:pPr>
              <a:lnSpc>
                <a:spcPct val="120000"/>
              </a:lnSpc>
              <a:spcBef>
                <a:spcPts val="0"/>
              </a:spcBef>
              <a:spcAft>
                <a:spcPts val="600"/>
              </a:spcAft>
            </a:pPr>
            <a:r>
              <a:rPr lang="en-US" sz="1600" dirty="0">
                <a:latin typeface="Helvetica" panose="020B0604020202020204" pitchFamily="34" charset="0"/>
                <a:cs typeface="Helvetica" panose="020B0604020202020204" pitchFamily="34" charset="0"/>
              </a:rPr>
              <a:t>Additional data regarding the efficacy of tubes in preventing sequelae of MEE in at-risk patients</a:t>
            </a:r>
          </a:p>
          <a:p>
            <a:pPr>
              <a:lnSpc>
                <a:spcPct val="120000"/>
              </a:lnSpc>
              <a:spcBef>
                <a:spcPts val="0"/>
              </a:spcBef>
              <a:spcAft>
                <a:spcPts val="600"/>
              </a:spcAft>
            </a:pPr>
            <a:r>
              <a:rPr lang="en-US" sz="1600" dirty="0">
                <a:latin typeface="Helvetica" panose="020B0604020202020204" pitchFamily="34" charset="0"/>
                <a:cs typeface="Helvetica" panose="020B0604020202020204" pitchFamily="34" charset="0"/>
              </a:rPr>
              <a:t>Compare the efficacy of hearing aids versus tympanostomy tubes for at-risk children with chronic OME and hearing loss</a:t>
            </a:r>
          </a:p>
          <a:p>
            <a:pPr>
              <a:lnSpc>
                <a:spcPct val="120000"/>
              </a:lnSpc>
              <a:spcBef>
                <a:spcPts val="0"/>
              </a:spcBef>
              <a:spcAft>
                <a:spcPts val="600"/>
              </a:spcAft>
            </a:pPr>
            <a:r>
              <a:rPr lang="en-US" sz="1600" dirty="0">
                <a:latin typeface="Helvetica" panose="020B0604020202020204" pitchFamily="34" charset="0"/>
                <a:cs typeface="Helvetica" panose="020B0604020202020204" pitchFamily="34" charset="0"/>
              </a:rPr>
              <a:t>Determine the role of long-term versus short-term tubes in children with cleft palate or Down syndrome. </a:t>
            </a:r>
          </a:p>
          <a:p>
            <a:pPr>
              <a:lnSpc>
                <a:spcPct val="120000"/>
              </a:lnSpc>
              <a:spcBef>
                <a:spcPts val="0"/>
              </a:spcBef>
              <a:spcAft>
                <a:spcPts val="600"/>
              </a:spcAft>
            </a:pPr>
            <a:r>
              <a:rPr lang="en-US" sz="1600" dirty="0">
                <a:latin typeface="Helvetica" panose="020B0604020202020204" pitchFamily="34" charset="0"/>
                <a:cs typeface="Helvetica" panose="020B0604020202020204" pitchFamily="34" charset="0"/>
              </a:rPr>
              <a:t>Develop educational materials for patients, parents/caregivers, and primary care providers and surgical/medical specialists to raise awareness of the at-risk status of these patients </a:t>
            </a:r>
          </a:p>
          <a:p>
            <a:pPr>
              <a:lnSpc>
                <a:spcPct val="120000"/>
              </a:lnSpc>
              <a:spcBef>
                <a:spcPts val="0"/>
              </a:spcBef>
              <a:spcAft>
                <a:spcPts val="600"/>
              </a:spcAft>
            </a:pPr>
            <a:r>
              <a:rPr lang="en-US" sz="1600" dirty="0">
                <a:latin typeface="Helvetica" panose="020B0604020202020204" pitchFamily="34" charset="0"/>
                <a:cs typeface="Helvetica" panose="020B0604020202020204" pitchFamily="34" charset="0"/>
              </a:rPr>
              <a:t>Assess whether at-risk children have the same risk profile for surgical and anesthetic complications</a:t>
            </a:r>
          </a:p>
        </p:txBody>
      </p:sp>
    </p:spTree>
    <p:extLst>
      <p:ext uri="{BB962C8B-B14F-4D97-AF65-F5344CB8AC3E}">
        <p14:creationId xmlns:p14="http://schemas.microsoft.com/office/powerpoint/2010/main" val="7097858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46AC7-55E2-4018-8194-726472C61F4B}"/>
              </a:ext>
            </a:extLst>
          </p:cNvPr>
          <p:cNvSpPr>
            <a:spLocks noGrp="1"/>
          </p:cNvSpPr>
          <p:nvPr>
            <p:ph type="title"/>
          </p:nvPr>
        </p:nvSpPr>
        <p:spPr/>
        <p:txBody>
          <a:bodyPr/>
          <a:lstStyle/>
          <a:p>
            <a:r>
              <a:rPr lang="en-US" dirty="0"/>
              <a:t>Research Needs (cont’d)</a:t>
            </a:r>
          </a:p>
        </p:txBody>
      </p:sp>
      <p:sp>
        <p:nvSpPr>
          <p:cNvPr id="3" name="Content Placeholder 2">
            <a:extLst>
              <a:ext uri="{FF2B5EF4-FFF2-40B4-BE49-F238E27FC236}">
                <a16:creationId xmlns:a16="http://schemas.microsoft.com/office/drawing/2014/main" id="{9CE7F99A-849B-47AD-960F-66978685EA92}"/>
              </a:ext>
            </a:extLst>
          </p:cNvPr>
          <p:cNvSpPr>
            <a:spLocks noGrp="1"/>
          </p:cNvSpPr>
          <p:nvPr>
            <p:ph idx="1"/>
          </p:nvPr>
        </p:nvSpPr>
        <p:spPr/>
        <p:txBody>
          <a:bodyPr>
            <a:normAutofit lnSpcReduction="10000"/>
          </a:bodyPr>
          <a:lstStyle/>
          <a:p>
            <a:pPr marL="0" indent="0">
              <a:lnSpc>
                <a:spcPct val="120000"/>
              </a:lnSpc>
              <a:spcBef>
                <a:spcPts val="0"/>
              </a:spcBef>
              <a:spcAft>
                <a:spcPts val="600"/>
              </a:spcAft>
              <a:buNone/>
            </a:pPr>
            <a:r>
              <a:rPr lang="en-US" sz="1600" b="1" dirty="0">
                <a:latin typeface="Helvetica" panose="020B0604020202020204" pitchFamily="34" charset="0"/>
                <a:cs typeface="Helvetica" panose="020B0604020202020204" pitchFamily="34" charset="0"/>
              </a:rPr>
              <a:t>Hearing Resting</a:t>
            </a:r>
          </a:p>
          <a:p>
            <a:pPr>
              <a:lnSpc>
                <a:spcPct val="120000"/>
              </a:lnSpc>
              <a:spcBef>
                <a:spcPts val="0"/>
              </a:spcBef>
              <a:spcAft>
                <a:spcPts val="600"/>
              </a:spcAft>
            </a:pPr>
            <a:r>
              <a:rPr lang="en-US" sz="1600" dirty="0">
                <a:latin typeface="Helvetica" panose="020B0604020202020204" pitchFamily="34" charset="0"/>
                <a:cs typeface="Helvetica" panose="020B0604020202020204" pitchFamily="34" charset="0"/>
              </a:rPr>
              <a:t>Potential implementation hurdles with regard to access to hearing testing and audiometry; need a study to understand possible barriers to audiologic testing </a:t>
            </a:r>
          </a:p>
          <a:p>
            <a:pPr>
              <a:lnSpc>
                <a:spcPct val="120000"/>
              </a:lnSpc>
              <a:spcBef>
                <a:spcPts val="0"/>
              </a:spcBef>
              <a:spcAft>
                <a:spcPts val="600"/>
              </a:spcAft>
            </a:pPr>
            <a:r>
              <a:rPr lang="en-US" sz="1600" dirty="0">
                <a:latin typeface="Helvetica" panose="020B0604020202020204" pitchFamily="34" charset="0"/>
                <a:cs typeface="Helvetica" panose="020B0604020202020204" pitchFamily="34" charset="0"/>
              </a:rPr>
              <a:t>Determine the role for formal audiologic testing versus a hearing screening test—such as performed by primary care physicians—for follow-up for otherwise low-risk children </a:t>
            </a:r>
          </a:p>
          <a:p>
            <a:pPr>
              <a:lnSpc>
                <a:spcPct val="120000"/>
              </a:lnSpc>
              <a:spcBef>
                <a:spcPts val="0"/>
              </a:spcBef>
              <a:spcAft>
                <a:spcPts val="600"/>
              </a:spcAft>
            </a:pPr>
            <a:r>
              <a:rPr lang="en-US" sz="1600" dirty="0">
                <a:latin typeface="Helvetica" panose="020B0604020202020204" pitchFamily="34" charset="0"/>
                <a:cs typeface="Helvetica" panose="020B0604020202020204" pitchFamily="34" charset="0"/>
              </a:rPr>
              <a:t>Validation of a clinical proxy for detecting the probable presence of hearing loss when audiology is not available or is unreliable</a:t>
            </a:r>
          </a:p>
          <a:p>
            <a:pPr>
              <a:lnSpc>
                <a:spcPct val="120000"/>
              </a:lnSpc>
              <a:spcBef>
                <a:spcPts val="0"/>
              </a:spcBef>
              <a:spcAft>
                <a:spcPts val="600"/>
              </a:spcAft>
            </a:pPr>
            <a:r>
              <a:rPr lang="en-US" sz="1600" dirty="0">
                <a:latin typeface="Helvetica" panose="020B0604020202020204" pitchFamily="34" charset="0"/>
                <a:cs typeface="Helvetica" panose="020B0604020202020204" pitchFamily="34" charset="0"/>
              </a:rPr>
              <a:t>Assess the validity of parental/caregiver reports regarding improved hearing following tube placement and whether there is added benefit of objective assessment </a:t>
            </a:r>
          </a:p>
          <a:p>
            <a:pPr>
              <a:lnSpc>
                <a:spcPct val="120000"/>
              </a:lnSpc>
              <a:spcBef>
                <a:spcPts val="0"/>
              </a:spcBef>
              <a:spcAft>
                <a:spcPts val="600"/>
              </a:spcAft>
            </a:pPr>
            <a:r>
              <a:rPr lang="en-US" sz="1600" dirty="0">
                <a:latin typeface="Helvetica" panose="020B0604020202020204" pitchFamily="34" charset="0"/>
                <a:cs typeface="Helvetica" panose="020B0604020202020204" pitchFamily="34" charset="0"/>
              </a:rPr>
              <a:t>Evidence for best use of postoperative audiologic assessment; determine patient population needs postoperative audiologic assessment: assess all children, only those with preoperative hearing loss, or only those children with parent/caregiver concern regarding persistent hearing loss </a:t>
            </a:r>
          </a:p>
        </p:txBody>
      </p:sp>
    </p:spTree>
    <p:extLst>
      <p:ext uri="{BB962C8B-B14F-4D97-AF65-F5344CB8AC3E}">
        <p14:creationId xmlns:p14="http://schemas.microsoft.com/office/powerpoint/2010/main" val="16121481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46AC7-55E2-4018-8194-726472C61F4B}"/>
              </a:ext>
            </a:extLst>
          </p:cNvPr>
          <p:cNvSpPr>
            <a:spLocks noGrp="1"/>
          </p:cNvSpPr>
          <p:nvPr>
            <p:ph type="title"/>
          </p:nvPr>
        </p:nvSpPr>
        <p:spPr/>
        <p:txBody>
          <a:bodyPr/>
          <a:lstStyle/>
          <a:p>
            <a:r>
              <a:rPr lang="en-US" dirty="0"/>
              <a:t>Research Needs (cont’d)</a:t>
            </a:r>
          </a:p>
        </p:txBody>
      </p:sp>
      <p:sp>
        <p:nvSpPr>
          <p:cNvPr id="3" name="Content Placeholder 2">
            <a:extLst>
              <a:ext uri="{FF2B5EF4-FFF2-40B4-BE49-F238E27FC236}">
                <a16:creationId xmlns:a16="http://schemas.microsoft.com/office/drawing/2014/main" id="{9CE7F99A-849B-47AD-960F-66978685EA92}"/>
              </a:ext>
            </a:extLst>
          </p:cNvPr>
          <p:cNvSpPr>
            <a:spLocks noGrp="1"/>
          </p:cNvSpPr>
          <p:nvPr>
            <p:ph idx="1"/>
          </p:nvPr>
        </p:nvSpPr>
        <p:spPr/>
        <p:txBody>
          <a:bodyPr>
            <a:normAutofit/>
          </a:bodyPr>
          <a:lstStyle/>
          <a:p>
            <a:pPr marL="0" indent="0">
              <a:lnSpc>
                <a:spcPct val="120000"/>
              </a:lnSpc>
              <a:spcBef>
                <a:spcPts val="0"/>
              </a:spcBef>
              <a:spcAft>
                <a:spcPts val="600"/>
              </a:spcAft>
              <a:buNone/>
            </a:pPr>
            <a:r>
              <a:rPr lang="en-US" sz="1800" b="1" dirty="0">
                <a:latin typeface="Helvetica" panose="020B0604020202020204" pitchFamily="34" charset="0"/>
                <a:cs typeface="Helvetica" panose="020B0604020202020204" pitchFamily="34" charset="0"/>
              </a:rPr>
              <a:t>Acute TTO</a:t>
            </a:r>
          </a:p>
          <a:p>
            <a:pPr>
              <a:lnSpc>
                <a:spcPct val="120000"/>
              </a:lnSpc>
              <a:spcBef>
                <a:spcPts val="0"/>
              </a:spcBef>
              <a:spcAft>
                <a:spcPts val="600"/>
              </a:spcAft>
            </a:pPr>
            <a:r>
              <a:rPr lang="en-US" sz="1800" dirty="0">
                <a:latin typeface="Helvetica" panose="020B0604020202020204" pitchFamily="34" charset="0"/>
                <a:cs typeface="Helvetica" panose="020B0604020202020204" pitchFamily="34" charset="0"/>
              </a:rPr>
              <a:t>Determine the impact of tympanostomy tube placement on middle ear bacteriology and whether these changes affect selection of treatment of AOM after tympanostomy tubes </a:t>
            </a:r>
          </a:p>
          <a:p>
            <a:pPr>
              <a:lnSpc>
                <a:spcPct val="120000"/>
              </a:lnSpc>
              <a:spcBef>
                <a:spcPts val="0"/>
              </a:spcBef>
              <a:spcAft>
                <a:spcPts val="600"/>
              </a:spcAft>
            </a:pPr>
            <a:r>
              <a:rPr lang="en-US" sz="1800" dirty="0">
                <a:latin typeface="Helvetica" panose="020B0604020202020204" pitchFamily="34" charset="0"/>
                <a:cs typeface="Helvetica" panose="020B0604020202020204" pitchFamily="34" charset="0"/>
              </a:rPr>
              <a:t>Determine the ideal duration of topical therapy for </a:t>
            </a:r>
            <a:r>
              <a:rPr lang="en-US" sz="1800" dirty="0" err="1">
                <a:latin typeface="Helvetica" panose="020B0604020202020204" pitchFamily="34" charset="0"/>
                <a:cs typeface="Helvetica" panose="020B0604020202020204" pitchFamily="34" charset="0"/>
              </a:rPr>
              <a:t>posttympanostomy</a:t>
            </a:r>
            <a:r>
              <a:rPr lang="en-US" sz="1800" dirty="0">
                <a:latin typeface="Helvetica" panose="020B0604020202020204" pitchFamily="34" charset="0"/>
                <a:cs typeface="Helvetica" panose="020B0604020202020204" pitchFamily="34" charset="0"/>
              </a:rPr>
              <a:t> otorrhea</a:t>
            </a:r>
          </a:p>
          <a:p>
            <a:pPr>
              <a:lnSpc>
                <a:spcPct val="120000"/>
              </a:lnSpc>
              <a:spcBef>
                <a:spcPts val="0"/>
              </a:spcBef>
              <a:spcAft>
                <a:spcPts val="600"/>
              </a:spcAft>
            </a:pPr>
            <a:r>
              <a:rPr lang="en-US" sz="1800" dirty="0">
                <a:latin typeface="Helvetica" panose="020B0604020202020204" pitchFamily="34" charset="0"/>
                <a:cs typeface="Helvetica" panose="020B0604020202020204" pitchFamily="34" charset="0"/>
              </a:rPr>
              <a:t>In the setting of recurrent, persistent, or chronic otorrhea, determine when is it advisable to remove a tube</a:t>
            </a:r>
          </a:p>
          <a:p>
            <a:pPr marL="0" indent="0">
              <a:spcBef>
                <a:spcPts val="0"/>
              </a:spcBef>
              <a:spcAft>
                <a:spcPts val="600"/>
              </a:spcAft>
              <a:buNone/>
            </a:pPr>
            <a:endParaRPr lang="en-US" sz="1800" b="1" dirty="0">
              <a:latin typeface="Helvetica" panose="020B0604020202020204" pitchFamily="34" charset="0"/>
              <a:cs typeface="Helvetica" panose="020B0604020202020204" pitchFamily="34" charset="0"/>
            </a:endParaRPr>
          </a:p>
          <a:p>
            <a:pPr marL="0" indent="0">
              <a:spcBef>
                <a:spcPts val="0"/>
              </a:spcBef>
              <a:spcAft>
                <a:spcPts val="600"/>
              </a:spcAft>
              <a:buNone/>
            </a:pPr>
            <a:r>
              <a:rPr lang="en-US" sz="1800" b="1" dirty="0">
                <a:latin typeface="Helvetica" panose="020B0604020202020204" pitchFamily="34" charset="0"/>
                <a:cs typeface="Helvetica" panose="020B0604020202020204" pitchFamily="34" charset="0"/>
              </a:rPr>
              <a:t>Water Precautions</a:t>
            </a:r>
          </a:p>
          <a:p>
            <a:pPr>
              <a:spcBef>
                <a:spcPts val="0"/>
              </a:spcBef>
              <a:spcAft>
                <a:spcPts val="600"/>
              </a:spcAft>
            </a:pPr>
            <a:r>
              <a:rPr lang="en-US" sz="1800" dirty="0">
                <a:latin typeface="Helvetica" panose="020B0604020202020204" pitchFamily="34" charset="0"/>
                <a:cs typeface="Helvetica" panose="020B0604020202020204" pitchFamily="34" charset="0"/>
              </a:rPr>
              <a:t>Studies of clinical indicators (swimming locale, host factors such as age, number of AOM episodes, immune status, etc.) for more routine recommendation of water precautions after tubes </a:t>
            </a:r>
          </a:p>
        </p:txBody>
      </p:sp>
    </p:spTree>
    <p:extLst>
      <p:ext uri="{BB962C8B-B14F-4D97-AF65-F5344CB8AC3E}">
        <p14:creationId xmlns:p14="http://schemas.microsoft.com/office/powerpoint/2010/main" val="20374516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46AC7-55E2-4018-8194-726472C61F4B}"/>
              </a:ext>
            </a:extLst>
          </p:cNvPr>
          <p:cNvSpPr>
            <a:spLocks noGrp="1"/>
          </p:cNvSpPr>
          <p:nvPr>
            <p:ph type="title"/>
          </p:nvPr>
        </p:nvSpPr>
        <p:spPr/>
        <p:txBody>
          <a:bodyPr/>
          <a:lstStyle/>
          <a:p>
            <a:r>
              <a:rPr lang="en-US" dirty="0"/>
              <a:t>Research Needs (cont’d)</a:t>
            </a:r>
          </a:p>
        </p:txBody>
      </p:sp>
      <p:sp>
        <p:nvSpPr>
          <p:cNvPr id="3" name="Content Placeholder 2">
            <a:extLst>
              <a:ext uri="{FF2B5EF4-FFF2-40B4-BE49-F238E27FC236}">
                <a16:creationId xmlns:a16="http://schemas.microsoft.com/office/drawing/2014/main" id="{9CE7F99A-849B-47AD-960F-66978685EA92}"/>
              </a:ext>
            </a:extLst>
          </p:cNvPr>
          <p:cNvSpPr>
            <a:spLocks noGrp="1"/>
          </p:cNvSpPr>
          <p:nvPr>
            <p:ph idx="1"/>
          </p:nvPr>
        </p:nvSpPr>
        <p:spPr/>
        <p:txBody>
          <a:bodyPr>
            <a:normAutofit/>
          </a:bodyPr>
          <a:lstStyle/>
          <a:p>
            <a:pPr marL="0" indent="0">
              <a:lnSpc>
                <a:spcPct val="100000"/>
              </a:lnSpc>
              <a:spcBef>
                <a:spcPts val="0"/>
              </a:spcBef>
              <a:spcAft>
                <a:spcPts val="600"/>
              </a:spcAft>
              <a:buNone/>
            </a:pPr>
            <a:r>
              <a:rPr lang="en-US" sz="1800" b="1" dirty="0">
                <a:latin typeface="Helvetica" panose="020B0604020202020204" pitchFamily="34" charset="0"/>
                <a:cs typeface="Helvetica" panose="020B0604020202020204" pitchFamily="34" charset="0"/>
              </a:rPr>
              <a:t>Perioperative Education</a:t>
            </a:r>
          </a:p>
          <a:p>
            <a:pPr>
              <a:lnSpc>
                <a:spcPct val="100000"/>
              </a:lnSpc>
              <a:spcBef>
                <a:spcPts val="0"/>
              </a:spcBef>
              <a:spcAft>
                <a:spcPts val="600"/>
              </a:spcAft>
            </a:pPr>
            <a:r>
              <a:rPr lang="en-US" sz="1800" dirty="0">
                <a:latin typeface="Helvetica" panose="020B0604020202020204" pitchFamily="34" charset="0"/>
                <a:cs typeface="Helvetica" panose="020B0604020202020204" pitchFamily="34" charset="0"/>
              </a:rPr>
              <a:t>Research is needed to characterize the effectiveness of various methods of perioperative education about tubes; modalities to include voice, written, video, web-based, other; timing to include preoperative, at surgery, postoperative; educators to include nurse, surgeon, primary care physician, other </a:t>
            </a:r>
          </a:p>
          <a:p>
            <a:pPr marL="0" indent="0">
              <a:lnSpc>
                <a:spcPct val="100000"/>
              </a:lnSpc>
              <a:spcBef>
                <a:spcPts val="0"/>
              </a:spcBef>
              <a:spcAft>
                <a:spcPts val="600"/>
              </a:spcAft>
              <a:buNone/>
            </a:pPr>
            <a:endParaRPr lang="en-US" sz="1800" b="1" dirty="0">
              <a:latin typeface="Helvetica" panose="020B0604020202020204" pitchFamily="34" charset="0"/>
              <a:cs typeface="Helvetica" panose="020B0604020202020204" pitchFamily="34" charset="0"/>
            </a:endParaRPr>
          </a:p>
          <a:p>
            <a:pPr marL="0" indent="0">
              <a:lnSpc>
                <a:spcPct val="100000"/>
              </a:lnSpc>
              <a:spcBef>
                <a:spcPts val="0"/>
              </a:spcBef>
              <a:spcAft>
                <a:spcPts val="600"/>
              </a:spcAft>
              <a:buNone/>
            </a:pPr>
            <a:r>
              <a:rPr lang="en-US" sz="1800" b="1" dirty="0">
                <a:latin typeface="Helvetica" panose="020B0604020202020204" pitchFamily="34" charset="0"/>
                <a:cs typeface="Helvetica" panose="020B0604020202020204" pitchFamily="34" charset="0"/>
              </a:rPr>
              <a:t>Anesthesia</a:t>
            </a:r>
          </a:p>
          <a:p>
            <a:pPr>
              <a:lnSpc>
                <a:spcPct val="100000"/>
              </a:lnSpc>
              <a:spcBef>
                <a:spcPts val="0"/>
              </a:spcBef>
              <a:spcAft>
                <a:spcPts val="600"/>
              </a:spcAft>
            </a:pPr>
            <a:r>
              <a:rPr lang="en-US" sz="1800" dirty="0">
                <a:latin typeface="Helvetica" panose="020B0604020202020204" pitchFamily="34" charset="0"/>
                <a:cs typeface="Helvetica" panose="020B0604020202020204" pitchFamily="34" charset="0"/>
              </a:rPr>
              <a:t>Need for more information about the morbidity and mortality of general mask anesthesia for tympanostomy tube placement in children</a:t>
            </a:r>
          </a:p>
          <a:p>
            <a:pPr marL="0" indent="0">
              <a:lnSpc>
                <a:spcPct val="120000"/>
              </a:lnSpc>
              <a:spcAft>
                <a:spcPts val="1200"/>
              </a:spcAft>
              <a:buNone/>
            </a:pPr>
            <a:endParaRPr lang="en-US" sz="11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315702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lstStyle/>
          <a:p>
            <a:r>
              <a:rPr lang="en-US" dirty="0"/>
              <a:t>Choosing Wisely</a:t>
            </a:r>
            <a:r>
              <a:rPr lang="en-US" sz="3600" baseline="30000" dirty="0"/>
              <a:t>®</a:t>
            </a:r>
            <a:endParaRPr lang="en-US" baseline="30000" dirty="0"/>
          </a:p>
        </p:txBody>
      </p:sp>
      <p:sp>
        <p:nvSpPr>
          <p:cNvPr id="3" name="Content Placeholder 2">
            <a:extLst>
              <a:ext uri="{FF2B5EF4-FFF2-40B4-BE49-F238E27FC236}">
                <a16:creationId xmlns:a16="http://schemas.microsoft.com/office/drawing/2014/main" id="{E9ED9D5B-8DEC-4FFD-BE5A-39C15817A663}"/>
              </a:ext>
            </a:extLst>
          </p:cNvPr>
          <p:cNvSpPr>
            <a:spLocks noGrp="1"/>
          </p:cNvSpPr>
          <p:nvPr>
            <p:ph idx="1"/>
          </p:nvPr>
        </p:nvSpPr>
        <p:spPr>
          <a:xfrm>
            <a:off x="3442446" y="1825625"/>
            <a:ext cx="7911353" cy="3956610"/>
          </a:xfrm>
        </p:spPr>
        <p:txBody>
          <a:bodyPr>
            <a:normAutofit fontScale="70000" lnSpcReduction="20000"/>
          </a:bodyPr>
          <a:lstStyle/>
          <a:p>
            <a:pPr marL="285750" lvl="0" indent="-285750">
              <a:lnSpc>
                <a:spcPct val="100000"/>
              </a:lnSpc>
              <a:spcBef>
                <a:spcPts val="0"/>
              </a:spcBef>
              <a:buClrTx/>
              <a:defRPr/>
            </a:pPr>
            <a:r>
              <a:rPr lang="en-US" kern="0" dirty="0"/>
              <a:t>It is an initiative of the American Board of Internal Medicine (ABIM) Foundation.</a:t>
            </a:r>
          </a:p>
          <a:p>
            <a:pPr marL="0" lvl="0" indent="0">
              <a:lnSpc>
                <a:spcPct val="100000"/>
              </a:lnSpc>
              <a:spcBef>
                <a:spcPts val="0"/>
              </a:spcBef>
              <a:buClrTx/>
              <a:buNone/>
              <a:defRPr/>
            </a:pPr>
            <a:endParaRPr lang="en-US" kern="0" dirty="0"/>
          </a:p>
          <a:p>
            <a:pPr marL="285750" lvl="0" indent="-285750">
              <a:lnSpc>
                <a:spcPct val="100000"/>
              </a:lnSpc>
              <a:spcBef>
                <a:spcPts val="0"/>
              </a:spcBef>
              <a:buClrTx/>
              <a:defRPr/>
            </a:pPr>
            <a:r>
              <a:rPr lang="en-US" kern="0" dirty="0"/>
              <a:t>Aims to encourage discussions between physicians and patients about appropriate care. </a:t>
            </a:r>
          </a:p>
          <a:p>
            <a:pPr marL="285750" lvl="0" indent="-285750">
              <a:lnSpc>
                <a:spcPct val="100000"/>
              </a:lnSpc>
              <a:spcBef>
                <a:spcPts val="0"/>
              </a:spcBef>
              <a:buClrTx/>
              <a:defRPr/>
            </a:pPr>
            <a:endParaRPr lang="en-US" kern="0" dirty="0"/>
          </a:p>
          <a:p>
            <a:pPr marL="285750" lvl="0" indent="-285750">
              <a:lnSpc>
                <a:spcPct val="100000"/>
              </a:lnSpc>
              <a:spcBef>
                <a:spcPts val="0"/>
              </a:spcBef>
              <a:buClrTx/>
              <a:defRPr/>
            </a:pPr>
            <a:r>
              <a:rPr lang="en-US" kern="0" dirty="0"/>
              <a:t>Each of the campaign’s organization partners is asked to identify (initially) 5 items within its specialty that physicians and patients should question. The AAO-HNSF list has now grown to 10 items.</a:t>
            </a:r>
          </a:p>
          <a:p>
            <a:pPr marL="285750" lvl="0" indent="-285750">
              <a:lnSpc>
                <a:spcPct val="100000"/>
              </a:lnSpc>
              <a:spcBef>
                <a:spcPts val="0"/>
              </a:spcBef>
              <a:buClrTx/>
              <a:defRPr/>
            </a:pPr>
            <a:endParaRPr lang="en-US" kern="0" dirty="0"/>
          </a:p>
          <a:p>
            <a:pPr marL="285750" lvl="0" indent="-285750">
              <a:lnSpc>
                <a:spcPct val="100000"/>
              </a:lnSpc>
              <a:spcBef>
                <a:spcPts val="0"/>
              </a:spcBef>
              <a:buClrTx/>
              <a:defRPr/>
            </a:pPr>
            <a:r>
              <a:rPr lang="en-US" kern="0" dirty="0"/>
              <a:t>The AAO-HNSF’s list of recommendations were carefully selected after a review of the current evidence that included AAO-HNSF clinical practice guidelines.</a:t>
            </a:r>
          </a:p>
          <a:p>
            <a:pPr marL="285750" lvl="0" indent="-285750">
              <a:lnSpc>
                <a:spcPct val="100000"/>
              </a:lnSpc>
              <a:spcBef>
                <a:spcPts val="0"/>
              </a:spcBef>
              <a:buClrTx/>
              <a:defRPr/>
            </a:pPr>
            <a:endParaRPr lang="en-US" kern="0" dirty="0"/>
          </a:p>
          <a:p>
            <a:pPr marL="285750" lvl="0" indent="-285750">
              <a:lnSpc>
                <a:spcPct val="100000"/>
              </a:lnSpc>
              <a:spcBef>
                <a:spcPts val="0"/>
              </a:spcBef>
              <a:buClrTx/>
              <a:defRPr/>
            </a:pPr>
            <a:r>
              <a:rPr lang="en-US" kern="0" dirty="0"/>
              <a:t>More information is available at </a:t>
            </a:r>
            <a:r>
              <a:rPr lang="en-US" kern="0" dirty="0">
                <a:hlinkClick r:id="rId2">
                  <a:extLst>
                    <a:ext uri="{A12FA001-AC4F-418D-AE19-62706E023703}">
                      <ahyp:hlinkClr xmlns:ahyp="http://schemas.microsoft.com/office/drawing/2018/hyperlinkcolor" val="tx"/>
                    </a:ext>
                  </a:extLst>
                </a:hlinkClick>
              </a:rPr>
              <a:t>www.entnet.org/ChoosingWisely</a:t>
            </a:r>
            <a:r>
              <a:rPr lang="en-US" kern="0" dirty="0"/>
              <a:t> </a:t>
            </a:r>
          </a:p>
        </p:txBody>
      </p:sp>
      <p:sp>
        <p:nvSpPr>
          <p:cNvPr id="4" name="TextBox 8">
            <a:extLst>
              <a:ext uri="{FF2B5EF4-FFF2-40B4-BE49-F238E27FC236}">
                <a16:creationId xmlns:a16="http://schemas.microsoft.com/office/drawing/2014/main" id="{3535B83C-3991-4C8A-8CB8-4E7AB2FE5FF2}"/>
              </a:ext>
            </a:extLst>
          </p:cNvPr>
          <p:cNvSpPr txBox="1"/>
          <p:nvPr/>
        </p:nvSpPr>
        <p:spPr>
          <a:xfrm>
            <a:off x="608102" y="3863373"/>
            <a:ext cx="2415584" cy="984885"/>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a:solidFill>
                  <a:schemeClr val="tx2"/>
                </a:solidFill>
                <a:latin typeface="Arial" panose="020B0604020202020204" pitchFamily="34" charset="0"/>
                <a:ea typeface="+mn-ea"/>
                <a:cs typeface="Arial" panose="020B0604020202020204" pitchFamily="34" charset="0"/>
              </a:rPr>
              <a:t>What is Choosing Wisely</a:t>
            </a:r>
            <a:r>
              <a:rPr lang="en-US" kern="0" baseline="30000" dirty="0">
                <a:solidFill>
                  <a:schemeClr val="tx2"/>
                </a:solidFill>
                <a:latin typeface="Arial" panose="020B0604020202020204" pitchFamily="34" charset="0"/>
                <a:ea typeface="+mn-ea"/>
                <a:cs typeface="Arial" panose="020B0604020202020204" pitchFamily="34" charset="0"/>
              </a:rPr>
              <a:t>®</a:t>
            </a:r>
            <a:r>
              <a:rPr lang="en-US" sz="2000" kern="0" dirty="0">
                <a:solidFill>
                  <a:schemeClr val="tx2"/>
                </a:solidFill>
                <a:latin typeface="Arial" panose="020B0604020202020204" pitchFamily="34" charset="0"/>
                <a:ea typeface="+mn-ea"/>
                <a:cs typeface="Arial" panose="020B0604020202020204" pitchFamily="34" charset="0"/>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3"/>
          <a:stretch>
            <a:fillRect/>
          </a:stretch>
        </p:blipFill>
        <p:spPr>
          <a:xfrm>
            <a:off x="616980" y="1825625"/>
            <a:ext cx="2415584" cy="1589743"/>
          </a:xfrm>
          <a:prstGeom prst="rect">
            <a:avLst/>
          </a:prstGeom>
        </p:spPr>
      </p:pic>
    </p:spTree>
    <p:extLst>
      <p:ext uri="{BB962C8B-B14F-4D97-AF65-F5344CB8AC3E}">
        <p14:creationId xmlns:p14="http://schemas.microsoft.com/office/powerpoint/2010/main" val="30878399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normAutofit fontScale="90000"/>
          </a:bodyPr>
          <a:lstStyle/>
          <a:p>
            <a:r>
              <a:rPr lang="en-US" dirty="0"/>
              <a:t>AAO-HNSF List of 10 Things Physicians and Patients Should Question</a:t>
            </a:r>
            <a:endParaRPr lang="en-US" baseline="30000" dirty="0"/>
          </a:p>
        </p:txBody>
      </p:sp>
      <p:sp>
        <p:nvSpPr>
          <p:cNvPr id="3" name="Content Placeholder 2">
            <a:extLst>
              <a:ext uri="{FF2B5EF4-FFF2-40B4-BE49-F238E27FC236}">
                <a16:creationId xmlns:a16="http://schemas.microsoft.com/office/drawing/2014/main" id="{66F2EA81-A5D3-4E91-96A2-1F280E98179E}"/>
              </a:ext>
            </a:extLst>
          </p:cNvPr>
          <p:cNvSpPr>
            <a:spLocks noGrp="1"/>
          </p:cNvSpPr>
          <p:nvPr>
            <p:ph idx="1"/>
          </p:nvPr>
        </p:nvSpPr>
        <p:spPr/>
        <p:txBody>
          <a:bodyPr/>
          <a:lstStyle/>
          <a:p>
            <a:endParaRPr lang="en-US"/>
          </a:p>
        </p:txBody>
      </p:sp>
      <p:sp>
        <p:nvSpPr>
          <p:cNvPr id="4" name="TextBox 8">
            <a:extLst>
              <a:ext uri="{FF2B5EF4-FFF2-40B4-BE49-F238E27FC236}">
                <a16:creationId xmlns:a16="http://schemas.microsoft.com/office/drawing/2014/main" id="{3535B83C-3991-4C8A-8CB8-4E7AB2FE5FF2}"/>
              </a:ext>
            </a:extLst>
          </p:cNvPr>
          <p:cNvSpPr txBox="1"/>
          <p:nvPr/>
        </p:nvSpPr>
        <p:spPr>
          <a:xfrm>
            <a:off x="608102" y="3863373"/>
            <a:ext cx="2415584" cy="67710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a:solidFill>
                  <a:schemeClr val="tx2"/>
                </a:solidFill>
                <a:latin typeface="Arial" panose="020B0604020202020204" pitchFamily="34" charset="0"/>
                <a:ea typeface="+mn-ea"/>
                <a:cs typeface="Arial" panose="020B0604020202020204" pitchFamily="34" charset="0"/>
              </a:rPr>
              <a:t>The Initial List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2"/>
          <a:stretch>
            <a:fillRect/>
          </a:stretch>
        </p:blipFill>
        <p:spPr>
          <a:xfrm>
            <a:off x="616980" y="1825625"/>
            <a:ext cx="2415584" cy="1589743"/>
          </a:xfrm>
          <a:prstGeom prst="rect">
            <a:avLst/>
          </a:prstGeom>
        </p:spPr>
      </p:pic>
      <p:pic>
        <p:nvPicPr>
          <p:cNvPr id="6" name="Content Placeholder 1">
            <a:extLst>
              <a:ext uri="{FF2B5EF4-FFF2-40B4-BE49-F238E27FC236}">
                <a16:creationId xmlns:a16="http://schemas.microsoft.com/office/drawing/2014/main" id="{5EE5B06E-2561-488D-9812-87EE72E9E1E3}"/>
              </a:ext>
            </a:extLst>
          </p:cNvPr>
          <p:cNvPicPr>
            <a:picLocks noGrp="1" noChangeAspect="1"/>
          </p:cNvPicPr>
          <p:nvPr/>
        </p:nvPicPr>
        <p:blipFill>
          <a:blip r:embed="rId3"/>
          <a:stretch>
            <a:fillRect/>
          </a:stretch>
        </p:blipFill>
        <p:spPr>
          <a:xfrm>
            <a:off x="3967450" y="1893888"/>
            <a:ext cx="7784059" cy="679335"/>
          </a:xfrm>
          <a:prstGeom prst="rect">
            <a:avLst/>
          </a:prstGeom>
        </p:spPr>
      </p:pic>
      <p:pic>
        <p:nvPicPr>
          <p:cNvPr id="7" name="Content Placeholder 3">
            <a:extLst>
              <a:ext uri="{FF2B5EF4-FFF2-40B4-BE49-F238E27FC236}">
                <a16:creationId xmlns:a16="http://schemas.microsoft.com/office/drawing/2014/main" id="{37CDF332-5687-4660-A738-1FE5F8E0B35D}"/>
              </a:ext>
            </a:extLst>
          </p:cNvPr>
          <p:cNvPicPr>
            <a:picLocks noGrp="1" noChangeAspect="1"/>
          </p:cNvPicPr>
          <p:nvPr/>
        </p:nvPicPr>
        <p:blipFill>
          <a:blip r:embed="rId4"/>
          <a:stretch>
            <a:fillRect/>
          </a:stretch>
        </p:blipFill>
        <p:spPr>
          <a:xfrm>
            <a:off x="3967450" y="2573560"/>
            <a:ext cx="7784059" cy="679335"/>
          </a:xfrm>
          <a:prstGeom prst="rect">
            <a:avLst/>
          </a:prstGeom>
        </p:spPr>
      </p:pic>
      <p:pic>
        <p:nvPicPr>
          <p:cNvPr id="8" name="Picture 7">
            <a:extLst>
              <a:ext uri="{FF2B5EF4-FFF2-40B4-BE49-F238E27FC236}">
                <a16:creationId xmlns:a16="http://schemas.microsoft.com/office/drawing/2014/main" id="{03C10F27-1D1E-409C-B0B4-6987F1A744E7}"/>
              </a:ext>
            </a:extLst>
          </p:cNvPr>
          <p:cNvPicPr>
            <a:picLocks noChangeAspect="1"/>
          </p:cNvPicPr>
          <p:nvPr/>
        </p:nvPicPr>
        <p:blipFill>
          <a:blip r:embed="rId5"/>
          <a:stretch>
            <a:fillRect/>
          </a:stretch>
        </p:blipFill>
        <p:spPr>
          <a:xfrm>
            <a:off x="3967450" y="3284949"/>
            <a:ext cx="7839826" cy="684203"/>
          </a:xfrm>
          <a:prstGeom prst="rect">
            <a:avLst/>
          </a:prstGeom>
        </p:spPr>
      </p:pic>
      <p:pic>
        <p:nvPicPr>
          <p:cNvPr id="9" name="Picture 8">
            <a:extLst>
              <a:ext uri="{FF2B5EF4-FFF2-40B4-BE49-F238E27FC236}">
                <a16:creationId xmlns:a16="http://schemas.microsoft.com/office/drawing/2014/main" id="{89643461-961A-458C-842A-760D17823C4B}"/>
              </a:ext>
            </a:extLst>
          </p:cNvPr>
          <p:cNvPicPr>
            <a:picLocks noChangeAspect="1"/>
          </p:cNvPicPr>
          <p:nvPr/>
        </p:nvPicPr>
        <p:blipFill>
          <a:blip r:embed="rId6"/>
          <a:stretch>
            <a:fillRect/>
          </a:stretch>
        </p:blipFill>
        <p:spPr>
          <a:xfrm>
            <a:off x="3967450" y="4003802"/>
            <a:ext cx="7839826" cy="997796"/>
          </a:xfrm>
          <a:prstGeom prst="rect">
            <a:avLst/>
          </a:prstGeom>
        </p:spPr>
      </p:pic>
      <p:pic>
        <p:nvPicPr>
          <p:cNvPr id="10" name="Picture 9">
            <a:extLst>
              <a:ext uri="{FF2B5EF4-FFF2-40B4-BE49-F238E27FC236}">
                <a16:creationId xmlns:a16="http://schemas.microsoft.com/office/drawing/2014/main" id="{D54CFC94-F2EC-47ED-BF90-FCC40AB5D4C0}"/>
              </a:ext>
            </a:extLst>
          </p:cNvPr>
          <p:cNvPicPr>
            <a:picLocks noChangeAspect="1"/>
          </p:cNvPicPr>
          <p:nvPr/>
        </p:nvPicPr>
        <p:blipFill>
          <a:blip r:embed="rId7"/>
          <a:stretch>
            <a:fillRect/>
          </a:stretch>
        </p:blipFill>
        <p:spPr>
          <a:xfrm>
            <a:off x="3967450" y="5036248"/>
            <a:ext cx="7839826" cy="997796"/>
          </a:xfrm>
          <a:prstGeom prst="rect">
            <a:avLst/>
          </a:prstGeom>
        </p:spPr>
      </p:pic>
    </p:spTree>
    <p:extLst>
      <p:ext uri="{BB962C8B-B14F-4D97-AF65-F5344CB8AC3E}">
        <p14:creationId xmlns:p14="http://schemas.microsoft.com/office/powerpoint/2010/main" val="33645921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normAutofit fontScale="90000"/>
          </a:bodyPr>
          <a:lstStyle/>
          <a:p>
            <a:r>
              <a:rPr lang="en-US" dirty="0"/>
              <a:t>AAO-HNSF List of 10 Things Physicians and Patients Should Question</a:t>
            </a:r>
            <a:endParaRPr lang="en-US" baseline="30000" dirty="0"/>
          </a:p>
        </p:txBody>
      </p:sp>
      <p:pic>
        <p:nvPicPr>
          <p:cNvPr id="7" name="Content Placeholder 6" descr="A screenshot of a social media post&#10;&#10;Description automatically generated">
            <a:extLst>
              <a:ext uri="{FF2B5EF4-FFF2-40B4-BE49-F238E27FC236}">
                <a16:creationId xmlns:a16="http://schemas.microsoft.com/office/drawing/2014/main" id="{37C42442-3E63-4564-B10C-91E2C8B6F3F0}"/>
              </a:ext>
            </a:extLst>
          </p:cNvPr>
          <p:cNvPicPr>
            <a:picLocks noGrp="1" noChangeAspect="1"/>
          </p:cNvPicPr>
          <p:nvPr>
            <p:ph idx="1"/>
          </p:nvPr>
        </p:nvPicPr>
        <p:blipFill>
          <a:blip r:embed="rId2"/>
          <a:stretch>
            <a:fillRect/>
          </a:stretch>
        </p:blipFill>
        <p:spPr>
          <a:xfrm>
            <a:off x="3867356" y="2967333"/>
            <a:ext cx="6395332" cy="3525542"/>
          </a:xfrm>
        </p:spPr>
      </p:pic>
      <p:sp>
        <p:nvSpPr>
          <p:cNvPr id="4" name="TextBox 8">
            <a:extLst>
              <a:ext uri="{FF2B5EF4-FFF2-40B4-BE49-F238E27FC236}">
                <a16:creationId xmlns:a16="http://schemas.microsoft.com/office/drawing/2014/main" id="{3535B83C-3991-4C8A-8CB8-4E7AB2FE5FF2}"/>
              </a:ext>
            </a:extLst>
          </p:cNvPr>
          <p:cNvSpPr txBox="1"/>
          <p:nvPr/>
        </p:nvSpPr>
        <p:spPr>
          <a:xfrm>
            <a:off x="608102" y="3863373"/>
            <a:ext cx="2415584" cy="67710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a:solidFill>
                  <a:schemeClr val="tx2"/>
                </a:solidFill>
                <a:latin typeface="Arial" panose="020B0604020202020204" pitchFamily="34" charset="0"/>
                <a:ea typeface="+mn-ea"/>
                <a:cs typeface="Arial" panose="020B0604020202020204" pitchFamily="34" charset="0"/>
              </a:rPr>
              <a:t>The Second List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3"/>
          <a:stretch>
            <a:fillRect/>
          </a:stretch>
        </p:blipFill>
        <p:spPr>
          <a:xfrm>
            <a:off x="616980" y="1825625"/>
            <a:ext cx="2415584" cy="1589743"/>
          </a:xfrm>
          <a:prstGeom prst="rect">
            <a:avLst/>
          </a:prstGeom>
        </p:spPr>
      </p:pic>
      <p:pic>
        <p:nvPicPr>
          <p:cNvPr id="11" name="Picture 10">
            <a:extLst>
              <a:ext uri="{FF2B5EF4-FFF2-40B4-BE49-F238E27FC236}">
                <a16:creationId xmlns:a16="http://schemas.microsoft.com/office/drawing/2014/main" id="{61E9614D-2882-4583-ADD6-59E4858C99C6}"/>
              </a:ext>
            </a:extLst>
          </p:cNvPr>
          <p:cNvPicPr>
            <a:picLocks noChangeAspect="1"/>
          </p:cNvPicPr>
          <p:nvPr/>
        </p:nvPicPr>
        <p:blipFill>
          <a:blip r:embed="rId4"/>
          <a:stretch>
            <a:fillRect/>
          </a:stretch>
        </p:blipFill>
        <p:spPr>
          <a:xfrm>
            <a:off x="3941690" y="1641770"/>
            <a:ext cx="5454707" cy="694236"/>
          </a:xfrm>
          <a:prstGeom prst="rect">
            <a:avLst/>
          </a:prstGeom>
        </p:spPr>
      </p:pic>
      <p:pic>
        <p:nvPicPr>
          <p:cNvPr id="12" name="Picture 11">
            <a:extLst>
              <a:ext uri="{FF2B5EF4-FFF2-40B4-BE49-F238E27FC236}">
                <a16:creationId xmlns:a16="http://schemas.microsoft.com/office/drawing/2014/main" id="{948F4933-CD59-4B47-8445-73F37312193C}"/>
              </a:ext>
            </a:extLst>
          </p:cNvPr>
          <p:cNvPicPr>
            <a:picLocks noChangeAspect="1"/>
          </p:cNvPicPr>
          <p:nvPr/>
        </p:nvPicPr>
        <p:blipFill>
          <a:blip r:embed="rId5"/>
          <a:stretch>
            <a:fillRect/>
          </a:stretch>
        </p:blipFill>
        <p:spPr>
          <a:xfrm>
            <a:off x="3941690" y="2384796"/>
            <a:ext cx="5454701" cy="694235"/>
          </a:xfrm>
          <a:prstGeom prst="rect">
            <a:avLst/>
          </a:prstGeom>
        </p:spPr>
      </p:pic>
    </p:spTree>
    <p:extLst>
      <p:ext uri="{BB962C8B-B14F-4D97-AF65-F5344CB8AC3E}">
        <p14:creationId xmlns:p14="http://schemas.microsoft.com/office/powerpoint/2010/main" val="2024742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70980-AF27-4B46-B032-94949F06029D}"/>
              </a:ext>
            </a:extLst>
          </p:cNvPr>
          <p:cNvSpPr>
            <a:spLocks noGrp="1"/>
          </p:cNvSpPr>
          <p:nvPr>
            <p:ph type="title"/>
          </p:nvPr>
        </p:nvSpPr>
        <p:spPr/>
        <p:txBody>
          <a:bodyPr/>
          <a:lstStyle/>
          <a:p>
            <a:r>
              <a:rPr lang="en-US" dirty="0"/>
              <a:t>CPG Development</a:t>
            </a:r>
          </a:p>
        </p:txBody>
      </p:sp>
      <p:sp>
        <p:nvSpPr>
          <p:cNvPr id="3" name="Content Placeholder 2">
            <a:extLst>
              <a:ext uri="{FF2B5EF4-FFF2-40B4-BE49-F238E27FC236}">
                <a16:creationId xmlns:a16="http://schemas.microsoft.com/office/drawing/2014/main" id="{4D5D3ADA-3F06-4DE8-8963-D4DCD822FAFC}"/>
              </a:ext>
            </a:extLst>
          </p:cNvPr>
          <p:cNvSpPr>
            <a:spLocks noGrp="1"/>
          </p:cNvSpPr>
          <p:nvPr>
            <p:ph idx="1"/>
          </p:nvPr>
        </p:nvSpPr>
        <p:spPr/>
        <p:txBody>
          <a:bodyPr/>
          <a:lstStyle/>
          <a:p>
            <a:pPr>
              <a:spcBef>
                <a:spcPts val="1200"/>
              </a:spcBef>
              <a:spcAft>
                <a:spcPts val="1200"/>
              </a:spcAft>
              <a:buClr>
                <a:srgbClr val="C0040F"/>
              </a:buClr>
            </a:pPr>
            <a:r>
              <a:rPr lang="en-US" dirty="0">
                <a:latin typeface="Helvetica"/>
                <a:cs typeface="Helvetica"/>
              </a:rPr>
              <a:t>Developed using an explicit and transparent a priori protocol</a:t>
            </a:r>
          </a:p>
          <a:p>
            <a:pPr>
              <a:spcBef>
                <a:spcPts val="1200"/>
              </a:spcBef>
              <a:spcAft>
                <a:spcPts val="1200"/>
              </a:spcAft>
              <a:buClr>
                <a:srgbClr val="C0040F"/>
              </a:buClr>
            </a:pPr>
            <a:r>
              <a:rPr lang="en-US" dirty="0">
                <a:latin typeface="Helvetica"/>
                <a:cs typeface="Helvetica"/>
              </a:rPr>
              <a:t>Create actionable statements based upon the supporting evidence and associated balance of benefit and harm</a:t>
            </a:r>
          </a:p>
        </p:txBody>
      </p:sp>
    </p:spTree>
    <p:extLst>
      <p:ext uri="{BB962C8B-B14F-4D97-AF65-F5344CB8AC3E}">
        <p14:creationId xmlns:p14="http://schemas.microsoft.com/office/powerpoint/2010/main" val="12646241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normAutofit fontScale="90000"/>
          </a:bodyPr>
          <a:lstStyle/>
          <a:p>
            <a:r>
              <a:rPr lang="en-US" dirty="0"/>
              <a:t>AAO-HNSF List of 10 Things Physicians and Patients Should Question</a:t>
            </a:r>
            <a:endParaRPr lang="en-US" baseline="30000" dirty="0"/>
          </a:p>
        </p:txBody>
      </p:sp>
      <p:sp>
        <p:nvSpPr>
          <p:cNvPr id="3" name="Content Placeholder 2">
            <a:extLst>
              <a:ext uri="{FF2B5EF4-FFF2-40B4-BE49-F238E27FC236}">
                <a16:creationId xmlns:a16="http://schemas.microsoft.com/office/drawing/2014/main" id="{66F2EA81-A5D3-4E91-96A2-1F280E98179E}"/>
              </a:ext>
            </a:extLst>
          </p:cNvPr>
          <p:cNvSpPr>
            <a:spLocks noGrp="1"/>
          </p:cNvSpPr>
          <p:nvPr>
            <p:ph idx="1"/>
          </p:nvPr>
        </p:nvSpPr>
        <p:spPr/>
        <p:txBody>
          <a:bodyPr/>
          <a:lstStyle/>
          <a:p>
            <a:endParaRPr lang="en-US" dirty="0"/>
          </a:p>
        </p:txBody>
      </p:sp>
      <p:sp>
        <p:nvSpPr>
          <p:cNvPr id="4" name="TextBox 8">
            <a:extLst>
              <a:ext uri="{FF2B5EF4-FFF2-40B4-BE49-F238E27FC236}">
                <a16:creationId xmlns:a16="http://schemas.microsoft.com/office/drawing/2014/main" id="{3535B83C-3991-4C8A-8CB8-4E7AB2FE5FF2}"/>
              </a:ext>
            </a:extLst>
          </p:cNvPr>
          <p:cNvSpPr txBox="1"/>
          <p:nvPr/>
        </p:nvSpPr>
        <p:spPr>
          <a:xfrm>
            <a:off x="608102" y="3863373"/>
            <a:ext cx="2415584" cy="160043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b="1" kern="0" dirty="0">
                <a:solidFill>
                  <a:schemeClr val="tx2"/>
                </a:solidFill>
                <a:latin typeface="Arial" panose="020B0604020202020204" pitchFamily="34" charset="0"/>
                <a:ea typeface="+mn-ea"/>
                <a:cs typeface="Arial" panose="020B0604020202020204" pitchFamily="34" charset="0"/>
              </a:rPr>
              <a:t>What Statement Relates to this Clinical Practice Guideline?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2"/>
          <a:stretch>
            <a:fillRect/>
          </a:stretch>
        </p:blipFill>
        <p:spPr>
          <a:xfrm>
            <a:off x="616980" y="1825625"/>
            <a:ext cx="2415584" cy="1589743"/>
          </a:xfrm>
          <a:prstGeom prst="rect">
            <a:avLst/>
          </a:prstGeom>
        </p:spPr>
      </p:pic>
      <p:pic>
        <p:nvPicPr>
          <p:cNvPr id="7" name="Content Placeholder 3">
            <a:extLst>
              <a:ext uri="{FF2B5EF4-FFF2-40B4-BE49-F238E27FC236}">
                <a16:creationId xmlns:a16="http://schemas.microsoft.com/office/drawing/2014/main" id="{37CDF332-5687-4660-A738-1FE5F8E0B35D}"/>
              </a:ext>
            </a:extLst>
          </p:cNvPr>
          <p:cNvPicPr>
            <a:picLocks noGrp="1" noChangeAspect="1"/>
          </p:cNvPicPr>
          <p:nvPr/>
        </p:nvPicPr>
        <p:blipFill>
          <a:blip r:embed="rId3"/>
          <a:stretch>
            <a:fillRect/>
          </a:stretch>
        </p:blipFill>
        <p:spPr>
          <a:xfrm>
            <a:off x="3790961" y="1699768"/>
            <a:ext cx="7784059" cy="679335"/>
          </a:xfrm>
          <a:prstGeom prst="rect">
            <a:avLst/>
          </a:prstGeom>
        </p:spPr>
      </p:pic>
      <p:pic>
        <p:nvPicPr>
          <p:cNvPr id="11" name="Picture 10" descr="http://www.entnet.org/sites/default/files/uploads/PracticeManagement/Resources/_images/6-no-tubes-in-healthy-kids.gif">
            <a:extLst>
              <a:ext uri="{FF2B5EF4-FFF2-40B4-BE49-F238E27FC236}">
                <a16:creationId xmlns:a16="http://schemas.microsoft.com/office/drawing/2014/main" id="{C2CFCE29-849F-43C2-BBE7-81F0C695A5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7450" y="4257675"/>
            <a:ext cx="5238750" cy="66675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B4E1E54E-55A5-43DE-BB91-7858F25D8628}"/>
              </a:ext>
            </a:extLst>
          </p:cNvPr>
          <p:cNvSpPr/>
          <p:nvPr/>
        </p:nvSpPr>
        <p:spPr>
          <a:xfrm>
            <a:off x="3895725" y="2441226"/>
            <a:ext cx="6835265" cy="1754326"/>
          </a:xfrm>
          <a:prstGeom prst="rect">
            <a:avLst/>
          </a:prstGeom>
        </p:spPr>
        <p:txBody>
          <a:bodyPr wrap="square">
            <a:spAutoFit/>
          </a:bodyPr>
          <a:lstStyle/>
          <a:p>
            <a:pPr lvl="0">
              <a:defRPr/>
            </a:pPr>
            <a:r>
              <a:rPr lang="en-US" kern="0" dirty="0">
                <a:solidFill>
                  <a:schemeClr val="tx2"/>
                </a:solidFill>
                <a:latin typeface="Helvetica" panose="020B0604020202020204" pitchFamily="34" charset="0"/>
                <a:cs typeface="Helvetica" panose="020B0604020202020204" pitchFamily="34" charset="0"/>
              </a:rPr>
              <a:t>Oral antibiotics have significant adverse effects and do not provide adequate coverage of the bacteria that cause most episodes; in contrast, topically administered products do provide coverage for these organisms. Avoidance of oral antibiotics can reduce the spread of antibiotic resistance and the risk of opportunistic infections.</a:t>
            </a:r>
          </a:p>
        </p:txBody>
      </p:sp>
      <p:sp>
        <p:nvSpPr>
          <p:cNvPr id="13" name="Rectangle 12">
            <a:extLst>
              <a:ext uri="{FF2B5EF4-FFF2-40B4-BE49-F238E27FC236}">
                <a16:creationId xmlns:a16="http://schemas.microsoft.com/office/drawing/2014/main" id="{D01FBCD4-37CE-4CA8-B45A-74CECEEFA577}"/>
              </a:ext>
            </a:extLst>
          </p:cNvPr>
          <p:cNvSpPr/>
          <p:nvPr/>
        </p:nvSpPr>
        <p:spPr>
          <a:xfrm>
            <a:off x="3967450" y="4948218"/>
            <a:ext cx="6096000" cy="1477328"/>
          </a:xfrm>
          <a:prstGeom prst="rect">
            <a:avLst/>
          </a:prstGeom>
        </p:spPr>
        <p:txBody>
          <a:bodyPr>
            <a:spAutoFit/>
          </a:bodyPr>
          <a:lstStyle/>
          <a:p>
            <a:pPr lvl="0">
              <a:defRPr/>
            </a:pPr>
            <a:r>
              <a:rPr lang="en-US" kern="0" dirty="0">
                <a:solidFill>
                  <a:schemeClr val="tx2"/>
                </a:solidFill>
                <a:latin typeface="Helvetica" panose="020B0604020202020204" pitchFamily="34" charset="0"/>
                <a:cs typeface="Helvetica" panose="020B0604020202020204" pitchFamily="34" charset="0"/>
              </a:rPr>
              <a:t>Ear fluid of short duration is likely to resolve spontaneously. The child should be monitored to ensure resolution of the fluid. In children with comorbid conditions or speech delay, earlier tube placement may be appropriate.</a:t>
            </a:r>
          </a:p>
        </p:txBody>
      </p:sp>
    </p:spTree>
    <p:extLst>
      <p:ext uri="{BB962C8B-B14F-4D97-AF65-F5344CB8AC3E}">
        <p14:creationId xmlns:p14="http://schemas.microsoft.com/office/powerpoint/2010/main" val="20316909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98D93-799A-4DDB-B919-6420C075741D}"/>
              </a:ext>
            </a:extLst>
          </p:cNvPr>
          <p:cNvSpPr>
            <a:spLocks noGrp="1"/>
          </p:cNvSpPr>
          <p:nvPr>
            <p:ph type="title" idx="4294967295"/>
          </p:nvPr>
        </p:nvSpPr>
        <p:spPr>
          <a:xfrm>
            <a:off x="838200" y="1162843"/>
            <a:ext cx="10515600" cy="1325563"/>
          </a:xfrm>
        </p:spPr>
        <p:txBody>
          <a:bodyPr anchor="t">
            <a:normAutofit/>
          </a:bodyPr>
          <a:lstStyle/>
          <a:p>
            <a:pPr algn="ctr"/>
            <a:r>
              <a:rPr lang="en-US" sz="5400" dirty="0"/>
              <a:t>Thank you for your attention</a:t>
            </a:r>
          </a:p>
        </p:txBody>
      </p:sp>
      <p:sp>
        <p:nvSpPr>
          <p:cNvPr id="3" name="Content Placeholder 2">
            <a:extLst>
              <a:ext uri="{FF2B5EF4-FFF2-40B4-BE49-F238E27FC236}">
                <a16:creationId xmlns:a16="http://schemas.microsoft.com/office/drawing/2014/main" id="{F08275B6-07D5-4CAA-8B24-43121B8D6A2C}"/>
              </a:ext>
            </a:extLst>
          </p:cNvPr>
          <p:cNvSpPr>
            <a:spLocks noGrp="1"/>
          </p:cNvSpPr>
          <p:nvPr>
            <p:ph idx="4294967295"/>
          </p:nvPr>
        </p:nvSpPr>
        <p:spPr>
          <a:xfrm>
            <a:off x="838200" y="1960096"/>
            <a:ext cx="10515600" cy="3956050"/>
          </a:xfrm>
        </p:spPr>
        <p:txBody>
          <a:bodyPr anchor="ctr">
            <a:normAutofit/>
          </a:bodyPr>
          <a:lstStyle/>
          <a:p>
            <a:pPr marL="0" indent="0" algn="ctr">
              <a:buNone/>
            </a:pPr>
            <a:r>
              <a:rPr lang="en-US" sz="5400" dirty="0"/>
              <a:t>QUESTIONS?</a:t>
            </a:r>
          </a:p>
        </p:txBody>
      </p:sp>
    </p:spTree>
    <p:extLst>
      <p:ext uri="{BB962C8B-B14F-4D97-AF65-F5344CB8AC3E}">
        <p14:creationId xmlns:p14="http://schemas.microsoft.com/office/powerpoint/2010/main" val="13653986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057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C9781-61AE-473C-8F80-019A8CA2663E}"/>
              </a:ext>
            </a:extLst>
          </p:cNvPr>
          <p:cNvSpPr>
            <a:spLocks noGrp="1"/>
          </p:cNvSpPr>
          <p:nvPr>
            <p:ph type="title"/>
          </p:nvPr>
        </p:nvSpPr>
        <p:spPr/>
        <p:txBody>
          <a:bodyPr/>
          <a:lstStyle/>
          <a:p>
            <a:r>
              <a:rPr lang="en-US" dirty="0"/>
              <a:t>CPG Goals</a:t>
            </a:r>
          </a:p>
        </p:txBody>
      </p:sp>
      <p:sp>
        <p:nvSpPr>
          <p:cNvPr id="3" name="Content Placeholder 2">
            <a:extLst>
              <a:ext uri="{FF2B5EF4-FFF2-40B4-BE49-F238E27FC236}">
                <a16:creationId xmlns:a16="http://schemas.microsoft.com/office/drawing/2014/main" id="{03E80286-D85E-4F6C-877C-5CA511CE7BBD}"/>
              </a:ext>
            </a:extLst>
          </p:cNvPr>
          <p:cNvSpPr>
            <a:spLocks noGrp="1"/>
          </p:cNvSpPr>
          <p:nvPr>
            <p:ph idx="1"/>
          </p:nvPr>
        </p:nvSpPr>
        <p:spPr/>
        <p:txBody>
          <a:bodyPr/>
          <a:lstStyle/>
          <a:p>
            <a:pPr marL="990600" indent="-457200">
              <a:spcBef>
                <a:spcPts val="988"/>
              </a:spcBef>
              <a:buClr>
                <a:srgbClr val="C0040F"/>
              </a:buClr>
            </a:pPr>
            <a:r>
              <a:rPr lang="en-US" dirty="0">
                <a:latin typeface="Helvetica"/>
                <a:cs typeface="Helvetica"/>
              </a:rPr>
              <a:t>Focus on quality improvement opportunities</a:t>
            </a:r>
          </a:p>
          <a:p>
            <a:pPr marL="590550" indent="-285750">
              <a:spcBef>
                <a:spcPts val="988"/>
              </a:spcBef>
              <a:buClr>
                <a:srgbClr val="C0040F"/>
              </a:buClr>
            </a:pPr>
            <a:endParaRPr lang="en-US" sz="1400" dirty="0">
              <a:latin typeface="Helvetica"/>
              <a:cs typeface="Helvetica"/>
            </a:endParaRPr>
          </a:p>
          <a:p>
            <a:pPr marL="990600" indent="-457200">
              <a:spcBef>
                <a:spcPts val="988"/>
              </a:spcBef>
              <a:buClr>
                <a:srgbClr val="C0040F"/>
              </a:buClr>
            </a:pPr>
            <a:r>
              <a:rPr lang="en-US" dirty="0">
                <a:latin typeface="Helvetica"/>
                <a:cs typeface="Helvetica"/>
              </a:rPr>
              <a:t>Define actionable statements for clinicians regardless of discipline to improve care</a:t>
            </a:r>
          </a:p>
          <a:p>
            <a:pPr marL="819150" indent="-285750">
              <a:spcBef>
                <a:spcPts val="988"/>
              </a:spcBef>
              <a:buClr>
                <a:srgbClr val="C0040F"/>
              </a:buClr>
            </a:pPr>
            <a:endParaRPr lang="en-US" sz="1400" dirty="0">
              <a:latin typeface="Helvetica"/>
              <a:cs typeface="Helvetica"/>
            </a:endParaRPr>
          </a:p>
          <a:p>
            <a:pPr marL="990600" indent="-457200">
              <a:spcBef>
                <a:spcPts val="988"/>
              </a:spcBef>
              <a:buClr>
                <a:srgbClr val="C0040F"/>
              </a:buClr>
            </a:pPr>
            <a:r>
              <a:rPr lang="en-US" dirty="0">
                <a:latin typeface="Helvetica"/>
                <a:cs typeface="Helvetica"/>
              </a:rPr>
              <a:t>The guideline is not intended to be comprehensive</a:t>
            </a:r>
          </a:p>
          <a:p>
            <a:pPr marL="819150" indent="-285750">
              <a:spcBef>
                <a:spcPts val="988"/>
              </a:spcBef>
              <a:buClr>
                <a:srgbClr val="C0040F"/>
              </a:buClr>
            </a:pPr>
            <a:endParaRPr lang="en-US" sz="1400" dirty="0">
              <a:latin typeface="Helvetica"/>
              <a:cs typeface="Helvetica"/>
            </a:endParaRPr>
          </a:p>
          <a:p>
            <a:pPr marL="990600" indent="-457200">
              <a:spcBef>
                <a:spcPts val="988"/>
              </a:spcBef>
              <a:buClr>
                <a:srgbClr val="C0040F"/>
              </a:buClr>
            </a:pPr>
            <a:r>
              <a:rPr lang="en-US" dirty="0">
                <a:latin typeface="Helvetica"/>
                <a:cs typeface="Helvetica"/>
              </a:rPr>
              <a:t>The guideline is not intended to limit or restrict care provided by clinicians to individual patients </a:t>
            </a:r>
          </a:p>
        </p:txBody>
      </p:sp>
    </p:spTree>
    <p:extLst>
      <p:ext uri="{BB962C8B-B14F-4D97-AF65-F5344CB8AC3E}">
        <p14:creationId xmlns:p14="http://schemas.microsoft.com/office/powerpoint/2010/main" val="3317603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1F430-F79C-4C25-9D53-36815B47CC16}"/>
              </a:ext>
            </a:extLst>
          </p:cNvPr>
          <p:cNvSpPr>
            <a:spLocks noGrp="1"/>
          </p:cNvSpPr>
          <p:nvPr>
            <p:ph type="title"/>
          </p:nvPr>
        </p:nvSpPr>
        <p:spPr/>
        <p:txBody>
          <a:bodyPr/>
          <a:lstStyle/>
          <a:p>
            <a:r>
              <a:rPr lang="en-US" dirty="0"/>
              <a:t>CPG Leadership</a:t>
            </a:r>
          </a:p>
        </p:txBody>
      </p:sp>
      <p:sp>
        <p:nvSpPr>
          <p:cNvPr id="3" name="Content Placeholder 2">
            <a:extLst>
              <a:ext uri="{FF2B5EF4-FFF2-40B4-BE49-F238E27FC236}">
                <a16:creationId xmlns:a16="http://schemas.microsoft.com/office/drawing/2014/main" id="{D2E2EF37-0216-4585-911C-173F5AAF8B45}"/>
              </a:ext>
            </a:extLst>
          </p:cNvPr>
          <p:cNvSpPr>
            <a:spLocks noGrp="1"/>
          </p:cNvSpPr>
          <p:nvPr>
            <p:ph idx="1"/>
          </p:nvPr>
        </p:nvSpPr>
        <p:spPr/>
        <p:txBody>
          <a:bodyPr/>
          <a:lstStyle/>
          <a:p>
            <a:pPr marL="990600" indent="-457200">
              <a:spcBef>
                <a:spcPts val="1200"/>
              </a:spcBef>
              <a:spcAft>
                <a:spcPts val="1200"/>
              </a:spcAft>
              <a:buClr>
                <a:srgbClr val="C0040F"/>
              </a:buClr>
            </a:pPr>
            <a:r>
              <a:rPr lang="en-US" dirty="0">
                <a:latin typeface="Helvetica"/>
                <a:cs typeface="Helvetica"/>
              </a:rPr>
              <a:t>Richard M. Rosenfeld, MD, MPH (Chair)</a:t>
            </a:r>
          </a:p>
          <a:p>
            <a:pPr marL="990600" indent="-457200">
              <a:spcBef>
                <a:spcPts val="1200"/>
              </a:spcBef>
              <a:spcAft>
                <a:spcPts val="1200"/>
              </a:spcAft>
              <a:buClr>
                <a:srgbClr val="C0040F"/>
              </a:buClr>
            </a:pPr>
            <a:r>
              <a:rPr lang="en-US" dirty="0">
                <a:latin typeface="Helvetica"/>
                <a:cs typeface="Helvetica"/>
              </a:rPr>
              <a:t>Seth R. Schwartz, MD, MPH (Methodologist)</a:t>
            </a:r>
          </a:p>
          <a:p>
            <a:pPr marL="990600" indent="-457200">
              <a:spcBef>
                <a:spcPts val="1200"/>
              </a:spcBef>
              <a:spcAft>
                <a:spcPts val="1200"/>
              </a:spcAft>
              <a:buClr>
                <a:srgbClr val="C0040F"/>
              </a:buClr>
            </a:pPr>
            <a:r>
              <a:rPr lang="en-US" dirty="0">
                <a:latin typeface="Helvetica"/>
                <a:cs typeface="Helvetica"/>
              </a:rPr>
              <a:t>Melissa </a:t>
            </a:r>
            <a:r>
              <a:rPr lang="en-US" dirty="0" err="1">
                <a:latin typeface="Helvetica"/>
                <a:cs typeface="Helvetica"/>
              </a:rPr>
              <a:t>Pynnonen</a:t>
            </a:r>
            <a:r>
              <a:rPr lang="en-US" dirty="0">
                <a:latin typeface="Helvetica"/>
                <a:cs typeface="Helvetica"/>
              </a:rPr>
              <a:t>, MD (Assistant Chair)</a:t>
            </a:r>
          </a:p>
          <a:p>
            <a:pPr marL="990600" indent="-457200">
              <a:spcBef>
                <a:spcPts val="1200"/>
              </a:spcBef>
              <a:spcAft>
                <a:spcPts val="1200"/>
              </a:spcAft>
              <a:buClr>
                <a:srgbClr val="C0040F"/>
              </a:buClr>
            </a:pPr>
            <a:r>
              <a:rPr lang="en-US" dirty="0">
                <a:latin typeface="Helvetica"/>
                <a:cs typeface="Helvetica"/>
              </a:rPr>
              <a:t>David </a:t>
            </a:r>
            <a:r>
              <a:rPr lang="en-US" dirty="0" err="1">
                <a:latin typeface="Helvetica"/>
                <a:cs typeface="Helvetica"/>
              </a:rPr>
              <a:t>Tunkel</a:t>
            </a:r>
            <a:r>
              <a:rPr lang="en-US" dirty="0">
                <a:latin typeface="Helvetica"/>
                <a:cs typeface="Helvetica"/>
              </a:rPr>
              <a:t>, MD (Assistant Chair)</a:t>
            </a:r>
          </a:p>
          <a:p>
            <a:endParaRPr lang="en-US" dirty="0"/>
          </a:p>
        </p:txBody>
      </p:sp>
    </p:spTree>
    <p:extLst>
      <p:ext uri="{BB962C8B-B14F-4D97-AF65-F5344CB8AC3E}">
        <p14:creationId xmlns:p14="http://schemas.microsoft.com/office/powerpoint/2010/main" val="66928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9F109-037E-44E5-A496-4EEB4DBA122F}"/>
              </a:ext>
            </a:extLst>
          </p:cNvPr>
          <p:cNvSpPr>
            <a:spLocks noGrp="1"/>
          </p:cNvSpPr>
          <p:nvPr>
            <p:ph type="title"/>
          </p:nvPr>
        </p:nvSpPr>
        <p:spPr/>
        <p:txBody>
          <a:bodyPr/>
          <a:lstStyle/>
          <a:p>
            <a:r>
              <a:rPr lang="en-US" dirty="0"/>
              <a:t>Multi-Disciplinary Panel</a:t>
            </a:r>
          </a:p>
        </p:txBody>
      </p:sp>
      <p:pic>
        <p:nvPicPr>
          <p:cNvPr id="4" name="table">
            <a:extLst>
              <a:ext uri="{FF2B5EF4-FFF2-40B4-BE49-F238E27FC236}">
                <a16:creationId xmlns:a16="http://schemas.microsoft.com/office/drawing/2014/main" id="{2A809D11-467B-40FE-81EA-8CA29E4A5E31}"/>
              </a:ext>
            </a:extLst>
          </p:cNvPr>
          <p:cNvPicPr>
            <a:picLocks noGrp="1" noChangeAspect="1"/>
          </p:cNvPicPr>
          <p:nvPr>
            <p:ph idx="1"/>
          </p:nvPr>
        </p:nvPicPr>
        <p:blipFill>
          <a:blip r:embed="rId2"/>
          <a:stretch>
            <a:fillRect/>
          </a:stretch>
        </p:blipFill>
        <p:spPr>
          <a:xfrm>
            <a:off x="2342878" y="1328399"/>
            <a:ext cx="7506243" cy="4624726"/>
          </a:xfrm>
          <a:prstGeom prst="rect">
            <a:avLst/>
          </a:prstGeom>
        </p:spPr>
      </p:pic>
    </p:spTree>
    <p:extLst>
      <p:ext uri="{BB962C8B-B14F-4D97-AF65-F5344CB8AC3E}">
        <p14:creationId xmlns:p14="http://schemas.microsoft.com/office/powerpoint/2010/main" val="2903294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7296D-F317-4C6C-B3DC-0BADE1B16711}"/>
              </a:ext>
            </a:extLst>
          </p:cNvPr>
          <p:cNvSpPr>
            <a:spLocks noGrp="1"/>
          </p:cNvSpPr>
          <p:nvPr>
            <p:ph type="title"/>
          </p:nvPr>
        </p:nvSpPr>
        <p:spPr/>
        <p:txBody>
          <a:bodyPr/>
          <a:lstStyle/>
          <a:p>
            <a:r>
              <a:rPr lang="en-US" dirty="0"/>
              <a:t>Literature Search </a:t>
            </a:r>
          </a:p>
        </p:txBody>
      </p:sp>
      <p:sp>
        <p:nvSpPr>
          <p:cNvPr id="3" name="Content Placeholder 2">
            <a:extLst>
              <a:ext uri="{FF2B5EF4-FFF2-40B4-BE49-F238E27FC236}">
                <a16:creationId xmlns:a16="http://schemas.microsoft.com/office/drawing/2014/main" id="{E3D936F7-DC92-49F9-B8F8-D50E5168503C}"/>
              </a:ext>
            </a:extLst>
          </p:cNvPr>
          <p:cNvSpPr>
            <a:spLocks noGrp="1"/>
          </p:cNvSpPr>
          <p:nvPr>
            <p:ph idx="1"/>
          </p:nvPr>
        </p:nvSpPr>
        <p:spPr/>
        <p:txBody>
          <a:bodyPr>
            <a:normAutofit lnSpcReduction="10000"/>
          </a:bodyPr>
          <a:lstStyle/>
          <a:p>
            <a:pPr>
              <a:spcBef>
                <a:spcPts val="1200"/>
              </a:spcBef>
              <a:spcAft>
                <a:spcPts val="1200"/>
              </a:spcAft>
              <a:buClr>
                <a:srgbClr val="C0040F"/>
              </a:buClr>
            </a:pPr>
            <a:r>
              <a:rPr lang="en-US" dirty="0">
                <a:latin typeface="Helvetica"/>
                <a:cs typeface="Helvetica"/>
              </a:rPr>
              <a:t>Performed by an information specialist from the Cochrane ENT Disorders Group</a:t>
            </a:r>
          </a:p>
          <a:p>
            <a:pPr>
              <a:spcBef>
                <a:spcPts val="1200"/>
              </a:spcBef>
              <a:spcAft>
                <a:spcPts val="1200"/>
              </a:spcAft>
              <a:buClr>
                <a:srgbClr val="C0040F"/>
              </a:buClr>
            </a:pPr>
            <a:r>
              <a:rPr lang="en-US" dirty="0">
                <a:latin typeface="Helvetica"/>
                <a:cs typeface="Helvetica"/>
              </a:rPr>
              <a:t>Clinical Practice Guidelines – 10 identified, four included in the final CPG</a:t>
            </a:r>
          </a:p>
          <a:p>
            <a:pPr>
              <a:spcBef>
                <a:spcPts val="1200"/>
              </a:spcBef>
              <a:spcAft>
                <a:spcPts val="1200"/>
              </a:spcAft>
              <a:buClr>
                <a:srgbClr val="C0040F"/>
              </a:buClr>
            </a:pPr>
            <a:r>
              <a:rPr lang="en-US" dirty="0">
                <a:latin typeface="Helvetica"/>
                <a:cs typeface="Helvetica"/>
              </a:rPr>
              <a:t>Systematic Reviews – 19 identified, 15 included in the final CPG</a:t>
            </a:r>
          </a:p>
          <a:p>
            <a:pPr>
              <a:spcBef>
                <a:spcPts val="1200"/>
              </a:spcBef>
              <a:spcAft>
                <a:spcPts val="1200"/>
              </a:spcAft>
              <a:buClr>
                <a:srgbClr val="C0040F"/>
              </a:buClr>
            </a:pPr>
            <a:r>
              <a:rPr lang="en-US" dirty="0">
                <a:latin typeface="Helvetica"/>
                <a:cs typeface="Helvetica"/>
              </a:rPr>
              <a:t>Randomized Controlled Trials – 171 identified, 113 included in the final CPG</a:t>
            </a:r>
          </a:p>
        </p:txBody>
      </p:sp>
    </p:spTree>
    <p:extLst>
      <p:ext uri="{BB962C8B-B14F-4D97-AF65-F5344CB8AC3E}">
        <p14:creationId xmlns:p14="http://schemas.microsoft.com/office/powerpoint/2010/main" val="3213474083"/>
      </p:ext>
    </p:extLst>
  </p:cSld>
  <p:clrMapOvr>
    <a:masterClrMapping/>
  </p:clrMapOvr>
</p:sld>
</file>

<file path=ppt/theme/theme1.xml><?xml version="1.0" encoding="utf-8"?>
<a:theme xmlns:a="http://schemas.openxmlformats.org/drawingml/2006/main" name="ACADEMY: Left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625DAA46-7CA6-B54A-B632-E51B8F2FAFF2}"/>
    </a:ext>
  </a:extLst>
</a:theme>
</file>

<file path=ppt/theme/theme2.xml><?xml version="1.0" encoding="utf-8"?>
<a:theme xmlns:a="http://schemas.openxmlformats.org/drawingml/2006/main" name="ACADEMY: Top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FF78EB33-F530-C34A-AA2A-D2166A51BA03}"/>
    </a:ext>
  </a:extLst>
</a:theme>
</file>

<file path=ppt/theme/theme3.xml><?xml version="1.0" encoding="utf-8"?>
<a:theme xmlns:a="http://schemas.openxmlformats.org/drawingml/2006/main" name="ACADEMY: Simple">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2E774CA6-D3B7-3A4F-B7DA-589E2CA91FD1}"/>
    </a:ext>
  </a:extLst>
</a:theme>
</file>

<file path=ppt/theme/theme4.xml><?xml version="1.0" encoding="utf-8"?>
<a:theme xmlns:a="http://schemas.openxmlformats.org/drawingml/2006/main" name="FOUNDATION: Large Swirl">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1C210AA4-410A-6E4A-8F8D-A5943EFD2FDB}"/>
    </a:ext>
  </a:extLst>
</a:theme>
</file>

<file path=ppt/theme/theme5.xml><?xml version="1.0" encoding="utf-8"?>
<a:theme xmlns:a="http://schemas.openxmlformats.org/drawingml/2006/main" name="FOUNDATION: Left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E77987C5-7655-C14E-BCEB-75FB03D87CFF}"/>
    </a:ext>
  </a:extLst>
</a:theme>
</file>

<file path=ppt/theme/theme6.xml><?xml version="1.0" encoding="utf-8"?>
<a:theme xmlns:a="http://schemas.openxmlformats.org/drawingml/2006/main" name="FOUNDATION: Top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691C7BEB-1B89-584F-8A32-166F02C55882}"/>
    </a:ext>
  </a:extLst>
</a:theme>
</file>

<file path=ppt/theme/theme7.xml><?xml version="1.0" encoding="utf-8"?>
<a:theme xmlns:a="http://schemas.openxmlformats.org/drawingml/2006/main" name="FOUNDATION: Simple">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9DA4169E-AE82-AE48-8A86-CFBF772076C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Academy_Foundation_NewLogo_Template</Template>
  <TotalTime>43</TotalTime>
  <Words>5582</Words>
  <Application>Microsoft Office PowerPoint</Application>
  <PresentationFormat>Widescreen</PresentationFormat>
  <Paragraphs>287</Paragraphs>
  <Slides>52</Slides>
  <Notes>0</Notes>
  <HiddenSlides>0</HiddenSlides>
  <MMClips>0</MMClips>
  <ScaleCrop>false</ScaleCrop>
  <HeadingPairs>
    <vt:vector size="6" baseType="variant">
      <vt:variant>
        <vt:lpstr>Fonts Used</vt:lpstr>
      </vt:variant>
      <vt:variant>
        <vt:i4>3</vt:i4>
      </vt:variant>
      <vt:variant>
        <vt:lpstr>Theme</vt:lpstr>
      </vt:variant>
      <vt:variant>
        <vt:i4>7</vt:i4>
      </vt:variant>
      <vt:variant>
        <vt:lpstr>Slide Titles</vt:lpstr>
      </vt:variant>
      <vt:variant>
        <vt:i4>52</vt:i4>
      </vt:variant>
    </vt:vector>
  </HeadingPairs>
  <TitlesOfParts>
    <vt:vector size="62" baseType="lpstr">
      <vt:lpstr>Arial</vt:lpstr>
      <vt:lpstr>Calibri</vt:lpstr>
      <vt:lpstr>Helvetica</vt:lpstr>
      <vt:lpstr>ACADEMY: Left Bar</vt:lpstr>
      <vt:lpstr>ACADEMY: Top Bar</vt:lpstr>
      <vt:lpstr>ACADEMY: Simple</vt:lpstr>
      <vt:lpstr>FOUNDATION: Large Swirl</vt:lpstr>
      <vt:lpstr>FOUNDATION: Left Bar</vt:lpstr>
      <vt:lpstr>FOUNDATION: Top Bar</vt:lpstr>
      <vt:lpstr>FOUNDATION: Simple</vt:lpstr>
      <vt:lpstr>AAO-HNSF Clinical Practice Guideline: Tympanostomy Tubes</vt:lpstr>
      <vt:lpstr>Disclaimer</vt:lpstr>
      <vt:lpstr>Burden</vt:lpstr>
      <vt:lpstr>Clinical Practice Guideline Development Manual: Third Edition Rosenfeld, Shiffman, and Robertson</vt:lpstr>
      <vt:lpstr>CPG Development</vt:lpstr>
      <vt:lpstr>CPG Goals</vt:lpstr>
      <vt:lpstr>CPG Leadership</vt:lpstr>
      <vt:lpstr>Multi-Disciplinary Panel</vt:lpstr>
      <vt:lpstr>Literature Search </vt:lpstr>
      <vt:lpstr>External Peer Review</vt:lpstr>
      <vt:lpstr>Target Population</vt:lpstr>
      <vt:lpstr>Definitions</vt:lpstr>
      <vt:lpstr>Strength of Action Terms/Implied Levels of Obligation</vt:lpstr>
      <vt:lpstr>KAS 1: OME of Short Duration</vt:lpstr>
      <vt:lpstr>KAS 1: OME of Short Duration</vt:lpstr>
      <vt:lpstr>KAS 2: Hearing Testing</vt:lpstr>
      <vt:lpstr>KAS 2: Hearing Testing</vt:lpstr>
      <vt:lpstr>KAS 3: Chronic Bilateral OME with Hearing Difficulty</vt:lpstr>
      <vt:lpstr>KAS 3: Chronic Bilateral OME with Hearing Difficulty</vt:lpstr>
      <vt:lpstr>KAS 4: Chronic OME with Symptoms</vt:lpstr>
      <vt:lpstr>KAS 4: Chronic OME with Symptoms</vt:lpstr>
      <vt:lpstr>KAS 5: Surveillance of Chronic OME</vt:lpstr>
      <vt:lpstr>KAS 5: Surveillance of Chronic OME</vt:lpstr>
      <vt:lpstr>KAS 6: Recurrent AOM Without MEE</vt:lpstr>
      <vt:lpstr>KAS 6: Recurrent AOM Without MEE</vt:lpstr>
      <vt:lpstr>KAS 7: Recurrent AOM With MEE</vt:lpstr>
      <vt:lpstr>KAS 7: Recurrent AOM With MEE</vt:lpstr>
      <vt:lpstr>KAS 8: At Risk Children</vt:lpstr>
      <vt:lpstr>KAS 8: At Risk Children</vt:lpstr>
      <vt:lpstr>KAS 9: Tympanostomy Tubes and At Risk Children</vt:lpstr>
      <vt:lpstr>KAS 9: Tympanostomy Tubes and At Risk Children</vt:lpstr>
      <vt:lpstr>KAS 10: Perioperative Education</vt:lpstr>
      <vt:lpstr>KAS 10: Perioperative Education</vt:lpstr>
      <vt:lpstr>KAS 11: Acute Tympanostomy Tube Otorrhea</vt:lpstr>
      <vt:lpstr>KAS 11: Acute Tympanostomy Tube Otorrhea</vt:lpstr>
      <vt:lpstr>KAS 12: Water Precautions</vt:lpstr>
      <vt:lpstr>KAS 12: Water Precautions</vt:lpstr>
      <vt:lpstr>In Summary</vt:lpstr>
      <vt:lpstr>Research Needs</vt:lpstr>
      <vt:lpstr>Research Needs (cont’d)</vt:lpstr>
      <vt:lpstr>Research Needs (cont’d)</vt:lpstr>
      <vt:lpstr>Research Needs (cont’d)</vt:lpstr>
      <vt:lpstr>Research Needs (cont’d)</vt:lpstr>
      <vt:lpstr>Research Needs (cont’d)</vt:lpstr>
      <vt:lpstr>Research Needs (cont’d)</vt:lpstr>
      <vt:lpstr>Research Needs (cont’d)</vt:lpstr>
      <vt:lpstr>Choosing Wisely®</vt:lpstr>
      <vt:lpstr>AAO-HNSF List of 10 Things Physicians and Patients Should Question</vt:lpstr>
      <vt:lpstr>AAO-HNSF List of 10 Things Physicians and Patients Should Question</vt:lpstr>
      <vt:lpstr>AAO-HNSF List of 10 Things Physicians and Patients Should Question</vt:lpstr>
      <vt:lpstr>Thank you for your attention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AAO-HNSF Clinical Practice Guideline: Tympanostomy Tubes</dc:title>
  <dc:creator>Lambie, Erin</dc:creator>
  <cp:lastModifiedBy>Driver, Aubree</cp:lastModifiedBy>
  <cp:revision>13</cp:revision>
  <dcterms:created xsi:type="dcterms:W3CDTF">2018-09-21T19:24:33Z</dcterms:created>
  <dcterms:modified xsi:type="dcterms:W3CDTF">2019-06-24T17:57:02Z</dcterms:modified>
</cp:coreProperties>
</file>