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1" r:id="rId3"/>
    <p:sldMasterId id="2147483666" r:id="rId4"/>
    <p:sldMasterId id="2147483671" r:id="rId5"/>
    <p:sldMasterId id="2147483677" r:id="rId6"/>
    <p:sldMasterId id="2147483681" r:id="rId7"/>
    <p:sldMasterId id="2147483685" r:id="rId8"/>
  </p:sldMasterIdLst>
  <p:notesMasterIdLst>
    <p:notesMasterId r:id="rId65"/>
  </p:notesMasterIdLst>
  <p:handoutMasterIdLst>
    <p:handoutMasterId r:id="rId66"/>
  </p:handoutMasterIdLst>
  <p:sldIdLst>
    <p:sldId id="259" r:id="rId9"/>
    <p:sldId id="257" r:id="rId10"/>
    <p:sldId id="262" r:id="rId11"/>
    <p:sldId id="261" r:id="rId12"/>
    <p:sldId id="263" r:id="rId13"/>
    <p:sldId id="304" r:id="rId14"/>
    <p:sldId id="268" r:id="rId15"/>
    <p:sldId id="270" r:id="rId16"/>
    <p:sldId id="271" r:id="rId17"/>
    <p:sldId id="264" r:id="rId18"/>
    <p:sldId id="267" r:id="rId19"/>
    <p:sldId id="272" r:id="rId20"/>
    <p:sldId id="266" r:id="rId21"/>
    <p:sldId id="269" r:id="rId22"/>
    <p:sldId id="305" r:id="rId23"/>
    <p:sldId id="273" r:id="rId24"/>
    <p:sldId id="274" r:id="rId25"/>
    <p:sldId id="275" r:id="rId26"/>
    <p:sldId id="306" r:id="rId27"/>
    <p:sldId id="277" r:id="rId28"/>
    <p:sldId id="278" r:id="rId29"/>
    <p:sldId id="310" r:id="rId30"/>
    <p:sldId id="311" r:id="rId31"/>
    <p:sldId id="276" r:id="rId32"/>
    <p:sldId id="279" r:id="rId33"/>
    <p:sldId id="280" r:id="rId34"/>
    <p:sldId id="281" r:id="rId35"/>
    <p:sldId id="282" r:id="rId36"/>
    <p:sldId id="283" r:id="rId37"/>
    <p:sldId id="307" r:id="rId38"/>
    <p:sldId id="284" r:id="rId39"/>
    <p:sldId id="312" r:id="rId40"/>
    <p:sldId id="288" r:id="rId41"/>
    <p:sldId id="287" r:id="rId42"/>
    <p:sldId id="290" r:id="rId43"/>
    <p:sldId id="293" r:id="rId44"/>
    <p:sldId id="308" r:id="rId45"/>
    <p:sldId id="292" r:id="rId46"/>
    <p:sldId id="291" r:id="rId47"/>
    <p:sldId id="294" r:id="rId48"/>
    <p:sldId id="296" r:id="rId49"/>
    <p:sldId id="297" r:id="rId50"/>
    <p:sldId id="299" r:id="rId51"/>
    <p:sldId id="298" r:id="rId52"/>
    <p:sldId id="313" r:id="rId53"/>
    <p:sldId id="315" r:id="rId54"/>
    <p:sldId id="317" r:id="rId55"/>
    <p:sldId id="318" r:id="rId56"/>
    <p:sldId id="320" r:id="rId57"/>
    <p:sldId id="300" r:id="rId58"/>
    <p:sldId id="301" r:id="rId59"/>
    <p:sldId id="302" r:id="rId60"/>
    <p:sldId id="303" r:id="rId61"/>
    <p:sldId id="309" r:id="rId62"/>
    <p:sldId id="258" r:id="rId63"/>
    <p:sldId id="26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2982" autoAdjust="0"/>
  </p:normalViewPr>
  <p:slideViewPr>
    <p:cSldViewPr snapToGrid="0" snapToObjects="1">
      <p:cViewPr varScale="1">
        <p:scale>
          <a:sx n="106" d="100"/>
          <a:sy n="106" d="100"/>
        </p:scale>
        <p:origin x="618" y="78"/>
      </p:cViewPr>
      <p:guideLst/>
    </p:cSldViewPr>
  </p:slideViewPr>
  <p:notesTextViewPr>
    <p:cViewPr>
      <p:scale>
        <a:sx n="1" d="1"/>
        <a:sy n="1" d="1"/>
      </p:scale>
      <p:origin x="0" y="0"/>
    </p:cViewPr>
  </p:notesTextViewPr>
  <p:notesViewPr>
    <p:cSldViewPr snapToGrid="0" snapToObjects="1">
      <p:cViewPr varScale="1">
        <p:scale>
          <a:sx n="145" d="100"/>
          <a:sy n="145" d="100"/>
        </p:scale>
        <p:origin x="58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20A6B2-B25D-F646-A061-2CFC3C35B0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B36EC0-886D-034F-B0E9-26CD3CE064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177A77-2B2D-C044-8C89-6828D73A5110}" type="datetimeFigureOut">
              <a:rPr lang="en-US" smtClean="0"/>
              <a:t>6/6/2019</a:t>
            </a:fld>
            <a:endParaRPr lang="en-US"/>
          </a:p>
        </p:txBody>
      </p:sp>
      <p:sp>
        <p:nvSpPr>
          <p:cNvPr id="4" name="Footer Placeholder 3">
            <a:extLst>
              <a:ext uri="{FF2B5EF4-FFF2-40B4-BE49-F238E27FC236}">
                <a16:creationId xmlns:a16="http://schemas.microsoft.com/office/drawing/2014/main" id="{AA6F8C94-0A87-944D-9538-F5EA6230EF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26F276E-6643-AE4D-BC90-2880E65713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3BF595-5011-3445-A1F1-4085370E60F0}" type="slidenum">
              <a:rPr lang="en-US" smtClean="0"/>
              <a:t>‹#›</a:t>
            </a:fld>
            <a:endParaRPr lang="en-US"/>
          </a:p>
        </p:txBody>
      </p:sp>
    </p:spTree>
    <p:extLst>
      <p:ext uri="{BB962C8B-B14F-4D97-AF65-F5344CB8AC3E}">
        <p14:creationId xmlns:p14="http://schemas.microsoft.com/office/powerpoint/2010/main" val="195021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B91137-0312-9748-99D2-021ED3DC5FC5}" type="datetimeFigureOut">
              <a:rPr lang="en-US" smtClean="0"/>
              <a:t>6/6/2019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2B287-2F00-C44E-A09D-DC92986E9D1C}" type="slidenum">
              <a:rPr lang="en-US" smtClean="0"/>
              <a:t>‹#›</a:t>
            </a:fld>
            <a:endParaRPr lang="en-US"/>
          </a:p>
        </p:txBody>
      </p:sp>
    </p:spTree>
    <p:extLst>
      <p:ext uri="{BB962C8B-B14F-4D97-AF65-F5344CB8AC3E}">
        <p14:creationId xmlns:p14="http://schemas.microsoft.com/office/powerpoint/2010/main" val="292580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8D95F90-6CB3-4143-A867-30855713C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1A9B58D-C5A8-4D8F-BFC0-FEB15252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Has that been his only infections this year?</a:t>
            </a:r>
          </a:p>
          <a:p>
            <a:pPr eaLnBrk="1" hangingPunct="1">
              <a:spcBef>
                <a:spcPct val="0"/>
              </a:spcBef>
            </a:pPr>
            <a:r>
              <a:rPr lang="en-US" altLang="en-US">
                <a:ea typeface="ＭＳ Ｐゴシック" panose="020B0600070205080204" pitchFamily="34" charset="-128"/>
              </a:rPr>
              <a:t>What previous antibiotics had he tried?</a:t>
            </a:r>
          </a:p>
          <a:p>
            <a:pPr eaLnBrk="1" hangingPunct="1">
              <a:spcBef>
                <a:spcPct val="0"/>
              </a:spcBef>
            </a:pPr>
            <a:r>
              <a:rPr lang="en-US" altLang="en-US">
                <a:ea typeface="ＭＳ Ｐゴシック" panose="020B0600070205080204" pitchFamily="34" charset="-128"/>
              </a:rPr>
              <a:t>Did he have any problems with those antibiotics?</a:t>
            </a:r>
          </a:p>
          <a:p>
            <a:pPr eaLnBrk="1" hangingPunct="1">
              <a:spcBef>
                <a:spcPct val="0"/>
              </a:spcBef>
            </a:pPr>
            <a:r>
              <a:rPr lang="en-US" altLang="en-US">
                <a:ea typeface="ＭＳ Ｐゴシック" panose="020B0600070205080204" pitchFamily="34" charset="-128"/>
              </a:rPr>
              <a:t>Has he missed any school?</a:t>
            </a:r>
          </a:p>
          <a:p>
            <a:pPr eaLnBrk="1" hangingPunct="1">
              <a:spcBef>
                <a:spcPct val="0"/>
              </a:spcBef>
            </a:pPr>
            <a:r>
              <a:rPr lang="en-US" altLang="en-US">
                <a:ea typeface="ＭＳ Ｐゴシック" panose="020B0600070205080204" pitchFamily="34" charset="-128"/>
              </a:rPr>
              <a:t>Were other family members affected by his throat infections?</a:t>
            </a:r>
          </a:p>
        </p:txBody>
      </p:sp>
      <p:sp>
        <p:nvSpPr>
          <p:cNvPr id="40964" name="Slide Number Placeholder 3">
            <a:extLst>
              <a:ext uri="{FF2B5EF4-FFF2-40B4-BE49-F238E27FC236}">
                <a16:creationId xmlns:a16="http://schemas.microsoft.com/office/drawing/2014/main" id="{2B93340C-69E4-44C7-A77D-3D067572EC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3D7B049-5589-49C4-A471-F5D3F4A4220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8321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72CC8A1-BD7A-4C72-8D58-F22ACB6CA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070C282-9826-4919-8AB4-5CF7E08BF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Has that been his only infections this year?</a:t>
            </a:r>
          </a:p>
          <a:p>
            <a:pPr eaLnBrk="1" hangingPunct="1">
              <a:spcBef>
                <a:spcPct val="0"/>
              </a:spcBef>
            </a:pPr>
            <a:r>
              <a:rPr lang="en-US" altLang="en-US">
                <a:ea typeface="ＭＳ Ｐゴシック" panose="020B0600070205080204" pitchFamily="34" charset="-128"/>
              </a:rPr>
              <a:t>What previous antibiotics had he tried?</a:t>
            </a:r>
          </a:p>
          <a:p>
            <a:pPr eaLnBrk="1" hangingPunct="1">
              <a:spcBef>
                <a:spcPct val="0"/>
              </a:spcBef>
            </a:pPr>
            <a:r>
              <a:rPr lang="en-US" altLang="en-US">
                <a:ea typeface="ＭＳ Ｐゴシック" panose="020B0600070205080204" pitchFamily="34" charset="-128"/>
              </a:rPr>
              <a:t>Did he have any problems with those antibiotics?</a:t>
            </a:r>
          </a:p>
          <a:p>
            <a:pPr eaLnBrk="1" hangingPunct="1">
              <a:spcBef>
                <a:spcPct val="0"/>
              </a:spcBef>
            </a:pPr>
            <a:r>
              <a:rPr lang="en-US" altLang="en-US">
                <a:ea typeface="ＭＳ Ｐゴシック" panose="020B0600070205080204" pitchFamily="34" charset="-128"/>
              </a:rPr>
              <a:t>Has he missed any school?</a:t>
            </a:r>
          </a:p>
          <a:p>
            <a:pPr eaLnBrk="1" hangingPunct="1">
              <a:spcBef>
                <a:spcPct val="0"/>
              </a:spcBef>
            </a:pPr>
            <a:r>
              <a:rPr lang="en-US" altLang="en-US">
                <a:ea typeface="ＭＳ Ｐゴシック" panose="020B0600070205080204" pitchFamily="34" charset="-128"/>
              </a:rPr>
              <a:t>Were other family members affected by his throat infections?</a:t>
            </a:r>
          </a:p>
          <a:p>
            <a:pPr eaLnBrk="1" hangingPunct="1">
              <a:spcBef>
                <a:spcPct val="0"/>
              </a:spcBef>
            </a:pPr>
            <a:endParaRPr lang="en-US" altLang="en-US">
              <a:ea typeface="ＭＳ Ｐゴシック" panose="020B0600070205080204" pitchFamily="34" charset="-128"/>
            </a:endParaRPr>
          </a:p>
        </p:txBody>
      </p:sp>
      <p:sp>
        <p:nvSpPr>
          <p:cNvPr id="43012" name="Slide Number Placeholder 3">
            <a:extLst>
              <a:ext uri="{FF2B5EF4-FFF2-40B4-BE49-F238E27FC236}">
                <a16:creationId xmlns:a16="http://schemas.microsoft.com/office/drawing/2014/main" id="{84AD3A10-3774-455B-9D72-8FA596BD1D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385050B-4A59-47C8-A6D0-A647440F6C1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23227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14E9C22-318C-4FFB-8D50-FBE0C96422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2325CB2-21EA-4DD1-9F46-3C2EDC75A0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No signs of OSA</a:t>
            </a:r>
          </a:p>
          <a:p>
            <a:pPr eaLnBrk="1" hangingPunct="1">
              <a:spcBef>
                <a:spcPct val="0"/>
              </a:spcBef>
            </a:pPr>
            <a:r>
              <a:rPr lang="en-US" altLang="en-US">
                <a:ea typeface="ＭＳ Ｐゴシック" panose="020B0600070205080204" pitchFamily="34" charset="-128"/>
              </a:rPr>
              <a:t>Palate is NOT high arched suggestive of chronic nasal obstruction</a:t>
            </a:r>
          </a:p>
          <a:p>
            <a:pPr eaLnBrk="1" hangingPunct="1">
              <a:spcBef>
                <a:spcPct val="0"/>
              </a:spcBef>
            </a:pPr>
            <a:r>
              <a:rPr lang="en-US" altLang="en-US">
                <a:ea typeface="ＭＳ Ｐゴシック" panose="020B0600070205080204" pitchFamily="34" charset="-128"/>
              </a:rPr>
              <a:t>Palatal movement is normal, no evidence of submucus cleft</a:t>
            </a:r>
          </a:p>
          <a:p>
            <a:pPr eaLnBrk="1" hangingPunct="1">
              <a:spcBef>
                <a:spcPct val="0"/>
              </a:spcBef>
            </a:pPr>
            <a:r>
              <a:rPr lang="en-US" altLang="en-US">
                <a:ea typeface="ＭＳ Ｐゴシック" panose="020B0600070205080204" pitchFamily="34" charset="-128"/>
              </a:rPr>
              <a:t>Speech is normal, no evidence of velopharyngeal incompetence</a:t>
            </a:r>
          </a:p>
          <a:p>
            <a:pPr eaLnBrk="1" hangingPunct="1">
              <a:spcBef>
                <a:spcPct val="0"/>
              </a:spcBef>
            </a:pPr>
            <a:r>
              <a:rPr lang="en-US" altLang="en-US">
                <a:ea typeface="ＭＳ Ｐゴシック" panose="020B0600070205080204" pitchFamily="34" charset="-128"/>
              </a:rPr>
              <a:t>No petechiae, bruising or suggestion of easy bruisability or bleeding risks.</a:t>
            </a:r>
          </a:p>
        </p:txBody>
      </p:sp>
      <p:sp>
        <p:nvSpPr>
          <p:cNvPr id="44036" name="Slide Number Placeholder 3">
            <a:extLst>
              <a:ext uri="{FF2B5EF4-FFF2-40B4-BE49-F238E27FC236}">
                <a16:creationId xmlns:a16="http://schemas.microsoft.com/office/drawing/2014/main" id="{3AC71976-1D95-41C4-9D2A-B6CBF6F6B6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2CE17E-E6CF-4E0D-9DCE-4F444F5807C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09616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FCED279-8D84-4659-8710-A32A09C7E4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BEF1A5B-57A7-4102-B38D-37C7E3853D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Discussion of benefits of steroids and potential increase in risk of bleeding as reported in some medical literature.</a:t>
            </a:r>
          </a:p>
        </p:txBody>
      </p:sp>
      <p:sp>
        <p:nvSpPr>
          <p:cNvPr id="46084" name="Slide Number Placeholder 3">
            <a:extLst>
              <a:ext uri="{FF2B5EF4-FFF2-40B4-BE49-F238E27FC236}">
                <a16:creationId xmlns:a16="http://schemas.microsoft.com/office/drawing/2014/main" id="{97DAA6EC-6B29-4CB7-A502-08E542FB6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0A72EB3-E2AD-4928-92A8-3E4380C1DA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30232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Tree>
    <p:extLst>
      <p:ext uri="{BB962C8B-B14F-4D97-AF65-F5344CB8AC3E}">
        <p14:creationId xmlns:p14="http://schemas.microsoft.com/office/powerpoint/2010/main" val="2470223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709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24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4462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31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571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E42B71-E935-4E4B-9921-980CE5781BF3}"/>
              </a:ext>
            </a:extLst>
          </p:cNvPr>
          <p:cNvSpPr>
            <a:spLocks noGrp="1"/>
          </p:cNvSpPr>
          <p:nvPr>
            <p:ph type="body" idx="1" hasCustomPrompt="1"/>
          </p:nvPr>
        </p:nvSpPr>
        <p:spPr>
          <a:xfrm>
            <a:off x="831850" y="4913509"/>
            <a:ext cx="10515600" cy="558183"/>
          </a:xfrm>
        </p:spPr>
        <p:txBody>
          <a:bodyPr>
            <a:noAutofit/>
          </a:bodyPr>
          <a:lstStyle>
            <a:lvl1pPr marL="0" indent="0" algn="ctr">
              <a:buNone/>
              <a:defRPr sz="40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
        <p:nvSpPr>
          <p:cNvPr id="9" name="Text Placeholder 2">
            <a:extLst>
              <a:ext uri="{FF2B5EF4-FFF2-40B4-BE49-F238E27FC236}">
                <a16:creationId xmlns:a16="http://schemas.microsoft.com/office/drawing/2014/main" id="{BC0A910A-9472-8D4C-95DF-C3351AFC9744}"/>
              </a:ext>
            </a:extLst>
          </p:cNvPr>
          <p:cNvSpPr>
            <a:spLocks noGrp="1"/>
          </p:cNvSpPr>
          <p:nvPr>
            <p:ph type="body" idx="10" hasCustomPrompt="1"/>
          </p:nvPr>
        </p:nvSpPr>
        <p:spPr>
          <a:xfrm>
            <a:off x="831850" y="5514301"/>
            <a:ext cx="10515600" cy="558183"/>
          </a:xfrm>
        </p:spPr>
        <p:txBody>
          <a:bodyPr>
            <a:normAutofit/>
          </a:bodyPr>
          <a:lstStyle>
            <a:lvl1pPr marL="0" indent="0" algn="ctr">
              <a:buNone/>
              <a:defRPr sz="1800" b="0" i="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pic>
        <p:nvPicPr>
          <p:cNvPr id="4" name="Picture 3">
            <a:extLst>
              <a:ext uri="{FF2B5EF4-FFF2-40B4-BE49-F238E27FC236}">
                <a16:creationId xmlns:a16="http://schemas.microsoft.com/office/drawing/2014/main" id="{02C2A52E-3D8E-FE41-A31C-954B1337A873}"/>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1958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517E05C-D502-3F4A-B704-AD89C615CC0C}"/>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573398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395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89F90-503B-CC46-B6F2-C6FDFA91C128}"/>
              </a:ext>
            </a:extLst>
          </p:cNvPr>
          <p:cNvPicPr>
            <a:picLocks noChangeAspect="1"/>
          </p:cNvPicPr>
          <p:nvPr userDrawn="1"/>
        </p:nvPicPr>
        <p:blipFill>
          <a:blip r:embed="rId2"/>
          <a:stretch>
            <a:fillRect/>
          </a:stretch>
        </p:blipFill>
        <p:spPr>
          <a:xfrm>
            <a:off x="4605697" y="294937"/>
            <a:ext cx="2655714" cy="892836"/>
          </a:xfrm>
          <a:prstGeom prst="rect">
            <a:avLst/>
          </a:prstGeom>
        </p:spPr>
      </p:pic>
    </p:spTree>
    <p:extLst>
      <p:ext uri="{BB962C8B-B14F-4D97-AF65-F5344CB8AC3E}">
        <p14:creationId xmlns:p14="http://schemas.microsoft.com/office/powerpoint/2010/main" val="310930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pic>
        <p:nvPicPr>
          <p:cNvPr id="4" name="Picture 3">
            <a:extLst>
              <a:ext uri="{FF2B5EF4-FFF2-40B4-BE49-F238E27FC236}">
                <a16:creationId xmlns:a16="http://schemas.microsoft.com/office/drawing/2014/main" id="{0931108E-F252-EF43-95B2-0C328F59A9EC}"/>
              </a:ext>
            </a:extLst>
          </p:cNvPr>
          <p:cNvPicPr>
            <a:picLocks noChangeAspect="1"/>
          </p:cNvPicPr>
          <p:nvPr userDrawn="1"/>
        </p:nvPicPr>
        <p:blipFill>
          <a:blip r:embed="rId2"/>
          <a:stretch>
            <a:fillRect/>
          </a:stretch>
        </p:blipFill>
        <p:spPr>
          <a:xfrm>
            <a:off x="3018535" y="1469487"/>
            <a:ext cx="6142230" cy="2064984"/>
          </a:xfrm>
          <a:prstGeom prst="rect">
            <a:avLst/>
          </a:prstGeom>
        </p:spPr>
      </p:pic>
    </p:spTree>
    <p:extLst>
      <p:ext uri="{BB962C8B-B14F-4D97-AF65-F5344CB8AC3E}">
        <p14:creationId xmlns:p14="http://schemas.microsoft.com/office/powerpoint/2010/main" val="225253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6BF4EF9E-0ECB-B648-BEB4-03F5687C9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697" y="294937"/>
            <a:ext cx="2655714" cy="624874"/>
          </a:xfrm>
          <a:prstGeom prst="rect">
            <a:avLst/>
          </a:prstGeom>
        </p:spPr>
      </p:pic>
    </p:spTree>
    <p:extLst>
      <p:ext uri="{BB962C8B-B14F-4D97-AF65-F5344CB8AC3E}">
        <p14:creationId xmlns:p14="http://schemas.microsoft.com/office/powerpoint/2010/main" val="3830660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624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10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0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38896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8360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7385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8334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5375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02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74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469442-3277-DE4C-84C4-B83AA7F02C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05697" y="294937"/>
            <a:ext cx="2655714" cy="624874"/>
          </a:xfrm>
          <a:prstGeom prst="rect">
            <a:avLst/>
          </a:prstGeom>
        </p:spPr>
      </p:pic>
    </p:spTree>
    <p:extLst>
      <p:ext uri="{BB962C8B-B14F-4D97-AF65-F5344CB8AC3E}">
        <p14:creationId xmlns:p14="http://schemas.microsoft.com/office/powerpoint/2010/main" val="111751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8E6962-D4A1-AE4E-8E61-2171C33BA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535" y="2190243"/>
            <a:ext cx="6142230" cy="1445231"/>
          </a:xfrm>
          <a:prstGeom prst="rect">
            <a:avLst/>
          </a:prstGeom>
        </p:spPr>
      </p:pic>
      <p:sp>
        <p:nvSpPr>
          <p:cNvPr id="8" name="TextBox 7">
            <a:extLst>
              <a:ext uri="{FF2B5EF4-FFF2-40B4-BE49-F238E27FC236}">
                <a16:creationId xmlns:a16="http://schemas.microsoft.com/office/drawing/2014/main" id="{F1CB05A6-9DE4-4C45-B5AC-6CB3917016BF}"/>
              </a:ext>
            </a:extLst>
          </p:cNvPr>
          <p:cNvSpPr txBox="1"/>
          <p:nvPr userDrawn="1"/>
        </p:nvSpPr>
        <p:spPr>
          <a:xfrm>
            <a:off x="831850" y="3958807"/>
            <a:ext cx="10515600" cy="261610"/>
          </a:xfrm>
          <a:prstGeom prst="rect">
            <a:avLst/>
          </a:prstGeom>
          <a:noFill/>
        </p:spPr>
        <p:txBody>
          <a:bodyPr wrap="square" rtlCol="0">
            <a:spAutoFit/>
          </a:bodyPr>
          <a:lstStyle/>
          <a:p>
            <a:pPr algn="ctr"/>
            <a:r>
              <a:rPr lang="en-US" sz="1100" b="1" i="1" dirty="0">
                <a:solidFill>
                  <a:schemeClr val="accent1"/>
                </a:solidFill>
                <a:latin typeface="Arial" panose="020B0604020202020204" pitchFamily="34" charset="0"/>
                <a:cs typeface="Arial" panose="020B0604020202020204" pitchFamily="34" charset="0"/>
              </a:rPr>
              <a:t>THE GLOBAL LEADER IN OPTIMIZING QUALITY EAR, NOSE, AND THROAT PATIENT CARE</a:t>
            </a:r>
          </a:p>
        </p:txBody>
      </p:sp>
    </p:spTree>
    <p:extLst>
      <p:ext uri="{BB962C8B-B14F-4D97-AF65-F5344CB8AC3E}">
        <p14:creationId xmlns:p14="http://schemas.microsoft.com/office/powerpoint/2010/main" val="14223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78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C6B1C-D2FE-EA43-A7DD-2B33399C6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CDD892-2DCC-8C4E-9739-6A0092BC287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08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0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B83C-2202-7949-BD9D-39C2CA35C268}"/>
              </a:ext>
            </a:extLst>
          </p:cNvPr>
          <p:cNvSpPr>
            <a:spLocks noGrp="1"/>
          </p:cNvSpPr>
          <p:nvPr>
            <p:ph type="ctrTitle"/>
          </p:nvPr>
        </p:nvSpPr>
        <p:spPr>
          <a:xfrm>
            <a:off x="1524000" y="1727480"/>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8D74D-DE02-114E-A95A-CE0DE9B2299B}"/>
              </a:ext>
            </a:extLst>
          </p:cNvPr>
          <p:cNvSpPr>
            <a:spLocks noGrp="1"/>
          </p:cNvSpPr>
          <p:nvPr>
            <p:ph type="subTitle" idx="1"/>
          </p:nvPr>
        </p:nvSpPr>
        <p:spPr>
          <a:xfrm>
            <a:off x="1524000" y="420715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62757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emf"/><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4.emf"/><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4.emf"/><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106003186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5" r:id="rId4"/>
    <p:sldLayoutId id="2147483670"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579206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28775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1695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7" name="Picture 6">
            <a:extLst>
              <a:ext uri="{FF2B5EF4-FFF2-40B4-BE49-F238E27FC236}">
                <a16:creationId xmlns:a16="http://schemas.microsoft.com/office/drawing/2014/main" id="{C4B2E515-58A3-B845-A542-0F4A1C7B51A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2600" y="6130960"/>
            <a:ext cx="2100946" cy="494340"/>
          </a:xfrm>
          <a:prstGeom prst="rect">
            <a:avLst/>
          </a:prstGeom>
        </p:spPr>
      </p:pic>
    </p:spTree>
    <p:extLst>
      <p:ext uri="{BB962C8B-B14F-4D97-AF65-F5344CB8AC3E}">
        <p14:creationId xmlns:p14="http://schemas.microsoft.com/office/powerpoint/2010/main" val="32794381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069E44C-0297-A148-89BE-5B81D539F59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257676" y="-528958"/>
            <a:ext cx="16219163" cy="8737239"/>
          </a:xfrm>
          <a:prstGeom prst="rect">
            <a:avLst/>
          </a:prstGeom>
        </p:spPr>
      </p:pic>
    </p:spTree>
    <p:extLst>
      <p:ext uri="{BB962C8B-B14F-4D97-AF65-F5344CB8AC3E}">
        <p14:creationId xmlns:p14="http://schemas.microsoft.com/office/powerpoint/2010/main" val="490087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566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2389E82D-C65B-564B-9F0F-A8EEFB015D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872037" y="4754526"/>
            <a:ext cx="6488464" cy="3495325"/>
          </a:xfrm>
          <a:prstGeom prst="rect">
            <a:avLst/>
          </a:prstGeom>
        </p:spPr>
      </p:pic>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9" name="Rectangle 8">
            <a:extLst>
              <a:ext uri="{FF2B5EF4-FFF2-40B4-BE49-F238E27FC236}">
                <a16:creationId xmlns:a16="http://schemas.microsoft.com/office/drawing/2014/main" id="{4F00F055-5283-534A-8090-11BBC2FE7CEB}"/>
              </a:ext>
            </a:extLst>
          </p:cNvPr>
          <p:cNvSpPr/>
          <p:nvPr userDrawn="1"/>
        </p:nvSpPr>
        <p:spPr>
          <a:xfrm>
            <a:off x="0" y="0"/>
            <a:ext cx="139148" cy="181916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DE9F2B-B9C0-DF4B-B3CB-C9D855B068D5}"/>
              </a:ext>
            </a:extLst>
          </p:cNvPr>
          <p:cNvSpPr/>
          <p:nvPr userDrawn="1"/>
        </p:nvSpPr>
        <p:spPr>
          <a:xfrm>
            <a:off x="0" y="1752902"/>
            <a:ext cx="139148" cy="18191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56BEF13-83CB-9F45-8214-D94A1373F3CE}"/>
              </a:ext>
            </a:extLst>
          </p:cNvPr>
          <p:cNvSpPr/>
          <p:nvPr userDrawn="1"/>
        </p:nvSpPr>
        <p:spPr>
          <a:xfrm>
            <a:off x="0" y="3505804"/>
            <a:ext cx="139148" cy="18191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C55EC9-5236-3C4D-A769-879623B933ED}"/>
              </a:ext>
            </a:extLst>
          </p:cNvPr>
          <p:cNvSpPr/>
          <p:nvPr userDrawn="1"/>
        </p:nvSpPr>
        <p:spPr>
          <a:xfrm>
            <a:off x="0" y="5258706"/>
            <a:ext cx="139148" cy="159929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06FAF2C-CBAD-F24A-B180-97C6C5AD7DFD}"/>
              </a:ext>
            </a:extLst>
          </p:cNvPr>
          <p:cNvPicPr>
            <a:picLocks noChangeAspect="1"/>
          </p:cNvPicPr>
          <p:nvPr userDrawn="1"/>
        </p:nvPicPr>
        <p:blipFill>
          <a:blip r:embed="rId6"/>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3916453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6"/>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sp>
        <p:nvSpPr>
          <p:cNvPr id="13" name="Rectangle 12">
            <a:extLst>
              <a:ext uri="{FF2B5EF4-FFF2-40B4-BE49-F238E27FC236}">
                <a16:creationId xmlns:a16="http://schemas.microsoft.com/office/drawing/2014/main" id="{F1F5058B-EDC3-3D4A-946F-3AB4886910F6}"/>
              </a:ext>
            </a:extLst>
          </p:cNvPr>
          <p:cNvSpPr/>
          <p:nvPr userDrawn="1"/>
        </p:nvSpPr>
        <p:spPr>
          <a:xfrm rot="5400000">
            <a:off x="1459929" y="-1459931"/>
            <a:ext cx="125898" cy="304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5130CF-3032-9F4F-95AB-68B571332673}"/>
              </a:ext>
            </a:extLst>
          </p:cNvPr>
          <p:cNvSpPr/>
          <p:nvPr userDrawn="1"/>
        </p:nvSpPr>
        <p:spPr>
          <a:xfrm rot="5400000">
            <a:off x="4507930" y="-1462172"/>
            <a:ext cx="125898" cy="3050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E8D126-7CD4-4540-BA9F-490F567B7B77}"/>
              </a:ext>
            </a:extLst>
          </p:cNvPr>
          <p:cNvSpPr/>
          <p:nvPr userDrawn="1"/>
        </p:nvSpPr>
        <p:spPr>
          <a:xfrm rot="5400000">
            <a:off x="7558170" y="-1459931"/>
            <a:ext cx="125898" cy="304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C85294-3B3B-FD40-AB49-CE48F0FE5124}"/>
              </a:ext>
            </a:extLst>
          </p:cNvPr>
          <p:cNvSpPr/>
          <p:nvPr userDrawn="1"/>
        </p:nvSpPr>
        <p:spPr>
          <a:xfrm rot="5400000">
            <a:off x="10606171" y="-1462172"/>
            <a:ext cx="125898" cy="305024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1573610-AB7D-E94B-84F9-D1B5F4DBFC72}"/>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40877891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9ED43D-E280-E940-8351-01A77ACD8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D0FDC3-E5B6-E84C-BF06-9EC613AAEC1A}"/>
              </a:ext>
            </a:extLst>
          </p:cNvPr>
          <p:cNvSpPr>
            <a:spLocks noGrp="1"/>
          </p:cNvSpPr>
          <p:nvPr>
            <p:ph type="body" idx="1"/>
          </p:nvPr>
        </p:nvSpPr>
        <p:spPr>
          <a:xfrm>
            <a:off x="838200" y="1825625"/>
            <a:ext cx="10515600" cy="396333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8E9A12AC-CD17-5A43-8121-AEDDB035BE09}"/>
              </a:ext>
            </a:extLst>
          </p:cNvPr>
          <p:cNvSpPr/>
          <p:nvPr userDrawn="1"/>
        </p:nvSpPr>
        <p:spPr>
          <a:xfrm>
            <a:off x="4786313" y="6379079"/>
            <a:ext cx="703347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1" i="1" dirty="0">
                <a:solidFill>
                  <a:schemeClr val="accent1"/>
                </a:solidFill>
                <a:latin typeface="Arial" panose="020B0604020202020204" pitchFamily="34" charset="0"/>
                <a:ea typeface="Whitney Book" charset="0"/>
                <a:cs typeface="Arial" panose="020B0604020202020204" pitchFamily="34" charset="0"/>
              </a:rPr>
              <a:t>THE GLOBAL LEADER IN OPTIMIZING QUALITY EAR, NOSE, AND THROAT PATIENT CARE   </a:t>
            </a:r>
            <a:r>
              <a:rPr lang="en-US" sz="1000" b="1" dirty="0">
                <a:ln>
                  <a:noFill/>
                </a:ln>
                <a:solidFill>
                  <a:schemeClr val="accent6"/>
                </a:solidFill>
                <a:latin typeface="Arial" panose="020B0604020202020204" pitchFamily="34" charset="0"/>
                <a:ea typeface="Whitney Medium" charset="0"/>
                <a:cs typeface="Arial" panose="020B0604020202020204" pitchFamily="34" charset="0"/>
              </a:rPr>
              <a:t>www.entnet.org</a:t>
            </a:r>
          </a:p>
        </p:txBody>
      </p:sp>
      <p:pic>
        <p:nvPicPr>
          <p:cNvPr id="8" name="Picture 7">
            <a:extLst>
              <a:ext uri="{FF2B5EF4-FFF2-40B4-BE49-F238E27FC236}">
                <a16:creationId xmlns:a16="http://schemas.microsoft.com/office/drawing/2014/main" id="{29A5B91D-F071-FC41-A576-D24CDF427013}"/>
              </a:ext>
            </a:extLst>
          </p:cNvPr>
          <p:cNvPicPr>
            <a:picLocks noChangeAspect="1"/>
          </p:cNvPicPr>
          <p:nvPr userDrawn="1"/>
        </p:nvPicPr>
        <p:blipFill>
          <a:blip r:embed="rId5"/>
          <a:stretch>
            <a:fillRect/>
          </a:stretch>
        </p:blipFill>
        <p:spPr>
          <a:xfrm>
            <a:off x="486354" y="5920236"/>
            <a:ext cx="2097192" cy="705064"/>
          </a:xfrm>
          <a:prstGeom prst="rect">
            <a:avLst/>
          </a:prstGeom>
        </p:spPr>
      </p:pic>
    </p:spTree>
    <p:extLst>
      <p:ext uri="{BB962C8B-B14F-4D97-AF65-F5344CB8AC3E}">
        <p14:creationId xmlns:p14="http://schemas.microsoft.com/office/powerpoint/2010/main" val="25380412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algn="l" defTabSz="914400" rtl="0" eaLnBrk="1" latinLnBrk="0" hangingPunct="1">
        <a:lnSpc>
          <a:spcPct val="90000"/>
        </a:lnSpc>
        <a:spcBef>
          <a:spcPct val="0"/>
        </a:spcBef>
        <a:buNone/>
        <a:defRPr sz="4400" b="1" i="0" kern="120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b="0" i="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b="0" i="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DD5385-FC16-BF4D-A362-1BE8A5E9CE63}"/>
              </a:ext>
            </a:extLst>
          </p:cNvPr>
          <p:cNvSpPr>
            <a:spLocks noGrp="1"/>
          </p:cNvSpPr>
          <p:nvPr>
            <p:ph type="ctrTitle"/>
          </p:nvPr>
        </p:nvSpPr>
        <p:spPr/>
        <p:txBody>
          <a:bodyPr>
            <a:normAutofit fontScale="90000"/>
          </a:bodyPr>
          <a:lstStyle/>
          <a:p>
            <a:r>
              <a:rPr lang="en-US" sz="4900" dirty="0">
                <a:solidFill>
                  <a:schemeClr val="bg2">
                    <a:lumMod val="10000"/>
                  </a:schemeClr>
                </a:solidFill>
              </a:rPr>
              <a:t>AAO-HNSF</a:t>
            </a:r>
            <a:br>
              <a:rPr lang="en-US" sz="4900" dirty="0">
                <a:solidFill>
                  <a:schemeClr val="bg2">
                    <a:lumMod val="10000"/>
                  </a:schemeClr>
                </a:solidFill>
              </a:rPr>
            </a:br>
            <a:r>
              <a:rPr lang="en-US" sz="4900" dirty="0">
                <a:solidFill>
                  <a:schemeClr val="bg2">
                    <a:lumMod val="10000"/>
                  </a:schemeClr>
                </a:solidFill>
              </a:rPr>
              <a:t>Clinical Practice Guideline (Update): </a:t>
            </a:r>
            <a:r>
              <a:rPr lang="en-US" sz="5400" dirty="0">
                <a:solidFill>
                  <a:schemeClr val="bg2">
                    <a:lumMod val="10000"/>
                  </a:schemeClr>
                </a:solidFill>
              </a:rPr>
              <a:t>Tonsillectomy in Children</a:t>
            </a:r>
            <a:br>
              <a:rPr lang="en-US" sz="3200" i="1" dirty="0">
                <a:solidFill>
                  <a:schemeClr val="bg2">
                    <a:lumMod val="10000"/>
                  </a:schemeClr>
                </a:solidFill>
              </a:rPr>
            </a:br>
            <a:r>
              <a:rPr lang="en-US" sz="3200" i="1" dirty="0">
                <a:solidFill>
                  <a:schemeClr val="bg2">
                    <a:lumMod val="10000"/>
                  </a:schemeClr>
                </a:solidFill>
              </a:rPr>
              <a:t>Update to 2011 Guideline</a:t>
            </a:r>
            <a:br>
              <a:rPr lang="en-US" sz="3600" i="1" dirty="0">
                <a:solidFill>
                  <a:schemeClr val="tx1"/>
                </a:solidFill>
              </a:rPr>
            </a:br>
            <a:br>
              <a:rPr lang="en-US" sz="3600" i="1" dirty="0">
                <a:solidFill>
                  <a:schemeClr val="tx1"/>
                </a:solidFill>
              </a:rPr>
            </a:br>
            <a:r>
              <a:rPr lang="en-US" sz="3600" i="1" dirty="0">
                <a:solidFill>
                  <a:srgbClr val="FF0000"/>
                </a:solidFill>
              </a:rPr>
              <a:t>Published February 2019</a:t>
            </a:r>
            <a:endParaRPr lang="en-US" dirty="0"/>
          </a:p>
        </p:txBody>
      </p:sp>
    </p:spTree>
    <p:extLst>
      <p:ext uri="{BB962C8B-B14F-4D97-AF65-F5344CB8AC3E}">
        <p14:creationId xmlns:p14="http://schemas.microsoft.com/office/powerpoint/2010/main" val="2436509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87EE-004D-4443-A04C-316E9EF6D701}"/>
              </a:ext>
            </a:extLst>
          </p:cNvPr>
          <p:cNvSpPr>
            <a:spLocks noGrp="1"/>
          </p:cNvSpPr>
          <p:nvPr>
            <p:ph type="title"/>
          </p:nvPr>
        </p:nvSpPr>
        <p:spPr>
          <a:xfrm>
            <a:off x="838200" y="1"/>
            <a:ext cx="10515600" cy="1066800"/>
          </a:xfrm>
        </p:spPr>
        <p:txBody>
          <a:bodyPr/>
          <a:lstStyle/>
          <a:p>
            <a:pPr algn="ctr"/>
            <a:r>
              <a:rPr lang="en-US" dirty="0">
                <a:solidFill>
                  <a:schemeClr val="bg2">
                    <a:lumMod val="10000"/>
                  </a:schemeClr>
                </a:solidFill>
              </a:rPr>
              <a:t>AAO-HNSF Guideline Update Group</a:t>
            </a:r>
            <a:endParaRPr lang="en-US" dirty="0"/>
          </a:p>
        </p:txBody>
      </p:sp>
      <p:pic>
        <p:nvPicPr>
          <p:cNvPr id="11" name="Content Placeholder 10">
            <a:extLst>
              <a:ext uri="{FF2B5EF4-FFF2-40B4-BE49-F238E27FC236}">
                <a16:creationId xmlns:a16="http://schemas.microsoft.com/office/drawing/2014/main" id="{98B4917C-A182-4E00-AB9B-E839B09FAA97}"/>
              </a:ext>
            </a:extLst>
          </p:cNvPr>
          <p:cNvPicPr>
            <a:picLocks noGrp="1" noChangeAspect="1"/>
          </p:cNvPicPr>
          <p:nvPr>
            <p:ph idx="1"/>
          </p:nvPr>
        </p:nvPicPr>
        <p:blipFill>
          <a:blip r:embed="rId2"/>
          <a:stretch>
            <a:fillRect/>
          </a:stretch>
        </p:blipFill>
        <p:spPr>
          <a:xfrm>
            <a:off x="1245474" y="1444625"/>
            <a:ext cx="2258825" cy="4168775"/>
          </a:xfrm>
          <a:prstGeom prst="rect">
            <a:avLst/>
          </a:prstGeom>
        </p:spPr>
      </p:pic>
      <p:pic>
        <p:nvPicPr>
          <p:cNvPr id="12" name="Picture 11">
            <a:extLst>
              <a:ext uri="{FF2B5EF4-FFF2-40B4-BE49-F238E27FC236}">
                <a16:creationId xmlns:a16="http://schemas.microsoft.com/office/drawing/2014/main" id="{44BF71F4-F793-4548-9E13-016642AC1FBB}"/>
              </a:ext>
            </a:extLst>
          </p:cNvPr>
          <p:cNvPicPr>
            <a:picLocks noChangeAspect="1"/>
          </p:cNvPicPr>
          <p:nvPr/>
        </p:nvPicPr>
        <p:blipFill>
          <a:blip r:embed="rId3"/>
          <a:stretch>
            <a:fillRect/>
          </a:stretch>
        </p:blipFill>
        <p:spPr>
          <a:xfrm>
            <a:off x="4383552" y="1406201"/>
            <a:ext cx="2365453" cy="4168774"/>
          </a:xfrm>
          <a:prstGeom prst="rect">
            <a:avLst/>
          </a:prstGeom>
        </p:spPr>
      </p:pic>
      <p:pic>
        <p:nvPicPr>
          <p:cNvPr id="13" name="Picture 12">
            <a:extLst>
              <a:ext uri="{FF2B5EF4-FFF2-40B4-BE49-F238E27FC236}">
                <a16:creationId xmlns:a16="http://schemas.microsoft.com/office/drawing/2014/main" id="{EC674004-8B3A-4C4D-B691-4D46964A2088}"/>
              </a:ext>
            </a:extLst>
          </p:cNvPr>
          <p:cNvPicPr>
            <a:picLocks noChangeAspect="1"/>
          </p:cNvPicPr>
          <p:nvPr/>
        </p:nvPicPr>
        <p:blipFill>
          <a:blip r:embed="rId4"/>
          <a:stretch>
            <a:fillRect/>
          </a:stretch>
        </p:blipFill>
        <p:spPr>
          <a:xfrm>
            <a:off x="7628258" y="1412304"/>
            <a:ext cx="2371550" cy="4162671"/>
          </a:xfrm>
          <a:prstGeom prst="rect">
            <a:avLst/>
          </a:prstGeom>
        </p:spPr>
      </p:pic>
    </p:spTree>
    <p:extLst>
      <p:ext uri="{BB962C8B-B14F-4D97-AF65-F5344CB8AC3E}">
        <p14:creationId xmlns:p14="http://schemas.microsoft.com/office/powerpoint/2010/main" val="196812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FC00C-917E-45F2-823C-3A86CCA6F03A}"/>
              </a:ext>
            </a:extLst>
          </p:cNvPr>
          <p:cNvSpPr>
            <a:spLocks noGrp="1"/>
          </p:cNvSpPr>
          <p:nvPr>
            <p:ph type="title"/>
          </p:nvPr>
        </p:nvSpPr>
        <p:spPr/>
        <p:txBody>
          <a:bodyPr/>
          <a:lstStyle/>
          <a:p>
            <a:pPr algn="ctr"/>
            <a:r>
              <a:rPr lang="en-US" dirty="0">
                <a:solidFill>
                  <a:schemeClr val="bg2">
                    <a:lumMod val="10000"/>
                  </a:schemeClr>
                </a:solidFill>
              </a:rPr>
              <a:t>Purpose &amp; Target Audience</a:t>
            </a:r>
            <a:endParaRPr lang="en-US" dirty="0"/>
          </a:p>
        </p:txBody>
      </p:sp>
      <p:sp>
        <p:nvSpPr>
          <p:cNvPr id="4" name="Rectangle 3">
            <a:extLst>
              <a:ext uri="{FF2B5EF4-FFF2-40B4-BE49-F238E27FC236}">
                <a16:creationId xmlns:a16="http://schemas.microsoft.com/office/drawing/2014/main" id="{C5526C9D-A91D-405A-8904-5E0F94F0FFE3}"/>
              </a:ext>
            </a:extLst>
          </p:cNvPr>
          <p:cNvSpPr/>
          <p:nvPr/>
        </p:nvSpPr>
        <p:spPr>
          <a:xfrm>
            <a:off x="1884832" y="1690688"/>
            <a:ext cx="8246692" cy="4431983"/>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5F5F5F">
                    <a:lumMod val="50000"/>
                  </a:srgbClr>
                </a:solidFill>
                <a:effectLst/>
                <a:uLnTx/>
                <a:uFillTx/>
              </a:rPr>
              <a:t>PURPOSE: </a:t>
            </a:r>
            <a:r>
              <a:rPr kumimoji="0" lang="en-US" sz="2200" b="0" i="0" u="none" strike="noStrike" kern="0" cap="none" spc="0" normalizeH="0" baseline="0" noProof="0" dirty="0">
                <a:ln>
                  <a:noFill/>
                </a:ln>
                <a:solidFill>
                  <a:srgbClr val="5F5F5F">
                    <a:lumMod val="50000"/>
                  </a:srgbClr>
                </a:solidFill>
                <a:effectLst/>
                <a:uLnTx/>
                <a:uFillTx/>
              </a:rPr>
              <a:t>: The purpose of this multidisciplinary guideline is to identify quality improvement opportunities in managing children under consideration for tonsillectomy and to create explicit and actionable recommendations to implement these opportunities in clinical practice.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F5F5F">
                  <a:lumMod val="50000"/>
                </a:srgbClr>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5F5F5F">
                    <a:lumMod val="50000"/>
                  </a:srgbClr>
                </a:solidFill>
                <a:effectLst/>
                <a:uLnTx/>
                <a:uFillTx/>
              </a:rPr>
              <a:t>TARGET PATIENT: </a:t>
            </a:r>
            <a:r>
              <a:rPr kumimoji="0" lang="en-US" sz="2200" b="0" i="0" u="none" strike="noStrike" kern="0" cap="none" spc="0" normalizeH="0" baseline="0" noProof="0" dirty="0">
                <a:ln>
                  <a:noFill/>
                </a:ln>
                <a:solidFill>
                  <a:srgbClr val="5F5F5F">
                    <a:lumMod val="50000"/>
                  </a:srgbClr>
                </a:solidFill>
                <a:effectLst/>
                <a:uLnTx/>
                <a:uFillTx/>
                <a:cs typeface="Helvetica" panose="020B0604020202020204" pitchFamily="34" charset="0"/>
              </a:rPr>
              <a:t>All </a:t>
            </a:r>
            <a:r>
              <a:rPr kumimoji="0" lang="en-US" sz="2200" b="0" i="0" u="none" strike="noStrike" kern="0" cap="none" spc="0" normalizeH="0" baseline="0" noProof="0" dirty="0">
                <a:ln>
                  <a:noFill/>
                </a:ln>
                <a:solidFill>
                  <a:srgbClr val="5F5F5F">
                    <a:lumMod val="50000"/>
                  </a:srgbClr>
                </a:solidFill>
                <a:effectLst/>
                <a:uLnTx/>
                <a:uFillTx/>
              </a:rPr>
              <a:t>children aged 1 to 18 years old under consideration for tonsillectomy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5F5F5F">
                  <a:lumMod val="50000"/>
                </a:srgbClr>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5F5F5F">
                    <a:lumMod val="50000"/>
                  </a:srgbClr>
                </a:solidFill>
                <a:effectLst/>
                <a:uLnTx/>
                <a:uFillTx/>
              </a:rPr>
              <a:t>TARGET AUDIENCE:</a:t>
            </a:r>
            <a:r>
              <a:rPr kumimoji="0" lang="en-US" sz="2200" b="0" i="0" u="none" strike="noStrike" kern="0" cap="none" spc="0" normalizeH="0" baseline="0" noProof="0" dirty="0">
                <a:ln>
                  <a:noFill/>
                </a:ln>
                <a:solidFill>
                  <a:srgbClr val="5F5F5F">
                    <a:lumMod val="50000"/>
                  </a:srgbClr>
                </a:solidFill>
                <a:effectLst/>
                <a:uLnTx/>
                <a:uFillTx/>
              </a:rPr>
              <a:t> The guideline is intended for all clinicians in any setting who interact with children 1 to 18 years of age who may be candidates for tonsillectomy.</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DEDFDC">
                  <a:lumMod val="10000"/>
                </a:srgbClr>
              </a:solidFill>
              <a:effectLst/>
              <a:uLnTx/>
              <a:uFillTx/>
            </a:endParaRPr>
          </a:p>
        </p:txBody>
      </p:sp>
    </p:spTree>
    <p:extLst>
      <p:ext uri="{BB962C8B-B14F-4D97-AF65-F5344CB8AC3E}">
        <p14:creationId xmlns:p14="http://schemas.microsoft.com/office/powerpoint/2010/main" val="81463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43F3-EB2D-4028-BE58-24CC067AF40B}"/>
              </a:ext>
            </a:extLst>
          </p:cNvPr>
          <p:cNvSpPr>
            <a:spLocks noGrp="1"/>
          </p:cNvSpPr>
          <p:nvPr>
            <p:ph type="title"/>
          </p:nvPr>
        </p:nvSpPr>
        <p:spPr>
          <a:xfrm>
            <a:off x="838200" y="365125"/>
            <a:ext cx="10515600" cy="1120775"/>
          </a:xfrm>
        </p:spPr>
        <p:txBody>
          <a:bodyPr/>
          <a:lstStyle/>
          <a:p>
            <a:pPr algn="ctr"/>
            <a:r>
              <a:rPr lang="en-US" dirty="0">
                <a:solidFill>
                  <a:schemeClr val="bg2">
                    <a:lumMod val="10000"/>
                  </a:schemeClr>
                </a:solidFill>
              </a:rPr>
              <a:t>Literature Search</a:t>
            </a:r>
            <a:endParaRPr lang="en-US" dirty="0"/>
          </a:p>
        </p:txBody>
      </p:sp>
      <p:sp>
        <p:nvSpPr>
          <p:cNvPr id="3" name="Content Placeholder 2">
            <a:extLst>
              <a:ext uri="{FF2B5EF4-FFF2-40B4-BE49-F238E27FC236}">
                <a16:creationId xmlns:a16="http://schemas.microsoft.com/office/drawing/2014/main" id="{731DA1B1-F563-4593-9E2E-7229DB1936FF}"/>
              </a:ext>
            </a:extLst>
          </p:cNvPr>
          <p:cNvSpPr>
            <a:spLocks noGrp="1"/>
          </p:cNvSpPr>
          <p:nvPr>
            <p:ph idx="1"/>
          </p:nvPr>
        </p:nvSpPr>
        <p:spPr/>
        <p:txBody>
          <a:bodyPr/>
          <a:lstStyle/>
          <a:p>
            <a:pPr marL="342900" indent="-342900">
              <a:spcAft>
                <a:spcPts val="1800"/>
              </a:spcAft>
              <a:buClr>
                <a:srgbClr val="C0040F"/>
              </a:buClr>
            </a:pPr>
            <a:r>
              <a:rPr lang="en-US" sz="2000" dirty="0">
                <a:solidFill>
                  <a:schemeClr val="bg2">
                    <a:lumMod val="10000"/>
                  </a:schemeClr>
                </a:solidFill>
              </a:rPr>
              <a:t>Performed by an information specialist. </a:t>
            </a:r>
          </a:p>
          <a:p>
            <a:pPr marL="342900" indent="-342900">
              <a:spcAft>
                <a:spcPts val="1800"/>
              </a:spcAft>
              <a:buClr>
                <a:srgbClr val="C0040F"/>
              </a:buClr>
            </a:pPr>
            <a:r>
              <a:rPr lang="en-US" sz="2000" b="1" dirty="0">
                <a:solidFill>
                  <a:schemeClr val="bg2">
                    <a:lumMod val="10000"/>
                  </a:schemeClr>
                </a:solidFill>
              </a:rPr>
              <a:t>New evidence included:</a:t>
            </a:r>
          </a:p>
          <a:p>
            <a:pPr marL="800100" lvl="1" indent="-342900">
              <a:spcAft>
                <a:spcPts val="1800"/>
              </a:spcAft>
              <a:buClr>
                <a:srgbClr val="C0040F"/>
              </a:buClr>
            </a:pPr>
            <a:r>
              <a:rPr lang="en-US" sz="2000" dirty="0">
                <a:solidFill>
                  <a:schemeClr val="bg2">
                    <a:lumMod val="10000"/>
                  </a:schemeClr>
                </a:solidFill>
              </a:rPr>
              <a:t>Clinical Practice Guidelines: 1</a:t>
            </a:r>
          </a:p>
          <a:p>
            <a:pPr marL="800100" lvl="1" indent="-342900">
              <a:spcAft>
                <a:spcPts val="1800"/>
              </a:spcAft>
              <a:buClr>
                <a:srgbClr val="C0040F"/>
              </a:buClr>
            </a:pPr>
            <a:r>
              <a:rPr lang="en-US" sz="2000" dirty="0">
                <a:solidFill>
                  <a:schemeClr val="bg2">
                    <a:lumMod val="10000"/>
                  </a:schemeClr>
                </a:solidFill>
              </a:rPr>
              <a:t>Systematic Reviews: 23</a:t>
            </a:r>
            <a:endParaRPr lang="en-US" sz="2000" b="1" dirty="0">
              <a:solidFill>
                <a:schemeClr val="bg2">
                  <a:lumMod val="10000"/>
                </a:schemeClr>
              </a:solidFill>
            </a:endParaRPr>
          </a:p>
          <a:p>
            <a:pPr marL="800100" lvl="1" indent="-342900">
              <a:spcAft>
                <a:spcPts val="1800"/>
              </a:spcAft>
              <a:buClr>
                <a:srgbClr val="C0040F"/>
              </a:buClr>
            </a:pPr>
            <a:r>
              <a:rPr lang="en-US" sz="2000" dirty="0">
                <a:solidFill>
                  <a:schemeClr val="bg2">
                    <a:lumMod val="10000"/>
                  </a:schemeClr>
                </a:solidFill>
              </a:rPr>
              <a:t>Randomized Control Trials: 13</a:t>
            </a:r>
          </a:p>
          <a:p>
            <a:endParaRPr lang="en-US" dirty="0"/>
          </a:p>
        </p:txBody>
      </p:sp>
      <p:pic>
        <p:nvPicPr>
          <p:cNvPr id="4" name="Picture 2">
            <a:extLst>
              <a:ext uri="{FF2B5EF4-FFF2-40B4-BE49-F238E27FC236}">
                <a16:creationId xmlns:a16="http://schemas.microsoft.com/office/drawing/2014/main" id="{624C8BF6-C08B-4C0B-A857-131C35B361C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13435" y="1825625"/>
            <a:ext cx="3062872" cy="204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22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FB1D-F7F7-447F-B64C-3C611FE26AF7}"/>
              </a:ext>
            </a:extLst>
          </p:cNvPr>
          <p:cNvSpPr>
            <a:spLocks noGrp="1"/>
          </p:cNvSpPr>
          <p:nvPr>
            <p:ph type="title"/>
          </p:nvPr>
        </p:nvSpPr>
        <p:spPr>
          <a:xfrm>
            <a:off x="838200" y="1"/>
            <a:ext cx="10515600" cy="1123950"/>
          </a:xfrm>
        </p:spPr>
        <p:txBody>
          <a:bodyPr/>
          <a:lstStyle/>
          <a:p>
            <a:pPr algn="ctr"/>
            <a:r>
              <a:rPr lang="en-US" dirty="0">
                <a:solidFill>
                  <a:schemeClr val="bg2">
                    <a:lumMod val="10000"/>
                  </a:schemeClr>
                </a:solidFill>
              </a:rPr>
              <a:t>What’s new? </a:t>
            </a:r>
            <a:endParaRPr lang="en-US" dirty="0"/>
          </a:p>
        </p:txBody>
      </p:sp>
      <p:sp>
        <p:nvSpPr>
          <p:cNvPr id="3" name="Content Placeholder 2">
            <a:extLst>
              <a:ext uri="{FF2B5EF4-FFF2-40B4-BE49-F238E27FC236}">
                <a16:creationId xmlns:a16="http://schemas.microsoft.com/office/drawing/2014/main" id="{9CD31BC4-87BB-4B86-825B-02343C76F3BE}"/>
              </a:ext>
            </a:extLst>
          </p:cNvPr>
          <p:cNvSpPr>
            <a:spLocks noGrp="1"/>
          </p:cNvSpPr>
          <p:nvPr>
            <p:ph idx="1"/>
          </p:nvPr>
        </p:nvSpPr>
        <p:spPr>
          <a:xfrm>
            <a:off x="712365" y="1238380"/>
            <a:ext cx="10515600" cy="5023615"/>
          </a:xfrm>
        </p:spPr>
        <p:txBody>
          <a:bodyPr>
            <a:normAutofit/>
          </a:bodyPr>
          <a:lstStyle/>
          <a:p>
            <a:pPr lvl="0">
              <a:lnSpc>
                <a:spcPct val="100000"/>
              </a:lnSpc>
              <a:spcBef>
                <a:spcPts val="0"/>
              </a:spcBef>
              <a:spcAft>
                <a:spcPts val="1200"/>
              </a:spcAft>
              <a:buClr>
                <a:srgbClr val="0099A8"/>
              </a:buClr>
            </a:pPr>
            <a:r>
              <a:rPr lang="en-US" sz="2400" dirty="0">
                <a:solidFill>
                  <a:srgbClr val="DEDFDC">
                    <a:lumMod val="10000"/>
                  </a:srgbClr>
                </a:solidFill>
                <a:latin typeface="Calibri" panose="020F0502020204030204"/>
                <a:cs typeface="+mn-cs"/>
              </a:rPr>
              <a:t>Addition of  </a:t>
            </a:r>
            <a:r>
              <a:rPr lang="en-US" sz="2400" dirty="0">
                <a:solidFill>
                  <a:srgbClr val="C00000"/>
                </a:solidFill>
                <a:latin typeface="Calibri" panose="020F0502020204030204"/>
                <a:cs typeface="+mn-cs"/>
              </a:rPr>
              <a:t>consumer advocate </a:t>
            </a:r>
            <a:r>
              <a:rPr lang="en-US" sz="2400" dirty="0">
                <a:solidFill>
                  <a:srgbClr val="DEDFDC">
                    <a:lumMod val="10000"/>
                  </a:srgbClr>
                </a:solidFill>
                <a:latin typeface="Calibri" panose="020F0502020204030204"/>
                <a:cs typeface="+mn-cs"/>
              </a:rPr>
              <a:t>to guideline update group.</a:t>
            </a:r>
          </a:p>
          <a:p>
            <a:pPr lvl="0">
              <a:lnSpc>
                <a:spcPct val="100000"/>
              </a:lnSpc>
              <a:spcAft>
                <a:spcPts val="1200"/>
              </a:spcAft>
              <a:buClr>
                <a:srgbClr val="0099A8"/>
              </a:buClr>
            </a:pPr>
            <a:r>
              <a:rPr lang="en-US" sz="2400" dirty="0">
                <a:solidFill>
                  <a:srgbClr val="DEDFDC">
                    <a:lumMod val="10000"/>
                  </a:srgbClr>
                </a:solidFill>
                <a:latin typeface="Calibri" panose="020F0502020204030204"/>
                <a:cs typeface="+mn-cs"/>
              </a:rPr>
              <a:t>Emphasis on </a:t>
            </a:r>
            <a:r>
              <a:rPr lang="en-US" sz="2400" dirty="0">
                <a:solidFill>
                  <a:srgbClr val="C00000"/>
                </a:solidFill>
                <a:latin typeface="Calibri" panose="020F0502020204030204"/>
                <a:cs typeface="+mn-cs"/>
              </a:rPr>
              <a:t>patient education and shared decision-making.</a:t>
            </a:r>
            <a:endParaRPr lang="en-US" sz="2400" dirty="0">
              <a:solidFill>
                <a:srgbClr val="5F5F5F">
                  <a:lumMod val="85000"/>
                  <a:lumOff val="15000"/>
                </a:srgbClr>
              </a:solidFill>
              <a:latin typeface="Calibri" panose="020F0502020204030204"/>
              <a:cs typeface="+mn-cs"/>
            </a:endParaRPr>
          </a:p>
          <a:p>
            <a:pPr lvl="0">
              <a:lnSpc>
                <a:spcPct val="100000"/>
              </a:lnSpc>
              <a:spcAft>
                <a:spcPts val="1200"/>
              </a:spcAft>
              <a:buClr>
                <a:srgbClr val="0099A8"/>
              </a:buClr>
            </a:pPr>
            <a:r>
              <a:rPr lang="en-US" sz="2400" dirty="0">
                <a:solidFill>
                  <a:srgbClr val="C00000"/>
                </a:solidFill>
                <a:latin typeface="Calibri" panose="020F0502020204030204"/>
                <a:cs typeface="+mn-cs"/>
              </a:rPr>
              <a:t>Expanded action statement profiles </a:t>
            </a:r>
            <a:r>
              <a:rPr lang="en-US" sz="2400" dirty="0">
                <a:solidFill>
                  <a:srgbClr val="DEDFDC">
                    <a:lumMod val="10000"/>
                  </a:srgbClr>
                </a:solidFill>
                <a:latin typeface="Calibri" panose="020F0502020204030204"/>
                <a:cs typeface="+mn-cs"/>
              </a:rPr>
              <a:t>with quality improvement opportunities, confidence in the evidence, intentional vagueness, differences of opinion, role of patient preferences.</a:t>
            </a:r>
          </a:p>
          <a:p>
            <a:pPr lvl="0">
              <a:lnSpc>
                <a:spcPct val="100000"/>
              </a:lnSpc>
              <a:spcAft>
                <a:spcPts val="1200"/>
              </a:spcAft>
              <a:buClr>
                <a:srgbClr val="0099A8"/>
              </a:buClr>
            </a:pPr>
            <a:r>
              <a:rPr lang="en-US" sz="2400" dirty="0">
                <a:solidFill>
                  <a:srgbClr val="DEDFDC">
                    <a:lumMod val="10000"/>
                  </a:srgbClr>
                </a:solidFill>
                <a:latin typeface="Calibri" panose="020F0502020204030204"/>
                <a:cs typeface="+mn-cs"/>
              </a:rPr>
              <a:t>Enhanced external review process to include </a:t>
            </a:r>
            <a:r>
              <a:rPr lang="en-US" sz="2400" dirty="0">
                <a:solidFill>
                  <a:srgbClr val="C00000"/>
                </a:solidFill>
                <a:latin typeface="Calibri" panose="020F0502020204030204"/>
                <a:cs typeface="+mn-cs"/>
              </a:rPr>
              <a:t>public comment</a:t>
            </a:r>
            <a:r>
              <a:rPr lang="en-US" sz="2400" dirty="0">
                <a:solidFill>
                  <a:srgbClr val="5F5F5F">
                    <a:lumMod val="85000"/>
                    <a:lumOff val="15000"/>
                  </a:srgbClr>
                </a:solidFill>
                <a:latin typeface="Calibri" panose="020F0502020204030204"/>
                <a:cs typeface="+mn-cs"/>
              </a:rPr>
              <a:t> </a:t>
            </a:r>
            <a:r>
              <a:rPr lang="en-US" sz="2400" dirty="0">
                <a:solidFill>
                  <a:srgbClr val="DEDFDC">
                    <a:lumMod val="10000"/>
                  </a:srgbClr>
                </a:solidFill>
                <a:latin typeface="Calibri" panose="020F0502020204030204"/>
                <a:cs typeface="+mn-cs"/>
              </a:rPr>
              <a:t>and</a:t>
            </a:r>
            <a:r>
              <a:rPr lang="en-US" sz="2400" dirty="0">
                <a:solidFill>
                  <a:srgbClr val="5F5F5F">
                    <a:lumMod val="85000"/>
                    <a:lumOff val="15000"/>
                  </a:srgbClr>
                </a:solidFill>
                <a:latin typeface="Calibri" panose="020F0502020204030204"/>
                <a:cs typeface="+mn-cs"/>
              </a:rPr>
              <a:t> </a:t>
            </a:r>
            <a:r>
              <a:rPr lang="en-US" sz="2400" dirty="0">
                <a:solidFill>
                  <a:srgbClr val="C00000"/>
                </a:solidFill>
                <a:latin typeface="Calibri" panose="020F0502020204030204"/>
                <a:cs typeface="+mn-cs"/>
              </a:rPr>
              <a:t>journal peer review.</a:t>
            </a:r>
            <a:endParaRPr lang="en-US" sz="2400" dirty="0">
              <a:solidFill>
                <a:srgbClr val="5F5F5F">
                  <a:lumMod val="85000"/>
                  <a:lumOff val="15000"/>
                </a:srgbClr>
              </a:solidFill>
              <a:latin typeface="Calibri" panose="020F0502020204030204"/>
              <a:cs typeface="+mn-cs"/>
            </a:endParaRPr>
          </a:p>
          <a:p>
            <a:pPr lvl="0">
              <a:lnSpc>
                <a:spcPct val="100000"/>
              </a:lnSpc>
              <a:spcAft>
                <a:spcPts val="1200"/>
              </a:spcAft>
              <a:buClr>
                <a:srgbClr val="0099A8"/>
              </a:buClr>
            </a:pPr>
            <a:r>
              <a:rPr lang="en-US" sz="2400" dirty="0">
                <a:solidFill>
                  <a:srgbClr val="C00000"/>
                </a:solidFill>
                <a:latin typeface="Calibri" panose="020F0502020204030204"/>
                <a:cs typeface="+mn-cs"/>
              </a:rPr>
              <a:t>New algorithm*** </a:t>
            </a:r>
            <a:r>
              <a:rPr lang="en-US" sz="2400" dirty="0">
                <a:solidFill>
                  <a:srgbClr val="DEDFDC">
                    <a:lumMod val="10000"/>
                  </a:srgbClr>
                </a:solidFill>
                <a:latin typeface="Calibri" panose="020F0502020204030204"/>
                <a:cs typeface="+mn-cs"/>
              </a:rPr>
              <a:t>to clarify decision making.</a:t>
            </a:r>
          </a:p>
        </p:txBody>
      </p:sp>
    </p:spTree>
    <p:extLst>
      <p:ext uri="{BB962C8B-B14F-4D97-AF65-F5344CB8AC3E}">
        <p14:creationId xmlns:p14="http://schemas.microsoft.com/office/powerpoint/2010/main" val="825961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5CDC-B5D3-4974-9BE2-86961501DAA1}"/>
              </a:ext>
            </a:extLst>
          </p:cNvPr>
          <p:cNvSpPr>
            <a:spLocks noGrp="1"/>
          </p:cNvSpPr>
          <p:nvPr>
            <p:ph type="title"/>
          </p:nvPr>
        </p:nvSpPr>
        <p:spPr>
          <a:xfrm>
            <a:off x="981512" y="-176168"/>
            <a:ext cx="10372287" cy="847288"/>
          </a:xfrm>
        </p:spPr>
        <p:txBody>
          <a:bodyPr>
            <a:normAutofit/>
          </a:bodyPr>
          <a:lstStyle/>
          <a:p>
            <a:pPr algn="ctr"/>
            <a:r>
              <a:rPr lang="en-US" sz="4000" dirty="0">
                <a:solidFill>
                  <a:schemeClr val="bg2">
                    <a:lumMod val="10000"/>
                  </a:schemeClr>
                </a:solidFill>
              </a:rPr>
              <a:t>What’s new? </a:t>
            </a:r>
            <a:endParaRPr lang="en-US" sz="4000" dirty="0"/>
          </a:p>
        </p:txBody>
      </p:sp>
      <p:sp>
        <p:nvSpPr>
          <p:cNvPr id="3" name="Content Placeholder 2">
            <a:extLst>
              <a:ext uri="{FF2B5EF4-FFF2-40B4-BE49-F238E27FC236}">
                <a16:creationId xmlns:a16="http://schemas.microsoft.com/office/drawing/2014/main" id="{07E5BB5E-DE36-4599-9DF8-0B53133ABD25}"/>
              </a:ext>
            </a:extLst>
          </p:cNvPr>
          <p:cNvSpPr>
            <a:spLocks noGrp="1"/>
          </p:cNvSpPr>
          <p:nvPr>
            <p:ph idx="1"/>
          </p:nvPr>
        </p:nvSpPr>
        <p:spPr>
          <a:xfrm>
            <a:off x="838201" y="310393"/>
            <a:ext cx="10515598" cy="5684772"/>
          </a:xfrm>
        </p:spPr>
        <p:txBody>
          <a:bodyPr>
            <a:normAutofit/>
          </a:bodyPr>
          <a:lstStyle/>
          <a:p>
            <a:pPr marL="0" lvl="0" indent="0">
              <a:lnSpc>
                <a:spcPct val="170000"/>
              </a:lnSpc>
              <a:spcBef>
                <a:spcPts val="0"/>
              </a:spcBef>
              <a:buNone/>
            </a:pPr>
            <a:r>
              <a:rPr lang="en-US" sz="2000" b="1" dirty="0">
                <a:solidFill>
                  <a:schemeClr val="tx1">
                    <a:lumMod val="50000"/>
                  </a:schemeClr>
                </a:solidFill>
              </a:rPr>
              <a:t>Changes to the Key Action Statements (KAS) from the original guideline:</a:t>
            </a:r>
          </a:p>
          <a:p>
            <a:pPr marL="0" lvl="0" indent="0">
              <a:lnSpc>
                <a:spcPct val="170000"/>
              </a:lnSpc>
              <a:spcBef>
                <a:spcPts val="0"/>
              </a:spcBef>
              <a:buNone/>
            </a:pPr>
            <a:endParaRPr lang="en-US" sz="2000" dirty="0">
              <a:solidFill>
                <a:schemeClr val="tx1">
                  <a:lumMod val="50000"/>
                </a:schemeClr>
              </a:solidFill>
            </a:endParaRPr>
          </a:p>
          <a:p>
            <a:pPr lvl="1">
              <a:lnSpc>
                <a:spcPct val="170000"/>
              </a:lnSpc>
              <a:spcBef>
                <a:spcPts val="0"/>
              </a:spcBef>
            </a:pPr>
            <a:endParaRPr lang="en-US" sz="6400" dirty="0">
              <a:solidFill>
                <a:schemeClr val="tx1">
                  <a:lumMod val="50000"/>
                </a:schemeClr>
              </a:solidFill>
            </a:endParaRPr>
          </a:p>
          <a:p>
            <a:endParaRPr lang="en-US" dirty="0"/>
          </a:p>
        </p:txBody>
      </p:sp>
      <p:graphicFrame>
        <p:nvGraphicFramePr>
          <p:cNvPr id="5" name="Table 4">
            <a:extLst>
              <a:ext uri="{FF2B5EF4-FFF2-40B4-BE49-F238E27FC236}">
                <a16:creationId xmlns:a16="http://schemas.microsoft.com/office/drawing/2014/main" id="{85938B4D-4C8C-4802-8BBB-28B36BA18F64}"/>
              </a:ext>
            </a:extLst>
          </p:cNvPr>
          <p:cNvGraphicFramePr>
            <a:graphicFrameLocks noGrp="1"/>
          </p:cNvGraphicFramePr>
          <p:nvPr>
            <p:extLst>
              <p:ext uri="{D42A27DB-BD31-4B8C-83A1-F6EECF244321}">
                <p14:modId xmlns:p14="http://schemas.microsoft.com/office/powerpoint/2010/main" val="2941202146"/>
              </p:ext>
            </p:extLst>
          </p:nvPr>
        </p:nvGraphicFramePr>
        <p:xfrm>
          <a:off x="580587" y="886772"/>
          <a:ext cx="11174136" cy="4924280"/>
        </p:xfrm>
        <a:graphic>
          <a:graphicData uri="http://schemas.openxmlformats.org/drawingml/2006/table">
            <a:tbl>
              <a:tblPr firstRow="1" firstCol="1" bandRow="1"/>
              <a:tblGrid>
                <a:gridCol w="4005048">
                  <a:extLst>
                    <a:ext uri="{9D8B030D-6E8A-4147-A177-3AD203B41FA5}">
                      <a16:colId xmlns:a16="http://schemas.microsoft.com/office/drawing/2014/main" val="3242100177"/>
                    </a:ext>
                  </a:extLst>
                </a:gridCol>
                <a:gridCol w="4289917">
                  <a:extLst>
                    <a:ext uri="{9D8B030D-6E8A-4147-A177-3AD203B41FA5}">
                      <a16:colId xmlns:a16="http://schemas.microsoft.com/office/drawing/2014/main" val="2195158181"/>
                    </a:ext>
                  </a:extLst>
                </a:gridCol>
                <a:gridCol w="2879171">
                  <a:extLst>
                    <a:ext uri="{9D8B030D-6E8A-4147-A177-3AD203B41FA5}">
                      <a16:colId xmlns:a16="http://schemas.microsoft.com/office/drawing/2014/main" val="269468593"/>
                    </a:ext>
                  </a:extLst>
                </a:gridCol>
              </a:tblGrid>
              <a:tr h="355287">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Original Guideline (2011)</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Updated Guideline (2018)</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Changes made to reflect recent literature</a:t>
                      </a:r>
                    </a:p>
                    <a:p>
                      <a:pPr marL="0" marR="0" algn="ctr">
                        <a:lnSpc>
                          <a:spcPct val="107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756703"/>
                  </a:ext>
                </a:extLst>
              </a:tr>
              <a:tr h="938709">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1. WATCHFUL WAITING FOR RECURRENT THROAT INFECTION: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recommend watchful waiting for recurrent throat infection if there have been fewer than 7 episodes in the past year or fewer than 5 episodes per year in the past 2 years or fewer than 3 episodes per year in the past 3 years.</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1. WATCHFUL WAITING FOR RECURRENT THROAT INFECTION: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recommend watchful waiting for recurrent throat infection if there have been fewer than 7 episodes in the past year or fewer than 5 episodes per year in the past 2 years or fewer than 3 episodes per year in the past 3 years. </a:t>
                      </a:r>
                    </a:p>
                    <a:p>
                      <a:pPr marL="0" marR="0">
                        <a:lnSpc>
                          <a:spcPct val="107000"/>
                        </a:lnSpc>
                        <a:spcBef>
                          <a:spcPts val="0"/>
                        </a:spcBef>
                        <a:spcAft>
                          <a:spcPts val="0"/>
                        </a:spcAft>
                      </a:pP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Strong 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Change to “Strong 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072607"/>
                  </a:ext>
                </a:extLst>
              </a:tr>
              <a:tr h="1074107">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3. TONSILLECTOMY FOR RECURRENT INFECTION WITH MODIFYING FACTORS: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assess the child with recurrent throat infection who does not meet criteria in Statement 2 for modifying factors that may nonetheless favor tonsillectomy, which may include but are not limited to multiple antibiotic allergy/intolerance, PFAPA (periodic fever, aphthous stomatitis, pharyngitis and adenitis), or history of peritonsillar abscess.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3. TONSILLECTOMY FOR RECURRENT INFECTION WITH MODIFYING FACTORS: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assess the child with recurrent throat infection who does not meet criteria in Key Action Statement 2 for modifying factors that may nonetheless favor tonsillectomy, which may include but are not limited to multiple antibiotic allergies/intolerance, PFAPA (periodic fever, aphthous stomatitis, pharyngitis and adenitis), or history of more than one peritonsillar abscess.</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Change to “more than one peritonsillar abscess”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295353"/>
                  </a:ext>
                </a:extLst>
              </a:tr>
              <a:tr h="938709">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4. TONSILLECTOMY FOR SLEEP DISORDERED</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BREATHING: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ask caregivers of children with sleep-disordered breathing and</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tonsil hypertrophy about comorbid conditions that might</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improve after tonsillectomy, including growth retardation,</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poor school performance, enuresis, and behavioral problems.</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4. TONSILLECTOMY FOR OBSTRUCTIVE SLEEP-DISORDERED BREATHING (oSDB)</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ask caregivers of children with obstructive sleep disordered breathing (oSDB) and tonsillar hypertrophy about co-morbid conditions that may improve after tonsillectomy, including growth retardation, poor school performance, enuresis, asthma and behavioral problems.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Changed to obstructive sleep-disordered breathing (oSDB) throughout the document.</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“Asthma” added to the list of co-morbid conditions</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616108"/>
                  </a:ext>
                </a:extLst>
              </a:tr>
              <a:tr h="680033">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8. PERIOPERATIVE ANTIBIOTICS: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not routinely administer or prescribe</a:t>
                      </a: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perioperative antibiotics to children undergoing tonsillectomy.</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Strong recommendation against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10. PERIOPERATIVE ANTIBIOTICS: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not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administer or prescribe perioperative antibiotics to children undergoing tonsillectomy.</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Strong recommendation against </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a:effectLst/>
                          <a:latin typeface="Times New Roman" panose="02020603050405020304" pitchFamily="18" charset="0"/>
                          <a:ea typeface="Calibri" panose="020F0502020204030204" pitchFamily="34" charset="0"/>
                          <a:cs typeface="Times New Roman" panose="02020603050405020304" pitchFamily="18" charset="0"/>
                        </a:rPr>
                        <a:t>The word “routinely” was removed </a:t>
                      </a:r>
                      <a:endParaRPr lang="en-US"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3740346"/>
                  </a:ext>
                </a:extLst>
              </a:tr>
              <a:tr h="736120">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9. POSTOPERATIVE PAIN CONTROL:</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The clinician should advocate for pain management after tonsillectomy and educate caregivers about the importance of managing and reassessing pain.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STATEMENT 9.</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PERIOPERATIVE PAIN COUNSELING:</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Clinicians should counsel patients and caregivers regarding the importance of managing post-tonsillectomy pain as part of the perioperative education process and should reinforce this counseling at the time of surgery with reminders about the need to anticipate, reassess and adequately treat pain after surgery.</a:t>
                      </a:r>
                      <a:r>
                        <a:rPr lang="en-US" sz="9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u="sng" dirty="0">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Updated statement emphasizes patient and/or caregiver counseling and education in the perioperative period</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6964" marR="169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682388"/>
                  </a:ext>
                </a:extLst>
              </a:tr>
            </a:tbl>
          </a:graphicData>
        </a:graphic>
      </p:graphicFrame>
    </p:spTree>
    <p:extLst>
      <p:ext uri="{BB962C8B-B14F-4D97-AF65-F5344CB8AC3E}">
        <p14:creationId xmlns:p14="http://schemas.microsoft.com/office/powerpoint/2010/main" val="1965814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BEE1-3754-4D03-8554-AA30F070A7C2}"/>
              </a:ext>
            </a:extLst>
          </p:cNvPr>
          <p:cNvSpPr>
            <a:spLocks noGrp="1"/>
          </p:cNvSpPr>
          <p:nvPr>
            <p:ph type="title"/>
          </p:nvPr>
        </p:nvSpPr>
        <p:spPr>
          <a:xfrm>
            <a:off x="867910" y="159391"/>
            <a:ext cx="10403048" cy="222104"/>
          </a:xfrm>
        </p:spPr>
        <p:txBody>
          <a:bodyPr>
            <a:normAutofit fontScale="90000"/>
          </a:bodyPr>
          <a:lstStyle/>
          <a:p>
            <a:pPr algn="ctr"/>
            <a:r>
              <a:rPr lang="en-US" dirty="0">
                <a:solidFill>
                  <a:schemeClr val="tx1">
                    <a:lumMod val="50000"/>
                  </a:schemeClr>
                </a:solidFill>
              </a:rPr>
              <a:t>Additional Guideline Statements</a:t>
            </a:r>
          </a:p>
        </p:txBody>
      </p:sp>
      <p:graphicFrame>
        <p:nvGraphicFramePr>
          <p:cNvPr id="5" name="Content Placeholder 4">
            <a:extLst>
              <a:ext uri="{FF2B5EF4-FFF2-40B4-BE49-F238E27FC236}">
                <a16:creationId xmlns:a16="http://schemas.microsoft.com/office/drawing/2014/main" id="{6A6CE65F-A8E2-4141-8A98-6C5E398BCBC4}"/>
              </a:ext>
            </a:extLst>
          </p:cNvPr>
          <p:cNvGraphicFramePr>
            <a:graphicFrameLocks noGrp="1"/>
          </p:cNvGraphicFramePr>
          <p:nvPr>
            <p:ph idx="1"/>
            <p:extLst>
              <p:ext uri="{D42A27DB-BD31-4B8C-83A1-F6EECF244321}">
                <p14:modId xmlns:p14="http://schemas.microsoft.com/office/powerpoint/2010/main" val="3493592935"/>
              </p:ext>
            </p:extLst>
          </p:nvPr>
        </p:nvGraphicFramePr>
        <p:xfrm>
          <a:off x="595618" y="528506"/>
          <a:ext cx="10947633" cy="5217252"/>
        </p:xfrm>
        <a:graphic>
          <a:graphicData uri="http://schemas.openxmlformats.org/drawingml/2006/table">
            <a:tbl>
              <a:tblPr/>
              <a:tblGrid>
                <a:gridCol w="2775896">
                  <a:extLst>
                    <a:ext uri="{9D8B030D-6E8A-4147-A177-3AD203B41FA5}">
                      <a16:colId xmlns:a16="http://schemas.microsoft.com/office/drawing/2014/main" val="49457706"/>
                    </a:ext>
                  </a:extLst>
                </a:gridCol>
                <a:gridCol w="6049330">
                  <a:extLst>
                    <a:ext uri="{9D8B030D-6E8A-4147-A177-3AD203B41FA5}">
                      <a16:colId xmlns:a16="http://schemas.microsoft.com/office/drawing/2014/main" val="3971814860"/>
                    </a:ext>
                  </a:extLst>
                </a:gridCol>
                <a:gridCol w="2122407">
                  <a:extLst>
                    <a:ext uri="{9D8B030D-6E8A-4147-A177-3AD203B41FA5}">
                      <a16:colId xmlns:a16="http://schemas.microsoft.com/office/drawing/2014/main" val="2539574709"/>
                    </a:ext>
                  </a:extLst>
                </a:gridCol>
              </a:tblGrid>
              <a:tr h="341179">
                <a:tc>
                  <a:txBody>
                    <a:bodyPr/>
                    <a:lstStyle/>
                    <a:p>
                      <a:pPr marL="0" marR="0" algn="ctr">
                        <a:lnSpc>
                          <a:spcPct val="200000"/>
                        </a:lnSpc>
                        <a:spcBef>
                          <a:spcPts val="0"/>
                        </a:spcBef>
                        <a:spcAft>
                          <a:spcPts val="0"/>
                        </a:spcAft>
                      </a:pPr>
                      <a:r>
                        <a:rPr lang="en-US"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Statement</a:t>
                      </a:r>
                      <a:endPar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Action</a:t>
                      </a:r>
                      <a:endPar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4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Strength</a:t>
                      </a:r>
                      <a:endPar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265183"/>
                  </a:ext>
                </a:extLst>
              </a:tr>
              <a:tr h="747065">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5. Indications for polysomnography (PSG)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Before performing tonsillectomy, the clinician should refer children with obstructive sleep disordered breathing (oSDB)  for polysomnography (PSG)  if they are under two years of age, or if they exhibit any of the following: obesity, Down syndrome, craniofacial abnormalities, neuromuscular disorders, sickle cell disease, or mucopolysaccharidoses.</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1879709"/>
                  </a:ext>
                </a:extLst>
              </a:tr>
              <a:tr h="804408">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6. Additional recommendations for PSG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clinician should advocate for polysomnography (PSG) prior to tonsillectomy for obstructive sleep disordered breathing (oSDB) in children </a:t>
                      </a:r>
                      <a:r>
                        <a:rPr lang="en-US" sz="900" u="sng"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without</a:t>
                      </a: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any of the comorbidities listed in Key Action Statement 5 for whom the need for tonsillectomy is uncertain or when there is discordance between the physical examination and the reported severity of oSDB.</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 </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862603"/>
                  </a:ext>
                </a:extLst>
              </a:tr>
              <a:tr h="579121">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7. Tonsillectomy for obstructive sleep apnea (OSA)</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recommend tonsillectomy for children with obstructive sleep apnea (OSA) documented by overnight polysomnography.</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2726696"/>
                  </a:ext>
                </a:extLst>
              </a:tr>
              <a:tr h="729410">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12. Inpatient monitoring for children after tonsillectomy</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arrange for overnight, inpatient monitoring of children after tonsillectomy if they are under age 3 years or have severe OSA (apnea-hypopnea index of 10 or more obstructive events/hour, oxygen saturation nadir less than 80 percent, or both).  </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246267"/>
                  </a:ext>
                </a:extLst>
              </a:tr>
              <a:tr h="367001">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KAS 13. Postoperative ibuprofen and acetaminophen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Times New Roman" panose="02020603050405020304" pitchFamily="18" charset="0"/>
                          <a:cs typeface="Arial" panose="020B0604020202020204" pitchFamily="34" charset="0"/>
                        </a:rPr>
                        <a:t>Clinicians should recommend ibuprofen, acetaminophen, or both for pain control after tonsillectomy.</a:t>
                      </a:r>
                      <a:endPar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Strong 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454255"/>
                  </a:ext>
                </a:extLst>
              </a:tr>
              <a:tr h="474368">
                <a:tc>
                  <a:txBody>
                    <a:bodyPr/>
                    <a:lstStyle/>
                    <a:p>
                      <a:pPr marL="0" marR="0">
                        <a:lnSpc>
                          <a:spcPct val="200000"/>
                        </a:lnSpc>
                        <a:spcBef>
                          <a:spcPts val="0"/>
                        </a:spcBef>
                        <a:spcAft>
                          <a:spcPts val="0"/>
                        </a:spcAft>
                      </a:pPr>
                      <a:r>
                        <a:rPr lang="en-US" sz="9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14. Postoperative codeine</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Clinicians must </a:t>
                      </a:r>
                      <a:r>
                        <a:rPr lang="en-US" sz="900" u="sng"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not</a:t>
                      </a:r>
                      <a:r>
                        <a:rPr lang="en-US" sz="900" dirty="0">
                          <a:solidFill>
                            <a:schemeClr val="tx1">
                              <a:lumMod val="50000"/>
                            </a:schemeClr>
                          </a:solidFill>
                          <a:effectLst/>
                          <a:latin typeface="Calibri" panose="020F0502020204030204" pitchFamily="34" charset="0"/>
                          <a:ea typeface="Calibri" panose="020F0502020204030204" pitchFamily="34" charset="0"/>
                          <a:cs typeface="Arial" panose="020B0604020202020204" pitchFamily="34" charset="0"/>
                        </a:rPr>
                        <a:t> administer or prescribe codeine, or any medication containing codeine, after tonsillectomy in children younger than 12 years.</a:t>
                      </a:r>
                      <a:endPar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Strong Recommendation Against</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57239"/>
                  </a:ext>
                </a:extLst>
              </a:tr>
              <a:tr h="729410">
                <a:tc>
                  <a:txBody>
                    <a:bodyPr/>
                    <a:lstStyle/>
                    <a:p>
                      <a:pPr marL="0" marR="0">
                        <a:lnSpc>
                          <a:spcPct val="200000"/>
                        </a:lnSpc>
                        <a:spcBef>
                          <a:spcPts val="0"/>
                        </a:spcBef>
                        <a:spcAft>
                          <a:spcPts val="0"/>
                        </a:spcAft>
                      </a:pPr>
                      <a:r>
                        <a:rPr lang="en-US" sz="9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15a. Outcome assessment for bleeding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follow-up with patients and/or caregivers after tonsillectomy and document in the medical record the presence or absence of bleeding within 24 hours of surgery (primary bleeding) and bleeding occurring later than 24 hours after surgery (secondary bleeding).</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105915"/>
                  </a:ext>
                </a:extLst>
              </a:tr>
              <a:tr h="166668">
                <a:tc>
                  <a:txBody>
                    <a:bodyPr/>
                    <a:lstStyle/>
                    <a:p>
                      <a:pPr marL="0" marR="0">
                        <a:lnSpc>
                          <a:spcPct val="200000"/>
                        </a:lnSpc>
                        <a:spcBef>
                          <a:spcPts val="0"/>
                        </a:spcBef>
                        <a:spcAft>
                          <a:spcPts val="0"/>
                        </a:spcAft>
                      </a:pPr>
                      <a:r>
                        <a:rPr lang="en-US" sz="9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15b. Post-tonsillectomy bleeding rate</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Clinicians should determine their rate of primary and secondary post-tonsillectomy bleeding (PTB) at least annually.</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9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Recommendation</a:t>
                      </a:r>
                    </a:p>
                  </a:txBody>
                  <a:tcPr marL="25230" marR="25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126899"/>
                  </a:ext>
                </a:extLst>
              </a:tr>
            </a:tbl>
          </a:graphicData>
        </a:graphic>
      </p:graphicFrame>
    </p:spTree>
    <p:extLst>
      <p:ext uri="{BB962C8B-B14F-4D97-AF65-F5344CB8AC3E}">
        <p14:creationId xmlns:p14="http://schemas.microsoft.com/office/powerpoint/2010/main" val="313028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89D2-3211-41AA-9671-BDAFFC547A48}"/>
              </a:ext>
            </a:extLst>
          </p:cNvPr>
          <p:cNvSpPr>
            <a:spLocks noGrp="1"/>
          </p:cNvSpPr>
          <p:nvPr>
            <p:ph type="title"/>
          </p:nvPr>
        </p:nvSpPr>
        <p:spPr>
          <a:xfrm>
            <a:off x="838200" y="85726"/>
            <a:ext cx="10515600" cy="711200"/>
          </a:xfrm>
        </p:spPr>
        <p:txBody>
          <a:bodyPr>
            <a:normAutofit fontScale="90000"/>
          </a:bodyPr>
          <a:lstStyle/>
          <a:p>
            <a:pPr algn="ctr"/>
            <a:br>
              <a:rPr lang="en-US" dirty="0">
                <a:solidFill>
                  <a:schemeClr val="bg2">
                    <a:lumMod val="10000"/>
                  </a:schemeClr>
                </a:solidFill>
              </a:rPr>
            </a:br>
            <a:r>
              <a:rPr lang="en-US" sz="3100" dirty="0">
                <a:solidFill>
                  <a:schemeClr val="bg2">
                    <a:lumMod val="10000"/>
                  </a:schemeClr>
                </a:solidFill>
              </a:rPr>
              <a:t>Strength of Action Terms /Implied Levels of Obligation </a:t>
            </a:r>
            <a:endParaRPr lang="en-US" sz="3100" dirty="0"/>
          </a:p>
        </p:txBody>
      </p:sp>
      <p:pic>
        <p:nvPicPr>
          <p:cNvPr id="4" name="Content Placeholder 3">
            <a:extLst>
              <a:ext uri="{FF2B5EF4-FFF2-40B4-BE49-F238E27FC236}">
                <a16:creationId xmlns:a16="http://schemas.microsoft.com/office/drawing/2014/main" id="{BC94ACC3-6E85-4174-A673-481F78AF8BB1}"/>
              </a:ext>
            </a:extLst>
          </p:cNvPr>
          <p:cNvPicPr>
            <a:picLocks noGrp="1" noChangeAspect="1"/>
          </p:cNvPicPr>
          <p:nvPr>
            <p:ph idx="1"/>
          </p:nvPr>
        </p:nvPicPr>
        <p:blipFill>
          <a:blip r:embed="rId2"/>
          <a:stretch>
            <a:fillRect/>
          </a:stretch>
        </p:blipFill>
        <p:spPr>
          <a:xfrm>
            <a:off x="1314450" y="1000275"/>
            <a:ext cx="8970287" cy="4649088"/>
          </a:xfrm>
          <a:prstGeom prst="rect">
            <a:avLst/>
          </a:prstGeom>
        </p:spPr>
      </p:pic>
    </p:spTree>
    <p:extLst>
      <p:ext uri="{BB962C8B-B14F-4D97-AF65-F5344CB8AC3E}">
        <p14:creationId xmlns:p14="http://schemas.microsoft.com/office/powerpoint/2010/main" val="24880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025A-CC5A-4746-9B24-D660DDDB912A}"/>
              </a:ext>
            </a:extLst>
          </p:cNvPr>
          <p:cNvSpPr>
            <a:spLocks noGrp="1"/>
          </p:cNvSpPr>
          <p:nvPr>
            <p:ph type="title"/>
          </p:nvPr>
        </p:nvSpPr>
        <p:spPr>
          <a:xfrm>
            <a:off x="657138" y="778043"/>
            <a:ext cx="10696662" cy="862835"/>
          </a:xfrm>
        </p:spPr>
        <p:txBody>
          <a:bodyPr>
            <a:normAutofit/>
          </a:bodyPr>
          <a:lstStyle/>
          <a:p>
            <a:pPr algn="ctr"/>
            <a:r>
              <a:rPr lang="en-US" sz="2800" dirty="0">
                <a:solidFill>
                  <a:schemeClr val="bg2">
                    <a:lumMod val="10000"/>
                  </a:schemeClr>
                </a:solidFill>
              </a:rPr>
              <a:t>STATEMENT 1. Watchful waiting for recurrent throat infection</a:t>
            </a:r>
            <a:endParaRPr lang="en-US" sz="2800" dirty="0"/>
          </a:p>
        </p:txBody>
      </p:sp>
      <p:sp>
        <p:nvSpPr>
          <p:cNvPr id="3" name="Content Placeholder 2">
            <a:extLst>
              <a:ext uri="{FF2B5EF4-FFF2-40B4-BE49-F238E27FC236}">
                <a16:creationId xmlns:a16="http://schemas.microsoft.com/office/drawing/2014/main" id="{B558D53D-CA29-463E-BCBE-D3A2C1C530E3}"/>
              </a:ext>
            </a:extLst>
          </p:cNvPr>
          <p:cNvSpPr>
            <a:spLocks noGrp="1"/>
          </p:cNvSpPr>
          <p:nvPr>
            <p:ph idx="1"/>
          </p:nvPr>
        </p:nvSpPr>
        <p:spPr>
          <a:xfrm>
            <a:off x="838200" y="1815336"/>
            <a:ext cx="10515600" cy="5061714"/>
          </a:xfrm>
        </p:spPr>
        <p:txBody>
          <a:bodyPr>
            <a:normAutofit/>
          </a:bodyPr>
          <a:lstStyle/>
          <a:p>
            <a:pPr marL="0" indent="0">
              <a:buNone/>
            </a:pPr>
            <a:r>
              <a:rPr lang="en-US" sz="1800" dirty="0">
                <a:solidFill>
                  <a:schemeClr val="tx1">
                    <a:lumMod val="50000"/>
                  </a:schemeClr>
                </a:solidFill>
              </a:rPr>
              <a:t>Clinicians should recommend watchful waiting for recurrent throat infection if there have been fewer than seven episodes in the past year, or fewer than 5 episodes per year in the past 2 years, or fewer than three episodes per year in the past 3 years.  </a:t>
            </a:r>
            <a:r>
              <a:rPr lang="en-US" sz="1800" b="1" dirty="0">
                <a:solidFill>
                  <a:srgbClr val="FF0000"/>
                </a:solidFill>
              </a:rPr>
              <a:t>Strong recommendation </a:t>
            </a:r>
            <a:r>
              <a:rPr lang="en-US" sz="1800" dirty="0">
                <a:solidFill>
                  <a:schemeClr val="tx1">
                    <a:lumMod val="50000"/>
                  </a:schemeClr>
                </a:solidFill>
              </a:rPr>
              <a:t>based on systematic reviews of randomized controlled trials with limitations and observational studies with a preponderance of benefit over harm.</a:t>
            </a:r>
          </a:p>
          <a:p>
            <a:pPr marL="0" indent="0">
              <a:buNone/>
            </a:pPr>
            <a:r>
              <a:rPr lang="en-US" sz="1800" dirty="0">
                <a:solidFill>
                  <a:schemeClr val="tx1">
                    <a:lumMod val="50000"/>
                  </a:schemeClr>
                </a:solidFill>
              </a:rPr>
              <a:t> </a:t>
            </a:r>
          </a:p>
          <a:p>
            <a:pPr marL="0" indent="0">
              <a:buNone/>
            </a:pPr>
            <a:r>
              <a:rPr lang="en-US" sz="1800" b="1" u="sng" dirty="0">
                <a:solidFill>
                  <a:schemeClr val="tx1">
                    <a:lumMod val="50000"/>
                  </a:schemeClr>
                </a:solidFill>
              </a:rPr>
              <a:t>Benefit</a:t>
            </a:r>
            <a:r>
              <a:rPr lang="en-US" sz="1800" b="1" dirty="0">
                <a:solidFill>
                  <a:schemeClr val="tx1">
                    <a:lumMod val="50000"/>
                  </a:schemeClr>
                </a:solidFill>
              </a:rPr>
              <a:t>: </a:t>
            </a:r>
            <a:r>
              <a:rPr lang="en-US" sz="1800" dirty="0">
                <a:solidFill>
                  <a:schemeClr val="tx1">
                    <a:lumMod val="50000"/>
                  </a:schemeClr>
                </a:solidFill>
              </a:rPr>
              <a:t>Avoid unnecessary surgery with potential complications of vomiting, bleeding, pain, infection or anesthesia problems</a:t>
            </a:r>
          </a:p>
          <a:p>
            <a:pPr marL="0" indent="0">
              <a:buNone/>
            </a:pPr>
            <a:endParaRPr lang="en-US" sz="1800" dirty="0">
              <a:solidFill>
                <a:schemeClr val="tx1">
                  <a:lumMod val="50000"/>
                </a:schemeClr>
              </a:solidFill>
            </a:endParaRPr>
          </a:p>
          <a:p>
            <a:pPr marL="0" indent="0">
              <a:buNone/>
            </a:pPr>
            <a:r>
              <a:rPr lang="en-US" sz="1800" b="1" u="sng" dirty="0">
                <a:solidFill>
                  <a:schemeClr val="tx1">
                    <a:lumMod val="50000"/>
                  </a:schemeClr>
                </a:solidFill>
              </a:rPr>
              <a:t>Risks, harms, costs</a:t>
            </a:r>
            <a:r>
              <a:rPr lang="en-US" sz="1800" dirty="0">
                <a:solidFill>
                  <a:schemeClr val="tx1">
                    <a:lumMod val="50000"/>
                  </a:schemeClr>
                </a:solidFill>
              </a:rPr>
              <a:t>: Waiting may result in delayed treatment in patients who have unusually frequent and severe recurrent throat infections; Cost: Potential direct cost of managing future throat infections </a:t>
            </a:r>
          </a:p>
          <a:p>
            <a:pPr marL="342900" marR="0" lvl="0" indent="-342900">
              <a:lnSpc>
                <a:spcPct val="20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endParaRPr lang="en-US" sz="1600" dirty="0">
              <a:solidFill>
                <a:schemeClr val="tx1">
                  <a:lumMod val="50000"/>
                </a:schemeClr>
              </a:solidFill>
              <a:ea typeface="Times New Roman" panose="02020603050405020304" pitchFamily="18" charset="0"/>
            </a:endParaRPr>
          </a:p>
          <a:p>
            <a:pPr marL="0" indent="0">
              <a:buNone/>
            </a:pPr>
            <a:endParaRPr lang="en-US" sz="1600" dirty="0">
              <a:solidFill>
                <a:schemeClr val="tx1">
                  <a:lumMod val="50000"/>
                </a:schemeClr>
              </a:solidFill>
            </a:endParaRPr>
          </a:p>
        </p:txBody>
      </p:sp>
    </p:spTree>
    <p:extLst>
      <p:ext uri="{BB962C8B-B14F-4D97-AF65-F5344CB8AC3E}">
        <p14:creationId xmlns:p14="http://schemas.microsoft.com/office/powerpoint/2010/main" val="2559361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BF5E-709A-41E5-84A3-E8AFB12C4ED9}"/>
              </a:ext>
            </a:extLst>
          </p:cNvPr>
          <p:cNvSpPr>
            <a:spLocks noGrp="1"/>
          </p:cNvSpPr>
          <p:nvPr>
            <p:ph type="title"/>
          </p:nvPr>
        </p:nvSpPr>
        <p:spPr>
          <a:xfrm>
            <a:off x="757989" y="276754"/>
            <a:ext cx="10515600" cy="497711"/>
          </a:xfrm>
        </p:spPr>
        <p:txBody>
          <a:bodyPr>
            <a:normAutofit fontScale="90000"/>
          </a:bodyPr>
          <a:lstStyle/>
          <a:p>
            <a:pPr algn="ctr"/>
            <a:r>
              <a:rPr lang="en-US" sz="2800" dirty="0">
                <a:solidFill>
                  <a:schemeClr val="bg2">
                    <a:lumMod val="10000"/>
                  </a:schemeClr>
                </a:solidFill>
              </a:rPr>
              <a:t>STATEMENT 1. Watchful waiting for recurrent throat infection</a:t>
            </a:r>
            <a:endParaRPr lang="en-US" sz="2800" dirty="0"/>
          </a:p>
        </p:txBody>
      </p:sp>
      <p:sp>
        <p:nvSpPr>
          <p:cNvPr id="3" name="Content Placeholder 2">
            <a:extLst>
              <a:ext uri="{FF2B5EF4-FFF2-40B4-BE49-F238E27FC236}">
                <a16:creationId xmlns:a16="http://schemas.microsoft.com/office/drawing/2014/main" id="{78737B18-9E97-42FF-887B-65A55E4B514A}"/>
              </a:ext>
            </a:extLst>
          </p:cNvPr>
          <p:cNvSpPr>
            <a:spLocks noGrp="1"/>
          </p:cNvSpPr>
          <p:nvPr>
            <p:ph idx="1"/>
          </p:nvPr>
        </p:nvSpPr>
        <p:spPr>
          <a:xfrm>
            <a:off x="838200" y="738407"/>
            <a:ext cx="10858500" cy="5381185"/>
          </a:xfrm>
        </p:spPr>
        <p:txBody>
          <a:bodyPr>
            <a:normAutofit fontScale="25000" lnSpcReduction="20000"/>
          </a:bodyPr>
          <a:lstStyle/>
          <a:p>
            <a:pPr marL="0" marR="0" indent="0">
              <a:lnSpc>
                <a:spcPct val="170000"/>
              </a:lnSpc>
              <a:spcBef>
                <a:spcPts val="0"/>
              </a:spcBef>
              <a:spcAft>
                <a:spcPts val="0"/>
              </a:spcAft>
              <a:buNone/>
            </a:pPr>
            <a:r>
              <a:rPr lang="en-US" sz="5600" i="1" dirty="0">
                <a:solidFill>
                  <a:schemeClr val="tx1">
                    <a:lumMod val="50000"/>
                  </a:schemeClr>
                </a:solidFill>
                <a:ea typeface="Times New Roman" panose="02020603050405020304" pitchFamily="18" charset="0"/>
              </a:rPr>
              <a:t>Action Statement Profile for Statement 1:</a:t>
            </a:r>
            <a:endParaRPr lang="en-US" sz="5600" dirty="0">
              <a:solidFill>
                <a:schemeClr val="tx1">
                  <a:lumMod val="50000"/>
                </a:schemeClr>
              </a:solidFill>
              <a:ea typeface="Times New Roman" panose="02020603050405020304" pitchFamily="18" charset="0"/>
            </a:endParaRPr>
          </a:p>
          <a:p>
            <a:pPr lvl="0">
              <a:lnSpc>
                <a:spcPct val="120000"/>
              </a:lnSpc>
            </a:pPr>
            <a:r>
              <a:rPr lang="en-US" sz="5600" b="1" u="sng" dirty="0">
                <a:solidFill>
                  <a:schemeClr val="bg2">
                    <a:lumMod val="10000"/>
                  </a:schemeClr>
                </a:solidFill>
                <a:cs typeface="Times New Roman" panose="02020603050405020304" pitchFamily="18" charset="0"/>
              </a:rPr>
              <a:t>Quality improvement opportunity: </a:t>
            </a:r>
            <a:r>
              <a:rPr lang="en-US" sz="5600" dirty="0">
                <a:solidFill>
                  <a:schemeClr val="bg2">
                    <a:lumMod val="10000"/>
                  </a:schemeClr>
                </a:solidFill>
                <a:cs typeface="Times New Roman" panose="02020603050405020304" pitchFamily="18" charset="0"/>
              </a:rPr>
              <a:t>To avoid surgery and its potential complications for children who do not meet the criteria showing benefit in randomized-controlled trials. (National Quality Strategy Domain: Patient Safety)</a:t>
            </a:r>
          </a:p>
          <a:p>
            <a:pPr lvl="0">
              <a:lnSpc>
                <a:spcPct val="120000"/>
              </a:lnSpc>
            </a:pPr>
            <a:r>
              <a:rPr lang="en-US" sz="5600" b="1" u="sng" dirty="0">
                <a:solidFill>
                  <a:schemeClr val="bg2">
                    <a:lumMod val="10000"/>
                  </a:schemeClr>
                </a:solidFill>
                <a:cs typeface="Times New Roman" panose="02020603050405020304" pitchFamily="18" charset="0"/>
              </a:rPr>
              <a:t>Aggregate evidence quality</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Grade A, systematic reviews of randomized-controlled trials that fail to show clinically important advantages of surgery over observation alone (as stated in Statement 1); and Grade C, observational studies showing improvement with watchful waiting.</a:t>
            </a:r>
          </a:p>
          <a:p>
            <a:pPr lvl="0">
              <a:lnSpc>
                <a:spcPct val="120000"/>
              </a:lnSpc>
            </a:pPr>
            <a:r>
              <a:rPr lang="en-US" sz="5600" b="1" u="sng" dirty="0">
                <a:solidFill>
                  <a:schemeClr val="bg2">
                    <a:lumMod val="10000"/>
                  </a:schemeClr>
                </a:solidFill>
                <a:cs typeface="Times New Roman" panose="02020603050405020304" pitchFamily="18" charset="0"/>
              </a:rPr>
              <a:t>Level of confidence in evidence</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High</a:t>
            </a:r>
          </a:p>
          <a:p>
            <a:pPr lvl="0">
              <a:lnSpc>
                <a:spcPct val="120000"/>
              </a:lnSpc>
            </a:pPr>
            <a:r>
              <a:rPr lang="en-US" sz="5600" b="1" u="sng" dirty="0">
                <a:solidFill>
                  <a:schemeClr val="bg2">
                    <a:lumMod val="10000"/>
                  </a:schemeClr>
                </a:solidFill>
                <a:cs typeface="Times New Roman" panose="02020603050405020304" pitchFamily="18" charset="0"/>
              </a:rPr>
              <a:t>Benefits-harm assessment</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Preponderance of benefits over harm</a:t>
            </a:r>
          </a:p>
          <a:p>
            <a:pPr lvl="0">
              <a:lnSpc>
                <a:spcPct val="120000"/>
              </a:lnSpc>
            </a:pPr>
            <a:r>
              <a:rPr lang="en-US" sz="5600" b="1" u="sng" dirty="0">
                <a:solidFill>
                  <a:schemeClr val="bg2">
                    <a:lumMod val="10000"/>
                  </a:schemeClr>
                </a:solidFill>
                <a:cs typeface="Times New Roman" panose="02020603050405020304" pitchFamily="18" charset="0"/>
              </a:rPr>
              <a:t>Value judgments</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Panel consensus that tonsillectomy for recurrent throat infection should be limited to circumstances for which clinically important benefits are shown in randomized controlled trials; emphasis on avoiding harm related to surgery or anesthesia in a condition that may be largely self-limited</a:t>
            </a:r>
          </a:p>
          <a:p>
            <a:pPr lvl="0">
              <a:lnSpc>
                <a:spcPct val="120000"/>
              </a:lnSpc>
            </a:pPr>
            <a:r>
              <a:rPr lang="en-US" sz="5600" b="1" u="sng" dirty="0">
                <a:solidFill>
                  <a:schemeClr val="bg2">
                    <a:lumMod val="10000"/>
                  </a:schemeClr>
                </a:solidFill>
                <a:cs typeface="Times New Roman" panose="02020603050405020304" pitchFamily="18" charset="0"/>
              </a:rPr>
              <a:t>Intentional vagueness</a:t>
            </a:r>
            <a:r>
              <a:rPr lang="en-US" sz="5600" b="1" dirty="0">
                <a:solidFill>
                  <a:schemeClr val="bg2">
                    <a:lumMod val="10000"/>
                  </a:schemeClr>
                </a:solidFill>
                <a:cs typeface="Times New Roman" panose="02020603050405020304" pitchFamily="18" charset="0"/>
              </a:rPr>
              <a:t>: </a:t>
            </a:r>
            <a:r>
              <a:rPr lang="en-US" sz="5600" dirty="0">
                <a:solidFill>
                  <a:schemeClr val="bg2">
                    <a:lumMod val="10000"/>
                  </a:schemeClr>
                </a:solidFill>
                <a:cs typeface="Times New Roman" panose="02020603050405020304" pitchFamily="18" charset="0"/>
              </a:rPr>
              <a:t>None</a:t>
            </a:r>
          </a:p>
          <a:p>
            <a:pPr lvl="0">
              <a:lnSpc>
                <a:spcPct val="120000"/>
              </a:lnSpc>
            </a:pPr>
            <a:r>
              <a:rPr lang="en-US" sz="5600" b="1" u="sng" dirty="0">
                <a:solidFill>
                  <a:schemeClr val="bg2">
                    <a:lumMod val="10000"/>
                  </a:schemeClr>
                </a:solidFill>
                <a:cs typeface="Times New Roman" panose="02020603050405020304" pitchFamily="18" charset="0"/>
              </a:rPr>
              <a:t>Role of patient preferences</a:t>
            </a:r>
            <a:r>
              <a:rPr lang="en-US" sz="5600" dirty="0">
                <a:solidFill>
                  <a:schemeClr val="bg2">
                    <a:lumMod val="10000"/>
                  </a:schemeClr>
                </a:solidFill>
                <a:cs typeface="Times New Roman" panose="02020603050405020304" pitchFamily="18" charset="0"/>
              </a:rPr>
              <a:t>: None</a:t>
            </a:r>
          </a:p>
          <a:p>
            <a:pPr lvl="0">
              <a:lnSpc>
                <a:spcPct val="120000"/>
              </a:lnSpc>
            </a:pPr>
            <a:r>
              <a:rPr lang="en-US" sz="5600" b="1" u="sng" dirty="0">
                <a:solidFill>
                  <a:schemeClr val="bg2">
                    <a:lumMod val="10000"/>
                  </a:schemeClr>
                </a:solidFill>
                <a:cs typeface="Times New Roman" panose="02020603050405020304" pitchFamily="18" charset="0"/>
              </a:rPr>
              <a:t>Exclusions</a:t>
            </a:r>
            <a:r>
              <a:rPr lang="en-US" sz="5600" dirty="0">
                <a:solidFill>
                  <a:schemeClr val="bg2">
                    <a:lumMod val="10000"/>
                  </a:schemeClr>
                </a:solidFill>
                <a:cs typeface="Times New Roman" panose="02020603050405020304" pitchFamily="18" charset="0"/>
              </a:rPr>
              <a:t>: Patients with more than 1 peritonsillar abscess, personal or family history of rheumatic heart disease, </a:t>
            </a:r>
            <a:r>
              <a:rPr lang="en-US" sz="5600" dirty="0" err="1">
                <a:solidFill>
                  <a:schemeClr val="bg2">
                    <a:lumMod val="10000"/>
                  </a:schemeClr>
                </a:solidFill>
                <a:cs typeface="Times New Roman" panose="02020603050405020304" pitchFamily="18" charset="0"/>
              </a:rPr>
              <a:t>Lemierre’s</a:t>
            </a:r>
            <a:r>
              <a:rPr lang="en-US" sz="5600" dirty="0">
                <a:solidFill>
                  <a:schemeClr val="bg2">
                    <a:lumMod val="10000"/>
                  </a:schemeClr>
                </a:solidFill>
                <a:cs typeface="Times New Roman" panose="02020603050405020304" pitchFamily="18" charset="0"/>
              </a:rPr>
              <a:t> syndrome, or severe infections requiring hospitalization</a:t>
            </a:r>
          </a:p>
          <a:p>
            <a:pPr lvl="0">
              <a:lnSpc>
                <a:spcPct val="120000"/>
              </a:lnSpc>
            </a:pPr>
            <a:r>
              <a:rPr lang="en-US" sz="5600" b="1" u="sng" dirty="0">
                <a:solidFill>
                  <a:schemeClr val="bg2">
                    <a:lumMod val="10000"/>
                  </a:schemeClr>
                </a:solidFill>
                <a:cs typeface="Times New Roman" panose="02020603050405020304" pitchFamily="18" charset="0"/>
              </a:rPr>
              <a:t>Policy level</a:t>
            </a:r>
            <a:r>
              <a:rPr lang="en-US" sz="5600" dirty="0">
                <a:solidFill>
                  <a:schemeClr val="bg2">
                    <a:lumMod val="10000"/>
                  </a:schemeClr>
                </a:solidFill>
                <a:cs typeface="Times New Roman" panose="02020603050405020304" pitchFamily="18" charset="0"/>
              </a:rPr>
              <a:t>: Strong Recommendation</a:t>
            </a:r>
          </a:p>
          <a:p>
            <a:pPr lvl="0">
              <a:lnSpc>
                <a:spcPct val="120000"/>
              </a:lnSpc>
            </a:pPr>
            <a:r>
              <a:rPr lang="en-US" sz="5600" b="1" u="sng" dirty="0">
                <a:solidFill>
                  <a:schemeClr val="bg2">
                    <a:lumMod val="10000"/>
                  </a:schemeClr>
                </a:solidFill>
                <a:cs typeface="Times New Roman" panose="02020603050405020304" pitchFamily="18" charset="0"/>
              </a:rPr>
              <a:t>Differences of opinions</a:t>
            </a:r>
            <a:r>
              <a:rPr lang="en-US" sz="5600" dirty="0">
                <a:solidFill>
                  <a:schemeClr val="bg2">
                    <a:lumMod val="10000"/>
                  </a:schemeClr>
                </a:solidFill>
                <a:cs typeface="Times New Roman" panose="02020603050405020304" pitchFamily="18" charset="0"/>
              </a:rPr>
              <a:t>: None</a:t>
            </a:r>
          </a:p>
          <a:p>
            <a:endParaRPr lang="en-US" dirty="0"/>
          </a:p>
        </p:txBody>
      </p:sp>
    </p:spTree>
    <p:extLst>
      <p:ext uri="{BB962C8B-B14F-4D97-AF65-F5344CB8AC3E}">
        <p14:creationId xmlns:p14="http://schemas.microsoft.com/office/powerpoint/2010/main" val="115805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30262-DA38-4E1A-BC96-C665A8C61398}"/>
              </a:ext>
            </a:extLst>
          </p:cNvPr>
          <p:cNvSpPr>
            <a:spLocks noGrp="1"/>
          </p:cNvSpPr>
          <p:nvPr>
            <p:ph type="title"/>
          </p:nvPr>
        </p:nvSpPr>
        <p:spPr>
          <a:xfrm>
            <a:off x="838200" y="365125"/>
            <a:ext cx="10515600" cy="381495"/>
          </a:xfrm>
        </p:spPr>
        <p:txBody>
          <a:bodyPr>
            <a:normAutofit fontScale="90000"/>
          </a:bodyPr>
          <a:lstStyle/>
          <a:p>
            <a:pPr algn="ctr"/>
            <a:r>
              <a:rPr lang="en-US" dirty="0">
                <a:solidFill>
                  <a:schemeClr val="tx1">
                    <a:lumMod val="50000"/>
                  </a:schemeClr>
                </a:solidFill>
              </a:rPr>
              <a:t>Paradise Criteria for Tonsillectomy</a:t>
            </a:r>
            <a:endParaRPr lang="en-US" sz="4000" dirty="0">
              <a:solidFill>
                <a:schemeClr val="tx1">
                  <a:lumMod val="50000"/>
                </a:schemeClr>
              </a:solidFill>
            </a:endParaRPr>
          </a:p>
        </p:txBody>
      </p:sp>
      <p:graphicFrame>
        <p:nvGraphicFramePr>
          <p:cNvPr id="4" name="Content Placeholder 3">
            <a:extLst>
              <a:ext uri="{FF2B5EF4-FFF2-40B4-BE49-F238E27FC236}">
                <a16:creationId xmlns:a16="http://schemas.microsoft.com/office/drawing/2014/main" id="{5445F4DA-8C54-4F61-B4EB-216F87684C43}"/>
              </a:ext>
            </a:extLst>
          </p:cNvPr>
          <p:cNvGraphicFramePr>
            <a:graphicFrameLocks noGrp="1"/>
          </p:cNvGraphicFramePr>
          <p:nvPr>
            <p:ph idx="1"/>
            <p:extLst>
              <p:ext uri="{D42A27DB-BD31-4B8C-83A1-F6EECF244321}">
                <p14:modId xmlns:p14="http://schemas.microsoft.com/office/powerpoint/2010/main" val="913896706"/>
              </p:ext>
            </p:extLst>
          </p:nvPr>
        </p:nvGraphicFramePr>
        <p:xfrm>
          <a:off x="1577130" y="829805"/>
          <a:ext cx="9169167" cy="4969510"/>
        </p:xfrm>
        <a:graphic>
          <a:graphicData uri="http://schemas.openxmlformats.org/drawingml/2006/table">
            <a:tbl>
              <a:tblPr firstRow="1" firstCol="1" lastRow="1" lastCol="1" bandRow="1" bandCol="1"/>
              <a:tblGrid>
                <a:gridCol w="2171645">
                  <a:extLst>
                    <a:ext uri="{9D8B030D-6E8A-4147-A177-3AD203B41FA5}">
                      <a16:colId xmlns:a16="http://schemas.microsoft.com/office/drawing/2014/main" val="3228171860"/>
                    </a:ext>
                  </a:extLst>
                </a:gridCol>
                <a:gridCol w="6997522">
                  <a:extLst>
                    <a:ext uri="{9D8B030D-6E8A-4147-A177-3AD203B41FA5}">
                      <a16:colId xmlns:a16="http://schemas.microsoft.com/office/drawing/2014/main" val="2767931658"/>
                    </a:ext>
                  </a:extLst>
                </a:gridCol>
              </a:tblGrid>
              <a:tr h="394476">
                <a:tc>
                  <a:txBody>
                    <a:bodyPr/>
                    <a:lstStyle/>
                    <a:p>
                      <a:pPr marL="0" marR="0" algn="ctr">
                        <a:lnSpc>
                          <a:spcPct val="200000"/>
                        </a:lnSpc>
                        <a:spcBef>
                          <a:spcPts val="0"/>
                        </a:spcBef>
                        <a:spcAft>
                          <a:spcPts val="0"/>
                        </a:spcAft>
                      </a:pPr>
                      <a:r>
                        <a:rPr lang="en-US" sz="16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Criterion</a:t>
                      </a:r>
                      <a:endPar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6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Definition</a:t>
                      </a:r>
                      <a:endParaRPr lang="en-US"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104633"/>
                  </a:ext>
                </a:extLst>
              </a:tr>
              <a:tr h="984041">
                <a:tc>
                  <a:txBody>
                    <a:bodyPr/>
                    <a:lstStyle/>
                    <a:p>
                      <a:pPr marL="0" marR="0">
                        <a:lnSpc>
                          <a:spcPct val="200000"/>
                        </a:lnSpc>
                        <a:spcBef>
                          <a:spcPts val="0"/>
                        </a:spcBef>
                        <a:spcAft>
                          <a:spcPts val="0"/>
                        </a:spcAf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Minimum frequency of sore throat episodes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Seven or more episodes in the preceding year,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Five or more episodes in each of the preceding two years,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Three or more episodes in each of the preceding three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02120"/>
                  </a:ext>
                </a:extLst>
              </a:tr>
              <a:tr h="1328103">
                <a:tc>
                  <a:txBody>
                    <a:bodyPr/>
                    <a:lstStyle/>
                    <a:p>
                      <a:pPr marL="0" marR="0">
                        <a:lnSpc>
                          <a:spcPct val="200000"/>
                        </a:lnSpc>
                        <a:spcBef>
                          <a:spcPts val="0"/>
                        </a:spcBef>
                        <a:spcAft>
                          <a:spcPts val="0"/>
                        </a:spcAf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Clinical features (sore throat plus the presence of one or more qualifies as a counting episode)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Temperature greater than 38.3</a:t>
                      </a:r>
                      <a:r>
                        <a:rPr lang="en-US" sz="1200"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a:t>
                      </a: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 (101.</a:t>
                      </a:r>
                      <a:r>
                        <a:rPr lang="en-US" sz="1200" baseline="300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0</a:t>
                      </a: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Cervical lymphadenopathy (tender lymph nodes or greater than 2 cm),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Tonsillar exudate,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Positive culture for group A beta-hemolytic streptococcus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947788"/>
                  </a:ext>
                </a:extLst>
              </a:tr>
              <a:tr h="639979">
                <a:tc>
                  <a:txBody>
                    <a:bodyPr/>
                    <a:lstStyle/>
                    <a:p>
                      <a:pPr marL="0" marR="0">
                        <a:lnSpc>
                          <a:spcPct val="200000"/>
                        </a:lnSpc>
                        <a:spcBef>
                          <a:spcPts val="0"/>
                        </a:spcBef>
                        <a:spcAft>
                          <a:spcPts val="0"/>
                        </a:spcAf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Treatment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Antibiotics had been administered in conventional dosage for proved or suspected streptococcal episodes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7497352"/>
                  </a:ext>
                </a:extLst>
              </a:tr>
              <a:tr h="1328103">
                <a:tc>
                  <a:txBody>
                    <a:bodyPr/>
                    <a:lstStyle/>
                    <a:p>
                      <a:pPr marL="0" marR="0">
                        <a:lnSpc>
                          <a:spcPct val="200000"/>
                        </a:lnSpc>
                        <a:spcBef>
                          <a:spcPts val="0"/>
                        </a:spcBef>
                        <a:spcAft>
                          <a:spcPts val="0"/>
                        </a:spcAft>
                      </a:pPr>
                      <a:r>
                        <a:rPr lang="en-US" sz="12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Documentation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Each episode and its qualifying features had been substantiated by contemporaneous notation in a clinical record, OR</a:t>
                      </a:r>
                    </a:p>
                    <a:p>
                      <a:pPr marL="342900" marR="0" lvl="0" indent="-342900">
                        <a:lnSpc>
                          <a:spcPct val="200000"/>
                        </a:lnSpc>
                        <a:spcBef>
                          <a:spcPts val="0"/>
                        </a:spcBef>
                        <a:spcAft>
                          <a:spcPts val="0"/>
                        </a:spcAft>
                        <a:buFont typeface="Symbol" panose="05050102010706020507" pitchFamily="18" charset="2"/>
                        <a:buChar char=""/>
                        <a:tabLst>
                          <a:tab pos="228600" algn="l"/>
                        </a:tabLst>
                      </a:pPr>
                      <a:r>
                        <a:rPr lang="en-US" sz="1200" i="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If not fully documented</a:t>
                      </a:r>
                      <a:r>
                        <a:rPr lang="en-US" sz="12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subsequent observance by the clinician of two episodes of throat infection with patterns of frequency and clinical features consistent with the initial history*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285842"/>
                  </a:ext>
                </a:extLst>
              </a:tr>
            </a:tbl>
          </a:graphicData>
        </a:graphic>
      </p:graphicFrame>
    </p:spTree>
    <p:extLst>
      <p:ext uri="{BB962C8B-B14F-4D97-AF65-F5344CB8AC3E}">
        <p14:creationId xmlns:p14="http://schemas.microsoft.com/office/powerpoint/2010/main" val="156848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pPr algn="ctr"/>
            <a:r>
              <a:rPr lang="en-US" dirty="0">
                <a:solidFill>
                  <a:schemeClr val="tx1">
                    <a:lumMod val="50000"/>
                  </a:schemeClr>
                </a:solidFill>
              </a:rPr>
              <a:t>What is Tonsillectomy?</a:t>
            </a:r>
          </a:p>
        </p:txBody>
      </p:sp>
      <p:pic>
        <p:nvPicPr>
          <p:cNvPr id="8" name="Content Placeholder 7" descr="A close up of a womans face&#10;&#10;Description generated with high confidence">
            <a:extLst>
              <a:ext uri="{FF2B5EF4-FFF2-40B4-BE49-F238E27FC236}">
                <a16:creationId xmlns:a16="http://schemas.microsoft.com/office/drawing/2014/main" id="{74D0E12E-B380-4DD7-ADEA-5A88B8DD55A6}"/>
              </a:ext>
            </a:extLst>
          </p:cNvPr>
          <p:cNvPicPr>
            <a:picLocks noGrp="1" noChangeAspect="1"/>
          </p:cNvPicPr>
          <p:nvPr>
            <p:ph idx="1"/>
          </p:nvPr>
        </p:nvPicPr>
        <p:blipFill>
          <a:blip r:embed="rId2"/>
          <a:stretch>
            <a:fillRect/>
          </a:stretch>
        </p:blipFill>
        <p:spPr>
          <a:xfrm>
            <a:off x="676013" y="1369711"/>
            <a:ext cx="3810000" cy="3028950"/>
          </a:xfrm>
          <a:prstGeom prst="rect">
            <a:avLst/>
          </a:prstGeom>
        </p:spPr>
      </p:pic>
      <p:sp>
        <p:nvSpPr>
          <p:cNvPr id="5" name="Rectangle 4">
            <a:extLst>
              <a:ext uri="{FF2B5EF4-FFF2-40B4-BE49-F238E27FC236}">
                <a16:creationId xmlns:a16="http://schemas.microsoft.com/office/drawing/2014/main" id="{7125D20F-DBBF-4BFC-9F36-E83FFCAFCAA6}"/>
              </a:ext>
            </a:extLst>
          </p:cNvPr>
          <p:cNvSpPr/>
          <p:nvPr/>
        </p:nvSpPr>
        <p:spPr>
          <a:xfrm>
            <a:off x="4867275" y="3921562"/>
            <a:ext cx="6096000" cy="2308324"/>
          </a:xfrm>
          <a:prstGeom prst="rect">
            <a:avLst/>
          </a:prstGeom>
        </p:spPr>
        <p:txBody>
          <a:bodyPr>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Tonsillectomy is defined as a surgical procedure performed with or without adenoidectomy that completely removes the tonsil including its capsule by dissecting the peritonsillar space between the tonsil capsule and the muscular wall. </a:t>
            </a:r>
          </a:p>
        </p:txBody>
      </p:sp>
      <p:pic>
        <p:nvPicPr>
          <p:cNvPr id="6" name="Picture 5" descr="A picture containing object&#10;&#10;Description generated with high confidence">
            <a:extLst>
              <a:ext uri="{FF2B5EF4-FFF2-40B4-BE49-F238E27FC236}">
                <a16:creationId xmlns:a16="http://schemas.microsoft.com/office/drawing/2014/main" id="{D44F0026-6D83-497C-BA22-92D132F86158}"/>
              </a:ext>
            </a:extLst>
          </p:cNvPr>
          <p:cNvPicPr>
            <a:picLocks noChangeAspect="1"/>
          </p:cNvPicPr>
          <p:nvPr/>
        </p:nvPicPr>
        <p:blipFill>
          <a:blip r:embed="rId3"/>
          <a:stretch>
            <a:fillRect/>
          </a:stretch>
        </p:blipFill>
        <p:spPr>
          <a:xfrm>
            <a:off x="6000447" y="1369711"/>
            <a:ext cx="3952381" cy="2219048"/>
          </a:xfrm>
          <a:prstGeom prst="rect">
            <a:avLst/>
          </a:prstGeom>
        </p:spPr>
      </p:pic>
    </p:spTree>
    <p:extLst>
      <p:ext uri="{BB962C8B-B14F-4D97-AF65-F5344CB8AC3E}">
        <p14:creationId xmlns:p14="http://schemas.microsoft.com/office/powerpoint/2010/main" val="380035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DF02-F71D-4EFE-BF3F-39731ED8FCAD}"/>
              </a:ext>
            </a:extLst>
          </p:cNvPr>
          <p:cNvSpPr>
            <a:spLocks noGrp="1"/>
          </p:cNvSpPr>
          <p:nvPr>
            <p:ph type="title"/>
          </p:nvPr>
        </p:nvSpPr>
        <p:spPr>
          <a:xfrm>
            <a:off x="838200" y="376126"/>
            <a:ext cx="11169316" cy="647699"/>
          </a:xfrm>
        </p:spPr>
        <p:txBody>
          <a:bodyPr>
            <a:normAutofit fontScale="90000"/>
          </a:bodyPr>
          <a:lstStyle/>
          <a:p>
            <a:r>
              <a:rPr lang="en-US" sz="2800" dirty="0">
                <a:solidFill>
                  <a:schemeClr val="bg2">
                    <a:lumMod val="10000"/>
                  </a:schemeClr>
                </a:solidFill>
              </a:rPr>
              <a:t>STATEMENT 2. RECURRENT THROAT INFECTION WITH DOCUMENTATION</a:t>
            </a:r>
            <a:endParaRPr lang="en-US" sz="2800" dirty="0"/>
          </a:p>
        </p:txBody>
      </p:sp>
      <p:sp>
        <p:nvSpPr>
          <p:cNvPr id="3" name="Content Placeholder 2">
            <a:extLst>
              <a:ext uri="{FF2B5EF4-FFF2-40B4-BE49-F238E27FC236}">
                <a16:creationId xmlns:a16="http://schemas.microsoft.com/office/drawing/2014/main" id="{625EADC9-75CA-453E-8F05-28E3398A2837}"/>
              </a:ext>
            </a:extLst>
          </p:cNvPr>
          <p:cNvSpPr>
            <a:spLocks noGrp="1"/>
          </p:cNvSpPr>
          <p:nvPr>
            <p:ph idx="1"/>
          </p:nvPr>
        </p:nvSpPr>
        <p:spPr>
          <a:xfrm>
            <a:off x="838200" y="1328623"/>
            <a:ext cx="10515600" cy="4963319"/>
          </a:xfrm>
        </p:spPr>
        <p:txBody>
          <a:bodyPr>
            <a:normAutofit/>
          </a:bodyPr>
          <a:lstStyle/>
          <a:p>
            <a:pPr marL="0" lvl="0" indent="0" defTabSz="457200">
              <a:lnSpc>
                <a:spcPct val="100000"/>
              </a:lnSpc>
              <a:spcBef>
                <a:spcPts val="0"/>
              </a:spcBef>
              <a:buClrTx/>
              <a:buNone/>
            </a:pPr>
            <a:r>
              <a:rPr lang="en-US" sz="1800" dirty="0">
                <a:solidFill>
                  <a:srgbClr val="DEDFDC">
                    <a:lumMod val="10000"/>
                  </a:srgbClr>
                </a:solidFill>
              </a:rPr>
              <a:t>Clinicians may recommend tonsillectomy for recurrent throat infection with a frequency of at least 7 episodes in the past year, or at least five episodes per year for 2 years, or at least three episodes per year for 3 years with documentation in the medical record for each episode of sore throat and one or more of the following: T&gt;38.3 </a:t>
            </a:r>
            <a:r>
              <a:rPr lang="en-US" sz="1800" baseline="30000" dirty="0">
                <a:solidFill>
                  <a:srgbClr val="DEDFDC">
                    <a:lumMod val="10000"/>
                  </a:srgbClr>
                </a:solidFill>
              </a:rPr>
              <a:t>0</a:t>
            </a:r>
            <a:r>
              <a:rPr lang="en-US" sz="1800" dirty="0">
                <a:solidFill>
                  <a:srgbClr val="DEDFDC">
                    <a:lumMod val="10000"/>
                  </a:srgbClr>
                </a:solidFill>
              </a:rPr>
              <a:t>C (101.</a:t>
            </a:r>
            <a:r>
              <a:rPr lang="en-US" sz="1800" baseline="30000" dirty="0">
                <a:solidFill>
                  <a:srgbClr val="DEDFDC">
                    <a:lumMod val="10000"/>
                  </a:srgbClr>
                </a:solidFill>
              </a:rPr>
              <a:t>0</a:t>
            </a:r>
            <a:r>
              <a:rPr lang="en-US" sz="1800" dirty="0">
                <a:solidFill>
                  <a:srgbClr val="DEDFDC">
                    <a:lumMod val="10000"/>
                  </a:srgbClr>
                </a:solidFill>
              </a:rPr>
              <a:t>F), cervical adenopathy, tonsillar exudate, or positive test for group A beta-hemolytic streptococcus. </a:t>
            </a:r>
            <a:r>
              <a:rPr lang="en-US" sz="1800" b="1" dirty="0">
                <a:solidFill>
                  <a:srgbClr val="FF0000"/>
                </a:solidFill>
              </a:rPr>
              <a:t>Option</a:t>
            </a:r>
            <a:r>
              <a:rPr lang="en-US" sz="1800" dirty="0">
                <a:solidFill>
                  <a:srgbClr val="DEDFDC">
                    <a:lumMod val="10000"/>
                  </a:srgbClr>
                </a:solidFill>
              </a:rPr>
              <a:t> based on systematic reviews of randomized controlled trials, with a balance between benefit and harm.</a:t>
            </a:r>
          </a:p>
          <a:p>
            <a:pPr marL="0" lvl="0" indent="0" defTabSz="457200">
              <a:lnSpc>
                <a:spcPct val="100000"/>
              </a:lnSpc>
              <a:spcBef>
                <a:spcPts val="0"/>
              </a:spcBef>
              <a:buClrTx/>
              <a:buNone/>
            </a:pPr>
            <a:endParaRPr lang="en-US" sz="1800" dirty="0">
              <a:solidFill>
                <a:srgbClr val="DEDFDC">
                  <a:lumMod val="10000"/>
                </a:srgbClr>
              </a:solidFill>
            </a:endParaRPr>
          </a:p>
          <a:p>
            <a:pPr marL="0" lvl="0" indent="0" defTabSz="457200">
              <a:lnSpc>
                <a:spcPct val="100000"/>
              </a:lnSpc>
              <a:spcBef>
                <a:spcPts val="0"/>
              </a:spcBef>
              <a:buClrTx/>
              <a:buNone/>
            </a:pPr>
            <a:endParaRPr lang="en-US" sz="1800" i="1" u="sng" dirty="0">
              <a:solidFill>
                <a:srgbClr val="DEDFDC">
                  <a:lumMod val="10000"/>
                </a:srgbClr>
              </a:solidFill>
            </a:endParaRPr>
          </a:p>
          <a:p>
            <a:pPr marL="0" lvl="0" indent="0" defTabSz="457200">
              <a:lnSpc>
                <a:spcPct val="100000"/>
              </a:lnSpc>
              <a:spcBef>
                <a:spcPts val="0"/>
              </a:spcBef>
              <a:buClrTx/>
              <a:buNone/>
            </a:pPr>
            <a:r>
              <a:rPr lang="en-US" sz="1800" b="1" u="sng" dirty="0">
                <a:solidFill>
                  <a:srgbClr val="DEDFDC">
                    <a:lumMod val="10000"/>
                  </a:srgbClr>
                </a:solidFill>
              </a:rPr>
              <a:t>Benefit</a:t>
            </a:r>
            <a:r>
              <a:rPr lang="en-US" sz="1800" b="1" dirty="0">
                <a:solidFill>
                  <a:srgbClr val="DEDFDC">
                    <a:lumMod val="10000"/>
                  </a:srgbClr>
                </a:solidFill>
              </a:rPr>
              <a:t>: </a:t>
            </a:r>
            <a:r>
              <a:rPr lang="en-US" sz="1800" dirty="0">
                <a:solidFill>
                  <a:srgbClr val="DEDFDC">
                    <a:lumMod val="10000"/>
                  </a:srgbClr>
                </a:solidFill>
              </a:rPr>
              <a:t>Patients who proceed with the option of tonsillectomy will achieve a modest reduction in the frequency and severity of recurrent throat infection for 1 year after surgery, and a modest reduction in frequency of group A streptococcal infection for 1 year after surgery </a:t>
            </a:r>
          </a:p>
          <a:p>
            <a:pPr marL="0" lvl="0" indent="0" defTabSz="457200">
              <a:lnSpc>
                <a:spcPct val="100000"/>
              </a:lnSpc>
              <a:spcBef>
                <a:spcPts val="0"/>
              </a:spcBef>
              <a:buClrTx/>
              <a:buNone/>
            </a:pPr>
            <a:endParaRPr lang="en-US" sz="1800" dirty="0">
              <a:solidFill>
                <a:srgbClr val="DEDFDC">
                  <a:lumMod val="10000"/>
                </a:srgbClr>
              </a:solidFill>
            </a:endParaRPr>
          </a:p>
          <a:p>
            <a:endParaRPr lang="en-US" sz="1600" dirty="0">
              <a:solidFill>
                <a:schemeClr val="tx1">
                  <a:lumMod val="50000"/>
                </a:schemeClr>
              </a:solidFill>
            </a:endParaRPr>
          </a:p>
        </p:txBody>
      </p:sp>
    </p:spTree>
    <p:extLst>
      <p:ext uri="{BB962C8B-B14F-4D97-AF65-F5344CB8AC3E}">
        <p14:creationId xmlns:p14="http://schemas.microsoft.com/office/powerpoint/2010/main" val="587385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8564-A952-408A-8641-47DEFC010FB3}"/>
              </a:ext>
            </a:extLst>
          </p:cNvPr>
          <p:cNvSpPr>
            <a:spLocks noGrp="1"/>
          </p:cNvSpPr>
          <p:nvPr>
            <p:ph type="title"/>
          </p:nvPr>
        </p:nvSpPr>
        <p:spPr>
          <a:xfrm>
            <a:off x="838200" y="519780"/>
            <a:ext cx="10515600" cy="606425"/>
          </a:xfrm>
        </p:spPr>
        <p:txBody>
          <a:bodyPr>
            <a:noAutofit/>
          </a:bodyPr>
          <a:lstStyle/>
          <a:p>
            <a:pPr algn="ctr"/>
            <a:r>
              <a:rPr lang="en-US" sz="2500" dirty="0">
                <a:solidFill>
                  <a:schemeClr val="bg2">
                    <a:lumMod val="10000"/>
                  </a:schemeClr>
                </a:solidFill>
              </a:rPr>
              <a:t>STATEMENT 2. RECURRENT THROAT INFECTION WITH DOCUMENTATION</a:t>
            </a:r>
            <a:endParaRPr lang="en-US" sz="2500" dirty="0"/>
          </a:p>
        </p:txBody>
      </p:sp>
      <p:sp>
        <p:nvSpPr>
          <p:cNvPr id="3" name="Content Placeholder 2">
            <a:extLst>
              <a:ext uri="{FF2B5EF4-FFF2-40B4-BE49-F238E27FC236}">
                <a16:creationId xmlns:a16="http://schemas.microsoft.com/office/drawing/2014/main" id="{06EE7A18-065E-4D6E-9129-CAD7FEADC646}"/>
              </a:ext>
            </a:extLst>
          </p:cNvPr>
          <p:cNvSpPr>
            <a:spLocks noGrp="1"/>
          </p:cNvSpPr>
          <p:nvPr>
            <p:ph idx="1"/>
          </p:nvPr>
        </p:nvSpPr>
        <p:spPr>
          <a:xfrm>
            <a:off x="676275" y="1627271"/>
            <a:ext cx="10839450" cy="5467350"/>
          </a:xfrm>
        </p:spPr>
        <p:txBody>
          <a:bodyPr>
            <a:normAutofit/>
          </a:bodyPr>
          <a:lstStyle/>
          <a:p>
            <a:pPr marL="0" marR="0" indent="0">
              <a:lnSpc>
                <a:spcPct val="200000"/>
              </a:lnSpc>
              <a:spcBef>
                <a:spcPts val="0"/>
              </a:spcBef>
              <a:spcAft>
                <a:spcPts val="0"/>
              </a:spcAft>
              <a:buNone/>
            </a:pPr>
            <a:r>
              <a:rPr lang="en-US" sz="1500" i="1" dirty="0">
                <a:solidFill>
                  <a:schemeClr val="tx1">
                    <a:lumMod val="50000"/>
                  </a:schemeClr>
                </a:solidFill>
                <a:ea typeface="Times New Roman" panose="02020603050405020304" pitchFamily="18" charset="0"/>
              </a:rPr>
              <a:t>Action Statement Profile for Statement 2:</a:t>
            </a:r>
          </a:p>
          <a:p>
            <a:pPr marL="0" marR="0" indent="0">
              <a:lnSpc>
                <a:spcPct val="200000"/>
              </a:lnSpc>
              <a:spcBef>
                <a:spcPts val="0"/>
              </a:spcBef>
              <a:spcAft>
                <a:spcPts val="0"/>
              </a:spcAft>
              <a:buNone/>
            </a:pPr>
            <a:endParaRPr lang="en-US" sz="1500" dirty="0">
              <a:solidFill>
                <a:schemeClr val="tx1">
                  <a:lumMod val="50000"/>
                </a:schemeClr>
              </a:solidFill>
              <a:ea typeface="Times New Roman" panose="02020603050405020304" pitchFamily="18" charset="0"/>
            </a:endParaRPr>
          </a:p>
          <a:p>
            <a:pPr fontAlgn="base">
              <a:lnSpc>
                <a:spcPct val="100000"/>
              </a:lnSpc>
              <a:spcBef>
                <a:spcPct val="0"/>
              </a:spcBef>
              <a:spcAft>
                <a:spcPct val="0"/>
              </a:spcAft>
            </a:pPr>
            <a:r>
              <a:rPr lang="en-US" sz="1500" b="1" u="sng" dirty="0">
                <a:solidFill>
                  <a:prstClr val="black"/>
                </a:solidFill>
                <a:ea typeface="ＭＳ Ｐゴシック" charset="0"/>
              </a:rPr>
              <a:t>Aggregate evidence quality</a:t>
            </a:r>
            <a:r>
              <a:rPr lang="en-US" sz="1500" b="1" dirty="0">
                <a:solidFill>
                  <a:prstClr val="black"/>
                </a:solidFill>
                <a:ea typeface="ＭＳ Ｐゴシック" charset="0"/>
              </a:rPr>
              <a:t>: </a:t>
            </a:r>
            <a:r>
              <a:rPr lang="en-US" sz="1500" dirty="0">
                <a:solidFill>
                  <a:prstClr val="black"/>
                </a:solidFill>
                <a:ea typeface="ＭＳ Ｐゴシック" charset="0"/>
              </a:rPr>
              <a:t>Grade B, systematic review of randomized controlled trials with limitations in the consistency with the randomization process regarding recruitment and follow-up; some Grade C observational studies</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Role of patient preferences</a:t>
            </a:r>
            <a:r>
              <a:rPr lang="en-US" sz="1500" b="1" dirty="0">
                <a:solidFill>
                  <a:prstClr val="black"/>
                </a:solidFill>
                <a:ea typeface="ＭＳ Ｐゴシック" charset="0"/>
              </a:rPr>
              <a:t>: </a:t>
            </a:r>
            <a:r>
              <a:rPr lang="en-US" sz="1500" dirty="0">
                <a:solidFill>
                  <a:prstClr val="black"/>
                </a:solidFill>
                <a:ea typeface="ＭＳ Ｐゴシック" charset="0"/>
              </a:rPr>
              <a:t>Large role for shared decision making, given favorable natural history of recurrent throat infections and modest short-term improvement associated with tonsillectomy</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Differences of opinions</a:t>
            </a:r>
            <a:r>
              <a:rPr lang="en-US" sz="1500" dirty="0">
                <a:solidFill>
                  <a:prstClr val="black"/>
                </a:solidFill>
                <a:ea typeface="ＭＳ Ｐゴシック" charset="0"/>
              </a:rPr>
              <a:t>: There was near-consensus among the guideline update group that tonsillectomy should be an option for children who meet the eligibility criteria in this statement, </a:t>
            </a:r>
            <a:r>
              <a:rPr lang="en-US" sz="1500" u="sng" dirty="0">
                <a:solidFill>
                  <a:prstClr val="black"/>
                </a:solidFill>
                <a:ea typeface="ＭＳ Ｐゴシック" charset="0"/>
              </a:rPr>
              <a:t>but one member of the group felt that tonsillectomy should not be recommended, even with appropriate documentation. </a:t>
            </a:r>
            <a:r>
              <a:rPr lang="en-US" sz="1500" dirty="0">
                <a:solidFill>
                  <a:prstClr val="black"/>
                </a:solidFill>
                <a:ea typeface="ＭＳ Ｐゴシック" charset="0"/>
              </a:rPr>
              <a:t>Also, a minority of group members felt that the statement should list both tonsillectomy and watchful waiting as options for management, instead of just including tonsillectomy in the statement and discussing watchful waiting in the supporting text.</a:t>
            </a:r>
          </a:p>
          <a:p>
            <a:pPr marL="342900" marR="0" lvl="0" indent="-342900">
              <a:lnSpc>
                <a:spcPct val="200000"/>
              </a:lnSpc>
              <a:spcBef>
                <a:spcPts val="0"/>
              </a:spcBef>
              <a:spcAft>
                <a:spcPts val="0"/>
              </a:spcAft>
              <a:buFont typeface="Symbol" panose="05050102010706020507" pitchFamily="18" charset="2"/>
              <a:buChar char=""/>
            </a:pP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100" dirty="0"/>
          </a:p>
        </p:txBody>
      </p:sp>
    </p:spTree>
    <p:extLst>
      <p:ext uri="{BB962C8B-B14F-4D97-AF65-F5344CB8AC3E}">
        <p14:creationId xmlns:p14="http://schemas.microsoft.com/office/powerpoint/2010/main" val="53603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a:extLst>
              <a:ext uri="{FF2B5EF4-FFF2-40B4-BE49-F238E27FC236}">
                <a16:creationId xmlns:a16="http://schemas.microsoft.com/office/drawing/2014/main" id="{FFCF219F-18A0-4367-A6C5-1A25D7FC21CC}"/>
              </a:ext>
            </a:extLst>
          </p:cNvPr>
          <p:cNvSpPr>
            <a:spLocks noGrp="1"/>
          </p:cNvSpPr>
          <p:nvPr>
            <p:ph type="title"/>
          </p:nvPr>
        </p:nvSpPr>
        <p:spPr>
          <a:xfrm>
            <a:off x="2057400" y="530226"/>
            <a:ext cx="8229600" cy="993775"/>
          </a:xfrm>
        </p:spPr>
        <p:txBody>
          <a:bodyPr/>
          <a:lstStyle/>
          <a:p>
            <a:r>
              <a:rPr lang="en-US" altLang="en-US" sz="3200" dirty="0">
                <a:solidFill>
                  <a:schemeClr val="tx1"/>
                </a:solidFill>
              </a:rPr>
              <a:t>Case 1</a:t>
            </a:r>
          </a:p>
        </p:txBody>
      </p:sp>
      <p:sp>
        <p:nvSpPr>
          <p:cNvPr id="34819" name="Content Placeholder 4">
            <a:extLst>
              <a:ext uri="{FF2B5EF4-FFF2-40B4-BE49-F238E27FC236}">
                <a16:creationId xmlns:a16="http://schemas.microsoft.com/office/drawing/2014/main" id="{28CED616-99DF-4F78-B6E5-AD650A6CAEE5}"/>
              </a:ext>
            </a:extLst>
          </p:cNvPr>
          <p:cNvSpPr>
            <a:spLocks noGrp="1"/>
          </p:cNvSpPr>
          <p:nvPr>
            <p:ph idx="1"/>
          </p:nvPr>
        </p:nvSpPr>
        <p:spPr bwMode="auto">
          <a:xfrm>
            <a:off x="1898650" y="1839914"/>
            <a:ext cx="8229600" cy="4143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Tx/>
              <a:buChar char="•"/>
            </a:pPr>
            <a:r>
              <a:rPr lang="en-US" altLang="en-US" sz="2400" dirty="0">
                <a:solidFill>
                  <a:schemeClr val="tx1"/>
                </a:solidFill>
              </a:rPr>
              <a:t>8 </a:t>
            </a:r>
            <a:r>
              <a:rPr lang="en-US" altLang="en-US" sz="2400" dirty="0" err="1">
                <a:solidFill>
                  <a:schemeClr val="tx1"/>
                </a:solidFill>
              </a:rPr>
              <a:t>yo</a:t>
            </a:r>
            <a:r>
              <a:rPr lang="en-US" altLang="en-US" sz="2400" dirty="0">
                <a:solidFill>
                  <a:schemeClr val="tx1"/>
                </a:solidFill>
              </a:rPr>
              <a:t> boy presents to the otolaryngologist with a history of 4 strep throats in the previous 6 months. </a:t>
            </a:r>
          </a:p>
          <a:p>
            <a:pPr>
              <a:buFontTx/>
              <a:buChar char="•"/>
            </a:pPr>
            <a:endParaRPr lang="en-US" altLang="en-US" sz="2400" dirty="0">
              <a:solidFill>
                <a:schemeClr val="tx1"/>
              </a:solidFill>
            </a:endParaRPr>
          </a:p>
          <a:p>
            <a:pPr>
              <a:buFontTx/>
              <a:buChar char="•"/>
            </a:pPr>
            <a:r>
              <a:rPr lang="en-US" altLang="en-US" sz="2400" dirty="0">
                <a:solidFill>
                  <a:schemeClr val="tx1"/>
                </a:solidFill>
              </a:rPr>
              <a:t>No previous strep throat</a:t>
            </a:r>
          </a:p>
          <a:p>
            <a:pPr>
              <a:buFontTx/>
              <a:buChar char="•"/>
            </a:pPr>
            <a:endParaRPr lang="en-US" altLang="en-US" sz="2400" dirty="0">
              <a:solidFill>
                <a:schemeClr val="tx1"/>
              </a:solidFill>
            </a:endParaRPr>
          </a:p>
          <a:p>
            <a:pPr>
              <a:buFontTx/>
              <a:buChar char="•"/>
            </a:pPr>
            <a:r>
              <a:rPr lang="en-US" altLang="en-US" sz="2400" dirty="0">
                <a:solidFill>
                  <a:schemeClr val="tx1"/>
                </a:solidFill>
              </a:rPr>
              <a:t>2 of these throat infections were complicated by a left PTA. Both had I&amp;D in the ER, no hospitalization and full recovery within 10 days</a:t>
            </a:r>
          </a:p>
          <a:p>
            <a:pPr>
              <a:buFontTx/>
              <a:buChar char="•"/>
            </a:pPr>
            <a:endParaRPr lang="en-US" altLang="en-US" dirty="0">
              <a:solidFill>
                <a:schemeClr val="tx1"/>
              </a:solidFill>
            </a:endParaRPr>
          </a:p>
          <a:p>
            <a:endParaRPr lang="en-US" altLang="en-US" dirty="0"/>
          </a:p>
        </p:txBody>
      </p:sp>
    </p:spTree>
    <p:extLst>
      <p:ext uri="{BB962C8B-B14F-4D97-AF65-F5344CB8AC3E}">
        <p14:creationId xmlns:p14="http://schemas.microsoft.com/office/powerpoint/2010/main" val="656187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39E3FB0-66AA-4A91-BE4D-FEA5385E4D2F}"/>
              </a:ext>
            </a:extLst>
          </p:cNvPr>
          <p:cNvSpPr>
            <a:spLocks noGrp="1"/>
          </p:cNvSpPr>
          <p:nvPr>
            <p:ph type="title"/>
          </p:nvPr>
        </p:nvSpPr>
        <p:spPr>
          <a:xfrm>
            <a:off x="1981200" y="373064"/>
            <a:ext cx="8229600" cy="1495425"/>
          </a:xfrm>
        </p:spPr>
        <p:txBody>
          <a:bodyPr/>
          <a:lstStyle/>
          <a:p>
            <a:r>
              <a:rPr lang="en-US" altLang="en-US" sz="3200" dirty="0">
                <a:solidFill>
                  <a:schemeClr val="tx1"/>
                </a:solidFill>
              </a:rPr>
              <a:t>Case 1 (Continued)</a:t>
            </a:r>
          </a:p>
        </p:txBody>
      </p:sp>
      <p:sp>
        <p:nvSpPr>
          <p:cNvPr id="35843" name="Content Placeholder 2">
            <a:extLst>
              <a:ext uri="{FF2B5EF4-FFF2-40B4-BE49-F238E27FC236}">
                <a16:creationId xmlns:a16="http://schemas.microsoft.com/office/drawing/2014/main" id="{395F44DF-E9C4-44B6-8426-E938B416851B}"/>
              </a:ext>
            </a:extLst>
          </p:cNvPr>
          <p:cNvSpPr>
            <a:spLocks noGrp="1"/>
          </p:cNvSpPr>
          <p:nvPr>
            <p:ph idx="1"/>
          </p:nvPr>
        </p:nvSpPr>
        <p:spPr bwMode="auto">
          <a:xfrm>
            <a:off x="1524000" y="2245479"/>
            <a:ext cx="8229600" cy="191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a:buFontTx/>
              <a:buChar char="•"/>
            </a:pPr>
            <a:r>
              <a:rPr lang="en-US" altLang="en-US" sz="2600" dirty="0">
                <a:solidFill>
                  <a:schemeClr val="tx1"/>
                </a:solidFill>
              </a:rPr>
              <a:t>Child does not satisfy the “Paradise criteria” but has a modifying factor that can lead to significant morbidity</a:t>
            </a:r>
          </a:p>
          <a:p>
            <a:pPr>
              <a:buFontTx/>
              <a:buChar char="•"/>
            </a:pPr>
            <a:endParaRPr lang="en-US" altLang="en-US" sz="2600" dirty="0">
              <a:solidFill>
                <a:schemeClr val="tx1"/>
              </a:solidFill>
            </a:endParaRPr>
          </a:p>
          <a:p>
            <a:pPr>
              <a:buFontTx/>
              <a:buChar char="•"/>
            </a:pPr>
            <a:r>
              <a:rPr lang="en-US" altLang="en-US" sz="2600" dirty="0">
                <a:solidFill>
                  <a:schemeClr val="tx1"/>
                </a:solidFill>
              </a:rPr>
              <a:t>Modifying factor: left PTA</a:t>
            </a:r>
          </a:p>
          <a:p>
            <a:pPr>
              <a:buFontTx/>
              <a:buChar char="•"/>
            </a:pPr>
            <a:endParaRPr lang="en-US" altLang="en-US" sz="2600" dirty="0">
              <a:solidFill>
                <a:schemeClr val="tx1"/>
              </a:solidFill>
            </a:endParaRPr>
          </a:p>
          <a:p>
            <a:pPr>
              <a:buFontTx/>
              <a:buChar char="•"/>
            </a:pPr>
            <a:r>
              <a:rPr lang="en-US" altLang="en-US" sz="2600" dirty="0">
                <a:solidFill>
                  <a:schemeClr val="tx1"/>
                </a:solidFill>
              </a:rPr>
              <a:t>Is tonsillectomy indicated?</a:t>
            </a:r>
          </a:p>
          <a:p>
            <a:endParaRPr lang="en-US" altLang="en-US" dirty="0"/>
          </a:p>
        </p:txBody>
      </p:sp>
    </p:spTree>
    <p:extLst>
      <p:ext uri="{BB962C8B-B14F-4D97-AF65-F5344CB8AC3E}">
        <p14:creationId xmlns:p14="http://schemas.microsoft.com/office/powerpoint/2010/main" val="3839241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1776-A5AB-4D7F-8448-A860218EC2FB}"/>
              </a:ext>
            </a:extLst>
          </p:cNvPr>
          <p:cNvSpPr>
            <a:spLocks noGrp="1"/>
          </p:cNvSpPr>
          <p:nvPr>
            <p:ph type="title"/>
          </p:nvPr>
        </p:nvSpPr>
        <p:spPr>
          <a:xfrm>
            <a:off x="605590" y="561473"/>
            <a:ext cx="10515600" cy="676275"/>
          </a:xfrm>
        </p:spPr>
        <p:txBody>
          <a:bodyPr>
            <a:noAutofit/>
          </a:bodyPr>
          <a:lstStyle/>
          <a:p>
            <a:pPr algn="ctr"/>
            <a:r>
              <a:rPr lang="en-US" sz="2500" dirty="0">
                <a:solidFill>
                  <a:schemeClr val="bg2">
                    <a:lumMod val="10000"/>
                  </a:schemeClr>
                </a:solidFill>
              </a:rPr>
              <a:t>STATEMENT 3. </a:t>
            </a:r>
            <a:r>
              <a:rPr lang="en-US" sz="2500" dirty="0">
                <a:solidFill>
                  <a:schemeClr val="tx1">
                    <a:lumMod val="50000"/>
                  </a:schemeClr>
                </a:solidFill>
                <a:ea typeface="Times New Roman" panose="02020603050405020304" pitchFamily="18" charset="0"/>
              </a:rPr>
              <a:t>TONSILLECTOMY FOR RECURRENT INFECTION WITH MODIFYING FACTORS</a:t>
            </a:r>
            <a:endParaRPr lang="en-US" sz="2500" dirty="0">
              <a:solidFill>
                <a:schemeClr val="tx1">
                  <a:lumMod val="50000"/>
                </a:schemeClr>
              </a:solidFill>
            </a:endParaRPr>
          </a:p>
        </p:txBody>
      </p:sp>
      <p:sp>
        <p:nvSpPr>
          <p:cNvPr id="3" name="Content Placeholder 2">
            <a:extLst>
              <a:ext uri="{FF2B5EF4-FFF2-40B4-BE49-F238E27FC236}">
                <a16:creationId xmlns:a16="http://schemas.microsoft.com/office/drawing/2014/main" id="{76AFBAA4-9634-436E-8527-15AB053788B1}"/>
              </a:ext>
            </a:extLst>
          </p:cNvPr>
          <p:cNvSpPr>
            <a:spLocks noGrp="1"/>
          </p:cNvSpPr>
          <p:nvPr>
            <p:ph idx="1"/>
          </p:nvPr>
        </p:nvSpPr>
        <p:spPr>
          <a:xfrm>
            <a:off x="926431" y="1676567"/>
            <a:ext cx="10515600" cy="5181433"/>
          </a:xfrm>
        </p:spPr>
        <p:txBody>
          <a:bodyPr>
            <a:normAutofit/>
          </a:bodyPr>
          <a:lstStyle/>
          <a:p>
            <a:pPr marL="0" indent="0">
              <a:lnSpc>
                <a:spcPct val="100000"/>
              </a:lnSpc>
              <a:buNone/>
            </a:pPr>
            <a:r>
              <a:rPr lang="en-US" sz="1800" dirty="0">
                <a:solidFill>
                  <a:schemeClr val="bg2">
                    <a:lumMod val="10000"/>
                  </a:schemeClr>
                </a:solidFill>
              </a:rPr>
              <a:t>Clinicians should assess the child with recurrent throat infection who does not meet criteria in Key Action Statement 2 for modifying factors that may nonetheless favor tonsillectomy, which may include but are not limited to multiple antibiotic allergy/intolerance, PFAPA (periodic fever, aphthous stomatitis, pharyngitis and adenitis), or history of more than one peritonsillar abscess. </a:t>
            </a:r>
            <a:r>
              <a:rPr lang="en-US" sz="1800" b="1" dirty="0">
                <a:solidFill>
                  <a:srgbClr val="FF0000"/>
                </a:solidFill>
              </a:rPr>
              <a:t>Recommendation</a:t>
            </a:r>
            <a:r>
              <a:rPr lang="en-US" sz="1800" dirty="0">
                <a:solidFill>
                  <a:schemeClr val="bg2">
                    <a:lumMod val="10000"/>
                  </a:schemeClr>
                </a:solidFill>
              </a:rPr>
              <a:t> based on randomized controlled trials and observational studies with a preponderance of benefit over harm.</a:t>
            </a:r>
          </a:p>
          <a:p>
            <a:pPr>
              <a:lnSpc>
                <a:spcPct val="100000"/>
              </a:lnSpc>
            </a:pPr>
            <a:endParaRPr lang="en-US" sz="1800" dirty="0">
              <a:solidFill>
                <a:schemeClr val="bg2">
                  <a:lumMod val="10000"/>
                </a:schemeClr>
              </a:solidFill>
            </a:endParaRPr>
          </a:p>
          <a:p>
            <a:pPr marL="0" lvl="0" indent="0">
              <a:lnSpc>
                <a:spcPct val="100000"/>
              </a:lnSpc>
              <a:buNone/>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Identifying factors that might otherwise have been overlooked, which may influence the decision to perform tonsillectomy and ultimately improve patient outcomes</a:t>
            </a:r>
          </a:p>
          <a:p>
            <a:pPr lvl="0">
              <a:lnSpc>
                <a:spcPct val="100000"/>
              </a:lnSpc>
            </a:pPr>
            <a:endParaRPr lang="en-US" sz="1800" dirty="0">
              <a:solidFill>
                <a:schemeClr val="bg2">
                  <a:lumMod val="10000"/>
                </a:schemeClr>
              </a:solidFill>
            </a:endParaRPr>
          </a:p>
          <a:p>
            <a:pPr marL="0" lvl="0" indent="0">
              <a:lnSpc>
                <a:spcPct val="100000"/>
              </a:lnSpc>
              <a:buNone/>
            </a:pPr>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None</a:t>
            </a:r>
          </a:p>
          <a:p>
            <a:pPr marL="0" indent="0">
              <a:buNone/>
            </a:pPr>
            <a:endParaRPr lang="en-US" sz="2400" dirty="0">
              <a:solidFill>
                <a:schemeClr val="tx1">
                  <a:lumMod val="50000"/>
                </a:schemeClr>
              </a:solidFill>
            </a:endParaRPr>
          </a:p>
        </p:txBody>
      </p:sp>
    </p:spTree>
    <p:extLst>
      <p:ext uri="{BB962C8B-B14F-4D97-AF65-F5344CB8AC3E}">
        <p14:creationId xmlns:p14="http://schemas.microsoft.com/office/powerpoint/2010/main" val="2787746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B02D-FDDB-4730-80C0-80FE61B020E3}"/>
              </a:ext>
            </a:extLst>
          </p:cNvPr>
          <p:cNvSpPr>
            <a:spLocks noGrp="1"/>
          </p:cNvSpPr>
          <p:nvPr>
            <p:ph type="title"/>
          </p:nvPr>
        </p:nvSpPr>
        <p:spPr>
          <a:xfrm>
            <a:off x="838200" y="352927"/>
            <a:ext cx="10515600" cy="862836"/>
          </a:xfrm>
        </p:spPr>
        <p:txBody>
          <a:bodyPr>
            <a:noAutofit/>
          </a:bodyPr>
          <a:lstStyle/>
          <a:p>
            <a:pPr algn="ctr"/>
            <a:r>
              <a:rPr lang="en-US" sz="2500" dirty="0">
                <a:solidFill>
                  <a:schemeClr val="bg2">
                    <a:lumMod val="10000"/>
                  </a:schemeClr>
                </a:solidFill>
              </a:rPr>
              <a:t>STATEMENT 3. TONSILLECTOMY FOR RECURRENT INFECTION WITH MODIFYING FACTORS</a:t>
            </a:r>
            <a:endParaRPr lang="en-US" sz="2500" dirty="0"/>
          </a:p>
        </p:txBody>
      </p:sp>
      <p:sp>
        <p:nvSpPr>
          <p:cNvPr id="3" name="Content Placeholder 2">
            <a:extLst>
              <a:ext uri="{FF2B5EF4-FFF2-40B4-BE49-F238E27FC236}">
                <a16:creationId xmlns:a16="http://schemas.microsoft.com/office/drawing/2014/main" id="{617E99E7-003C-4FBF-A051-8867D8B68746}"/>
              </a:ext>
            </a:extLst>
          </p:cNvPr>
          <p:cNvSpPr>
            <a:spLocks noGrp="1"/>
          </p:cNvSpPr>
          <p:nvPr>
            <p:ph idx="1"/>
          </p:nvPr>
        </p:nvSpPr>
        <p:spPr>
          <a:xfrm>
            <a:off x="742950" y="1215763"/>
            <a:ext cx="10610850" cy="5314949"/>
          </a:xfrm>
        </p:spPr>
        <p:txBody>
          <a:bodyPr>
            <a:normAutofit/>
          </a:bodyPr>
          <a:lstStyle/>
          <a:p>
            <a:pPr marL="0" indent="0">
              <a:lnSpc>
                <a:spcPct val="100000"/>
              </a:lnSpc>
              <a:buNone/>
            </a:pPr>
            <a:r>
              <a:rPr lang="en-US" sz="1500" i="1" dirty="0">
                <a:solidFill>
                  <a:schemeClr val="tx1">
                    <a:lumMod val="50000"/>
                  </a:schemeClr>
                </a:solidFill>
              </a:rPr>
              <a:t>Action Statement Profile for Statement 3:</a:t>
            </a:r>
          </a:p>
          <a:p>
            <a:pPr marL="0" indent="0">
              <a:lnSpc>
                <a:spcPct val="100000"/>
              </a:lnSpc>
              <a:buNone/>
            </a:pPr>
            <a:endParaRPr lang="en-US" sz="1500" dirty="0">
              <a:solidFill>
                <a:schemeClr val="tx1">
                  <a:lumMod val="50000"/>
                </a:schemeClr>
              </a:solidFill>
            </a:endParaRPr>
          </a:p>
          <a:p>
            <a:pPr fontAlgn="base">
              <a:lnSpc>
                <a:spcPct val="100000"/>
              </a:lnSpc>
              <a:spcBef>
                <a:spcPct val="0"/>
              </a:spcBef>
              <a:spcAft>
                <a:spcPct val="0"/>
              </a:spcAft>
            </a:pPr>
            <a:r>
              <a:rPr lang="en-US" sz="1500" b="1" u="sng" dirty="0">
                <a:solidFill>
                  <a:prstClr val="black"/>
                </a:solidFill>
                <a:ea typeface="ＭＳ Ｐゴシック" charset="0"/>
              </a:rPr>
              <a:t>Quality improvement opportunity</a:t>
            </a:r>
            <a:r>
              <a:rPr lang="en-US" sz="1500" b="1" dirty="0">
                <a:solidFill>
                  <a:prstClr val="black"/>
                </a:solidFill>
                <a:ea typeface="ＭＳ Ｐゴシック" charset="0"/>
              </a:rPr>
              <a:t>: </a:t>
            </a:r>
            <a:r>
              <a:rPr lang="en-US" sz="1500" dirty="0">
                <a:solidFill>
                  <a:prstClr val="black"/>
                </a:solidFill>
                <a:ea typeface="ＭＳ Ｐゴシック" charset="0"/>
              </a:rPr>
              <a:t>To raise awareness about children with modifying factors who may still benefit from tonsillectomy, even though they do not meet the criteria in Statement 2 regarding documentation, frequency, or clinical features. (National Quality Strategy Domains: Patient Safety, Communication and Care Coordination, Effective Clinical Care)</a:t>
            </a:r>
          </a:p>
          <a:p>
            <a:pPr fontAlgn="base">
              <a:lnSpc>
                <a:spcPct val="100000"/>
              </a:lnSpc>
              <a:spcBef>
                <a:spcPct val="0"/>
              </a:spcBef>
              <a:spcAft>
                <a:spcPct val="0"/>
              </a:spcAft>
            </a:pPr>
            <a:r>
              <a:rPr lang="en-US" sz="1500" b="1" u="sng" dirty="0">
                <a:solidFill>
                  <a:prstClr val="black"/>
                </a:solidFill>
                <a:ea typeface="ＭＳ Ｐゴシック" charset="0"/>
              </a:rPr>
              <a:t>Aggregate evidence quality</a:t>
            </a:r>
            <a:r>
              <a:rPr lang="en-US" sz="1500" b="1" dirty="0">
                <a:solidFill>
                  <a:prstClr val="black"/>
                </a:solidFill>
                <a:ea typeface="ＭＳ Ｐゴシック" charset="0"/>
              </a:rPr>
              <a:t>: </a:t>
            </a:r>
            <a:r>
              <a:rPr lang="en-US" sz="1500" dirty="0">
                <a:solidFill>
                  <a:prstClr val="black"/>
                </a:solidFill>
                <a:ea typeface="ＭＳ Ｐゴシック" charset="0"/>
              </a:rPr>
              <a:t>Grade A, systematic review of randomized controlled trials with limitations, for PFAPA; Grade C, observational studies for all other factors</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Benefits-harm assessment</a:t>
            </a:r>
            <a:r>
              <a:rPr lang="en-US" sz="1500" b="1" dirty="0">
                <a:solidFill>
                  <a:prstClr val="black"/>
                </a:solidFill>
                <a:ea typeface="ＭＳ Ｐゴシック" charset="0"/>
              </a:rPr>
              <a:t>: </a:t>
            </a:r>
            <a:r>
              <a:rPr lang="en-US" sz="1500" dirty="0">
                <a:solidFill>
                  <a:prstClr val="black"/>
                </a:solidFill>
                <a:ea typeface="ＭＳ Ｐゴシック" charset="0"/>
              </a:rPr>
              <a:t>Preponderance of benefit over harm</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Intentional vagueness</a:t>
            </a:r>
            <a:r>
              <a:rPr lang="en-US" sz="1500" b="1" dirty="0">
                <a:solidFill>
                  <a:prstClr val="black"/>
                </a:solidFill>
                <a:ea typeface="ＭＳ Ｐゴシック" charset="0"/>
              </a:rPr>
              <a:t>: </a:t>
            </a:r>
            <a:r>
              <a:rPr lang="en-US" sz="1500" dirty="0">
                <a:solidFill>
                  <a:prstClr val="black"/>
                </a:solidFill>
                <a:ea typeface="ＭＳ Ｐゴシック" charset="0"/>
              </a:rPr>
              <a:t>This statement is not a recommendation for surgery, but a prompt to discuss additional factors which may weigh into the decision to consider surgery</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Role of patient preferences</a:t>
            </a:r>
            <a:r>
              <a:rPr lang="en-US" sz="1500" b="1" dirty="0">
                <a:solidFill>
                  <a:prstClr val="black"/>
                </a:solidFill>
                <a:ea typeface="ＭＳ Ｐゴシック" charset="0"/>
              </a:rPr>
              <a:t>: </a:t>
            </a:r>
            <a:r>
              <a:rPr lang="en-US" sz="1500" dirty="0">
                <a:solidFill>
                  <a:prstClr val="black"/>
                </a:solidFill>
                <a:ea typeface="ＭＳ Ｐゴシック" charset="0"/>
              </a:rPr>
              <a:t>None</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Exclusions</a:t>
            </a:r>
            <a:r>
              <a:rPr lang="en-US" sz="1500" b="1" dirty="0">
                <a:solidFill>
                  <a:prstClr val="black"/>
                </a:solidFill>
                <a:ea typeface="ＭＳ Ｐゴシック" charset="0"/>
              </a:rPr>
              <a:t>: </a:t>
            </a:r>
            <a:r>
              <a:rPr lang="en-US" sz="1500" dirty="0">
                <a:solidFill>
                  <a:prstClr val="black"/>
                </a:solidFill>
                <a:ea typeface="ＭＳ Ｐゴシック" charset="0"/>
              </a:rPr>
              <a:t>None</a:t>
            </a:r>
          </a:p>
          <a:p>
            <a:pPr fontAlgn="base">
              <a:lnSpc>
                <a:spcPct val="100000"/>
              </a:lnSpc>
              <a:spcBef>
                <a:spcPct val="0"/>
              </a:spcBef>
              <a:spcAft>
                <a:spcPct val="0"/>
              </a:spcAft>
            </a:pPr>
            <a:endParaRPr lang="en-US" sz="1500" dirty="0">
              <a:solidFill>
                <a:prstClr val="black"/>
              </a:solidFill>
              <a:ea typeface="ＭＳ Ｐゴシック" charset="0"/>
            </a:endParaRPr>
          </a:p>
          <a:p>
            <a:pPr fontAlgn="base">
              <a:lnSpc>
                <a:spcPct val="100000"/>
              </a:lnSpc>
              <a:spcBef>
                <a:spcPct val="0"/>
              </a:spcBef>
              <a:spcAft>
                <a:spcPct val="0"/>
              </a:spcAft>
            </a:pPr>
            <a:r>
              <a:rPr lang="en-US" sz="1500" b="1" u="sng" dirty="0">
                <a:solidFill>
                  <a:prstClr val="black"/>
                </a:solidFill>
                <a:ea typeface="ＭＳ Ｐゴシック" charset="0"/>
              </a:rPr>
              <a:t>Differences of opinions</a:t>
            </a:r>
            <a:r>
              <a:rPr lang="en-US" sz="1500" b="1" dirty="0">
                <a:solidFill>
                  <a:prstClr val="black"/>
                </a:solidFill>
                <a:ea typeface="ＭＳ Ｐゴシック" charset="0"/>
              </a:rPr>
              <a:t>:</a:t>
            </a:r>
            <a:r>
              <a:rPr lang="en-US" sz="1500" dirty="0">
                <a:solidFill>
                  <a:prstClr val="black"/>
                </a:solidFill>
                <a:ea typeface="ＭＳ Ｐゴシック" charset="0"/>
              </a:rPr>
              <a:t> None</a:t>
            </a:r>
          </a:p>
          <a:p>
            <a:pPr lvl="0"/>
            <a:endParaRPr lang="en-US" dirty="0"/>
          </a:p>
          <a:p>
            <a:pPr marL="0" indent="0">
              <a:buNone/>
            </a:pPr>
            <a:endParaRPr lang="en-US" dirty="0"/>
          </a:p>
        </p:txBody>
      </p:sp>
    </p:spTree>
    <p:extLst>
      <p:ext uri="{BB962C8B-B14F-4D97-AF65-F5344CB8AC3E}">
        <p14:creationId xmlns:p14="http://schemas.microsoft.com/office/powerpoint/2010/main" val="3704298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3BF1-1AB3-4437-B2EE-1B963B609A98}"/>
              </a:ext>
            </a:extLst>
          </p:cNvPr>
          <p:cNvSpPr>
            <a:spLocks noGrp="1"/>
          </p:cNvSpPr>
          <p:nvPr>
            <p:ph type="title"/>
          </p:nvPr>
        </p:nvSpPr>
        <p:spPr>
          <a:xfrm>
            <a:off x="838200" y="1"/>
            <a:ext cx="10515600" cy="1835956"/>
          </a:xfrm>
        </p:spPr>
        <p:txBody>
          <a:bodyPr>
            <a:normAutofit/>
          </a:bodyPr>
          <a:lstStyle/>
          <a:p>
            <a:pPr algn="ctr"/>
            <a:r>
              <a:rPr lang="en-US" sz="2500" dirty="0">
                <a:solidFill>
                  <a:schemeClr val="tx1">
                    <a:lumMod val="50000"/>
                  </a:schemeClr>
                </a:solidFill>
              </a:rPr>
              <a:t>STATEMENT 4. TONSILLECTOMY FOR OBSTRUCTIVE SLEEP-DISORDERED BREATHING</a:t>
            </a:r>
          </a:p>
        </p:txBody>
      </p:sp>
      <p:sp>
        <p:nvSpPr>
          <p:cNvPr id="3" name="Content Placeholder 2">
            <a:extLst>
              <a:ext uri="{FF2B5EF4-FFF2-40B4-BE49-F238E27FC236}">
                <a16:creationId xmlns:a16="http://schemas.microsoft.com/office/drawing/2014/main" id="{FEAA266C-53C9-44EC-97D1-E282B8E85EF2}"/>
              </a:ext>
            </a:extLst>
          </p:cNvPr>
          <p:cNvSpPr>
            <a:spLocks noGrp="1"/>
          </p:cNvSpPr>
          <p:nvPr>
            <p:ph idx="1"/>
          </p:nvPr>
        </p:nvSpPr>
        <p:spPr>
          <a:xfrm>
            <a:off x="838200" y="1835957"/>
            <a:ext cx="10515600" cy="5022042"/>
          </a:xfrm>
        </p:spPr>
        <p:txBody>
          <a:bodyPr>
            <a:normAutofit/>
          </a:bodyPr>
          <a:lstStyle/>
          <a:p>
            <a:pPr marL="0" indent="0">
              <a:buNone/>
            </a:pPr>
            <a:r>
              <a:rPr lang="en-US" sz="1800" dirty="0">
                <a:solidFill>
                  <a:schemeClr val="bg2">
                    <a:lumMod val="10000"/>
                  </a:schemeClr>
                </a:solidFill>
              </a:rPr>
              <a:t>Clinicians should ask caregivers of children with obstructive sleep-disordered breathing (oSDB) with tonsil hypertrophy about co-morbid conditions that may might improve after tonsillectomy, including growth retardation, poor school performance, enuresis, and behavioral problems. </a:t>
            </a:r>
            <a:r>
              <a:rPr lang="en-US" sz="1800" b="1" dirty="0">
                <a:solidFill>
                  <a:srgbClr val="FF0000"/>
                </a:solidFill>
              </a:rPr>
              <a:t>Recommendation</a:t>
            </a:r>
            <a:r>
              <a:rPr lang="en-US" sz="1800" dirty="0">
                <a:solidFill>
                  <a:schemeClr val="bg2">
                    <a:lumMod val="10000"/>
                  </a:schemeClr>
                </a:solidFill>
              </a:rPr>
              <a:t> based on a randomized controlled trial and observational before-and-after studies with a preponderance of benefit over harm.</a:t>
            </a:r>
          </a:p>
          <a:p>
            <a:endParaRPr lang="en-US" sz="1800" i="1" u="sng" dirty="0">
              <a:solidFill>
                <a:schemeClr val="bg2">
                  <a:lumMod val="10000"/>
                </a:schemeClr>
              </a:solidFill>
            </a:endParaRPr>
          </a:p>
          <a:p>
            <a:pPr lvl="0"/>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To improve decision-making in children with oSDB by identifying co-morbid conditions associated with oSDB, which might otherwise have been overlooked, and may improve after tonsillectomy</a:t>
            </a:r>
          </a:p>
          <a:p>
            <a:pPr lvl="0"/>
            <a:endParaRPr lang="en-US" sz="1800" dirty="0">
              <a:solidFill>
                <a:schemeClr val="bg2">
                  <a:lumMod val="10000"/>
                </a:schemeClr>
              </a:solidFill>
            </a:endParaRPr>
          </a:p>
          <a:p>
            <a:pPr lvl="0"/>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None</a:t>
            </a:r>
          </a:p>
          <a:p>
            <a:endParaRPr lang="en-US" sz="2400" dirty="0">
              <a:solidFill>
                <a:schemeClr val="tx1">
                  <a:lumMod val="50000"/>
                </a:schemeClr>
              </a:solidFill>
            </a:endParaRPr>
          </a:p>
        </p:txBody>
      </p:sp>
    </p:spTree>
    <p:extLst>
      <p:ext uri="{BB962C8B-B14F-4D97-AF65-F5344CB8AC3E}">
        <p14:creationId xmlns:p14="http://schemas.microsoft.com/office/powerpoint/2010/main" val="708078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B2A8-B4D2-494A-8DFC-D81973250BF9}"/>
              </a:ext>
            </a:extLst>
          </p:cNvPr>
          <p:cNvSpPr>
            <a:spLocks noGrp="1"/>
          </p:cNvSpPr>
          <p:nvPr>
            <p:ph type="title"/>
          </p:nvPr>
        </p:nvSpPr>
        <p:spPr>
          <a:xfrm>
            <a:off x="790072" y="591803"/>
            <a:ext cx="10515600" cy="701675"/>
          </a:xfrm>
        </p:spPr>
        <p:txBody>
          <a:bodyPr>
            <a:noAutofit/>
          </a:bodyPr>
          <a:lstStyle/>
          <a:p>
            <a:pPr algn="ctr"/>
            <a:r>
              <a:rPr lang="en-US" sz="2500" dirty="0">
                <a:solidFill>
                  <a:schemeClr val="tx1">
                    <a:lumMod val="50000"/>
                  </a:schemeClr>
                </a:solidFill>
              </a:rPr>
              <a:t>STATEMENT 4. TONSILLECTOMY FOR OBSTRUCTIVE SLEEP-DISORDERED BREATHING</a:t>
            </a:r>
            <a:endParaRPr lang="en-US" sz="2500" dirty="0"/>
          </a:p>
        </p:txBody>
      </p:sp>
      <p:sp>
        <p:nvSpPr>
          <p:cNvPr id="3" name="Content Placeholder 2">
            <a:extLst>
              <a:ext uri="{FF2B5EF4-FFF2-40B4-BE49-F238E27FC236}">
                <a16:creationId xmlns:a16="http://schemas.microsoft.com/office/drawing/2014/main" id="{FA324B28-5B05-43A8-BEF5-6E798DA165A7}"/>
              </a:ext>
            </a:extLst>
          </p:cNvPr>
          <p:cNvSpPr>
            <a:spLocks noGrp="1"/>
          </p:cNvSpPr>
          <p:nvPr>
            <p:ph idx="1"/>
          </p:nvPr>
        </p:nvSpPr>
        <p:spPr>
          <a:xfrm>
            <a:off x="782052" y="1596927"/>
            <a:ext cx="10515600" cy="5279203"/>
          </a:xfrm>
        </p:spPr>
        <p:txBody>
          <a:bodyPr>
            <a:normAutofit fontScale="32500" lnSpcReduction="20000"/>
          </a:bodyPr>
          <a:lstStyle/>
          <a:p>
            <a:pPr marL="0" marR="0" indent="0">
              <a:lnSpc>
                <a:spcPct val="120000"/>
              </a:lnSpc>
              <a:spcBef>
                <a:spcPts val="0"/>
              </a:spcBef>
              <a:spcAft>
                <a:spcPts val="0"/>
              </a:spcAft>
              <a:buNone/>
            </a:pPr>
            <a:r>
              <a:rPr lang="en-US" sz="6000" i="1" dirty="0">
                <a:solidFill>
                  <a:schemeClr val="tx1">
                    <a:lumMod val="50000"/>
                  </a:schemeClr>
                </a:solidFill>
                <a:ea typeface="Times New Roman" panose="02020603050405020304" pitchFamily="18" charset="0"/>
              </a:rPr>
              <a:t>Action Statement Profile for Statement 4:</a:t>
            </a:r>
            <a:endParaRPr lang="en-US" sz="6000" dirty="0">
              <a:solidFill>
                <a:schemeClr val="tx1">
                  <a:lumMod val="50000"/>
                </a:schemeClr>
              </a:solidFill>
              <a:ea typeface="Times New Roman" panose="02020603050405020304" pitchFamily="18" charset="0"/>
            </a:endParaRPr>
          </a:p>
          <a:p>
            <a:pPr lvl="0">
              <a:lnSpc>
                <a:spcPct val="120000"/>
              </a:lnSpc>
            </a:pPr>
            <a:r>
              <a:rPr lang="en-US" sz="6000" b="1" u="sng" dirty="0">
                <a:solidFill>
                  <a:schemeClr val="bg2">
                    <a:lumMod val="10000"/>
                  </a:schemeClr>
                </a:solidFill>
              </a:rPr>
              <a:t>Quality improvement opportunity</a:t>
            </a:r>
            <a:r>
              <a:rPr lang="en-US" sz="6000" b="1" dirty="0">
                <a:solidFill>
                  <a:schemeClr val="bg2">
                    <a:lumMod val="10000"/>
                  </a:schemeClr>
                </a:solidFill>
              </a:rPr>
              <a:t>:</a:t>
            </a:r>
            <a:r>
              <a:rPr lang="en-US" sz="6000" dirty="0">
                <a:solidFill>
                  <a:schemeClr val="bg2">
                    <a:lumMod val="10000"/>
                  </a:schemeClr>
                </a:solidFill>
              </a:rPr>
              <a:t> To raise awareness about conditions that may be overlooked when assessing children for tonsillectomy, but should be included in the decision-making process because they could increase the likelihood that children might benefit from surgery. (National Quality Strategy Domains: Patient Safety, Communication and Care Coordination, Effective Clinical Care)</a:t>
            </a:r>
          </a:p>
          <a:p>
            <a:pPr lvl="0">
              <a:lnSpc>
                <a:spcPct val="120000"/>
              </a:lnSpc>
            </a:pPr>
            <a:r>
              <a:rPr lang="en-US" sz="6000" b="1" u="sng" dirty="0">
                <a:solidFill>
                  <a:schemeClr val="bg2">
                    <a:lumMod val="10000"/>
                  </a:schemeClr>
                </a:solidFill>
              </a:rPr>
              <a:t>Aggregate evidence quality</a:t>
            </a:r>
            <a:r>
              <a:rPr lang="en-US" sz="6000" dirty="0">
                <a:solidFill>
                  <a:schemeClr val="bg2">
                    <a:lumMod val="10000"/>
                  </a:schemeClr>
                </a:solidFill>
              </a:rPr>
              <a:t>: Grade B, a randomized controlled trial and before-and-after observational studies.</a:t>
            </a:r>
          </a:p>
          <a:p>
            <a:pPr lvl="0">
              <a:lnSpc>
                <a:spcPct val="120000"/>
              </a:lnSpc>
            </a:pPr>
            <a:r>
              <a:rPr lang="en-US" sz="6000" b="1" u="sng" dirty="0">
                <a:solidFill>
                  <a:schemeClr val="bg2">
                    <a:lumMod val="10000"/>
                  </a:schemeClr>
                </a:solidFill>
              </a:rPr>
              <a:t>Value judgments</a:t>
            </a:r>
            <a:r>
              <a:rPr lang="en-US" sz="6000" b="1" dirty="0">
                <a:solidFill>
                  <a:schemeClr val="bg2">
                    <a:lumMod val="10000"/>
                  </a:schemeClr>
                </a:solidFill>
              </a:rPr>
              <a:t>: </a:t>
            </a:r>
            <a:r>
              <a:rPr lang="en-US" sz="6000" dirty="0">
                <a:solidFill>
                  <a:schemeClr val="bg2">
                    <a:lumMod val="10000"/>
                  </a:schemeClr>
                </a:solidFill>
              </a:rPr>
              <a:t>Perception that potentially important co-morbid conditions may be overlooked or not included in routine assessment of children with oSDB, even though they may improve after intervention; consensus that substantial evidence supports inquiring about these conditions</a:t>
            </a:r>
          </a:p>
          <a:p>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31131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3120-26D7-448D-9FC0-8A61CB4D5B1A}"/>
              </a:ext>
            </a:extLst>
          </p:cNvPr>
          <p:cNvSpPr>
            <a:spLocks noGrp="1"/>
          </p:cNvSpPr>
          <p:nvPr>
            <p:ph type="title"/>
          </p:nvPr>
        </p:nvSpPr>
        <p:spPr>
          <a:xfrm>
            <a:off x="709864" y="593558"/>
            <a:ext cx="10515600" cy="714374"/>
          </a:xfrm>
        </p:spPr>
        <p:txBody>
          <a:bodyPr>
            <a:normAutofit/>
          </a:bodyPr>
          <a:lstStyle/>
          <a:p>
            <a:pPr algn="ctr"/>
            <a:r>
              <a:rPr lang="en-US" sz="2500" dirty="0">
                <a:solidFill>
                  <a:schemeClr val="tx1">
                    <a:lumMod val="50000"/>
                  </a:schemeClr>
                </a:solidFill>
              </a:rPr>
              <a:t>STATEMENT 5. INDICATIONS FOR POLYSOMNOGRAPHY (PSG)</a:t>
            </a:r>
          </a:p>
        </p:txBody>
      </p:sp>
      <p:sp>
        <p:nvSpPr>
          <p:cNvPr id="3" name="Content Placeholder 2">
            <a:extLst>
              <a:ext uri="{FF2B5EF4-FFF2-40B4-BE49-F238E27FC236}">
                <a16:creationId xmlns:a16="http://schemas.microsoft.com/office/drawing/2014/main" id="{6B7999DD-2594-4F5B-A760-ABC97FC30A6A}"/>
              </a:ext>
            </a:extLst>
          </p:cNvPr>
          <p:cNvSpPr>
            <a:spLocks noGrp="1"/>
          </p:cNvSpPr>
          <p:nvPr>
            <p:ph idx="1"/>
          </p:nvPr>
        </p:nvSpPr>
        <p:spPr>
          <a:xfrm>
            <a:off x="838200" y="1496699"/>
            <a:ext cx="10515600" cy="4971707"/>
          </a:xfrm>
        </p:spPr>
        <p:txBody>
          <a:bodyPr/>
          <a:lstStyle/>
          <a:p>
            <a:pPr marL="0" lvl="0" indent="0" defTabSz="457200">
              <a:lnSpc>
                <a:spcPct val="100000"/>
              </a:lnSpc>
              <a:spcBef>
                <a:spcPts val="0"/>
              </a:spcBef>
              <a:buClrTx/>
              <a:buNone/>
            </a:pPr>
            <a:r>
              <a:rPr lang="en-US" sz="1800" dirty="0">
                <a:solidFill>
                  <a:srgbClr val="DEDFDC">
                    <a:lumMod val="10000"/>
                  </a:srgbClr>
                </a:solidFill>
              </a:rPr>
              <a:t>Before performing tonsillectomy, the clinician should refer children with obstructive sleep-disordered breathing (oSDB) for polysomnography (PSG) if they are under 2 years of age, or if they exhibit any of the following: obesity, Down syndrome, craniofacial abnormalities, neuromuscular disorders, sickle cell disease, or mucopolysaccharidoses.  </a:t>
            </a:r>
            <a:r>
              <a:rPr lang="en-US" sz="1800" b="1" dirty="0">
                <a:solidFill>
                  <a:srgbClr val="FF0000"/>
                </a:solidFill>
              </a:rPr>
              <a:t>Recommendation</a:t>
            </a:r>
            <a:r>
              <a:rPr lang="en-US" sz="1800" dirty="0">
                <a:solidFill>
                  <a:srgbClr val="DEDFDC">
                    <a:lumMod val="10000"/>
                  </a:srgbClr>
                </a:solidFill>
              </a:rPr>
              <a:t> based on observational studies with a preponderance of benefit over harm.</a:t>
            </a:r>
          </a:p>
          <a:p>
            <a:pPr marL="0" lvl="0" indent="0" defTabSz="457200">
              <a:lnSpc>
                <a:spcPct val="100000"/>
              </a:lnSpc>
              <a:spcBef>
                <a:spcPts val="0"/>
              </a:spcBef>
              <a:buClrTx/>
              <a:buNone/>
            </a:pPr>
            <a:endParaRPr lang="en-US" sz="1800" i="1" u="sng" dirty="0">
              <a:solidFill>
                <a:srgbClr val="DEDFDC">
                  <a:lumMod val="10000"/>
                </a:srgbClr>
              </a:solidFill>
            </a:endParaRPr>
          </a:p>
          <a:p>
            <a:pPr marL="0" lvl="0" indent="0" defTabSz="457200">
              <a:lnSpc>
                <a:spcPct val="100000"/>
              </a:lnSpc>
              <a:spcBef>
                <a:spcPts val="0"/>
              </a:spcBef>
              <a:buClrTx/>
              <a:buNone/>
            </a:pPr>
            <a:r>
              <a:rPr lang="en-US" sz="1800" b="1" u="sng" dirty="0">
                <a:solidFill>
                  <a:srgbClr val="DEDFDC">
                    <a:lumMod val="10000"/>
                  </a:srgbClr>
                </a:solidFill>
              </a:rPr>
              <a:t>Benefit</a:t>
            </a:r>
            <a:r>
              <a:rPr lang="en-US" sz="1800" b="1" dirty="0">
                <a:solidFill>
                  <a:srgbClr val="DEDFDC">
                    <a:lumMod val="10000"/>
                  </a:srgbClr>
                </a:solidFill>
              </a:rPr>
              <a:t>: </a:t>
            </a:r>
            <a:r>
              <a:rPr lang="en-US" sz="1800" dirty="0">
                <a:solidFill>
                  <a:srgbClr val="DEDFDC">
                    <a:lumMod val="10000"/>
                  </a:srgbClr>
                </a:solidFill>
              </a:rPr>
              <a:t>PSG confirms indications and appropriateness of tonsillectomy, helps plan perioperative management, provides a baseline for postoperative PSG, and defines severity of OSA</a:t>
            </a:r>
          </a:p>
          <a:p>
            <a:pPr marL="0" lvl="0" indent="0" defTabSz="457200">
              <a:lnSpc>
                <a:spcPct val="100000"/>
              </a:lnSpc>
              <a:spcBef>
                <a:spcPts val="0"/>
              </a:spcBef>
              <a:buClrTx/>
              <a:buNone/>
            </a:pPr>
            <a:endParaRPr lang="en-US" sz="1800" dirty="0">
              <a:solidFill>
                <a:srgbClr val="DEDFDC">
                  <a:lumMod val="10000"/>
                </a:srgbClr>
              </a:solidFill>
            </a:endParaRPr>
          </a:p>
          <a:p>
            <a:pPr marL="0" lvl="0" indent="0" defTabSz="457200">
              <a:lnSpc>
                <a:spcPct val="100000"/>
              </a:lnSpc>
              <a:spcBef>
                <a:spcPts val="0"/>
              </a:spcBef>
              <a:buClrTx/>
              <a:buNone/>
            </a:pPr>
            <a:r>
              <a:rPr lang="en-US" sz="1800" b="1" u="sng" dirty="0">
                <a:solidFill>
                  <a:srgbClr val="DEDFDC">
                    <a:lumMod val="10000"/>
                  </a:srgbClr>
                </a:solidFill>
              </a:rPr>
              <a:t>Risks, harms, costs</a:t>
            </a:r>
            <a:r>
              <a:rPr lang="en-US" sz="1800" b="1" dirty="0">
                <a:solidFill>
                  <a:srgbClr val="DEDFDC">
                    <a:lumMod val="10000"/>
                  </a:srgbClr>
                </a:solidFill>
              </a:rPr>
              <a:t>: </a:t>
            </a:r>
            <a:r>
              <a:rPr lang="en-US" sz="1800" dirty="0">
                <a:solidFill>
                  <a:srgbClr val="DEDFDC">
                    <a:lumMod val="10000"/>
                  </a:srgbClr>
                </a:solidFill>
              </a:rPr>
              <a:t>Delay in treatment; procedural cost; indirect cost of missed work</a:t>
            </a:r>
            <a:endParaRPr lang="en-US" sz="1800" dirty="0">
              <a:solidFill>
                <a:srgbClr val="5F5F5F"/>
              </a:solidFill>
            </a:endParaRPr>
          </a:p>
          <a:p>
            <a:pPr marL="0" lvl="0" indent="0" defTabSz="457200">
              <a:lnSpc>
                <a:spcPct val="100000"/>
              </a:lnSpc>
              <a:spcBef>
                <a:spcPts val="0"/>
              </a:spcBef>
              <a:buClrTx/>
              <a:buNone/>
            </a:pPr>
            <a:endParaRPr lang="en-US" sz="1800" dirty="0">
              <a:solidFill>
                <a:srgbClr val="5F5F5F"/>
              </a:solidFill>
              <a:latin typeface="Calibri" panose="020F0502020204030204"/>
              <a:cs typeface="+mn-cs"/>
            </a:endParaRPr>
          </a:p>
          <a:p>
            <a:pPr marL="0" indent="0">
              <a:buNone/>
            </a:pPr>
            <a:endParaRPr lang="en-US" dirty="0">
              <a:solidFill>
                <a:schemeClr val="tx1">
                  <a:lumMod val="50000"/>
                </a:schemeClr>
              </a:solidFill>
            </a:endParaRP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153165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9FF-6A96-4025-B9C1-DACA71191C16}"/>
              </a:ext>
            </a:extLst>
          </p:cNvPr>
          <p:cNvSpPr>
            <a:spLocks noGrp="1"/>
          </p:cNvSpPr>
          <p:nvPr>
            <p:ph type="title"/>
          </p:nvPr>
        </p:nvSpPr>
        <p:spPr>
          <a:xfrm>
            <a:off x="838200" y="224591"/>
            <a:ext cx="10515600" cy="723899"/>
          </a:xfrm>
        </p:spPr>
        <p:txBody>
          <a:bodyPr>
            <a:normAutofit/>
          </a:bodyPr>
          <a:lstStyle/>
          <a:p>
            <a:pPr algn="ctr"/>
            <a:r>
              <a:rPr lang="en-US" sz="2500" dirty="0">
                <a:solidFill>
                  <a:schemeClr val="tx1">
                    <a:lumMod val="50000"/>
                  </a:schemeClr>
                </a:solidFill>
              </a:rPr>
              <a:t>STATEMENT 5. INDICATIONS FOR POLYSOMNOGRAPHY (PSG): </a:t>
            </a:r>
            <a:endParaRPr lang="en-US" sz="2500" dirty="0"/>
          </a:p>
        </p:txBody>
      </p:sp>
      <p:sp>
        <p:nvSpPr>
          <p:cNvPr id="3" name="Content Placeholder 2">
            <a:extLst>
              <a:ext uri="{FF2B5EF4-FFF2-40B4-BE49-F238E27FC236}">
                <a16:creationId xmlns:a16="http://schemas.microsoft.com/office/drawing/2014/main" id="{04E08AA7-EBFC-4DFE-B985-BBB632D5ECF8}"/>
              </a:ext>
            </a:extLst>
          </p:cNvPr>
          <p:cNvSpPr>
            <a:spLocks noGrp="1"/>
          </p:cNvSpPr>
          <p:nvPr>
            <p:ph idx="1"/>
          </p:nvPr>
        </p:nvSpPr>
        <p:spPr>
          <a:xfrm>
            <a:off x="838200" y="952615"/>
            <a:ext cx="10515600" cy="5271264"/>
          </a:xfrm>
        </p:spPr>
        <p:txBody>
          <a:bodyPr>
            <a:normAutofit fontScale="40000" lnSpcReduction="20000"/>
          </a:bodyPr>
          <a:lstStyle/>
          <a:p>
            <a:pPr marL="0" indent="0">
              <a:buNone/>
            </a:pPr>
            <a:r>
              <a:rPr lang="en-US" sz="5000" i="1" dirty="0">
                <a:solidFill>
                  <a:schemeClr val="tx1">
                    <a:lumMod val="50000"/>
                  </a:schemeClr>
                </a:solidFill>
              </a:rPr>
              <a:t>Action Statement Profile for Statement 5:</a:t>
            </a:r>
            <a:endParaRPr lang="en-US" sz="5000" dirty="0">
              <a:solidFill>
                <a:schemeClr val="tx1">
                  <a:lumMod val="50000"/>
                </a:schemeClr>
              </a:solidFill>
            </a:endParaRPr>
          </a:p>
          <a:p>
            <a:pPr lvl="0">
              <a:lnSpc>
                <a:spcPct val="110000"/>
              </a:lnSpc>
            </a:pPr>
            <a:r>
              <a:rPr lang="en-US" sz="5000" b="1" u="sng" dirty="0">
                <a:solidFill>
                  <a:schemeClr val="bg2">
                    <a:lumMod val="10000"/>
                  </a:schemeClr>
                </a:solidFill>
              </a:rPr>
              <a:t>Quality improvement opportunity</a:t>
            </a:r>
            <a:r>
              <a:rPr lang="en-US" sz="5000" b="1" dirty="0">
                <a:solidFill>
                  <a:schemeClr val="bg2">
                    <a:lumMod val="10000"/>
                  </a:schemeClr>
                </a:solidFill>
              </a:rPr>
              <a:t>: </a:t>
            </a:r>
            <a:r>
              <a:rPr lang="en-US" sz="5000" dirty="0">
                <a:solidFill>
                  <a:schemeClr val="bg2">
                    <a:lumMod val="10000"/>
                  </a:schemeClr>
                </a:solidFill>
              </a:rPr>
              <a:t>Reduce underuse of PSG in children with risk factors placing them at high risk for severe OSA or for surgical complications related to their underlying conditions and OSA. (National Quality Strategy Domains: Patient Safety; Person and Caregiver-Centered Experience and Outcomes, Coordination of Care, Effective Clinical Care)</a:t>
            </a:r>
          </a:p>
          <a:p>
            <a:pPr lvl="0">
              <a:lnSpc>
                <a:spcPct val="110000"/>
              </a:lnSpc>
            </a:pPr>
            <a:r>
              <a:rPr lang="en-US" sz="5000" b="1" u="sng" dirty="0">
                <a:solidFill>
                  <a:schemeClr val="bg2">
                    <a:lumMod val="10000"/>
                  </a:schemeClr>
                </a:solidFill>
              </a:rPr>
              <a:t>Aggregate evidence quality</a:t>
            </a:r>
            <a:r>
              <a:rPr lang="en-US" sz="5000" dirty="0">
                <a:solidFill>
                  <a:schemeClr val="bg2">
                    <a:lumMod val="10000"/>
                  </a:schemeClr>
                </a:solidFill>
              </a:rPr>
              <a:t>: Grade B, observational studies with consistently applied reference standard; Grade A for the one systematic review of observational studies on obesity</a:t>
            </a:r>
          </a:p>
          <a:p>
            <a:pPr lvl="0">
              <a:lnSpc>
                <a:spcPct val="110000"/>
              </a:lnSpc>
            </a:pPr>
            <a:r>
              <a:rPr lang="en-US" sz="5000" b="1" u="sng" dirty="0">
                <a:solidFill>
                  <a:schemeClr val="bg2">
                    <a:lumMod val="10000"/>
                  </a:schemeClr>
                </a:solidFill>
              </a:rPr>
              <a:t>Intentional vagueness</a:t>
            </a:r>
            <a:r>
              <a:rPr lang="en-US" sz="5000" b="1" dirty="0">
                <a:solidFill>
                  <a:schemeClr val="bg2">
                    <a:lumMod val="10000"/>
                  </a:schemeClr>
                </a:solidFill>
              </a:rPr>
              <a:t>: </a:t>
            </a:r>
            <a:r>
              <a:rPr lang="en-US" sz="5000" dirty="0">
                <a:solidFill>
                  <a:schemeClr val="bg2">
                    <a:lumMod val="10000"/>
                  </a:schemeClr>
                </a:solidFill>
              </a:rPr>
              <a:t>The panel decided to use the broad categories of neuromuscular disorders and craniofacial anomalies, rather than a comprehensive list of diseases and syndromes, to emphasize the need for individualized assessment.</a:t>
            </a:r>
          </a:p>
          <a:p>
            <a:pPr lvl="0">
              <a:lnSpc>
                <a:spcPct val="110000"/>
              </a:lnSpc>
            </a:pPr>
            <a:r>
              <a:rPr lang="en-US" sz="5000" b="1" u="sng" dirty="0">
                <a:solidFill>
                  <a:schemeClr val="bg2">
                    <a:lumMod val="10000"/>
                  </a:schemeClr>
                </a:solidFill>
              </a:rPr>
              <a:t>Role of patient preferences</a:t>
            </a:r>
            <a:r>
              <a:rPr lang="en-US" sz="5000" b="1" dirty="0">
                <a:solidFill>
                  <a:schemeClr val="bg2">
                    <a:lumMod val="10000"/>
                  </a:schemeClr>
                </a:solidFill>
              </a:rPr>
              <a:t>: </a:t>
            </a:r>
            <a:r>
              <a:rPr lang="en-US" sz="5000" dirty="0">
                <a:solidFill>
                  <a:schemeClr val="bg2">
                    <a:lumMod val="10000"/>
                  </a:schemeClr>
                </a:solidFill>
              </a:rPr>
              <a:t>High</a:t>
            </a:r>
          </a:p>
          <a:p>
            <a:pPr lvl="0">
              <a:lnSpc>
                <a:spcPct val="110000"/>
              </a:lnSpc>
            </a:pPr>
            <a:r>
              <a:rPr lang="en-US" sz="5000" b="1" u="sng" dirty="0">
                <a:solidFill>
                  <a:schemeClr val="bg2">
                    <a:lumMod val="10000"/>
                  </a:schemeClr>
                </a:solidFill>
              </a:rPr>
              <a:t>Differences in opinions</a:t>
            </a:r>
            <a:r>
              <a:rPr lang="en-US" sz="5000" b="1" dirty="0">
                <a:solidFill>
                  <a:schemeClr val="bg2">
                    <a:lumMod val="10000"/>
                  </a:schemeClr>
                </a:solidFill>
              </a:rPr>
              <a:t>: </a:t>
            </a:r>
            <a:r>
              <a:rPr lang="en-US" sz="5000" dirty="0">
                <a:solidFill>
                  <a:schemeClr val="bg2">
                    <a:lumMod val="10000"/>
                  </a:schemeClr>
                </a:solidFill>
              </a:rPr>
              <a:t>None</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218155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443D-A9F8-4615-B5C0-C060E893BEC2}"/>
              </a:ext>
            </a:extLst>
          </p:cNvPr>
          <p:cNvSpPr>
            <a:spLocks noGrp="1"/>
          </p:cNvSpPr>
          <p:nvPr>
            <p:ph type="title"/>
          </p:nvPr>
        </p:nvSpPr>
        <p:spPr>
          <a:xfrm>
            <a:off x="838200" y="142876"/>
            <a:ext cx="10515600" cy="1066800"/>
          </a:xfrm>
        </p:spPr>
        <p:txBody>
          <a:bodyPr/>
          <a:lstStyle/>
          <a:p>
            <a:pPr algn="ctr"/>
            <a:r>
              <a:rPr lang="en-US" dirty="0">
                <a:solidFill>
                  <a:schemeClr val="tx1">
                    <a:lumMod val="50000"/>
                  </a:schemeClr>
                </a:solidFill>
              </a:rPr>
              <a:t>Definitions of Common Terminology</a:t>
            </a:r>
          </a:p>
        </p:txBody>
      </p:sp>
      <p:sp>
        <p:nvSpPr>
          <p:cNvPr id="3" name="Content Placeholder 2">
            <a:extLst>
              <a:ext uri="{FF2B5EF4-FFF2-40B4-BE49-F238E27FC236}">
                <a16:creationId xmlns:a16="http://schemas.microsoft.com/office/drawing/2014/main" id="{1057D2BC-6142-419D-AB36-9BF8AB30553A}"/>
              </a:ext>
            </a:extLst>
          </p:cNvPr>
          <p:cNvSpPr>
            <a:spLocks noGrp="1"/>
          </p:cNvSpPr>
          <p:nvPr>
            <p:ph idx="1"/>
          </p:nvPr>
        </p:nvSpPr>
        <p:spPr>
          <a:xfrm>
            <a:off x="838200" y="1048625"/>
            <a:ext cx="10515600" cy="4946540"/>
          </a:xfrm>
        </p:spPr>
        <p:txBody>
          <a:bodyPr>
            <a:normAutofit fontScale="32500" lnSpcReduction="20000"/>
          </a:bodyPr>
          <a:lstStyle/>
          <a:p>
            <a:pPr>
              <a:lnSpc>
                <a:spcPct val="120000"/>
              </a:lnSpc>
            </a:pPr>
            <a:r>
              <a:rPr lang="en-US" sz="4300" b="1" i="1" dirty="0">
                <a:solidFill>
                  <a:schemeClr val="tx1">
                    <a:lumMod val="50000"/>
                  </a:schemeClr>
                </a:solidFill>
              </a:rPr>
              <a:t>Tonsillectomy</a:t>
            </a:r>
            <a:r>
              <a:rPr lang="en-US" sz="4300" dirty="0">
                <a:solidFill>
                  <a:schemeClr val="tx1">
                    <a:lumMod val="50000"/>
                  </a:schemeClr>
                </a:solidFill>
              </a:rPr>
              <a:t> is defined as a surgical procedure performed with or without adenoidectomy that completely removes the tonsil, including its capsule, by dissecting the peritonsillar space between the tonsil capsule and the muscular wall. </a:t>
            </a:r>
          </a:p>
          <a:p>
            <a:pPr>
              <a:lnSpc>
                <a:spcPct val="120000"/>
              </a:lnSpc>
            </a:pPr>
            <a:r>
              <a:rPr lang="en-US" sz="4300" b="1" i="1" dirty="0">
                <a:solidFill>
                  <a:schemeClr val="tx1">
                    <a:lumMod val="50000"/>
                  </a:schemeClr>
                </a:solidFill>
              </a:rPr>
              <a:t>Throat infection</a:t>
            </a:r>
            <a:r>
              <a:rPr lang="en-US" sz="4300" dirty="0">
                <a:solidFill>
                  <a:schemeClr val="tx1">
                    <a:lumMod val="50000"/>
                  </a:schemeClr>
                </a:solidFill>
              </a:rPr>
              <a:t> is defined as a sore throat caused by viral or bacterial infection of the pharynx, palatine tonsils, or both, which may or may not be culture positive for group A streptococcus. This includes the terms strep throat, acute tonsillitis, pharyngitis, </a:t>
            </a:r>
            <a:r>
              <a:rPr lang="en-US" sz="4300" dirty="0" err="1">
                <a:solidFill>
                  <a:schemeClr val="tx1">
                    <a:lumMod val="50000"/>
                  </a:schemeClr>
                </a:solidFill>
              </a:rPr>
              <a:t>adenotonsillitis</a:t>
            </a:r>
            <a:r>
              <a:rPr lang="en-US" sz="4300" dirty="0">
                <a:solidFill>
                  <a:schemeClr val="tx1">
                    <a:lumMod val="50000"/>
                  </a:schemeClr>
                </a:solidFill>
              </a:rPr>
              <a:t> or tonsillopharyngitis. </a:t>
            </a:r>
          </a:p>
          <a:p>
            <a:pPr>
              <a:lnSpc>
                <a:spcPct val="120000"/>
              </a:lnSpc>
            </a:pPr>
            <a:r>
              <a:rPr lang="en-US" sz="4300" b="1" i="1" dirty="0">
                <a:solidFill>
                  <a:schemeClr val="tx1">
                    <a:lumMod val="50000"/>
                  </a:schemeClr>
                </a:solidFill>
              </a:rPr>
              <a:t>Obstructive sleep-disordered breathing (oSDB)</a:t>
            </a:r>
            <a:r>
              <a:rPr lang="en-US" sz="4300" dirty="0">
                <a:solidFill>
                  <a:schemeClr val="tx1">
                    <a:lumMod val="50000"/>
                  </a:schemeClr>
                </a:solidFill>
              </a:rPr>
              <a:t> is a clinical diagnosis characterized by obstructive abnormalities of the respiratory pattern; or the adequacy of oxygenation/ventilation during sleep, which include snoring, mouth breathing, and pauses in breathing. oSDB encompasses a spectrum of obstructive disorders that increases in severity from primary snoring to obstructive sleep apnea (OSA). Daytime symptoms associated with oSDB may include inattention, poor concentration, hyperactivity or excessive sleepiness. The term oSDB is used to distinguish oSDB from SDB that includes central apnea and/or abnormalities of ventilation (e.g. hypopnea associated hypoventilation).</a:t>
            </a:r>
          </a:p>
          <a:p>
            <a:pPr lvl="0">
              <a:lnSpc>
                <a:spcPct val="120000"/>
              </a:lnSpc>
            </a:pPr>
            <a:r>
              <a:rPr lang="en-US" sz="4300" b="1" i="1" dirty="0">
                <a:solidFill>
                  <a:schemeClr val="tx1">
                    <a:lumMod val="50000"/>
                  </a:schemeClr>
                </a:solidFill>
              </a:rPr>
              <a:t>Obstructive sleep apnea (OSA)</a:t>
            </a:r>
            <a:r>
              <a:rPr lang="en-US" sz="4300" dirty="0">
                <a:solidFill>
                  <a:schemeClr val="tx1">
                    <a:lumMod val="50000"/>
                  </a:schemeClr>
                </a:solidFill>
              </a:rPr>
              <a:t> is diagnosed when oSDB is accompanied by an abnormal polysomnography (PSG) with an obstructive apnea- hypopnea index (AHI) ≥ 1.  It is a disorder of breathing during sleep characterized by prolonged partial upper airway obstruction and/or intermittent complete obstruction (obstructive apnea) that disrupts normal ventilation during sleep and normal sleep patterns.</a:t>
            </a:r>
            <a:r>
              <a:rPr lang="en-US" sz="4300" baseline="30000" dirty="0">
                <a:solidFill>
                  <a:schemeClr val="tx1">
                    <a:lumMod val="50000"/>
                  </a:schemeClr>
                </a:solidFill>
              </a:rPr>
              <a:t>5</a:t>
            </a:r>
            <a:r>
              <a:rPr lang="en-US" sz="4300" dirty="0">
                <a:solidFill>
                  <a:schemeClr val="tx1">
                    <a:lumMod val="50000"/>
                  </a:schemeClr>
                </a:solidFill>
              </a:rPr>
              <a:t> </a:t>
            </a:r>
          </a:p>
          <a:p>
            <a:pPr lvl="0">
              <a:lnSpc>
                <a:spcPct val="120000"/>
              </a:lnSpc>
            </a:pPr>
            <a:r>
              <a:rPr lang="en-US" sz="4300" dirty="0">
                <a:solidFill>
                  <a:schemeClr val="tx1">
                    <a:lumMod val="50000"/>
                  </a:schemeClr>
                </a:solidFill>
              </a:rPr>
              <a:t>The term </a:t>
            </a:r>
            <a:r>
              <a:rPr lang="en-US" sz="4300" b="1" i="1" dirty="0">
                <a:solidFill>
                  <a:schemeClr val="tx1">
                    <a:lumMod val="50000"/>
                  </a:schemeClr>
                </a:solidFill>
              </a:rPr>
              <a:t>“caregiver”</a:t>
            </a:r>
            <a:r>
              <a:rPr lang="en-US" sz="4300" dirty="0">
                <a:solidFill>
                  <a:schemeClr val="tx1">
                    <a:lumMod val="50000"/>
                  </a:schemeClr>
                </a:solidFill>
              </a:rPr>
              <a:t> is used throughout the document to refer to parents, guardians or other adults providing care to children under consideration for or undergoing tonsillectomy.</a:t>
            </a:r>
          </a:p>
          <a:p>
            <a:endParaRPr lang="en-US" dirty="0"/>
          </a:p>
        </p:txBody>
      </p:sp>
    </p:spTree>
    <p:extLst>
      <p:ext uri="{BB962C8B-B14F-4D97-AF65-F5344CB8AC3E}">
        <p14:creationId xmlns:p14="http://schemas.microsoft.com/office/powerpoint/2010/main" val="10150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4D00-1405-4380-B608-92043718CB6A}"/>
              </a:ext>
            </a:extLst>
          </p:cNvPr>
          <p:cNvSpPr>
            <a:spLocks noGrp="1"/>
          </p:cNvSpPr>
          <p:nvPr>
            <p:ph type="title"/>
          </p:nvPr>
        </p:nvSpPr>
        <p:spPr>
          <a:xfrm>
            <a:off x="838200" y="365125"/>
            <a:ext cx="10515600" cy="621703"/>
          </a:xfrm>
        </p:spPr>
        <p:txBody>
          <a:bodyPr>
            <a:normAutofit fontScale="90000"/>
          </a:bodyPr>
          <a:lstStyle/>
          <a:p>
            <a:pPr algn="ctr"/>
            <a:r>
              <a:rPr lang="en-US" dirty="0">
                <a:solidFill>
                  <a:schemeClr val="tx1">
                    <a:lumMod val="50000"/>
                  </a:schemeClr>
                </a:solidFill>
              </a:rPr>
              <a:t>Role of PSG in assessing high-risk populations before tonsillectomy for oSDB</a:t>
            </a:r>
          </a:p>
        </p:txBody>
      </p:sp>
      <p:graphicFrame>
        <p:nvGraphicFramePr>
          <p:cNvPr id="4" name="Content Placeholder 3">
            <a:extLst>
              <a:ext uri="{FF2B5EF4-FFF2-40B4-BE49-F238E27FC236}">
                <a16:creationId xmlns:a16="http://schemas.microsoft.com/office/drawing/2014/main" id="{C369EF86-A991-4086-804B-B82E74931808}"/>
              </a:ext>
            </a:extLst>
          </p:cNvPr>
          <p:cNvGraphicFramePr>
            <a:graphicFrameLocks noGrp="1"/>
          </p:cNvGraphicFramePr>
          <p:nvPr>
            <p:ph idx="1"/>
            <p:extLst>
              <p:ext uri="{D42A27DB-BD31-4B8C-83A1-F6EECF244321}">
                <p14:modId xmlns:p14="http://schemas.microsoft.com/office/powerpoint/2010/main" val="3328051556"/>
              </p:ext>
            </p:extLst>
          </p:nvPr>
        </p:nvGraphicFramePr>
        <p:xfrm>
          <a:off x="1050202" y="1333804"/>
          <a:ext cx="10303598" cy="4469467"/>
        </p:xfrm>
        <a:graphic>
          <a:graphicData uri="http://schemas.openxmlformats.org/drawingml/2006/table">
            <a:tbl>
              <a:tblPr firstRow="1" firstCol="1" lastRow="1" lastCol="1" bandRow="1" bandCol="1"/>
              <a:tblGrid>
                <a:gridCol w="4093539">
                  <a:extLst>
                    <a:ext uri="{9D8B030D-6E8A-4147-A177-3AD203B41FA5}">
                      <a16:colId xmlns:a16="http://schemas.microsoft.com/office/drawing/2014/main" val="1066811408"/>
                    </a:ext>
                  </a:extLst>
                </a:gridCol>
                <a:gridCol w="6210059">
                  <a:extLst>
                    <a:ext uri="{9D8B030D-6E8A-4147-A177-3AD203B41FA5}">
                      <a16:colId xmlns:a16="http://schemas.microsoft.com/office/drawing/2014/main" val="4133990975"/>
                    </a:ext>
                  </a:extLst>
                </a:gridCol>
              </a:tblGrid>
              <a:tr h="438462">
                <a:tc>
                  <a:txBody>
                    <a:bodyPr/>
                    <a:lstStyle/>
                    <a:p>
                      <a:pPr marL="0" marR="0" algn="ctr">
                        <a:lnSpc>
                          <a:spcPct val="200000"/>
                        </a:lnSpc>
                        <a:spcBef>
                          <a:spcPts val="0"/>
                        </a:spcBef>
                        <a:spcAft>
                          <a:spcPts val="0"/>
                        </a:spcAft>
                      </a:pPr>
                      <a:r>
                        <a:rPr lang="en-US" sz="18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Role of PSG</a:t>
                      </a:r>
                      <a:endParaRPr lang="en-U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Rationale</a:t>
                      </a:r>
                      <a:endParaRPr lang="en-US" sz="1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430030"/>
                  </a:ext>
                </a:extLst>
              </a:tr>
              <a:tr h="737596">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Avoid unnecessary or ineffective surgery in children with primarily non-obstructive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Identify primarily non-obstructive events or central apnea that may not have been suspected prior to the study and may not benefit from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708889"/>
                  </a:ext>
                </a:extLst>
              </a:tr>
              <a:tr h="737596">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Confirm the presence of obstructive events that would benefit from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increased morbidity of surgery in high-risk children requires diagnostic certainty before proceeding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901144"/>
                  </a:ext>
                </a:extLst>
              </a:tr>
              <a:tr h="1134159">
                <a:tc>
                  <a:txBody>
                    <a:bodyPr/>
                    <a:lstStyle/>
                    <a:p>
                      <a:pPr marL="0" marR="0">
                        <a:lnSpc>
                          <a:spcPct val="200000"/>
                        </a:lnSpc>
                        <a:spcBef>
                          <a:spcPts val="0"/>
                        </a:spcBef>
                        <a:spcAft>
                          <a:spcPts val="0"/>
                        </a:spcAft>
                      </a:pPr>
                      <a:r>
                        <a:rPr lang="en-US"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Define the severity of oSDB to assist in preoperative planning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Children with severe OSA may require preoperative cardiac assessment, pulmonary consultation, anesthesia evaluation, or postoperative inpatient monitoring in an intensive care setting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4517893"/>
                  </a:ext>
                </a:extLst>
              </a:tr>
              <a:tr h="737596">
                <a:tc>
                  <a:txBody>
                    <a:bodyPr/>
                    <a:lstStyle/>
                    <a:p>
                      <a:pPr marL="0" marR="0">
                        <a:lnSpc>
                          <a:spcPct val="200000"/>
                        </a:lnSpc>
                        <a:spcBef>
                          <a:spcPts val="0"/>
                        </a:spcBef>
                        <a:spcAft>
                          <a:spcPts val="0"/>
                        </a:spcAft>
                      </a:pPr>
                      <a:r>
                        <a:rPr lang="en-US"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Provide a baseline PSG for comparison after surgery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Persistent OSA despite surgery is more common in high-risk patients than in otherwise healthy children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707337"/>
                  </a:ext>
                </a:extLst>
              </a:tr>
              <a:tr h="396194">
                <a:tc>
                  <a:txBody>
                    <a:bodyPr/>
                    <a:lstStyle/>
                    <a:p>
                      <a:pPr marL="0" marR="0">
                        <a:lnSpc>
                          <a:spcPct val="200000"/>
                        </a:lnSpc>
                        <a:spcBef>
                          <a:spcPts val="0"/>
                        </a:spcBef>
                        <a:spcAft>
                          <a:spcPts val="0"/>
                        </a:spcAft>
                      </a:pPr>
                      <a:r>
                        <a:rPr lang="en-US"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Document the baseline severity of oSDB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High-risk patients are more prone to complications of surgery or anesthesia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864419"/>
                  </a:ext>
                </a:extLst>
              </a:tr>
            </a:tbl>
          </a:graphicData>
        </a:graphic>
      </p:graphicFrame>
    </p:spTree>
    <p:extLst>
      <p:ext uri="{BB962C8B-B14F-4D97-AF65-F5344CB8AC3E}">
        <p14:creationId xmlns:p14="http://schemas.microsoft.com/office/powerpoint/2010/main" val="2320328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052D-82F7-4651-B6EB-E16B2E512D2C}"/>
              </a:ext>
            </a:extLst>
          </p:cNvPr>
          <p:cNvSpPr>
            <a:spLocks noGrp="1"/>
          </p:cNvSpPr>
          <p:nvPr>
            <p:ph type="title"/>
          </p:nvPr>
        </p:nvSpPr>
        <p:spPr>
          <a:xfrm>
            <a:off x="218322" y="361950"/>
            <a:ext cx="11534775" cy="723899"/>
          </a:xfrm>
        </p:spPr>
        <p:txBody>
          <a:bodyPr>
            <a:noAutofit/>
          </a:bodyPr>
          <a:lstStyle/>
          <a:p>
            <a:pPr algn="ctr"/>
            <a:r>
              <a:rPr lang="en-US" sz="2500" dirty="0">
                <a:solidFill>
                  <a:schemeClr val="tx1">
                    <a:lumMod val="50000"/>
                  </a:schemeClr>
                </a:solidFill>
              </a:rPr>
              <a:t>STATEMENT 6. </a:t>
            </a:r>
            <a:r>
              <a:rPr lang="en-US" sz="2500" dirty="0">
                <a:solidFill>
                  <a:schemeClr val="tx1">
                    <a:lumMod val="50000"/>
                  </a:schemeClr>
                </a:solidFill>
                <a:ea typeface="Times New Roman" panose="02020603050405020304" pitchFamily="18" charset="0"/>
              </a:rPr>
              <a:t>ADDITIONAL RECOMMENDATIONS FOR PSG</a:t>
            </a:r>
            <a:endParaRPr lang="en-US" sz="2500" dirty="0">
              <a:solidFill>
                <a:schemeClr val="tx1">
                  <a:lumMod val="50000"/>
                </a:schemeClr>
              </a:solidFill>
            </a:endParaRPr>
          </a:p>
        </p:txBody>
      </p:sp>
      <p:sp>
        <p:nvSpPr>
          <p:cNvPr id="3" name="Content Placeholder 2">
            <a:extLst>
              <a:ext uri="{FF2B5EF4-FFF2-40B4-BE49-F238E27FC236}">
                <a16:creationId xmlns:a16="http://schemas.microsoft.com/office/drawing/2014/main" id="{70FDF435-0296-40B4-A222-07B05F02D980}"/>
              </a:ext>
            </a:extLst>
          </p:cNvPr>
          <p:cNvSpPr>
            <a:spLocks noGrp="1"/>
          </p:cNvSpPr>
          <p:nvPr>
            <p:ph idx="1"/>
          </p:nvPr>
        </p:nvSpPr>
        <p:spPr>
          <a:xfrm>
            <a:off x="689809" y="993130"/>
            <a:ext cx="10591800" cy="5137915"/>
          </a:xfrm>
        </p:spPr>
        <p:txBody>
          <a:bodyPr>
            <a:normAutofit/>
          </a:bodyPr>
          <a:lstStyle/>
          <a:p>
            <a:pPr marL="0" indent="0">
              <a:lnSpc>
                <a:spcPct val="100000"/>
              </a:lnSpc>
              <a:buNone/>
            </a:pPr>
            <a:r>
              <a:rPr lang="en-US" sz="1800" dirty="0">
                <a:solidFill>
                  <a:schemeClr val="bg2">
                    <a:lumMod val="10000"/>
                  </a:schemeClr>
                </a:solidFill>
              </a:rPr>
              <a:t>The clinician should advocate for polysomnography (PSG) prior to tonsillectomy for obstructive sleep-disordered breathing (oSDB) in children without any of the comorbidities listed in Key Action Statement 5 for whom the need for tonsillectomy is uncertain, or when there is discordance between the physical examination and the reported severity of oSDB. </a:t>
            </a:r>
            <a:r>
              <a:rPr lang="en-US" sz="1800" b="1" dirty="0">
                <a:solidFill>
                  <a:srgbClr val="FF0000"/>
                </a:solidFill>
              </a:rPr>
              <a:t>Recommendation</a:t>
            </a:r>
            <a:r>
              <a:rPr lang="en-US" sz="1800" dirty="0">
                <a:solidFill>
                  <a:schemeClr val="bg2">
                    <a:lumMod val="10000"/>
                  </a:schemeClr>
                </a:solidFill>
              </a:rPr>
              <a:t> based on observational and case-control studies with a preponderance of benefit over harm.</a:t>
            </a:r>
          </a:p>
          <a:p>
            <a:pPr marL="0" indent="0">
              <a:lnSpc>
                <a:spcPct val="100000"/>
              </a:lnSpc>
              <a:buNone/>
            </a:pPr>
            <a:endParaRPr lang="en-US" sz="1800" i="1" u="sng" dirty="0">
              <a:solidFill>
                <a:schemeClr val="bg2">
                  <a:lumMod val="10000"/>
                </a:schemeClr>
              </a:solidFill>
              <a:cs typeface="Helvetica" panose="020B0604020202020204" pitchFamily="34" charset="0"/>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Selection of appropriate candidates for tonsillectomy and avoidance of surgery for those where it is not indicated</a:t>
            </a:r>
          </a:p>
          <a:p>
            <a:pPr marL="0" indent="0">
              <a:lnSpc>
                <a:spcPct val="150000"/>
              </a:lnSpc>
              <a:buNone/>
            </a:pPr>
            <a:r>
              <a:rPr lang="en-US" sz="1800" i="1" dirty="0">
                <a:solidFill>
                  <a:schemeClr val="tx1">
                    <a:lumMod val="50000"/>
                  </a:schemeClr>
                </a:solidFill>
              </a:rPr>
              <a:t>Action Statement Profile for Statement 6:</a:t>
            </a:r>
            <a:endParaRPr lang="en-US" sz="1800" dirty="0">
              <a:solidFill>
                <a:schemeClr val="tx1">
                  <a:lumMod val="50000"/>
                </a:schemeClr>
              </a:solidFill>
            </a:endParaRPr>
          </a:p>
          <a:p>
            <a:pPr lvl="0"/>
            <a:r>
              <a:rPr lang="en-US" sz="1800" b="1" u="sng" dirty="0">
                <a:solidFill>
                  <a:schemeClr val="bg2">
                    <a:lumMod val="10000"/>
                  </a:schemeClr>
                </a:solidFill>
              </a:rPr>
              <a:t>Intentional vagueness</a:t>
            </a:r>
            <a:r>
              <a:rPr lang="en-US" sz="1800" b="1" dirty="0">
                <a:solidFill>
                  <a:schemeClr val="bg2">
                    <a:lumMod val="10000"/>
                  </a:schemeClr>
                </a:solidFill>
              </a:rPr>
              <a:t>: </a:t>
            </a:r>
            <a:r>
              <a:rPr lang="en-US" sz="1800" dirty="0">
                <a:solidFill>
                  <a:schemeClr val="bg2">
                    <a:lumMod val="10000"/>
                  </a:schemeClr>
                </a:solidFill>
              </a:rPr>
              <a:t>The panel decided to “advocate for” PSG rather than to “recommend” PSG in these circumstances to avoid setting a legal standard for care and to recognize the role for individualized decisions based on needs of the child and caregiver(s).  Further, the word “uncertain” is used in the statement to encompass a variety of circumstances regarding the need for tonsillectomy that include, but are not limited to, disagreement among clinicians or caregivers, questions about the severity of oSDB or validity of the oSDB diagnosis, or any other situation where the additional information provided by PSG would facilitate shared decisions.</a:t>
            </a:r>
          </a:p>
          <a:p>
            <a:pPr lvl="0">
              <a:lnSpc>
                <a:spcPct val="100000"/>
              </a:lnSpc>
            </a:pPr>
            <a:endParaRPr lang="en-US" sz="1800"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138785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F26CA55-AA1C-482B-BD71-3A077CF1E628}"/>
              </a:ext>
            </a:extLst>
          </p:cNvPr>
          <p:cNvSpPr>
            <a:spLocks noGrp="1"/>
          </p:cNvSpPr>
          <p:nvPr>
            <p:ph type="title"/>
          </p:nvPr>
        </p:nvSpPr>
        <p:spPr>
          <a:xfrm>
            <a:off x="2057400" y="474664"/>
            <a:ext cx="8229600" cy="1241425"/>
          </a:xfrm>
        </p:spPr>
        <p:txBody>
          <a:bodyPr/>
          <a:lstStyle/>
          <a:p>
            <a:r>
              <a:rPr lang="en-US" altLang="en-US" sz="3200" dirty="0">
                <a:solidFill>
                  <a:schemeClr val="tx1"/>
                </a:solidFill>
              </a:rPr>
              <a:t>Case 2</a:t>
            </a:r>
          </a:p>
        </p:txBody>
      </p:sp>
      <p:sp>
        <p:nvSpPr>
          <p:cNvPr id="36867" name="Content Placeholder 2">
            <a:extLst>
              <a:ext uri="{FF2B5EF4-FFF2-40B4-BE49-F238E27FC236}">
                <a16:creationId xmlns:a16="http://schemas.microsoft.com/office/drawing/2014/main" id="{CA48DF02-D75D-4CDC-910D-C28EB1CB2592}"/>
              </a:ext>
            </a:extLst>
          </p:cNvPr>
          <p:cNvSpPr>
            <a:spLocks noGrp="1"/>
          </p:cNvSpPr>
          <p:nvPr>
            <p:ph idx="1"/>
          </p:nvPr>
        </p:nvSpPr>
        <p:spPr bwMode="auto">
          <a:xfrm>
            <a:off x="1800225" y="1716088"/>
            <a:ext cx="8229600" cy="285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pPr>
              <a:buFontTx/>
              <a:buChar char="•"/>
            </a:pPr>
            <a:r>
              <a:rPr lang="en-US" altLang="en-US" dirty="0">
                <a:solidFill>
                  <a:schemeClr val="tx1"/>
                </a:solidFill>
              </a:rPr>
              <a:t>5 </a:t>
            </a:r>
            <a:r>
              <a:rPr lang="en-US" altLang="en-US" dirty="0" err="1">
                <a:solidFill>
                  <a:schemeClr val="tx1"/>
                </a:solidFill>
              </a:rPr>
              <a:t>yo</a:t>
            </a:r>
            <a:r>
              <a:rPr lang="en-US" altLang="en-US" dirty="0">
                <a:solidFill>
                  <a:schemeClr val="tx1"/>
                </a:solidFill>
              </a:rPr>
              <a:t> girl presents with a 1 year history of snoring and daytime sleepiness. Caregivers report “attention” problems, poor school performance and occasional enuresis</a:t>
            </a:r>
          </a:p>
          <a:p>
            <a:pPr>
              <a:buFontTx/>
              <a:buChar char="•"/>
            </a:pPr>
            <a:r>
              <a:rPr lang="en-US" altLang="en-US" dirty="0">
                <a:solidFill>
                  <a:schemeClr val="tx1"/>
                </a:solidFill>
              </a:rPr>
              <a:t>On examination she has 1+ tonsils and an otherwise normal examination</a:t>
            </a:r>
          </a:p>
          <a:p>
            <a:pPr>
              <a:buFontTx/>
              <a:buChar char="•"/>
            </a:pPr>
            <a:r>
              <a:rPr lang="en-US" altLang="en-US" dirty="0">
                <a:solidFill>
                  <a:schemeClr val="tx1"/>
                </a:solidFill>
              </a:rPr>
              <a:t>Is PSG indicated?</a:t>
            </a:r>
          </a:p>
          <a:p>
            <a:pPr>
              <a:buFontTx/>
              <a:buChar char="•"/>
            </a:pPr>
            <a:r>
              <a:rPr lang="en-US" altLang="en-US" dirty="0">
                <a:solidFill>
                  <a:schemeClr val="tx1"/>
                </a:solidFill>
              </a:rPr>
              <a:t>Is tonsillectomy indicated?</a:t>
            </a:r>
          </a:p>
          <a:p>
            <a:pPr>
              <a:buFontTx/>
              <a:buChar char="•"/>
            </a:pPr>
            <a:r>
              <a:rPr lang="en-US" altLang="en-US" dirty="0">
                <a:solidFill>
                  <a:schemeClr val="tx1"/>
                </a:solidFill>
              </a:rPr>
              <a:t>What is the best way of counseling parents about the long-term results of surgery?  </a:t>
            </a:r>
          </a:p>
          <a:p>
            <a:pPr>
              <a:buFontTx/>
              <a:buChar char="•"/>
            </a:pPr>
            <a:endParaRPr lang="en-US" altLang="en-US" dirty="0"/>
          </a:p>
        </p:txBody>
      </p:sp>
    </p:spTree>
    <p:extLst>
      <p:ext uri="{BB962C8B-B14F-4D97-AF65-F5344CB8AC3E}">
        <p14:creationId xmlns:p14="http://schemas.microsoft.com/office/powerpoint/2010/main" val="162871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58A7-457B-4D15-9AC1-261B431ED0D5}"/>
              </a:ext>
            </a:extLst>
          </p:cNvPr>
          <p:cNvSpPr>
            <a:spLocks noGrp="1"/>
          </p:cNvSpPr>
          <p:nvPr>
            <p:ph type="title"/>
          </p:nvPr>
        </p:nvSpPr>
        <p:spPr>
          <a:xfrm>
            <a:off x="557463" y="305238"/>
            <a:ext cx="10515600" cy="676274"/>
          </a:xfrm>
        </p:spPr>
        <p:txBody>
          <a:bodyPr>
            <a:normAutofit/>
          </a:bodyPr>
          <a:lstStyle/>
          <a:p>
            <a:pPr algn="ctr"/>
            <a:r>
              <a:rPr lang="en-US" sz="2500" dirty="0">
                <a:solidFill>
                  <a:schemeClr val="tx1">
                    <a:lumMod val="50000"/>
                  </a:schemeClr>
                </a:solidFill>
              </a:rPr>
              <a:t>STATEMENT 7. Tonsillectomy for Obstructive Sleep Apnea</a:t>
            </a:r>
          </a:p>
        </p:txBody>
      </p:sp>
      <p:sp>
        <p:nvSpPr>
          <p:cNvPr id="3" name="Content Placeholder 2">
            <a:extLst>
              <a:ext uri="{FF2B5EF4-FFF2-40B4-BE49-F238E27FC236}">
                <a16:creationId xmlns:a16="http://schemas.microsoft.com/office/drawing/2014/main" id="{D1569E44-5FDE-4727-9465-526412D1DE4D}"/>
              </a:ext>
            </a:extLst>
          </p:cNvPr>
          <p:cNvSpPr>
            <a:spLocks noGrp="1"/>
          </p:cNvSpPr>
          <p:nvPr>
            <p:ph idx="1"/>
          </p:nvPr>
        </p:nvSpPr>
        <p:spPr>
          <a:xfrm>
            <a:off x="838200" y="981512"/>
            <a:ext cx="10515600" cy="5013652"/>
          </a:xfrm>
        </p:spPr>
        <p:txBody>
          <a:bodyPr>
            <a:normAutofit/>
          </a:bodyPr>
          <a:lstStyle/>
          <a:p>
            <a:pPr marL="0" indent="0">
              <a:lnSpc>
                <a:spcPct val="100000"/>
              </a:lnSpc>
              <a:spcBef>
                <a:spcPts val="0"/>
              </a:spcBef>
              <a:buNone/>
            </a:pPr>
            <a:r>
              <a:rPr lang="en-US" sz="1800" dirty="0">
                <a:solidFill>
                  <a:schemeClr val="bg2">
                    <a:lumMod val="10000"/>
                  </a:schemeClr>
                </a:solidFill>
              </a:rPr>
              <a:t>Clinicians should recommend tonsillectomy for children with obstructive sleep apnea (OSA) documented by overnight polysomnography. </a:t>
            </a:r>
            <a:r>
              <a:rPr lang="en-US" sz="1800" b="1" dirty="0">
                <a:solidFill>
                  <a:srgbClr val="FF0000"/>
                </a:solidFill>
              </a:rPr>
              <a:t>Recommendation</a:t>
            </a:r>
            <a:r>
              <a:rPr lang="en-US" sz="1800" dirty="0">
                <a:solidFill>
                  <a:schemeClr val="bg2">
                    <a:lumMod val="10000"/>
                  </a:schemeClr>
                </a:solidFill>
              </a:rPr>
              <a:t> based on randomized controlled trial and observational before-and-after studies with a preponderance of benefit over harm.</a:t>
            </a:r>
          </a:p>
          <a:p>
            <a:pPr>
              <a:lnSpc>
                <a:spcPct val="100000"/>
              </a:lnSpc>
              <a:spcBef>
                <a:spcPts val="0"/>
              </a:spcBef>
            </a:pPr>
            <a:endParaRPr lang="en-US" sz="1800" dirty="0">
              <a:solidFill>
                <a:schemeClr val="bg2">
                  <a:lumMod val="10000"/>
                </a:schemeClr>
              </a:solidFill>
            </a:endParaRPr>
          </a:p>
          <a:p>
            <a:pPr marL="0" indent="0">
              <a:lnSpc>
                <a:spcPct val="100000"/>
              </a:lnSpc>
              <a:buNone/>
            </a:pPr>
            <a:r>
              <a:rPr lang="en-US" sz="1800" i="1" dirty="0">
                <a:solidFill>
                  <a:schemeClr val="tx1">
                    <a:lumMod val="50000"/>
                  </a:schemeClr>
                </a:solidFill>
              </a:rPr>
              <a:t>Action Statement Profile for Statement 7:</a:t>
            </a:r>
          </a:p>
          <a:p>
            <a:pPr marL="0" indent="0">
              <a:lnSpc>
                <a:spcPct val="100000"/>
              </a:lnSpc>
              <a:buNone/>
            </a:pPr>
            <a:endParaRPr lang="en-US" sz="1800" dirty="0">
              <a:solidFill>
                <a:schemeClr val="tx1">
                  <a:lumMod val="50000"/>
                </a:schemeClr>
              </a:solidFill>
            </a:endParaRPr>
          </a:p>
          <a:p>
            <a:pPr fontAlgn="base">
              <a:lnSpc>
                <a:spcPct val="100000"/>
              </a:lnSpc>
              <a:spcBef>
                <a:spcPct val="0"/>
              </a:spcBef>
              <a:spcAft>
                <a:spcPct val="0"/>
              </a:spcAft>
            </a:pPr>
            <a:r>
              <a:rPr lang="en-US" sz="1800" b="1" u="sng" dirty="0">
                <a:solidFill>
                  <a:prstClr val="black"/>
                </a:solidFill>
                <a:latin typeface="Arial" charset="0"/>
                <a:ea typeface="ＭＳ Ｐゴシック" charset="0"/>
              </a:rPr>
              <a:t>Quality improvement opportunity</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 Promote appropriate use of tonsillectomy for children with documented OSA; reduce morbidity from OSA in children by encouraging timely and effective intervention. (National Quality Strategy Domains: Patient Safety, Effective Clinical Care)</a:t>
            </a:r>
          </a:p>
          <a:p>
            <a:pPr lvl="0">
              <a:lnSpc>
                <a:spcPct val="100000"/>
              </a:lnSpc>
            </a:pPr>
            <a:r>
              <a:rPr lang="en-US" sz="1800" b="1" u="sng" dirty="0">
                <a:solidFill>
                  <a:prstClr val="black"/>
                </a:solidFill>
                <a:latin typeface="Arial" charset="0"/>
                <a:ea typeface="ＭＳ Ｐゴシック" charset="0"/>
              </a:rPr>
              <a:t>Intentional vagueness</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The diagnostic criteria and definitions of severity for OSA are not specified, recognizing that there is variability among sleep laboratories and clinicians, with a broad range of values that may not correlate with surgical outcomes</a:t>
            </a:r>
          </a:p>
          <a:p>
            <a:pPr lvl="0">
              <a:lnSpc>
                <a:spcPct val="100000"/>
              </a:lnSpc>
            </a:pPr>
            <a:r>
              <a:rPr lang="en-US" sz="1800" b="1" u="sng" dirty="0">
                <a:solidFill>
                  <a:prstClr val="black"/>
                </a:solidFill>
                <a:latin typeface="Arial" charset="0"/>
                <a:ea typeface="ＭＳ Ｐゴシック" charset="0"/>
              </a:rPr>
              <a:t>Role of patient preferences</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Moderate</a:t>
            </a:r>
          </a:p>
          <a:p>
            <a:pPr fontAlgn="base">
              <a:lnSpc>
                <a:spcPct val="100000"/>
              </a:lnSpc>
              <a:spcBef>
                <a:spcPct val="0"/>
              </a:spcBef>
              <a:spcAft>
                <a:spcPct val="0"/>
              </a:spcAft>
            </a:pPr>
            <a:r>
              <a:rPr lang="en-US" sz="1800" b="1" u="sng" dirty="0">
                <a:solidFill>
                  <a:prstClr val="black"/>
                </a:solidFill>
                <a:latin typeface="Arial" charset="0"/>
                <a:ea typeface="ＭＳ Ｐゴシック" charset="0"/>
              </a:rPr>
              <a:t>Exclusions</a:t>
            </a:r>
            <a:r>
              <a:rPr lang="en-US" sz="1800" b="1" dirty="0">
                <a:solidFill>
                  <a:prstClr val="black"/>
                </a:solidFill>
                <a:latin typeface="Arial" charset="0"/>
                <a:ea typeface="ＭＳ Ｐゴシック" charset="0"/>
              </a:rPr>
              <a:t>: </a:t>
            </a:r>
            <a:r>
              <a:rPr lang="en-US" sz="1800" dirty="0">
                <a:solidFill>
                  <a:prstClr val="black"/>
                </a:solidFill>
                <a:latin typeface="Arial" charset="0"/>
                <a:ea typeface="ＭＳ Ｐゴシック" charset="0"/>
              </a:rPr>
              <a:t>Children who are high risk surgical candidates, have significant comorbidities or are interested in</a:t>
            </a:r>
            <a:endParaRPr lang="en-US" sz="1800" dirty="0">
              <a:solidFill>
                <a:schemeClr val="bg2">
                  <a:lumMod val="10000"/>
                </a:schemeClr>
              </a:solidFill>
            </a:endParaRPr>
          </a:p>
          <a:p>
            <a:pPr lvl="0">
              <a:lnSpc>
                <a:spcPct val="100000"/>
              </a:lnSpc>
              <a:spcBef>
                <a:spcPts val="0"/>
              </a:spcBef>
            </a:pPr>
            <a:endParaRPr lang="en-US" sz="1800" dirty="0">
              <a:solidFill>
                <a:schemeClr val="bg2">
                  <a:lumMod val="1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1999577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ABF8-3D5C-4C3D-8BA5-A68354B52C84}"/>
              </a:ext>
            </a:extLst>
          </p:cNvPr>
          <p:cNvSpPr>
            <a:spLocks noGrp="1"/>
          </p:cNvSpPr>
          <p:nvPr>
            <p:ph type="title"/>
          </p:nvPr>
        </p:nvSpPr>
        <p:spPr>
          <a:xfrm>
            <a:off x="469232" y="341467"/>
            <a:ext cx="10515600" cy="1005710"/>
          </a:xfrm>
        </p:spPr>
        <p:txBody>
          <a:bodyPr>
            <a:normAutofit/>
          </a:bodyPr>
          <a:lstStyle/>
          <a:p>
            <a:pPr algn="ctr"/>
            <a:r>
              <a:rPr lang="en-US" sz="2500" dirty="0">
                <a:solidFill>
                  <a:schemeClr val="tx1">
                    <a:lumMod val="50000"/>
                  </a:schemeClr>
                </a:solidFill>
              </a:rPr>
              <a:t>STATEMENT 8. Education regarding persistent or recurrent obstructive sleep-disordered breathing (oSDB)</a:t>
            </a:r>
          </a:p>
        </p:txBody>
      </p:sp>
      <p:sp>
        <p:nvSpPr>
          <p:cNvPr id="3" name="Content Placeholder 2">
            <a:extLst>
              <a:ext uri="{FF2B5EF4-FFF2-40B4-BE49-F238E27FC236}">
                <a16:creationId xmlns:a16="http://schemas.microsoft.com/office/drawing/2014/main" id="{E856C576-8B5A-45C4-8780-4947FC9FB7BC}"/>
              </a:ext>
            </a:extLst>
          </p:cNvPr>
          <p:cNvSpPr>
            <a:spLocks noGrp="1"/>
          </p:cNvSpPr>
          <p:nvPr>
            <p:ph idx="1"/>
          </p:nvPr>
        </p:nvSpPr>
        <p:spPr>
          <a:xfrm>
            <a:off x="838200" y="1597693"/>
            <a:ext cx="10515600" cy="4918840"/>
          </a:xfrm>
        </p:spPr>
        <p:txBody>
          <a:bodyPr>
            <a:normAutofit/>
          </a:bodyPr>
          <a:lstStyle/>
          <a:p>
            <a:pPr marL="0" indent="0">
              <a:lnSpc>
                <a:spcPct val="100000"/>
              </a:lnSpc>
              <a:buNone/>
            </a:pPr>
            <a:r>
              <a:rPr lang="en-US" sz="1800" dirty="0">
                <a:solidFill>
                  <a:schemeClr val="bg2">
                    <a:lumMod val="10000"/>
                  </a:schemeClr>
                </a:solidFill>
              </a:rPr>
              <a:t>Clinicians should counsel patients and caregivers and explain that oSDB may persist or recur after tonsillectomy and may require further management.</a:t>
            </a:r>
            <a:r>
              <a:rPr lang="en-US" sz="1800" b="1" dirty="0">
                <a:solidFill>
                  <a:schemeClr val="bg2">
                    <a:lumMod val="10000"/>
                  </a:schemeClr>
                </a:solidFill>
              </a:rPr>
              <a:t> </a:t>
            </a:r>
            <a:r>
              <a:rPr lang="en-US" sz="1800" b="1" dirty="0">
                <a:solidFill>
                  <a:srgbClr val="FF0000"/>
                </a:solidFill>
              </a:rPr>
              <a:t>Recommendation</a:t>
            </a:r>
            <a:r>
              <a:rPr lang="en-US" sz="1800" b="1" dirty="0">
                <a:solidFill>
                  <a:schemeClr val="bg2">
                    <a:lumMod val="10000"/>
                  </a:schemeClr>
                </a:solidFill>
              </a:rPr>
              <a:t> </a:t>
            </a:r>
            <a:r>
              <a:rPr lang="en-US" sz="1800" dirty="0">
                <a:solidFill>
                  <a:schemeClr val="bg2">
                    <a:lumMod val="10000"/>
                  </a:schemeClr>
                </a:solidFill>
              </a:rPr>
              <a:t>based on a randomized, controlled trial and observational studies, case-control and cohort design, with a preponderance of benefit over harm.</a:t>
            </a:r>
            <a:endParaRPr lang="en-US" sz="1800" i="1" u="sng" dirty="0">
              <a:solidFill>
                <a:schemeClr val="bg2">
                  <a:lumMod val="10000"/>
                </a:schemeClr>
              </a:solidFill>
              <a:cs typeface="Helvetica" panose="020B0604020202020204" pitchFamily="34" charset="0"/>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Improve patient expectations through education.</a:t>
            </a:r>
          </a:p>
          <a:p>
            <a:pPr marL="0" lvl="0" indent="0">
              <a:lnSpc>
                <a:spcPct val="100000"/>
              </a:lnSpc>
              <a:buNone/>
            </a:pPr>
            <a:endParaRPr lang="en-US" sz="1800" dirty="0">
              <a:solidFill>
                <a:schemeClr val="bg2">
                  <a:lumMod val="10000"/>
                </a:schemeClr>
              </a:solidFill>
            </a:endParaRPr>
          </a:p>
          <a:p>
            <a:pPr marL="0" indent="0">
              <a:buNone/>
            </a:pPr>
            <a:r>
              <a:rPr lang="en-US" sz="2000" i="1" dirty="0">
                <a:solidFill>
                  <a:schemeClr val="tx1">
                    <a:lumMod val="50000"/>
                  </a:schemeClr>
                </a:solidFill>
              </a:rPr>
              <a:t>Action Statement Profile for Statement 8:</a:t>
            </a:r>
            <a:endParaRPr lang="en-US" sz="2000" dirty="0">
              <a:solidFill>
                <a:schemeClr val="tx1">
                  <a:lumMod val="50000"/>
                </a:schemeClr>
              </a:solidFill>
            </a:endParaRPr>
          </a:p>
          <a:p>
            <a:pPr fontAlgn="base">
              <a:lnSpc>
                <a:spcPct val="100000"/>
              </a:lnSpc>
              <a:spcBef>
                <a:spcPct val="0"/>
              </a:spcBef>
              <a:spcAft>
                <a:spcPct val="0"/>
              </a:spcAft>
            </a:pPr>
            <a:r>
              <a:rPr lang="en-US" sz="2000" b="1" u="sng" dirty="0">
                <a:solidFill>
                  <a:prstClr val="black"/>
                </a:solidFill>
                <a:latin typeface="Arial" charset="0"/>
                <a:ea typeface="ＭＳ Ｐゴシック" charset="0"/>
              </a:rPr>
              <a:t>Quality improvement opportunity</a:t>
            </a:r>
            <a:r>
              <a:rPr lang="en-US" sz="2000" b="1" dirty="0">
                <a:solidFill>
                  <a:prstClr val="black"/>
                </a:solidFill>
                <a:latin typeface="Arial" charset="0"/>
                <a:ea typeface="ＭＳ Ｐゴシック" charset="0"/>
              </a:rPr>
              <a:t>: </a:t>
            </a:r>
            <a:r>
              <a:rPr lang="en-US" sz="2000" dirty="0">
                <a:solidFill>
                  <a:prstClr val="black"/>
                </a:solidFill>
                <a:latin typeface="Arial" charset="0"/>
                <a:ea typeface="ＭＳ Ｐゴシック" charset="0"/>
              </a:rPr>
              <a:t> Increase awareness of possible residual oSDB after tonsillectomy (National Quality Strategy Domains: Person and Caregiver-Centered Experience and Outcomes; Effective Clinical Care)</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2479948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80EB-8669-44B9-AC37-0F8F80290569}"/>
              </a:ext>
            </a:extLst>
          </p:cNvPr>
          <p:cNvSpPr>
            <a:spLocks noGrp="1"/>
          </p:cNvSpPr>
          <p:nvPr>
            <p:ph type="title"/>
          </p:nvPr>
        </p:nvSpPr>
        <p:spPr>
          <a:xfrm>
            <a:off x="525379" y="0"/>
            <a:ext cx="10515600" cy="1133475"/>
          </a:xfrm>
        </p:spPr>
        <p:txBody>
          <a:bodyPr>
            <a:noAutofit/>
          </a:bodyPr>
          <a:lstStyle/>
          <a:p>
            <a:pPr algn="ctr"/>
            <a:r>
              <a:rPr lang="en-US" sz="2500" dirty="0">
                <a:solidFill>
                  <a:schemeClr val="tx1">
                    <a:lumMod val="50000"/>
                  </a:schemeClr>
                </a:solidFill>
              </a:rPr>
              <a:t>STATEMENT 9.  PERIOPERATIVE PAIN COUNSELING</a:t>
            </a:r>
            <a:endParaRPr lang="en-US" sz="2500" dirty="0"/>
          </a:p>
        </p:txBody>
      </p:sp>
      <p:sp>
        <p:nvSpPr>
          <p:cNvPr id="3" name="Content Placeholder 2">
            <a:extLst>
              <a:ext uri="{FF2B5EF4-FFF2-40B4-BE49-F238E27FC236}">
                <a16:creationId xmlns:a16="http://schemas.microsoft.com/office/drawing/2014/main" id="{78BC3071-9517-4DA8-A13F-3F759C81775B}"/>
              </a:ext>
            </a:extLst>
          </p:cNvPr>
          <p:cNvSpPr>
            <a:spLocks noGrp="1"/>
          </p:cNvSpPr>
          <p:nvPr>
            <p:ph idx="1"/>
          </p:nvPr>
        </p:nvSpPr>
        <p:spPr>
          <a:xfrm>
            <a:off x="709863" y="1254793"/>
            <a:ext cx="10515600" cy="5109340"/>
          </a:xfrm>
        </p:spPr>
        <p:txBody>
          <a:bodyPr>
            <a:normAutofit/>
          </a:bodyPr>
          <a:lstStyle/>
          <a:p>
            <a:pPr marL="0" indent="0">
              <a:lnSpc>
                <a:spcPct val="100000"/>
              </a:lnSpc>
              <a:buNone/>
            </a:pPr>
            <a:r>
              <a:rPr lang="en-US" sz="1800" dirty="0">
                <a:solidFill>
                  <a:schemeClr val="bg2">
                    <a:lumMod val="10000"/>
                  </a:schemeClr>
                </a:solidFill>
              </a:rPr>
              <a:t>The clinician should counsel patients and caregivers regarding the importance of managing post-tonsillectomy pain as part of the perioperative education process, and should reinforce this counseling at the time of surgery with reminders about the need to anticipate, reassess, and adequately treat pain after surgery. </a:t>
            </a:r>
            <a:r>
              <a:rPr lang="en-US" sz="1800" b="1" dirty="0">
                <a:solidFill>
                  <a:srgbClr val="FF0000"/>
                </a:solidFill>
              </a:rPr>
              <a:t>Recommendation</a:t>
            </a:r>
            <a:r>
              <a:rPr lang="en-US" sz="1800" dirty="0">
                <a:solidFill>
                  <a:schemeClr val="bg2">
                    <a:lumMod val="10000"/>
                  </a:schemeClr>
                </a:solidFill>
              </a:rPr>
              <a:t> based on randomized controlled trials with limitations and observational studies with a preponderance of benefit over harm.</a:t>
            </a:r>
          </a:p>
          <a:p>
            <a:pPr marL="0" indent="0">
              <a:lnSpc>
                <a:spcPct val="100000"/>
              </a:lnSpc>
              <a:buNone/>
            </a:pPr>
            <a:endParaRPr lang="en-US" sz="1800" dirty="0">
              <a:solidFill>
                <a:schemeClr val="bg2">
                  <a:lumMod val="10000"/>
                </a:schemeClr>
              </a:solidFill>
            </a:endParaRPr>
          </a:p>
          <a:p>
            <a:pPr marL="0" indent="0">
              <a:lnSpc>
                <a:spcPct val="100000"/>
              </a:lnSpc>
              <a:buNone/>
            </a:pPr>
            <a:endParaRPr lang="en-US" sz="1800" dirty="0">
              <a:solidFill>
                <a:schemeClr val="bg2">
                  <a:lumMod val="10000"/>
                </a:schemeClr>
              </a:solidFill>
            </a:endParaRPr>
          </a:p>
          <a:p>
            <a:pPr marL="0" indent="0">
              <a:lnSpc>
                <a:spcPct val="100000"/>
              </a:lnSpc>
              <a:buNone/>
            </a:pPr>
            <a:r>
              <a:rPr lang="en-US" sz="1800" dirty="0">
                <a:solidFill>
                  <a:schemeClr val="bg2">
                    <a:lumMod val="10000"/>
                  </a:schemeClr>
                </a:solidFill>
              </a:rPr>
              <a:t>Benefit: Pain relief, improved and faster recovery; avoidance of complications from dehydration, inadequate food intake</a:t>
            </a:r>
          </a:p>
          <a:p>
            <a:pPr marL="0" indent="0">
              <a:lnSpc>
                <a:spcPct val="100000"/>
              </a:lnSpc>
              <a:buNone/>
            </a:pPr>
            <a:endParaRPr lang="en-US" sz="1800" dirty="0">
              <a:solidFill>
                <a:schemeClr val="bg2">
                  <a:lumMod val="10000"/>
                </a:schemeClr>
              </a:solidFill>
            </a:endParaRPr>
          </a:p>
          <a:p>
            <a:pPr marL="0" indent="0">
              <a:buNone/>
            </a:pPr>
            <a:endParaRPr lang="en-US" b="1" dirty="0">
              <a:solidFill>
                <a:schemeClr val="tx1">
                  <a:lumMod val="50000"/>
                </a:schemeClr>
              </a:solidFill>
            </a:endParaRPr>
          </a:p>
          <a:p>
            <a:pPr marL="0" indent="0">
              <a:buNone/>
            </a:pPr>
            <a:endParaRPr lang="en-US" dirty="0"/>
          </a:p>
        </p:txBody>
      </p:sp>
    </p:spTree>
    <p:extLst>
      <p:ext uri="{BB962C8B-B14F-4D97-AF65-F5344CB8AC3E}">
        <p14:creationId xmlns:p14="http://schemas.microsoft.com/office/powerpoint/2010/main" val="827704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3499-2743-47AB-A183-C9E082938C88}"/>
              </a:ext>
            </a:extLst>
          </p:cNvPr>
          <p:cNvSpPr>
            <a:spLocks noGrp="1"/>
          </p:cNvSpPr>
          <p:nvPr>
            <p:ph type="title"/>
          </p:nvPr>
        </p:nvSpPr>
        <p:spPr>
          <a:xfrm>
            <a:off x="733927" y="381000"/>
            <a:ext cx="10515600" cy="761999"/>
          </a:xfrm>
        </p:spPr>
        <p:txBody>
          <a:bodyPr>
            <a:noAutofit/>
          </a:bodyPr>
          <a:lstStyle/>
          <a:p>
            <a:pPr algn="ctr"/>
            <a:r>
              <a:rPr lang="en-US" sz="2500" dirty="0">
                <a:solidFill>
                  <a:schemeClr val="tx1">
                    <a:lumMod val="50000"/>
                  </a:schemeClr>
                </a:solidFill>
              </a:rPr>
              <a:t>STATEMENT 9.  PERIOPERATIVE PAIN COUNSELING</a:t>
            </a:r>
            <a:endParaRPr lang="en-US" sz="2500" dirty="0"/>
          </a:p>
        </p:txBody>
      </p:sp>
      <p:sp>
        <p:nvSpPr>
          <p:cNvPr id="3" name="Content Placeholder 2">
            <a:extLst>
              <a:ext uri="{FF2B5EF4-FFF2-40B4-BE49-F238E27FC236}">
                <a16:creationId xmlns:a16="http://schemas.microsoft.com/office/drawing/2014/main" id="{4F482BE6-717C-4D0E-97CE-CFB62A354EA3}"/>
              </a:ext>
            </a:extLst>
          </p:cNvPr>
          <p:cNvSpPr>
            <a:spLocks noGrp="1"/>
          </p:cNvSpPr>
          <p:nvPr>
            <p:ph idx="1"/>
          </p:nvPr>
        </p:nvSpPr>
        <p:spPr>
          <a:xfrm>
            <a:off x="838200" y="1339517"/>
            <a:ext cx="10515600" cy="5233164"/>
          </a:xfrm>
        </p:spPr>
        <p:txBody>
          <a:bodyPr>
            <a:normAutofit/>
          </a:bodyPr>
          <a:lstStyle/>
          <a:p>
            <a:pPr marL="0" indent="0">
              <a:buNone/>
            </a:pPr>
            <a:endParaRPr lang="en-US" sz="1600" i="1" dirty="0">
              <a:solidFill>
                <a:schemeClr val="tx1">
                  <a:lumMod val="50000"/>
                </a:schemeClr>
              </a:solidFill>
            </a:endParaRPr>
          </a:p>
          <a:p>
            <a:pPr marL="0" indent="0">
              <a:buNone/>
            </a:pPr>
            <a:r>
              <a:rPr lang="en-US" sz="1800" i="1" dirty="0">
                <a:solidFill>
                  <a:schemeClr val="tx1">
                    <a:lumMod val="50000"/>
                  </a:schemeClr>
                </a:solidFill>
              </a:rPr>
              <a:t>Action Statement Profile for Statement 9:</a:t>
            </a:r>
            <a:endParaRPr lang="en-US" sz="1800" dirty="0">
              <a:solidFill>
                <a:schemeClr val="tx1">
                  <a:lumMod val="50000"/>
                </a:schemeClr>
              </a:solidFill>
            </a:endParaRPr>
          </a:p>
          <a:p>
            <a:pPr lvl="0"/>
            <a:r>
              <a:rPr lang="en-US" sz="1800" b="1" u="sng" dirty="0">
                <a:solidFill>
                  <a:schemeClr val="bg2">
                    <a:lumMod val="10000"/>
                  </a:schemeClr>
                </a:solidFill>
              </a:rPr>
              <a:t>Quality improvement opportunity</a:t>
            </a:r>
            <a:r>
              <a:rPr lang="en-US" sz="1800" dirty="0">
                <a:solidFill>
                  <a:schemeClr val="bg2">
                    <a:lumMod val="10000"/>
                  </a:schemeClr>
                </a:solidFill>
              </a:rPr>
              <a:t>: Raise awareness about the need to anticipate and manage pain after tonsillectomy, and to provide patients and caregivers with effective strategies for preventing and treating pain (National Quality Strategy Domains: Person and Caregiver-Centered Experience and Outcomes, Coordination of Care, Effective Clinical Care)</a:t>
            </a:r>
          </a:p>
          <a:p>
            <a:pPr lvl="0"/>
            <a:r>
              <a:rPr lang="en-US" sz="1800" b="1" u="sng" dirty="0">
                <a:solidFill>
                  <a:schemeClr val="bg2">
                    <a:lumMod val="10000"/>
                  </a:schemeClr>
                </a:solidFill>
              </a:rPr>
              <a:t>Aggregate evidence quality</a:t>
            </a:r>
            <a:r>
              <a:rPr lang="en-US" sz="1800" dirty="0">
                <a:solidFill>
                  <a:schemeClr val="bg2">
                    <a:lumMod val="10000"/>
                  </a:schemeClr>
                </a:solidFill>
              </a:rPr>
              <a:t>: Grade B, randomized controlled trials and observational studies </a:t>
            </a:r>
          </a:p>
          <a:p>
            <a:pPr lvl="0"/>
            <a:r>
              <a:rPr lang="en-US" sz="1800" b="1" u="sng" dirty="0">
                <a:solidFill>
                  <a:schemeClr val="bg2">
                    <a:lumMod val="10000"/>
                  </a:schemeClr>
                </a:solidFill>
              </a:rPr>
              <a:t>Level of confidence in evidence</a:t>
            </a:r>
            <a:r>
              <a:rPr lang="en-US" sz="1800" dirty="0">
                <a:solidFill>
                  <a:schemeClr val="bg2">
                    <a:lumMod val="10000"/>
                  </a:schemeClr>
                </a:solidFill>
              </a:rPr>
              <a:t>: Medium</a:t>
            </a:r>
          </a:p>
          <a:p>
            <a:pPr lvl="0"/>
            <a:r>
              <a:rPr lang="en-US" sz="1800" b="1" u="sng" dirty="0">
                <a:solidFill>
                  <a:schemeClr val="bg2">
                    <a:lumMod val="10000"/>
                  </a:schemeClr>
                </a:solidFill>
              </a:rPr>
              <a:t>Benefit-harm assessment</a:t>
            </a:r>
            <a:r>
              <a:rPr lang="en-US" sz="1800" dirty="0">
                <a:solidFill>
                  <a:schemeClr val="bg2">
                    <a:lumMod val="10000"/>
                  </a:schemeClr>
                </a:solidFill>
              </a:rPr>
              <a:t>: Preponderance of benefit over harm</a:t>
            </a:r>
          </a:p>
          <a:p>
            <a:pPr lvl="0"/>
            <a:r>
              <a:rPr lang="en-US" sz="1800" b="1" u="sng" dirty="0">
                <a:solidFill>
                  <a:schemeClr val="bg2">
                    <a:lumMod val="10000"/>
                  </a:schemeClr>
                </a:solidFill>
              </a:rPr>
              <a:t>Value judgments</a:t>
            </a:r>
            <a:r>
              <a:rPr lang="en-US" sz="1800" dirty="0">
                <a:solidFill>
                  <a:schemeClr val="bg2">
                    <a:lumMod val="10000"/>
                  </a:schemeClr>
                </a:solidFill>
              </a:rPr>
              <a:t>: Perception by the panel that pain control is often underemphasized and inadequately discussed before and after tonsillectomy; importance of engaging the patient and caregiver and providing education about pain management and reassessment which may result in increased patient and caregiver satisfaction </a:t>
            </a:r>
          </a:p>
          <a:p>
            <a:endParaRPr lang="en-US" dirty="0"/>
          </a:p>
        </p:txBody>
      </p:sp>
    </p:spTree>
    <p:extLst>
      <p:ext uri="{BB962C8B-B14F-4D97-AF65-F5344CB8AC3E}">
        <p14:creationId xmlns:p14="http://schemas.microsoft.com/office/powerpoint/2010/main" val="3852053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B067F-414B-407A-B7C3-2A7DA989F457}"/>
              </a:ext>
            </a:extLst>
          </p:cNvPr>
          <p:cNvSpPr>
            <a:spLocks noGrp="1"/>
          </p:cNvSpPr>
          <p:nvPr>
            <p:ph type="title"/>
          </p:nvPr>
        </p:nvSpPr>
        <p:spPr>
          <a:xfrm>
            <a:off x="817075" y="2987"/>
            <a:ext cx="10515600" cy="630756"/>
          </a:xfrm>
        </p:spPr>
        <p:txBody>
          <a:bodyPr>
            <a:normAutofit fontScale="90000"/>
          </a:bodyPr>
          <a:lstStyle/>
          <a:p>
            <a:pPr algn="ctr"/>
            <a:br>
              <a:rPr lang="en-US" sz="2000" dirty="0"/>
            </a:br>
            <a:br>
              <a:rPr lang="en-US" sz="2000" dirty="0">
                <a:solidFill>
                  <a:schemeClr val="tx1">
                    <a:lumMod val="50000"/>
                  </a:schemeClr>
                </a:solidFill>
              </a:rPr>
            </a:br>
            <a:r>
              <a:rPr lang="en-US" sz="2000" dirty="0">
                <a:solidFill>
                  <a:schemeClr val="tx1">
                    <a:lumMod val="50000"/>
                  </a:schemeClr>
                </a:solidFill>
              </a:rPr>
              <a:t>PATIENT INFORMATION POST TONSILLECTOMY PAIN MANAGEMENT FOR CHILDREN: </a:t>
            </a:r>
            <a:br>
              <a:rPr lang="en-US" sz="2000" dirty="0">
                <a:solidFill>
                  <a:schemeClr val="tx1">
                    <a:lumMod val="50000"/>
                  </a:schemeClr>
                </a:solidFill>
              </a:rPr>
            </a:br>
            <a:r>
              <a:rPr lang="en-US" sz="2000" dirty="0">
                <a:solidFill>
                  <a:schemeClr val="tx1">
                    <a:lumMod val="50000"/>
                  </a:schemeClr>
                </a:solidFill>
              </a:rPr>
              <a:t>EDUCATION FOR CAREGIVERS </a:t>
            </a:r>
            <a:br>
              <a:rPr lang="en-US" dirty="0"/>
            </a:br>
            <a:endParaRPr lang="en-US" dirty="0"/>
          </a:p>
        </p:txBody>
      </p:sp>
      <p:graphicFrame>
        <p:nvGraphicFramePr>
          <p:cNvPr id="7" name="Content Placeholder 6">
            <a:extLst>
              <a:ext uri="{FF2B5EF4-FFF2-40B4-BE49-F238E27FC236}">
                <a16:creationId xmlns:a16="http://schemas.microsoft.com/office/drawing/2014/main" id="{1FF3ED91-AEC8-46D9-93D6-A92D856413AE}"/>
              </a:ext>
            </a:extLst>
          </p:cNvPr>
          <p:cNvGraphicFramePr>
            <a:graphicFrameLocks noGrp="1"/>
          </p:cNvGraphicFramePr>
          <p:nvPr>
            <p:ph idx="1"/>
            <p:extLst>
              <p:ext uri="{D42A27DB-BD31-4B8C-83A1-F6EECF244321}">
                <p14:modId xmlns:p14="http://schemas.microsoft.com/office/powerpoint/2010/main" val="4154671154"/>
              </p:ext>
            </p:extLst>
          </p:nvPr>
        </p:nvGraphicFramePr>
        <p:xfrm>
          <a:off x="1109049" y="959668"/>
          <a:ext cx="9931652" cy="4823232"/>
        </p:xfrm>
        <a:graphic>
          <a:graphicData uri="http://schemas.openxmlformats.org/drawingml/2006/table">
            <a:tbl>
              <a:tblPr firstRow="1" firstCol="1" bandRow="1"/>
              <a:tblGrid>
                <a:gridCol w="4927542">
                  <a:extLst>
                    <a:ext uri="{9D8B030D-6E8A-4147-A177-3AD203B41FA5}">
                      <a16:colId xmlns:a16="http://schemas.microsoft.com/office/drawing/2014/main" val="2924326514"/>
                    </a:ext>
                  </a:extLst>
                </a:gridCol>
                <a:gridCol w="5004110">
                  <a:extLst>
                    <a:ext uri="{9D8B030D-6E8A-4147-A177-3AD203B41FA5}">
                      <a16:colId xmlns:a16="http://schemas.microsoft.com/office/drawing/2014/main" val="1608747672"/>
                    </a:ext>
                  </a:extLst>
                </a:gridCol>
              </a:tblGrid>
              <a:tr h="742383">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How long is the recovery after surgery?</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Pain after tonsillectomy on average lasts 7-10 days but can last as long as two weeks.  Your child may complain of throat pain, ear pain and neck pain.  The pain may be worse in the morning this is normal.  You should ask your child if they are having any pain every four hours remembering that they may not say they are in pain.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409664"/>
                  </a:ext>
                </a:extLst>
              </a:tr>
              <a:tr h="1112147">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Will my child be taking pain medication?</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Yes, your child will be prescribed pain medications such as ibuprofen, acetaminophen or an opioid. Ibuprofen can be used safely after surgery.  Pain medication should be given on a regular schedule.   You may be asked to give pain medication around the clock for the first few days after surgery, waking your child up when he or she is sleeping at night.  Alternating medication such as ibuprofen and acetaminophen may be recommended.  Rectal acetaminophen may be given if your child refuses to take pain medication by mouth.  Ask your child if their pain has improved after giving pain medication.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60941"/>
                  </a:ext>
                </a:extLst>
              </a:tr>
              <a:tr h="1087844">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Does my child need to restrict their diet after surgery?</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 your child can maintain their normal diet as tolerated.  Make sure your child drinks plenty of fluids.  Offer frequent small amounts of fluids by bottle, sippy cup or glass.  Staying hydrated is associated with less pain.  Encourage your child to chew and eat food including fruit snacks, popsicles, pudding, yogurt or ice cream.</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52999"/>
                  </a:ext>
                </a:extLst>
              </a:tr>
              <a:tr h="615636">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Will other things besides pain medication help my child’s pain?</a:t>
                      </a:r>
                      <a:endPar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Yes, there are things other than medication that can also be utilized.  You can distract your child by playing with them, having their favorite toys or video games available, applying a cold or hot pack to their neck and/or ears, blow bubbles, do an art project, coloring, watch television or read a book.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844555"/>
                  </a:ext>
                </a:extLst>
              </a:tr>
              <a:tr h="326102">
                <a:tc>
                  <a:txBody>
                    <a:bodyPr/>
                    <a:lstStyle/>
                    <a:p>
                      <a:pPr marL="0" marR="0">
                        <a:lnSpc>
                          <a:spcPct val="107000"/>
                        </a:lnSpc>
                        <a:spcBef>
                          <a:spcPts val="0"/>
                        </a:spcBef>
                        <a:spcAft>
                          <a:spcPts val="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should I do if I cannot manage my child’s pain? </a:t>
                      </a:r>
                      <a:endParaRPr lang="en-US"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Call your healthcare provider if you are unable to adequately control your child’s pain. </a:t>
                      </a:r>
                    </a:p>
                    <a:p>
                      <a:pPr marL="0" marR="0">
                        <a:lnSpc>
                          <a:spcPct val="107000"/>
                        </a:lnSpc>
                        <a:spcBef>
                          <a:spcPts val="0"/>
                        </a:spcBef>
                        <a:spcAft>
                          <a:spcPts val="0"/>
                        </a:spcAft>
                      </a:pPr>
                      <a:r>
                        <a:rPr lang="en-US" sz="11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0065" marR="400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77666"/>
                  </a:ext>
                </a:extLst>
              </a:tr>
            </a:tbl>
          </a:graphicData>
        </a:graphic>
      </p:graphicFrame>
    </p:spTree>
    <p:extLst>
      <p:ext uri="{BB962C8B-B14F-4D97-AF65-F5344CB8AC3E}">
        <p14:creationId xmlns:p14="http://schemas.microsoft.com/office/powerpoint/2010/main" val="510663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C1EE-77F3-46F9-B407-9C30EE9872D3}"/>
              </a:ext>
            </a:extLst>
          </p:cNvPr>
          <p:cNvSpPr>
            <a:spLocks noGrp="1"/>
          </p:cNvSpPr>
          <p:nvPr>
            <p:ph type="title"/>
          </p:nvPr>
        </p:nvSpPr>
        <p:spPr>
          <a:xfrm>
            <a:off x="485274" y="701676"/>
            <a:ext cx="10515600" cy="673100"/>
          </a:xfrm>
        </p:spPr>
        <p:txBody>
          <a:bodyPr>
            <a:noAutofit/>
          </a:bodyPr>
          <a:lstStyle/>
          <a:p>
            <a:pPr algn="ctr"/>
            <a:r>
              <a:rPr lang="en-US" sz="2500" dirty="0">
                <a:solidFill>
                  <a:schemeClr val="tx1">
                    <a:lumMod val="50000"/>
                  </a:schemeClr>
                </a:solidFill>
              </a:rPr>
              <a:t>STATEMENT 10. PERIOPERATIVE ANTIBIOTICS</a:t>
            </a:r>
            <a:endParaRPr lang="en-US" sz="2500" dirty="0"/>
          </a:p>
        </p:txBody>
      </p:sp>
      <p:sp>
        <p:nvSpPr>
          <p:cNvPr id="3" name="Content Placeholder 2">
            <a:extLst>
              <a:ext uri="{FF2B5EF4-FFF2-40B4-BE49-F238E27FC236}">
                <a16:creationId xmlns:a16="http://schemas.microsoft.com/office/drawing/2014/main" id="{BCD9E73B-3BDC-47DC-A0F8-07493BA14D28}"/>
              </a:ext>
            </a:extLst>
          </p:cNvPr>
          <p:cNvSpPr>
            <a:spLocks noGrp="1"/>
          </p:cNvSpPr>
          <p:nvPr>
            <p:ph idx="1"/>
          </p:nvPr>
        </p:nvSpPr>
        <p:spPr>
          <a:xfrm>
            <a:off x="838200" y="1628775"/>
            <a:ext cx="10515600" cy="4366389"/>
          </a:xfrm>
        </p:spPr>
        <p:txBody>
          <a:bodyPr/>
          <a:lstStyle/>
          <a:p>
            <a:pPr marL="0" indent="0">
              <a:lnSpc>
                <a:spcPct val="100000"/>
              </a:lnSpc>
              <a:buNone/>
            </a:pPr>
            <a:r>
              <a:rPr lang="en-US" sz="1800" dirty="0">
                <a:solidFill>
                  <a:schemeClr val="tx1">
                    <a:lumMod val="50000"/>
                  </a:schemeClr>
                </a:solidFill>
              </a:rPr>
              <a:t>Clinicians should not administer or prescribe perioperative antibiotics to children undergoing tonsillectomy. </a:t>
            </a:r>
            <a:r>
              <a:rPr lang="en-US" sz="1800" b="1" dirty="0">
                <a:solidFill>
                  <a:srgbClr val="FF0000"/>
                </a:solidFill>
              </a:rPr>
              <a:t>Strong recommendation against </a:t>
            </a:r>
            <a:r>
              <a:rPr lang="en-US" sz="1800" dirty="0">
                <a:solidFill>
                  <a:schemeClr val="tx1">
                    <a:lumMod val="50000"/>
                  </a:schemeClr>
                </a:solidFill>
              </a:rPr>
              <a:t>administering or prescribing based on randomized controlled trials and systematic reviews with a preponderance of benefit over harm.</a:t>
            </a:r>
          </a:p>
          <a:p>
            <a:pPr marL="0" indent="0">
              <a:lnSpc>
                <a:spcPct val="100000"/>
              </a:lnSpc>
              <a:buNone/>
            </a:pPr>
            <a:endParaRPr lang="en-US" sz="1800" dirty="0">
              <a:solidFill>
                <a:schemeClr val="tx1">
                  <a:lumMod val="50000"/>
                </a:schemeClr>
              </a:solidFill>
            </a:endParaRPr>
          </a:p>
          <a:p>
            <a:pPr marL="0" indent="0">
              <a:lnSpc>
                <a:spcPct val="100000"/>
              </a:lnSpc>
              <a:buNone/>
            </a:pPr>
            <a:r>
              <a:rPr lang="en-US" sz="1800" b="1" u="sng" dirty="0">
                <a:solidFill>
                  <a:schemeClr val="tx1">
                    <a:lumMod val="50000"/>
                  </a:schemeClr>
                </a:solidFill>
              </a:rPr>
              <a:t>Benefit</a:t>
            </a:r>
            <a:r>
              <a:rPr lang="en-US" sz="1800" dirty="0">
                <a:solidFill>
                  <a:schemeClr val="tx1">
                    <a:lumMod val="50000"/>
                  </a:schemeClr>
                </a:solidFill>
              </a:rPr>
              <a:t>: Avoidance of adverse events related to antimicrobial therapy, including rash, allergy, gastrointestinal upset, and induced bacterial resistance</a:t>
            </a:r>
          </a:p>
          <a:p>
            <a:pPr marL="0" indent="0">
              <a:lnSpc>
                <a:spcPct val="100000"/>
              </a:lnSpc>
              <a:buNone/>
            </a:pPr>
            <a:endParaRPr lang="en-US" sz="1800" dirty="0">
              <a:solidFill>
                <a:schemeClr val="tx1">
                  <a:lumMod val="50000"/>
                </a:schemeClr>
              </a:solidFill>
            </a:endParaRPr>
          </a:p>
          <a:p>
            <a:pPr marL="0" indent="0">
              <a:lnSpc>
                <a:spcPct val="100000"/>
              </a:lnSpc>
              <a:buNone/>
            </a:pPr>
            <a:r>
              <a:rPr lang="en-US" sz="1800" b="1" u="sng" dirty="0">
                <a:solidFill>
                  <a:schemeClr val="tx1">
                    <a:lumMod val="50000"/>
                  </a:schemeClr>
                </a:solidFill>
              </a:rPr>
              <a:t>Risks, harms, costs</a:t>
            </a:r>
            <a:r>
              <a:rPr lang="en-US" sz="1800" dirty="0">
                <a:solidFill>
                  <a:schemeClr val="tx1">
                    <a:lumMod val="50000"/>
                  </a:schemeClr>
                </a:solidFill>
              </a:rPr>
              <a:t>: None</a:t>
            </a:r>
          </a:p>
          <a:p>
            <a:pPr marL="0" indent="0">
              <a:buNone/>
            </a:pPr>
            <a:endParaRPr lang="en-US" sz="2400" dirty="0">
              <a:solidFill>
                <a:schemeClr val="tx1">
                  <a:lumMod val="50000"/>
                </a:schemeClr>
              </a:solidFill>
            </a:endParaRPr>
          </a:p>
          <a:p>
            <a:pPr marL="0" indent="0">
              <a:buNone/>
            </a:pPr>
            <a:endParaRPr lang="en-US" sz="2400" dirty="0"/>
          </a:p>
        </p:txBody>
      </p:sp>
    </p:spTree>
    <p:extLst>
      <p:ext uri="{BB962C8B-B14F-4D97-AF65-F5344CB8AC3E}">
        <p14:creationId xmlns:p14="http://schemas.microsoft.com/office/powerpoint/2010/main" val="2897824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2AFE-2B41-48D8-9465-5DC65B550AEA}"/>
              </a:ext>
            </a:extLst>
          </p:cNvPr>
          <p:cNvSpPr>
            <a:spLocks noGrp="1"/>
          </p:cNvSpPr>
          <p:nvPr>
            <p:ph type="title"/>
          </p:nvPr>
        </p:nvSpPr>
        <p:spPr>
          <a:xfrm>
            <a:off x="581527" y="382223"/>
            <a:ext cx="10515600" cy="377825"/>
          </a:xfrm>
        </p:spPr>
        <p:txBody>
          <a:bodyPr>
            <a:noAutofit/>
          </a:bodyPr>
          <a:lstStyle/>
          <a:p>
            <a:pPr algn="ctr"/>
            <a:r>
              <a:rPr lang="en-US" sz="2500" dirty="0">
                <a:solidFill>
                  <a:schemeClr val="tx1">
                    <a:lumMod val="50000"/>
                  </a:schemeClr>
                </a:solidFill>
              </a:rPr>
              <a:t>STATEMENT 10. PERIOPERATIVE ANTIBIOTICS</a:t>
            </a:r>
            <a:endParaRPr lang="en-US" sz="2500" dirty="0"/>
          </a:p>
        </p:txBody>
      </p:sp>
      <p:sp>
        <p:nvSpPr>
          <p:cNvPr id="3" name="Content Placeholder 2">
            <a:extLst>
              <a:ext uri="{FF2B5EF4-FFF2-40B4-BE49-F238E27FC236}">
                <a16:creationId xmlns:a16="http://schemas.microsoft.com/office/drawing/2014/main" id="{3E567703-3FE4-4A4C-AB72-D4938B7D4D80}"/>
              </a:ext>
            </a:extLst>
          </p:cNvPr>
          <p:cNvSpPr>
            <a:spLocks noGrp="1"/>
          </p:cNvSpPr>
          <p:nvPr>
            <p:ph idx="1"/>
          </p:nvPr>
        </p:nvSpPr>
        <p:spPr>
          <a:xfrm>
            <a:off x="838200" y="1019630"/>
            <a:ext cx="10515600" cy="4475823"/>
          </a:xfrm>
        </p:spPr>
        <p:txBody>
          <a:bodyPr>
            <a:normAutofit fontScale="32500" lnSpcReduction="20000"/>
          </a:bodyPr>
          <a:lstStyle/>
          <a:p>
            <a:pPr marL="0" indent="0">
              <a:lnSpc>
                <a:spcPct val="120000"/>
              </a:lnSpc>
              <a:buNone/>
            </a:pPr>
            <a:r>
              <a:rPr lang="en-US" sz="5500" i="1" dirty="0">
                <a:solidFill>
                  <a:schemeClr val="tx1">
                    <a:lumMod val="50000"/>
                  </a:schemeClr>
                </a:solidFill>
              </a:rPr>
              <a:t>Action Statement Profile for Statement 10</a:t>
            </a:r>
            <a:endParaRPr lang="en-US" sz="5500" dirty="0">
              <a:solidFill>
                <a:schemeClr val="tx1">
                  <a:lumMod val="50000"/>
                </a:schemeClr>
              </a:solidFill>
            </a:endParaRPr>
          </a:p>
          <a:p>
            <a:pPr lvl="0">
              <a:lnSpc>
                <a:spcPct val="120000"/>
              </a:lnSpc>
            </a:pPr>
            <a:r>
              <a:rPr lang="en-US" sz="5500" b="1" u="sng" dirty="0">
                <a:solidFill>
                  <a:schemeClr val="bg2">
                    <a:lumMod val="10000"/>
                  </a:schemeClr>
                </a:solidFill>
              </a:rPr>
              <a:t>Quality improvement opportunity</a:t>
            </a:r>
            <a:r>
              <a:rPr lang="en-US" sz="5500" b="1" dirty="0">
                <a:solidFill>
                  <a:schemeClr val="bg2">
                    <a:lumMod val="10000"/>
                  </a:schemeClr>
                </a:solidFill>
              </a:rPr>
              <a:t>: </a:t>
            </a:r>
            <a:r>
              <a:rPr lang="en-US" sz="5500" dirty="0">
                <a:solidFill>
                  <a:schemeClr val="bg2">
                    <a:lumMod val="10000"/>
                  </a:schemeClr>
                </a:solidFill>
              </a:rPr>
              <a:t>Reduce inappropriate use of perioperative antibiotics for children undergoing tonsillectomy who have no other indication for antibiotic therapy (National Quality Strategy Domains: Patient Safety, Effective Clinical Care)</a:t>
            </a:r>
          </a:p>
          <a:p>
            <a:pPr lvl="0">
              <a:lnSpc>
                <a:spcPct val="120000"/>
              </a:lnSpc>
            </a:pPr>
            <a:r>
              <a:rPr lang="en-US" sz="5500" b="1" u="sng" dirty="0">
                <a:solidFill>
                  <a:schemeClr val="bg2">
                    <a:lumMod val="10000"/>
                  </a:schemeClr>
                </a:solidFill>
              </a:rPr>
              <a:t>Aggregate evidence quality</a:t>
            </a:r>
            <a:r>
              <a:rPr lang="en-US" sz="5500" b="1" dirty="0">
                <a:solidFill>
                  <a:schemeClr val="bg2">
                    <a:lumMod val="10000"/>
                  </a:schemeClr>
                </a:solidFill>
              </a:rPr>
              <a:t>:  </a:t>
            </a:r>
            <a:r>
              <a:rPr lang="en-US" sz="5500" dirty="0">
                <a:solidFill>
                  <a:schemeClr val="bg2">
                    <a:lumMod val="10000"/>
                  </a:schemeClr>
                </a:solidFill>
              </a:rPr>
              <a:t>Grade A, randomized controlled trials and systematic reviews, showing no benefit in using perioperative antibiotics to reduce post-tonsillectomy morbidity</a:t>
            </a:r>
          </a:p>
          <a:p>
            <a:pPr lvl="0">
              <a:lnSpc>
                <a:spcPct val="120000"/>
              </a:lnSpc>
            </a:pPr>
            <a:r>
              <a:rPr lang="en-US" sz="5500" b="1" u="sng" dirty="0">
                <a:solidFill>
                  <a:schemeClr val="bg2">
                    <a:lumMod val="10000"/>
                  </a:schemeClr>
                </a:solidFill>
              </a:rPr>
              <a:t>Level of confidence in evidence</a:t>
            </a:r>
            <a:r>
              <a:rPr lang="en-US" sz="5500" b="1" dirty="0">
                <a:solidFill>
                  <a:schemeClr val="bg2">
                    <a:lumMod val="10000"/>
                  </a:schemeClr>
                </a:solidFill>
              </a:rPr>
              <a:t>: </a:t>
            </a:r>
            <a:r>
              <a:rPr lang="en-US" sz="5500" dirty="0">
                <a:solidFill>
                  <a:schemeClr val="bg2">
                    <a:lumMod val="10000"/>
                  </a:schemeClr>
                </a:solidFill>
              </a:rPr>
              <a:t>High</a:t>
            </a:r>
          </a:p>
          <a:p>
            <a:pPr lvl="0">
              <a:lnSpc>
                <a:spcPct val="120000"/>
              </a:lnSpc>
            </a:pPr>
            <a:r>
              <a:rPr lang="en-US" sz="5500" b="1" u="sng" dirty="0">
                <a:solidFill>
                  <a:schemeClr val="bg2">
                    <a:lumMod val="10000"/>
                  </a:schemeClr>
                </a:solidFill>
              </a:rPr>
              <a:t>Benefits-harm assessment</a:t>
            </a:r>
            <a:r>
              <a:rPr lang="en-US" sz="5500" b="1" dirty="0">
                <a:solidFill>
                  <a:schemeClr val="bg2">
                    <a:lumMod val="10000"/>
                  </a:schemeClr>
                </a:solidFill>
              </a:rPr>
              <a:t>: </a:t>
            </a:r>
            <a:r>
              <a:rPr lang="en-US" sz="5500" dirty="0">
                <a:solidFill>
                  <a:schemeClr val="bg2">
                    <a:lumMod val="10000"/>
                  </a:schemeClr>
                </a:solidFill>
              </a:rPr>
              <a:t>Preponderance of benefit over harm</a:t>
            </a:r>
          </a:p>
          <a:p>
            <a:pPr lvl="0">
              <a:lnSpc>
                <a:spcPct val="120000"/>
              </a:lnSpc>
            </a:pPr>
            <a:r>
              <a:rPr lang="en-US" sz="5500" b="1" u="sng" dirty="0">
                <a:solidFill>
                  <a:schemeClr val="bg2">
                    <a:lumMod val="10000"/>
                  </a:schemeClr>
                </a:solidFill>
              </a:rPr>
              <a:t>Value judgments</a:t>
            </a:r>
            <a:r>
              <a:rPr lang="en-US" sz="5500" b="1" dirty="0">
                <a:solidFill>
                  <a:schemeClr val="bg2">
                    <a:lumMod val="10000"/>
                  </a:schemeClr>
                </a:solidFill>
              </a:rPr>
              <a:t>: </a:t>
            </a:r>
            <a:r>
              <a:rPr lang="en-US" sz="5500" dirty="0">
                <a:solidFill>
                  <a:schemeClr val="bg2">
                    <a:lumMod val="10000"/>
                  </a:schemeClr>
                </a:solidFill>
              </a:rPr>
              <a:t>The guideline update group felt there remains a significant gap in care for this recommendation, despite reduced use of perioperative antibiotics after the original publication of this guideline recommendation in 2011.  Antibiotic therapy is not recommended given the lack of demonstrable benefits in randomized controlled trials plus the well-documented potential adverse events and cost of therapy</a:t>
            </a:r>
          </a:p>
          <a:p>
            <a:pPr marL="0" indent="0">
              <a:buNone/>
            </a:pPr>
            <a:endParaRPr lang="en-US" dirty="0"/>
          </a:p>
        </p:txBody>
      </p:sp>
    </p:spTree>
    <p:extLst>
      <p:ext uri="{BB962C8B-B14F-4D97-AF65-F5344CB8AC3E}">
        <p14:creationId xmlns:p14="http://schemas.microsoft.com/office/powerpoint/2010/main" val="40950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3DDF-817E-4DD0-ACB0-299AD564B725}"/>
              </a:ext>
            </a:extLst>
          </p:cNvPr>
          <p:cNvSpPr>
            <a:spLocks noGrp="1"/>
          </p:cNvSpPr>
          <p:nvPr>
            <p:ph type="title"/>
          </p:nvPr>
        </p:nvSpPr>
        <p:spPr>
          <a:xfrm>
            <a:off x="838200" y="0"/>
            <a:ext cx="10515600" cy="361950"/>
          </a:xfrm>
        </p:spPr>
        <p:txBody>
          <a:bodyPr>
            <a:normAutofit fontScale="90000"/>
          </a:bodyPr>
          <a:lstStyle/>
          <a:p>
            <a:pPr algn="ctr"/>
            <a:br>
              <a:rPr lang="en-US" dirty="0"/>
            </a:br>
            <a:r>
              <a:rPr lang="en-US" dirty="0">
                <a:solidFill>
                  <a:schemeClr val="bg2">
                    <a:lumMod val="10000"/>
                  </a:schemeClr>
                </a:solidFill>
              </a:rPr>
              <a:t>Burden of Tonsillectomy in Children</a:t>
            </a:r>
            <a:endParaRPr lang="en-US" dirty="0"/>
          </a:p>
        </p:txBody>
      </p:sp>
      <p:pic>
        <p:nvPicPr>
          <p:cNvPr id="4" name="Content Placeholder 3">
            <a:extLst>
              <a:ext uri="{FF2B5EF4-FFF2-40B4-BE49-F238E27FC236}">
                <a16:creationId xmlns:a16="http://schemas.microsoft.com/office/drawing/2014/main" id="{608B807E-1E38-48EA-B2AF-4F91D9DD4AF1}"/>
              </a:ext>
            </a:extLst>
          </p:cNvPr>
          <p:cNvPicPr>
            <a:picLocks noGrp="1" noChangeAspect="1"/>
          </p:cNvPicPr>
          <p:nvPr>
            <p:ph idx="1"/>
          </p:nvPr>
        </p:nvPicPr>
        <p:blipFill rotWithShape="1">
          <a:blip r:embed="rId2"/>
          <a:srcRect b="11578"/>
          <a:stretch/>
        </p:blipFill>
        <p:spPr>
          <a:xfrm>
            <a:off x="552450" y="1328738"/>
            <a:ext cx="1905000" cy="1909031"/>
          </a:xfrm>
          <a:prstGeom prst="rect">
            <a:avLst/>
          </a:prstGeom>
        </p:spPr>
      </p:pic>
      <p:sp>
        <p:nvSpPr>
          <p:cNvPr id="3" name="Rectangle 2">
            <a:extLst>
              <a:ext uri="{FF2B5EF4-FFF2-40B4-BE49-F238E27FC236}">
                <a16:creationId xmlns:a16="http://schemas.microsoft.com/office/drawing/2014/main" id="{49F0A45E-22C4-41C4-B1DF-FB31332F79B6}"/>
              </a:ext>
            </a:extLst>
          </p:cNvPr>
          <p:cNvSpPr/>
          <p:nvPr/>
        </p:nvSpPr>
        <p:spPr>
          <a:xfrm>
            <a:off x="2978092" y="1548998"/>
            <a:ext cx="7935985" cy="3760004"/>
          </a:xfrm>
          <a:prstGeom prst="rect">
            <a:avLst/>
          </a:prstGeom>
        </p:spPr>
        <p:txBody>
          <a:bodyPr wrap="square">
            <a:spAutoFit/>
          </a:bodyPr>
          <a:lstStyle/>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5F5F5F">
                    <a:lumMod val="50000"/>
                  </a:srgbClr>
                </a:solidFill>
                <a:effectLst/>
                <a:uLnTx/>
                <a:uFillTx/>
              </a:rPr>
              <a:t>Tonsillectomy is the second most common ambulatory surgical procedure performed on children in the United States. </a:t>
            </a:r>
          </a:p>
          <a:p>
            <a:pPr marR="0" lvl="0" defTabSz="914400" eaLnBrk="1" fontAlgn="auto" latinLnBrk="0" hangingPunct="1">
              <a:lnSpc>
                <a:spcPct val="100000"/>
              </a:lnSpc>
              <a:spcBef>
                <a:spcPts val="1000"/>
              </a:spcBef>
              <a:spcAft>
                <a:spcPts val="0"/>
              </a:spcAft>
              <a:buClr>
                <a:srgbClr val="0099A8"/>
              </a:buClr>
              <a:buSzTx/>
              <a:tabLst/>
              <a:defRPr/>
            </a:pPr>
            <a:endParaRPr kumimoji="0" lang="en-US" sz="1500" b="1" i="0" u="none" strike="noStrike" kern="0" cap="none" spc="0" normalizeH="0" baseline="0" noProof="0" dirty="0">
              <a:ln>
                <a:noFill/>
              </a:ln>
              <a:solidFill>
                <a:srgbClr val="5F5F5F">
                  <a:lumMod val="50000"/>
                </a:srgbClr>
              </a:solidFill>
              <a:effectLst/>
              <a:uLnTx/>
              <a:uFillTx/>
              <a:cs typeface="Times New Roman" panose="02020603050405020304" pitchFamily="18" charset="0"/>
            </a:endParaRPr>
          </a:p>
          <a:p>
            <a:pPr marL="228600" marR="0" lvl="0" indent="-228600" defTabSz="914400" eaLnBrk="1" fontAlgn="auto" latinLnBrk="0" hangingPunct="1">
              <a:lnSpc>
                <a:spcPct val="100000"/>
              </a:lnSpc>
              <a:spcBef>
                <a:spcPts val="1200"/>
              </a:spcBef>
              <a:spcAft>
                <a:spcPts val="120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5F5F5F">
                    <a:lumMod val="50000"/>
                  </a:srgbClr>
                </a:solidFill>
                <a:effectLst/>
                <a:uLnTx/>
                <a:uFillTx/>
              </a:rPr>
              <a:t>There were 289,000 tonsillectomies performed in children under 15 years of age in 2017, constituting 16% of all ambulatory surgery in this age group.</a:t>
            </a:r>
          </a:p>
          <a:p>
            <a:pPr marR="0" lvl="0" defTabSz="914400" eaLnBrk="1" fontAlgn="auto" latinLnBrk="0" hangingPunct="1">
              <a:lnSpc>
                <a:spcPct val="100000"/>
              </a:lnSpc>
              <a:spcBef>
                <a:spcPts val="1200"/>
              </a:spcBef>
              <a:spcAft>
                <a:spcPts val="1200"/>
              </a:spcAft>
              <a:buClr>
                <a:srgbClr val="0099A8"/>
              </a:buClr>
              <a:buSzTx/>
              <a:tabLst/>
              <a:defRPr/>
            </a:pPr>
            <a:endParaRPr kumimoji="0" lang="en-US" sz="1500" b="1" i="0" u="none" strike="noStrike" kern="0" cap="none" spc="0" normalizeH="0" baseline="0" noProof="0" dirty="0">
              <a:ln>
                <a:noFill/>
              </a:ln>
              <a:solidFill>
                <a:srgbClr val="5F5F5F">
                  <a:lumMod val="50000"/>
                </a:srgbClr>
              </a:solidFill>
              <a:effectLst/>
              <a:uLnTx/>
              <a:uFillTx/>
              <a:cs typeface="Times New Roman" panose="02020603050405020304" pitchFamily="18" charset="0"/>
            </a:endParaRPr>
          </a:p>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DEDFDC">
                    <a:lumMod val="10000"/>
                  </a:srgbClr>
                </a:solidFill>
                <a:effectLst/>
                <a:uLnTx/>
                <a:uFillTx/>
                <a:cs typeface="Times New Roman" panose="02020603050405020304" pitchFamily="18" charset="0"/>
              </a:rPr>
              <a:t>Tonsillectomy is a surgical procedure with an associated morbidity that includes possible hospitalization, risks of anesthesia, prolonged throat pain, and financial costs. </a:t>
            </a:r>
          </a:p>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endParaRPr kumimoji="0" lang="en-US" sz="1500" b="1" i="0" u="none" strike="noStrike" kern="0" cap="none" spc="0" normalizeH="0" baseline="0" noProof="0" dirty="0">
              <a:ln>
                <a:noFill/>
              </a:ln>
              <a:solidFill>
                <a:srgbClr val="DEDFDC">
                  <a:lumMod val="10000"/>
                </a:srgbClr>
              </a:solidFill>
              <a:effectLst/>
              <a:uLnTx/>
              <a:uFillTx/>
              <a:cs typeface="Times New Roman" panose="02020603050405020304" pitchFamily="18" charset="0"/>
            </a:endParaRPr>
          </a:p>
          <a:p>
            <a:pPr marL="228600" marR="0" lvl="0" indent="-228600" defTabSz="914400" eaLnBrk="1" fontAlgn="auto" latinLnBrk="0" hangingPunct="1">
              <a:lnSpc>
                <a:spcPct val="100000"/>
              </a:lnSpc>
              <a:spcBef>
                <a:spcPts val="1000"/>
              </a:spcBef>
              <a:spcAft>
                <a:spcPts val="0"/>
              </a:spcAft>
              <a:buClr>
                <a:srgbClr val="0099A8"/>
              </a:buClr>
              <a:buSzTx/>
              <a:buFont typeface="Arial" panose="020B0604020202020204" pitchFamily="34" charset="0"/>
              <a:buChar char="•"/>
              <a:tabLst/>
              <a:defRPr/>
            </a:pPr>
            <a:r>
              <a:rPr kumimoji="0" lang="en-US" sz="1500" b="1" i="0" u="none" strike="noStrike" kern="0" cap="none" spc="0" normalizeH="0" baseline="0" noProof="0" dirty="0">
                <a:ln>
                  <a:noFill/>
                </a:ln>
                <a:solidFill>
                  <a:srgbClr val="5F5F5F">
                    <a:lumMod val="50000"/>
                  </a:srgbClr>
                </a:solidFill>
                <a:effectLst/>
                <a:uLnTx/>
                <a:uFillTx/>
              </a:rPr>
              <a:t>Mortality rates for tonsillectomy have been estimated at between 1 in 16,000 to 1 in 35,000, based on data from the 1970s. There are no current estimates of tonsillectomy mortality.</a:t>
            </a:r>
          </a:p>
        </p:txBody>
      </p:sp>
    </p:spTree>
    <p:extLst>
      <p:ext uri="{BB962C8B-B14F-4D97-AF65-F5344CB8AC3E}">
        <p14:creationId xmlns:p14="http://schemas.microsoft.com/office/powerpoint/2010/main" val="375651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90B9-94DF-4205-B04C-A8DD4B1D3A6D}"/>
              </a:ext>
            </a:extLst>
          </p:cNvPr>
          <p:cNvSpPr>
            <a:spLocks noGrp="1"/>
          </p:cNvSpPr>
          <p:nvPr>
            <p:ph type="title"/>
          </p:nvPr>
        </p:nvSpPr>
        <p:spPr>
          <a:xfrm>
            <a:off x="324852" y="734093"/>
            <a:ext cx="10515600" cy="497711"/>
          </a:xfrm>
        </p:spPr>
        <p:txBody>
          <a:bodyPr>
            <a:noAutofit/>
          </a:bodyPr>
          <a:lstStyle/>
          <a:p>
            <a:pPr algn="ctr"/>
            <a:r>
              <a:rPr lang="en-US" sz="2500" dirty="0">
                <a:solidFill>
                  <a:schemeClr val="tx1">
                    <a:lumMod val="50000"/>
                  </a:schemeClr>
                </a:solidFill>
              </a:rPr>
              <a:t>STATEMENT 11. INTRAOPERATIVE STEROIDS</a:t>
            </a:r>
          </a:p>
        </p:txBody>
      </p:sp>
      <p:sp>
        <p:nvSpPr>
          <p:cNvPr id="3" name="Content Placeholder 2">
            <a:extLst>
              <a:ext uri="{FF2B5EF4-FFF2-40B4-BE49-F238E27FC236}">
                <a16:creationId xmlns:a16="http://schemas.microsoft.com/office/drawing/2014/main" id="{1925EC1D-631A-43B2-AC0F-72E90DB087A0}"/>
              </a:ext>
            </a:extLst>
          </p:cNvPr>
          <p:cNvSpPr>
            <a:spLocks noGrp="1"/>
          </p:cNvSpPr>
          <p:nvPr>
            <p:ph idx="1"/>
          </p:nvPr>
        </p:nvSpPr>
        <p:spPr>
          <a:xfrm>
            <a:off x="838200" y="1333501"/>
            <a:ext cx="10515600" cy="4661664"/>
          </a:xfrm>
        </p:spPr>
        <p:txBody>
          <a:bodyPr>
            <a:normAutofit/>
          </a:bodyPr>
          <a:lstStyle/>
          <a:p>
            <a:pPr marL="0" indent="0">
              <a:lnSpc>
                <a:spcPct val="100000"/>
              </a:lnSpc>
              <a:buNone/>
            </a:pPr>
            <a:r>
              <a:rPr lang="en-US" sz="1800" dirty="0">
                <a:solidFill>
                  <a:schemeClr val="bg2">
                    <a:lumMod val="10000"/>
                  </a:schemeClr>
                </a:solidFill>
              </a:rPr>
              <a:t>Clinicians should administer a single, intraoperative dose of intravenous dexamethasone to children undergoing tonsillectomy. </a:t>
            </a:r>
            <a:r>
              <a:rPr lang="en-US" sz="1800" b="1" dirty="0">
                <a:solidFill>
                  <a:srgbClr val="FF0000"/>
                </a:solidFill>
              </a:rPr>
              <a:t>Strong recommendation</a:t>
            </a:r>
            <a:r>
              <a:rPr lang="en-US" sz="1800" dirty="0">
                <a:solidFill>
                  <a:srgbClr val="FF0000"/>
                </a:solidFill>
              </a:rPr>
              <a:t> </a:t>
            </a:r>
            <a:r>
              <a:rPr lang="en-US" sz="1800" dirty="0">
                <a:solidFill>
                  <a:schemeClr val="bg2">
                    <a:lumMod val="10000"/>
                  </a:schemeClr>
                </a:solidFill>
              </a:rPr>
              <a:t>based on randomized controlled trials and systematic reviews of randomized controlled trials with a preponderance of benefit over harm.</a:t>
            </a:r>
            <a:endParaRPr lang="en-US" sz="1800" b="1" i="1" u="sng" dirty="0">
              <a:solidFill>
                <a:schemeClr val="bg2">
                  <a:lumMod val="10000"/>
                </a:schemeClr>
              </a:solidFill>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Decreased incidence of post-operative nausea and vomiting up to 24 hours post-tonsillectomy, decreased time to first oral intake, and decreased pain as measured by lower pain scores and longer latency times to analgesic administration</a:t>
            </a:r>
          </a:p>
          <a:p>
            <a:pPr lvl="0">
              <a:lnSpc>
                <a:spcPct val="100000"/>
              </a:lnSpc>
            </a:pPr>
            <a:endParaRPr lang="en-US" sz="1800" dirty="0">
              <a:solidFill>
                <a:schemeClr val="bg2">
                  <a:lumMod val="10000"/>
                </a:schemeClr>
              </a:solidFill>
            </a:endParaRPr>
          </a:p>
          <a:p>
            <a:pPr marL="0" indent="0">
              <a:lnSpc>
                <a:spcPct val="100000"/>
              </a:lnSpc>
              <a:buNone/>
            </a:pPr>
            <a:r>
              <a:rPr lang="en-US" sz="1800" i="1" dirty="0">
                <a:solidFill>
                  <a:schemeClr val="tx1">
                    <a:lumMod val="50000"/>
                  </a:schemeClr>
                </a:solidFill>
              </a:rPr>
              <a:t>Action Statement Profile for Statement 11</a:t>
            </a:r>
            <a:endParaRPr lang="en-US" sz="1800" dirty="0">
              <a:solidFill>
                <a:schemeClr val="tx1">
                  <a:lumMod val="50000"/>
                </a:schemeClr>
              </a:solidFill>
            </a:endParaRPr>
          </a:p>
          <a:p>
            <a:pPr lvl="0">
              <a:lnSpc>
                <a:spcPct val="100000"/>
              </a:lnSpc>
            </a:pPr>
            <a:r>
              <a:rPr lang="en-US" sz="1800" b="1" u="sng" dirty="0">
                <a:solidFill>
                  <a:schemeClr val="bg2">
                    <a:lumMod val="10000"/>
                  </a:schemeClr>
                </a:solidFill>
              </a:rPr>
              <a:t>Value judgments</a:t>
            </a:r>
            <a:r>
              <a:rPr lang="en-US" sz="1800" b="1" dirty="0">
                <a:solidFill>
                  <a:schemeClr val="bg2">
                    <a:lumMod val="10000"/>
                  </a:schemeClr>
                </a:solidFill>
              </a:rPr>
              <a:t>: </a:t>
            </a:r>
            <a:r>
              <a:rPr lang="en-US" sz="1800" dirty="0">
                <a:solidFill>
                  <a:schemeClr val="bg2">
                    <a:lumMod val="10000"/>
                  </a:schemeClr>
                </a:solidFill>
              </a:rPr>
              <a:t>Decreased PONV and postoperative pain likely to result in increased patient and caregiver satisfaction, and decreased incidence of overnight hospital admission, associated with lower total healthcare costs compared to costs of drug administration</a:t>
            </a:r>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1105963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98F8-E810-4496-BCBB-2DF6DD086E54}"/>
              </a:ext>
            </a:extLst>
          </p:cNvPr>
          <p:cNvSpPr>
            <a:spLocks noGrp="1"/>
          </p:cNvSpPr>
          <p:nvPr>
            <p:ph type="title"/>
          </p:nvPr>
        </p:nvSpPr>
        <p:spPr>
          <a:xfrm>
            <a:off x="450182" y="251160"/>
            <a:ext cx="11144250" cy="796159"/>
          </a:xfrm>
        </p:spPr>
        <p:txBody>
          <a:bodyPr>
            <a:normAutofit/>
          </a:bodyPr>
          <a:lstStyle/>
          <a:p>
            <a:pPr algn="ctr"/>
            <a:r>
              <a:rPr lang="en-US" sz="2500" dirty="0">
                <a:solidFill>
                  <a:schemeClr val="tx1">
                    <a:lumMod val="50000"/>
                  </a:schemeClr>
                </a:solidFill>
              </a:rPr>
              <a:t>STATEMENT 12. INPATIENT MONITORING FOR CHILDREN AFTER TONSILLECTOMY</a:t>
            </a:r>
          </a:p>
        </p:txBody>
      </p:sp>
      <p:sp>
        <p:nvSpPr>
          <p:cNvPr id="3" name="Content Placeholder 2">
            <a:extLst>
              <a:ext uri="{FF2B5EF4-FFF2-40B4-BE49-F238E27FC236}">
                <a16:creationId xmlns:a16="http://schemas.microsoft.com/office/drawing/2014/main" id="{F4924AF8-0FDF-44DE-90F8-BF97CF9060B6}"/>
              </a:ext>
            </a:extLst>
          </p:cNvPr>
          <p:cNvSpPr>
            <a:spLocks noGrp="1"/>
          </p:cNvSpPr>
          <p:nvPr>
            <p:ph idx="1"/>
          </p:nvPr>
        </p:nvSpPr>
        <p:spPr>
          <a:xfrm>
            <a:off x="838200" y="1133475"/>
            <a:ext cx="10515600" cy="4371032"/>
          </a:xfrm>
        </p:spPr>
        <p:txBody>
          <a:bodyPr>
            <a:normAutofit/>
          </a:bodyPr>
          <a:lstStyle/>
          <a:p>
            <a:pPr marL="0" indent="0">
              <a:buNone/>
            </a:pPr>
            <a:r>
              <a:rPr lang="en-US" sz="2000" dirty="0">
                <a:solidFill>
                  <a:schemeClr val="bg2">
                    <a:lumMod val="10000"/>
                  </a:schemeClr>
                </a:solidFill>
              </a:rPr>
              <a:t>Clinicians should arrange for overnight, inpatient monitoring of children after tonsillectomy if they are under age 3 years, or have severe OSA (apnea-hypopnea index of 10, or more obstructive events/hour, oxygen saturation nadir less than 80 percent, or both).  </a:t>
            </a:r>
            <a:r>
              <a:rPr lang="en-US" sz="2000" b="1" dirty="0">
                <a:solidFill>
                  <a:srgbClr val="FF0000"/>
                </a:solidFill>
              </a:rPr>
              <a:t>Recommendation</a:t>
            </a:r>
            <a:r>
              <a:rPr lang="en-US" sz="2000" dirty="0">
                <a:solidFill>
                  <a:schemeClr val="bg2">
                    <a:lumMod val="10000"/>
                  </a:schemeClr>
                </a:solidFill>
              </a:rPr>
              <a:t> based on observational studies with a preponderance of benefit over harm.</a:t>
            </a:r>
          </a:p>
          <a:p>
            <a:endParaRPr lang="en-US" sz="2000" b="1" i="1" u="sng" dirty="0">
              <a:solidFill>
                <a:schemeClr val="bg2">
                  <a:lumMod val="10000"/>
                </a:schemeClr>
              </a:solidFill>
            </a:endParaRPr>
          </a:p>
          <a:p>
            <a:pPr lvl="0"/>
            <a:r>
              <a:rPr lang="en-US" sz="2000" b="1" u="sng" dirty="0">
                <a:solidFill>
                  <a:schemeClr val="bg2">
                    <a:lumMod val="10000"/>
                  </a:schemeClr>
                </a:solidFill>
              </a:rPr>
              <a:t>Benefit</a:t>
            </a:r>
            <a:r>
              <a:rPr lang="en-US" sz="2000" b="1" dirty="0">
                <a:solidFill>
                  <a:schemeClr val="bg2">
                    <a:lumMod val="10000"/>
                  </a:schemeClr>
                </a:solidFill>
              </a:rPr>
              <a:t>: </a:t>
            </a:r>
            <a:r>
              <a:rPr lang="en-US" sz="2000" dirty="0">
                <a:solidFill>
                  <a:schemeClr val="bg2">
                    <a:lumMod val="10000"/>
                  </a:schemeClr>
                </a:solidFill>
              </a:rPr>
              <a:t>Improve patient safety and patient satisfaction after tonsillectomy that would allow prompt detection and management of respiratory complications among high-risk children</a:t>
            </a:r>
          </a:p>
          <a:p>
            <a:pPr lvl="0"/>
            <a:endParaRPr lang="en-US" sz="2000" dirty="0">
              <a:solidFill>
                <a:schemeClr val="bg2">
                  <a:lumMod val="10000"/>
                </a:schemeClr>
              </a:solidFill>
            </a:endParaRPr>
          </a:p>
          <a:p>
            <a:pPr lvl="0"/>
            <a:r>
              <a:rPr lang="en-US" sz="2000" b="1" u="sng" dirty="0">
                <a:solidFill>
                  <a:schemeClr val="bg2">
                    <a:lumMod val="10000"/>
                  </a:schemeClr>
                </a:solidFill>
              </a:rPr>
              <a:t>Risks, harms, costs</a:t>
            </a:r>
            <a:r>
              <a:rPr lang="en-US" sz="2000" b="1" dirty="0">
                <a:solidFill>
                  <a:schemeClr val="bg2">
                    <a:lumMod val="10000"/>
                  </a:schemeClr>
                </a:solidFill>
              </a:rPr>
              <a:t>: </a:t>
            </a:r>
            <a:r>
              <a:rPr lang="en-US" sz="2000" dirty="0">
                <a:solidFill>
                  <a:schemeClr val="bg2">
                    <a:lumMod val="10000"/>
                  </a:schemeClr>
                </a:solidFill>
              </a:rPr>
              <a:t>Harm: Unnecessary admission of children who are at low risk for respiratory complications; occupying a hospital bed in limited resource settings; risk of iatrogenic injury; Cost of hospital care </a:t>
            </a:r>
            <a:endParaRPr lang="en-US" sz="2000" u="sng" dirty="0"/>
          </a:p>
          <a:p>
            <a:pPr marL="0" indent="0">
              <a:buNone/>
            </a:pPr>
            <a:endParaRPr lang="en-US" dirty="0"/>
          </a:p>
        </p:txBody>
      </p:sp>
    </p:spTree>
    <p:extLst>
      <p:ext uri="{BB962C8B-B14F-4D97-AF65-F5344CB8AC3E}">
        <p14:creationId xmlns:p14="http://schemas.microsoft.com/office/powerpoint/2010/main" val="104127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C737A-1186-4394-821B-323F15D1A910}"/>
              </a:ext>
            </a:extLst>
          </p:cNvPr>
          <p:cNvSpPr>
            <a:spLocks noGrp="1"/>
          </p:cNvSpPr>
          <p:nvPr>
            <p:ph type="title"/>
          </p:nvPr>
        </p:nvSpPr>
        <p:spPr>
          <a:xfrm>
            <a:off x="471487" y="313744"/>
            <a:ext cx="11249025" cy="771526"/>
          </a:xfrm>
        </p:spPr>
        <p:txBody>
          <a:bodyPr>
            <a:noAutofit/>
          </a:bodyPr>
          <a:lstStyle/>
          <a:p>
            <a:pPr algn="ctr"/>
            <a:r>
              <a:rPr lang="en-US" sz="2500" dirty="0">
                <a:solidFill>
                  <a:schemeClr val="tx1">
                    <a:lumMod val="50000"/>
                  </a:schemeClr>
                </a:solidFill>
              </a:rPr>
              <a:t>STATEMENT 12. INPATIENT MONITORING FOR CHILDREN AFTER TONSILLECTOMY</a:t>
            </a:r>
            <a:endParaRPr lang="en-US" sz="2500" dirty="0"/>
          </a:p>
        </p:txBody>
      </p:sp>
      <p:sp>
        <p:nvSpPr>
          <p:cNvPr id="3" name="Content Placeholder 2">
            <a:extLst>
              <a:ext uri="{FF2B5EF4-FFF2-40B4-BE49-F238E27FC236}">
                <a16:creationId xmlns:a16="http://schemas.microsoft.com/office/drawing/2014/main" id="{D3D93F4F-C7CD-48AA-A8D7-356F5FF0F94B}"/>
              </a:ext>
            </a:extLst>
          </p:cNvPr>
          <p:cNvSpPr>
            <a:spLocks noGrp="1"/>
          </p:cNvSpPr>
          <p:nvPr>
            <p:ph idx="1"/>
          </p:nvPr>
        </p:nvSpPr>
        <p:spPr>
          <a:xfrm>
            <a:off x="542926" y="957188"/>
            <a:ext cx="11434194" cy="5587068"/>
          </a:xfrm>
        </p:spPr>
        <p:txBody>
          <a:bodyPr>
            <a:noAutofit/>
          </a:bodyPr>
          <a:lstStyle/>
          <a:p>
            <a:pPr marL="0" indent="0">
              <a:lnSpc>
                <a:spcPct val="120000"/>
              </a:lnSpc>
              <a:buNone/>
            </a:pPr>
            <a:r>
              <a:rPr lang="en-US" sz="1400" i="1" dirty="0">
                <a:solidFill>
                  <a:schemeClr val="tx1">
                    <a:lumMod val="50000"/>
                  </a:schemeClr>
                </a:solidFill>
              </a:rPr>
              <a:t>Action Statement Profile for Statement 12</a:t>
            </a:r>
            <a:endParaRPr lang="en-US" sz="1400" dirty="0">
              <a:solidFill>
                <a:schemeClr val="tx1">
                  <a:lumMod val="50000"/>
                </a:schemeClr>
              </a:solidFill>
            </a:endParaRPr>
          </a:p>
          <a:p>
            <a:pPr lvl="0">
              <a:lnSpc>
                <a:spcPct val="120000"/>
              </a:lnSpc>
            </a:pPr>
            <a:r>
              <a:rPr lang="en-US" sz="1400" b="1" u="sng" dirty="0">
                <a:solidFill>
                  <a:schemeClr val="bg2">
                    <a:lumMod val="10000"/>
                  </a:schemeClr>
                </a:solidFill>
              </a:rPr>
              <a:t>Quality improvement opportunity</a:t>
            </a:r>
            <a:r>
              <a:rPr lang="en-US" sz="1400" b="1" dirty="0">
                <a:solidFill>
                  <a:schemeClr val="bg2">
                    <a:lumMod val="10000"/>
                  </a:schemeClr>
                </a:solidFill>
              </a:rPr>
              <a:t>: </a:t>
            </a:r>
            <a:r>
              <a:rPr lang="en-US" sz="1400" dirty="0">
                <a:solidFill>
                  <a:schemeClr val="bg2">
                    <a:lumMod val="10000"/>
                  </a:schemeClr>
                </a:solidFill>
              </a:rPr>
              <a:t>Facilitate early detection and management of oxygen desaturation, airway compromise, or other adverse events after tonsillectomy in patients who are more likely to have them based on young age, OSA severity, or both. (National Quality Strategy Domains: Patient Safety, Effective Clinical Care)</a:t>
            </a:r>
          </a:p>
          <a:p>
            <a:pPr lvl="0">
              <a:lnSpc>
                <a:spcPct val="120000"/>
              </a:lnSpc>
            </a:pPr>
            <a:r>
              <a:rPr lang="en-US" sz="1400" b="1" u="sng" dirty="0">
                <a:solidFill>
                  <a:schemeClr val="bg2">
                    <a:lumMod val="10000"/>
                  </a:schemeClr>
                </a:solidFill>
              </a:rPr>
              <a:t>Aggregate evidence quality</a:t>
            </a:r>
            <a:r>
              <a:rPr lang="en-US" sz="1400" b="1" dirty="0">
                <a:solidFill>
                  <a:schemeClr val="bg2">
                    <a:lumMod val="10000"/>
                  </a:schemeClr>
                </a:solidFill>
              </a:rPr>
              <a:t>: </a:t>
            </a:r>
            <a:r>
              <a:rPr lang="en-US" sz="1400" dirty="0">
                <a:solidFill>
                  <a:schemeClr val="bg2">
                    <a:lumMod val="10000"/>
                  </a:schemeClr>
                </a:solidFill>
              </a:rPr>
              <a:t>Grade B, observational studies on age, meta-analysis of observational studies regarding complications</a:t>
            </a:r>
          </a:p>
          <a:p>
            <a:pPr lvl="0">
              <a:lnSpc>
                <a:spcPct val="120000"/>
              </a:lnSpc>
            </a:pPr>
            <a:r>
              <a:rPr lang="en-US" sz="1400" b="1" u="sng" dirty="0">
                <a:solidFill>
                  <a:schemeClr val="bg2">
                    <a:lumMod val="10000"/>
                  </a:schemeClr>
                </a:solidFill>
              </a:rPr>
              <a:t>Level of confidence in evidence</a:t>
            </a:r>
            <a:r>
              <a:rPr lang="en-US" sz="1400" b="1" dirty="0">
                <a:solidFill>
                  <a:schemeClr val="bg2">
                    <a:lumMod val="10000"/>
                  </a:schemeClr>
                </a:solidFill>
              </a:rPr>
              <a:t>: </a:t>
            </a:r>
            <a:r>
              <a:rPr lang="en-US" sz="1400" dirty="0">
                <a:solidFill>
                  <a:schemeClr val="bg2">
                    <a:lumMod val="10000"/>
                  </a:schemeClr>
                </a:solidFill>
              </a:rPr>
              <a:t>Medium</a:t>
            </a:r>
          </a:p>
          <a:p>
            <a:pPr lvl="0">
              <a:lnSpc>
                <a:spcPct val="120000"/>
              </a:lnSpc>
            </a:pPr>
            <a:r>
              <a:rPr lang="en-US" sz="1400" b="1" u="sng" dirty="0">
                <a:solidFill>
                  <a:schemeClr val="bg2">
                    <a:lumMod val="10000"/>
                  </a:schemeClr>
                </a:solidFill>
              </a:rPr>
              <a:t>Benefits-harm assessment</a:t>
            </a:r>
            <a:r>
              <a:rPr lang="en-US" sz="1400" b="1" dirty="0">
                <a:solidFill>
                  <a:schemeClr val="bg2">
                    <a:lumMod val="10000"/>
                  </a:schemeClr>
                </a:solidFill>
              </a:rPr>
              <a:t>: </a:t>
            </a:r>
            <a:r>
              <a:rPr lang="en-US" sz="1400" dirty="0">
                <a:solidFill>
                  <a:schemeClr val="bg2">
                    <a:lumMod val="10000"/>
                  </a:schemeClr>
                </a:solidFill>
              </a:rPr>
              <a:t>Preponderance of benefit over harm </a:t>
            </a:r>
          </a:p>
          <a:p>
            <a:pPr lvl="0">
              <a:lnSpc>
                <a:spcPct val="120000"/>
              </a:lnSpc>
            </a:pPr>
            <a:r>
              <a:rPr lang="en-US" sz="1400" b="1" u="sng" dirty="0">
                <a:solidFill>
                  <a:schemeClr val="bg2">
                    <a:lumMod val="10000"/>
                  </a:schemeClr>
                </a:solidFill>
              </a:rPr>
              <a:t>Value judgments</a:t>
            </a:r>
            <a:r>
              <a:rPr lang="en-US" sz="1400" b="1" dirty="0">
                <a:solidFill>
                  <a:schemeClr val="bg2">
                    <a:lumMod val="10000"/>
                  </a:schemeClr>
                </a:solidFill>
              </a:rPr>
              <a:t>: </a:t>
            </a:r>
            <a:r>
              <a:rPr lang="en-US" sz="1400" dirty="0">
                <a:solidFill>
                  <a:schemeClr val="bg2">
                    <a:lumMod val="10000"/>
                  </a:schemeClr>
                </a:solidFill>
              </a:rPr>
              <a:t>Despite the lack of consistent data on what constitutes severe OSA on PSG or appropriate age for admission, the panel decided some criteria, based on consensus, should be provided to guide clinical decisions; perception by the panel that inpatient monitoring after tonsillectomy is underutilized for children with severe OSA or age under 3 years </a:t>
            </a:r>
          </a:p>
          <a:p>
            <a:pPr lvl="0">
              <a:lnSpc>
                <a:spcPct val="120000"/>
              </a:lnSpc>
            </a:pPr>
            <a:r>
              <a:rPr lang="en-US" sz="1400" b="1" u="sng" dirty="0">
                <a:solidFill>
                  <a:schemeClr val="bg2">
                    <a:lumMod val="10000"/>
                  </a:schemeClr>
                </a:solidFill>
              </a:rPr>
              <a:t>Intentional vagueness</a:t>
            </a:r>
            <a:r>
              <a:rPr lang="en-US" sz="1400" b="1" dirty="0">
                <a:solidFill>
                  <a:schemeClr val="bg2">
                    <a:lumMod val="10000"/>
                  </a:schemeClr>
                </a:solidFill>
              </a:rPr>
              <a:t>: </a:t>
            </a:r>
            <a:r>
              <a:rPr lang="en-US" sz="1400" dirty="0">
                <a:solidFill>
                  <a:schemeClr val="bg2">
                    <a:lumMod val="10000"/>
                  </a:schemeClr>
                </a:solidFill>
              </a:rPr>
              <a:t>None</a:t>
            </a:r>
          </a:p>
          <a:p>
            <a:pPr lvl="0">
              <a:lnSpc>
                <a:spcPct val="120000"/>
              </a:lnSpc>
            </a:pPr>
            <a:r>
              <a:rPr lang="en-US" sz="1400" b="1" u="sng" dirty="0">
                <a:solidFill>
                  <a:schemeClr val="bg2">
                    <a:lumMod val="10000"/>
                  </a:schemeClr>
                </a:solidFill>
              </a:rPr>
              <a:t>Role of patient preferences</a:t>
            </a:r>
            <a:r>
              <a:rPr lang="en-US" sz="1400" b="1" dirty="0">
                <a:solidFill>
                  <a:schemeClr val="bg2">
                    <a:lumMod val="10000"/>
                  </a:schemeClr>
                </a:solidFill>
              </a:rPr>
              <a:t>: </a:t>
            </a:r>
            <a:r>
              <a:rPr lang="en-US" sz="1400" dirty="0">
                <a:solidFill>
                  <a:schemeClr val="bg2">
                    <a:lumMod val="10000"/>
                  </a:schemeClr>
                </a:solidFill>
              </a:rPr>
              <a:t>Low</a:t>
            </a:r>
          </a:p>
          <a:p>
            <a:pPr lvl="0">
              <a:lnSpc>
                <a:spcPct val="120000"/>
              </a:lnSpc>
            </a:pPr>
            <a:r>
              <a:rPr lang="en-US" sz="1400" b="1" u="sng" dirty="0">
                <a:solidFill>
                  <a:schemeClr val="bg2">
                    <a:lumMod val="10000"/>
                  </a:schemeClr>
                </a:solidFill>
              </a:rPr>
              <a:t>Exclusions</a:t>
            </a:r>
            <a:r>
              <a:rPr lang="en-US" sz="1400" b="1" dirty="0">
                <a:solidFill>
                  <a:schemeClr val="bg2">
                    <a:lumMod val="10000"/>
                  </a:schemeClr>
                </a:solidFill>
              </a:rPr>
              <a:t>: </a:t>
            </a:r>
            <a:r>
              <a:rPr lang="en-US" sz="1400" dirty="0">
                <a:solidFill>
                  <a:schemeClr val="bg2">
                    <a:lumMod val="10000"/>
                  </a:schemeClr>
                </a:solidFill>
              </a:rPr>
              <a:t>None</a:t>
            </a:r>
          </a:p>
          <a:p>
            <a:pPr lvl="0">
              <a:lnSpc>
                <a:spcPct val="120000"/>
              </a:lnSpc>
            </a:pPr>
            <a:r>
              <a:rPr lang="en-US" sz="1400" b="1" u="sng" dirty="0">
                <a:solidFill>
                  <a:schemeClr val="bg2">
                    <a:lumMod val="10000"/>
                  </a:schemeClr>
                </a:solidFill>
              </a:rPr>
              <a:t>Differences of opinions</a:t>
            </a:r>
            <a:r>
              <a:rPr lang="en-US" sz="1400" b="1" dirty="0">
                <a:solidFill>
                  <a:schemeClr val="bg2">
                    <a:lumMod val="10000"/>
                  </a:schemeClr>
                </a:solidFill>
              </a:rPr>
              <a:t>: </a:t>
            </a:r>
            <a:r>
              <a:rPr lang="en-US" sz="1400" dirty="0">
                <a:solidFill>
                  <a:schemeClr val="bg2">
                    <a:lumMod val="10000"/>
                  </a:schemeClr>
                </a:solidFill>
              </a:rPr>
              <a:t>There was a difference of opinion regarding the definition of severe OSA by 2 panel members.</a:t>
            </a:r>
          </a:p>
        </p:txBody>
      </p:sp>
    </p:spTree>
    <p:extLst>
      <p:ext uri="{BB962C8B-B14F-4D97-AF65-F5344CB8AC3E}">
        <p14:creationId xmlns:p14="http://schemas.microsoft.com/office/powerpoint/2010/main" val="47967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758C-F526-43A1-8849-606E524A23A0}"/>
              </a:ext>
            </a:extLst>
          </p:cNvPr>
          <p:cNvSpPr>
            <a:spLocks noGrp="1"/>
          </p:cNvSpPr>
          <p:nvPr>
            <p:ph type="title"/>
          </p:nvPr>
        </p:nvSpPr>
        <p:spPr>
          <a:xfrm>
            <a:off x="653716" y="451685"/>
            <a:ext cx="10515600" cy="1085851"/>
          </a:xfrm>
        </p:spPr>
        <p:txBody>
          <a:bodyPr>
            <a:normAutofit/>
          </a:bodyPr>
          <a:lstStyle/>
          <a:p>
            <a:pPr algn="ctr"/>
            <a:r>
              <a:rPr lang="en-US" sz="2500" dirty="0">
                <a:solidFill>
                  <a:schemeClr val="tx1">
                    <a:lumMod val="50000"/>
                  </a:schemeClr>
                </a:solidFill>
              </a:rPr>
              <a:t>STATEMENT 13. POSTOPERATIVE IBUPROFEN AND ACETAMINOPHEN</a:t>
            </a:r>
          </a:p>
        </p:txBody>
      </p:sp>
      <p:sp>
        <p:nvSpPr>
          <p:cNvPr id="3" name="Content Placeholder 2">
            <a:extLst>
              <a:ext uri="{FF2B5EF4-FFF2-40B4-BE49-F238E27FC236}">
                <a16:creationId xmlns:a16="http://schemas.microsoft.com/office/drawing/2014/main" id="{D5E89624-14B3-49C5-9E20-10DC37A635F3}"/>
              </a:ext>
            </a:extLst>
          </p:cNvPr>
          <p:cNvSpPr>
            <a:spLocks noGrp="1"/>
          </p:cNvSpPr>
          <p:nvPr>
            <p:ph idx="1"/>
          </p:nvPr>
        </p:nvSpPr>
        <p:spPr>
          <a:xfrm>
            <a:off x="894348" y="1887956"/>
            <a:ext cx="10515600" cy="3245359"/>
          </a:xfrm>
        </p:spPr>
        <p:txBody>
          <a:bodyPr>
            <a:normAutofit/>
          </a:bodyPr>
          <a:lstStyle/>
          <a:p>
            <a:pPr marL="0" indent="0">
              <a:lnSpc>
                <a:spcPct val="100000"/>
              </a:lnSpc>
              <a:buNone/>
            </a:pPr>
            <a:r>
              <a:rPr lang="en-US" sz="1800" dirty="0">
                <a:solidFill>
                  <a:schemeClr val="bg2">
                    <a:lumMod val="10000"/>
                  </a:schemeClr>
                </a:solidFill>
              </a:rPr>
              <a:t>Clinicians should recommend ibuprofen, acetaminophen, or both for pain control after tonsillectomy. </a:t>
            </a:r>
            <a:r>
              <a:rPr lang="en-US" sz="1800" b="1" dirty="0">
                <a:solidFill>
                  <a:srgbClr val="FF0000"/>
                </a:solidFill>
              </a:rPr>
              <a:t>Strong recommendation</a:t>
            </a:r>
            <a:r>
              <a:rPr lang="en-US" sz="1800" dirty="0">
                <a:solidFill>
                  <a:srgbClr val="FF0000"/>
                </a:solidFill>
              </a:rPr>
              <a:t> </a:t>
            </a:r>
            <a:r>
              <a:rPr lang="en-US" sz="1800" dirty="0">
                <a:solidFill>
                  <a:schemeClr val="bg2">
                    <a:lumMod val="10000"/>
                  </a:schemeClr>
                </a:solidFill>
              </a:rPr>
              <a:t>based on systematic review or randomized controlled trials with a preponderance of benefit over harm.</a:t>
            </a:r>
          </a:p>
          <a:p>
            <a:pPr>
              <a:lnSpc>
                <a:spcPct val="100000"/>
              </a:lnSpc>
            </a:pPr>
            <a:endParaRPr lang="en-US" sz="1800" b="1" i="1" u="sng" dirty="0">
              <a:solidFill>
                <a:schemeClr val="bg2">
                  <a:lumMod val="10000"/>
                </a:schemeClr>
              </a:solidFill>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To ensure adequate pain control, to potentially avoid the use of opioids for pain control; to make it clear that it is safe and appropriate to administer ibuprofen after tonsillectomy</a:t>
            </a:r>
          </a:p>
          <a:p>
            <a:pPr lvl="0">
              <a:lnSpc>
                <a:spcPct val="100000"/>
              </a:lnSpc>
            </a:pPr>
            <a:endParaRPr lang="en-US" sz="1800" dirty="0">
              <a:solidFill>
                <a:schemeClr val="bg2">
                  <a:lumMod val="10000"/>
                </a:schemeClr>
              </a:solidFill>
            </a:endParaRPr>
          </a:p>
          <a:p>
            <a:pPr lvl="0">
              <a:lnSpc>
                <a:spcPct val="100000"/>
              </a:lnSpc>
            </a:pPr>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Direct cost of the medication, adverse events related to these medications, possible inadequate pain control</a:t>
            </a:r>
            <a:endParaRPr lang="en-US" sz="1800" u="sng"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65312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EAF-E3FD-4502-8F26-A8DDE5DEAB53}"/>
              </a:ext>
            </a:extLst>
          </p:cNvPr>
          <p:cNvSpPr>
            <a:spLocks noGrp="1"/>
          </p:cNvSpPr>
          <p:nvPr>
            <p:ph type="title"/>
          </p:nvPr>
        </p:nvSpPr>
        <p:spPr>
          <a:xfrm>
            <a:off x="830180" y="352927"/>
            <a:ext cx="10515600" cy="1200150"/>
          </a:xfrm>
        </p:spPr>
        <p:txBody>
          <a:bodyPr>
            <a:normAutofit/>
          </a:bodyPr>
          <a:lstStyle/>
          <a:p>
            <a:pPr algn="ctr"/>
            <a:r>
              <a:rPr lang="en-US" sz="2500" dirty="0">
                <a:solidFill>
                  <a:schemeClr val="tx1">
                    <a:lumMod val="50000"/>
                  </a:schemeClr>
                </a:solidFill>
              </a:rPr>
              <a:t>STATEMENT 13. POSTOPERATIVE IBUPROFEN AND ACETAMINOPHEN</a:t>
            </a:r>
            <a:endParaRPr lang="en-US" sz="2500" dirty="0"/>
          </a:p>
        </p:txBody>
      </p:sp>
      <p:sp>
        <p:nvSpPr>
          <p:cNvPr id="3" name="Content Placeholder 2">
            <a:extLst>
              <a:ext uri="{FF2B5EF4-FFF2-40B4-BE49-F238E27FC236}">
                <a16:creationId xmlns:a16="http://schemas.microsoft.com/office/drawing/2014/main" id="{13C17AAB-466E-4950-B973-73BD9196116E}"/>
              </a:ext>
            </a:extLst>
          </p:cNvPr>
          <p:cNvSpPr>
            <a:spLocks noGrp="1"/>
          </p:cNvSpPr>
          <p:nvPr>
            <p:ph idx="1"/>
          </p:nvPr>
        </p:nvSpPr>
        <p:spPr>
          <a:xfrm>
            <a:off x="749969" y="1471934"/>
            <a:ext cx="10515600" cy="5033139"/>
          </a:xfrm>
        </p:spPr>
        <p:txBody>
          <a:bodyPr>
            <a:normAutofit/>
          </a:bodyPr>
          <a:lstStyle/>
          <a:p>
            <a:pPr marL="0" indent="0">
              <a:lnSpc>
                <a:spcPct val="100000"/>
              </a:lnSpc>
              <a:buNone/>
            </a:pPr>
            <a:r>
              <a:rPr lang="en-US" sz="1600" i="1" dirty="0">
                <a:solidFill>
                  <a:schemeClr val="tx1">
                    <a:lumMod val="50000"/>
                  </a:schemeClr>
                </a:solidFill>
              </a:rPr>
              <a:t>Action Statement Profile for Statement 13:</a:t>
            </a:r>
            <a:endParaRPr lang="en-US" sz="1600" dirty="0">
              <a:solidFill>
                <a:schemeClr val="tx1">
                  <a:lumMod val="50000"/>
                </a:schemeClr>
              </a:solidFill>
            </a:endParaRPr>
          </a:p>
          <a:p>
            <a:pPr lvl="0">
              <a:lnSpc>
                <a:spcPct val="100000"/>
              </a:lnSpc>
            </a:pPr>
            <a:r>
              <a:rPr lang="en-US" sz="1600" b="1" u="sng" dirty="0">
                <a:solidFill>
                  <a:schemeClr val="bg2">
                    <a:lumMod val="10000"/>
                  </a:schemeClr>
                </a:solidFill>
              </a:rPr>
              <a:t>Quality improvement opportunity</a:t>
            </a:r>
            <a:r>
              <a:rPr lang="en-US" sz="1600" b="1" dirty="0">
                <a:solidFill>
                  <a:schemeClr val="bg2">
                    <a:lumMod val="10000"/>
                  </a:schemeClr>
                </a:solidFill>
              </a:rPr>
              <a:t>: </a:t>
            </a:r>
            <a:r>
              <a:rPr lang="en-US" sz="1600" dirty="0">
                <a:solidFill>
                  <a:schemeClr val="bg2">
                    <a:lumMod val="10000"/>
                  </a:schemeClr>
                </a:solidFill>
              </a:rPr>
              <a:t> Promote awareness that ibuprofen is a safe and effective analgesic for use after tonsillectomy, when used alone or in combination with acetaminophen (National Quality Strategy Domains: Patient Safety, Effective Clinical Care)</a:t>
            </a:r>
          </a:p>
          <a:p>
            <a:pPr lvl="0">
              <a:lnSpc>
                <a:spcPct val="100000"/>
              </a:lnSpc>
            </a:pPr>
            <a:r>
              <a:rPr lang="en-US" sz="1600" b="1" u="sng" dirty="0">
                <a:solidFill>
                  <a:schemeClr val="bg2">
                    <a:lumMod val="10000"/>
                  </a:schemeClr>
                </a:solidFill>
              </a:rPr>
              <a:t>Aggregate evidence quality</a:t>
            </a:r>
            <a:r>
              <a:rPr lang="en-US" sz="1600" b="1" dirty="0">
                <a:solidFill>
                  <a:schemeClr val="bg2">
                    <a:lumMod val="10000"/>
                  </a:schemeClr>
                </a:solidFill>
              </a:rPr>
              <a:t>: </a:t>
            </a:r>
            <a:r>
              <a:rPr lang="en-US" sz="1600" dirty="0">
                <a:solidFill>
                  <a:schemeClr val="bg2">
                    <a:lumMod val="10000"/>
                  </a:schemeClr>
                </a:solidFill>
              </a:rPr>
              <a:t>A; based on systematic review or randomized controlled trials</a:t>
            </a:r>
          </a:p>
          <a:p>
            <a:pPr lvl="0">
              <a:lnSpc>
                <a:spcPct val="100000"/>
              </a:lnSpc>
            </a:pPr>
            <a:r>
              <a:rPr lang="en-US" sz="1600" b="1" u="sng" dirty="0">
                <a:solidFill>
                  <a:schemeClr val="bg2">
                    <a:lumMod val="10000"/>
                  </a:schemeClr>
                </a:solidFill>
              </a:rPr>
              <a:t>Level of confidence in evidence</a:t>
            </a:r>
            <a:r>
              <a:rPr lang="en-US" sz="1600" b="1" dirty="0">
                <a:solidFill>
                  <a:schemeClr val="bg2">
                    <a:lumMod val="10000"/>
                  </a:schemeClr>
                </a:solidFill>
              </a:rPr>
              <a:t>: </a:t>
            </a:r>
            <a:r>
              <a:rPr lang="en-US" sz="1600" dirty="0">
                <a:solidFill>
                  <a:schemeClr val="bg2">
                    <a:lumMod val="10000"/>
                  </a:schemeClr>
                </a:solidFill>
              </a:rPr>
              <a:t>High</a:t>
            </a:r>
          </a:p>
          <a:p>
            <a:pPr lvl="0">
              <a:lnSpc>
                <a:spcPct val="100000"/>
              </a:lnSpc>
            </a:pPr>
            <a:r>
              <a:rPr lang="en-US" sz="1600" b="1" u="sng" dirty="0">
                <a:solidFill>
                  <a:schemeClr val="bg2">
                    <a:lumMod val="10000"/>
                  </a:schemeClr>
                </a:solidFill>
              </a:rPr>
              <a:t>Value judgments</a:t>
            </a:r>
            <a:r>
              <a:rPr lang="en-US" sz="1600" b="1" dirty="0">
                <a:solidFill>
                  <a:schemeClr val="bg2">
                    <a:lumMod val="10000"/>
                  </a:schemeClr>
                </a:solidFill>
              </a:rPr>
              <a:t>: </a:t>
            </a:r>
            <a:r>
              <a:rPr lang="en-US" sz="1600" dirty="0">
                <a:solidFill>
                  <a:schemeClr val="bg2">
                    <a:lumMod val="10000"/>
                  </a:schemeClr>
                </a:solidFill>
              </a:rPr>
              <a:t>Despite systematic reviews showing the safety of ibuprofen after tonsillectomy, some providers are not using ibuprofen for pain control after tonsillectomy because of perceived concerns regarding increased postoperative bleeding</a:t>
            </a:r>
          </a:p>
          <a:p>
            <a:pPr lvl="0">
              <a:lnSpc>
                <a:spcPct val="100000"/>
              </a:lnSpc>
            </a:pPr>
            <a:r>
              <a:rPr lang="en-US" sz="1600" b="1" u="sng" dirty="0">
                <a:solidFill>
                  <a:schemeClr val="bg2">
                    <a:lumMod val="10000"/>
                  </a:schemeClr>
                </a:solidFill>
              </a:rPr>
              <a:t>Exclusions</a:t>
            </a:r>
            <a:r>
              <a:rPr lang="en-US" sz="1600" b="1" dirty="0">
                <a:solidFill>
                  <a:schemeClr val="bg2">
                    <a:lumMod val="10000"/>
                  </a:schemeClr>
                </a:solidFill>
              </a:rPr>
              <a:t>: </a:t>
            </a:r>
            <a:r>
              <a:rPr lang="en-US" sz="1600" dirty="0">
                <a:solidFill>
                  <a:schemeClr val="bg2">
                    <a:lumMod val="10000"/>
                  </a:schemeClr>
                </a:solidFill>
              </a:rPr>
              <a:t>Children with contraindications to these medications</a:t>
            </a:r>
          </a:p>
          <a:p>
            <a:pPr lvl="0">
              <a:lnSpc>
                <a:spcPct val="100000"/>
              </a:lnSpc>
            </a:pPr>
            <a:r>
              <a:rPr lang="en-US" sz="1600" b="1" u="sng" dirty="0">
                <a:solidFill>
                  <a:schemeClr val="bg2">
                    <a:lumMod val="10000"/>
                  </a:schemeClr>
                </a:solidFill>
              </a:rPr>
              <a:t>Differences of opinions</a:t>
            </a:r>
            <a:r>
              <a:rPr lang="en-US" sz="1600" b="1" dirty="0">
                <a:solidFill>
                  <a:schemeClr val="bg2">
                    <a:lumMod val="10000"/>
                  </a:schemeClr>
                </a:solidFill>
              </a:rPr>
              <a:t>: </a:t>
            </a:r>
            <a:r>
              <a:rPr lang="en-US" sz="1600" dirty="0">
                <a:solidFill>
                  <a:schemeClr val="bg2">
                    <a:lumMod val="10000"/>
                  </a:schemeClr>
                </a:solidFill>
              </a:rPr>
              <a:t>None</a:t>
            </a:r>
          </a:p>
          <a:p>
            <a:endParaRPr lang="en-US" dirty="0"/>
          </a:p>
        </p:txBody>
      </p:sp>
    </p:spTree>
    <p:extLst>
      <p:ext uri="{BB962C8B-B14F-4D97-AF65-F5344CB8AC3E}">
        <p14:creationId xmlns:p14="http://schemas.microsoft.com/office/powerpoint/2010/main" val="3120951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07E0D15C-8D8B-4316-AD05-6BEF6E7CBEAA}"/>
              </a:ext>
            </a:extLst>
          </p:cNvPr>
          <p:cNvSpPr>
            <a:spLocks noGrp="1"/>
          </p:cNvSpPr>
          <p:nvPr>
            <p:ph idx="4294967295"/>
          </p:nvPr>
        </p:nvSpPr>
        <p:spPr bwMode="auto">
          <a:xfrm>
            <a:off x="3962400" y="1600200"/>
            <a:ext cx="8229600" cy="267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a:buFontTx/>
              <a:buChar char="•"/>
            </a:pPr>
            <a:r>
              <a:rPr lang="en-US" altLang="en-US" dirty="0">
                <a:solidFill>
                  <a:schemeClr val="tx1"/>
                </a:solidFill>
              </a:rPr>
              <a:t>8 </a:t>
            </a:r>
            <a:r>
              <a:rPr lang="en-US" altLang="en-US" dirty="0" err="1">
                <a:solidFill>
                  <a:schemeClr val="tx1"/>
                </a:solidFill>
              </a:rPr>
              <a:t>y.o</a:t>
            </a:r>
            <a:r>
              <a:rPr lang="en-US" altLang="en-US" dirty="0">
                <a:solidFill>
                  <a:schemeClr val="tx1"/>
                </a:solidFill>
              </a:rPr>
              <a:t>. boy with recurrent throat infections has been treated 3 times for “strep throat” in the last 7 months most recently 3 weeks ago when he received an oral antibiotic followed by an IM shot 3 days later as he was not improving.</a:t>
            </a:r>
          </a:p>
          <a:p>
            <a:pPr>
              <a:buFontTx/>
              <a:buChar char="•"/>
            </a:pPr>
            <a:endParaRPr lang="en-US" altLang="en-US" dirty="0">
              <a:solidFill>
                <a:schemeClr val="tx1"/>
              </a:solidFill>
            </a:endParaRPr>
          </a:p>
          <a:p>
            <a:pPr>
              <a:buFontTx/>
              <a:buChar char="•"/>
            </a:pPr>
            <a:r>
              <a:rPr lang="en-US" altLang="en-US" dirty="0">
                <a:solidFill>
                  <a:schemeClr val="tx1"/>
                </a:solidFill>
              </a:rPr>
              <a:t>He was also treated on weekends in an Urgent Treatment Center (UTC) 3 times and once in the ER this past year, all  for documented strep throat infections (+ cultures in all cases).</a:t>
            </a:r>
          </a:p>
          <a:p>
            <a:pPr>
              <a:buFontTx/>
              <a:buChar char="•"/>
            </a:pPr>
            <a:endParaRPr lang="en-US" altLang="en-US" dirty="0"/>
          </a:p>
        </p:txBody>
      </p:sp>
      <p:sp>
        <p:nvSpPr>
          <p:cNvPr id="24579" name="Title 1">
            <a:extLst>
              <a:ext uri="{FF2B5EF4-FFF2-40B4-BE49-F238E27FC236}">
                <a16:creationId xmlns:a16="http://schemas.microsoft.com/office/drawing/2014/main" id="{83ECEB44-5619-421F-8C06-237161388484}"/>
              </a:ext>
            </a:extLst>
          </p:cNvPr>
          <p:cNvSpPr>
            <a:spLocks noGrp="1"/>
          </p:cNvSpPr>
          <p:nvPr>
            <p:ph type="title" idx="4294967295"/>
          </p:nvPr>
        </p:nvSpPr>
        <p:spPr>
          <a:xfrm>
            <a:off x="235390" y="457200"/>
            <a:ext cx="8229600" cy="1143000"/>
          </a:xfrm>
        </p:spPr>
        <p:txBody>
          <a:bodyPr/>
          <a:lstStyle/>
          <a:p>
            <a:r>
              <a:rPr lang="en-US" altLang="en-US" sz="3200" dirty="0">
                <a:solidFill>
                  <a:schemeClr val="tx1"/>
                </a:solidFill>
              </a:rPr>
              <a:t>Case 3</a:t>
            </a:r>
          </a:p>
        </p:txBody>
      </p:sp>
    </p:spTree>
    <p:extLst>
      <p:ext uri="{BB962C8B-B14F-4D97-AF65-F5344CB8AC3E}">
        <p14:creationId xmlns:p14="http://schemas.microsoft.com/office/powerpoint/2010/main" val="2013561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7D9DF93A-C182-48A3-9DF2-A490C0E1FFEE}"/>
              </a:ext>
            </a:extLst>
          </p:cNvPr>
          <p:cNvSpPr>
            <a:spLocks noGrp="1"/>
          </p:cNvSpPr>
          <p:nvPr>
            <p:ph idx="4294967295"/>
          </p:nvPr>
        </p:nvSpPr>
        <p:spPr bwMode="auto">
          <a:xfrm>
            <a:off x="325925" y="1778126"/>
            <a:ext cx="8229600" cy="29384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a:lnSpc>
                <a:spcPct val="90000"/>
              </a:lnSpc>
              <a:buFontTx/>
              <a:buChar char="•"/>
            </a:pPr>
            <a:r>
              <a:rPr lang="en-US" altLang="en-US" dirty="0">
                <a:solidFill>
                  <a:schemeClr val="tx1"/>
                </a:solidFill>
              </a:rPr>
              <a:t>He developed a severe rash early on with penicillin and had to be switched to another antibiotic.</a:t>
            </a:r>
          </a:p>
          <a:p>
            <a:pPr>
              <a:lnSpc>
                <a:spcPct val="90000"/>
              </a:lnSpc>
              <a:buFontTx/>
              <a:buChar char="•"/>
            </a:pPr>
            <a:r>
              <a:rPr lang="en-US" altLang="en-US" dirty="0">
                <a:solidFill>
                  <a:schemeClr val="tx1"/>
                </a:solidFill>
              </a:rPr>
              <a:t>His younger brother and sister have “caught” his infection several times after he was diagnosed and required antibiotic treatment as well.</a:t>
            </a:r>
          </a:p>
          <a:p>
            <a:pPr>
              <a:lnSpc>
                <a:spcPct val="90000"/>
              </a:lnSpc>
              <a:buFontTx/>
              <a:buChar char="•"/>
            </a:pPr>
            <a:r>
              <a:rPr lang="en-US" altLang="en-US" dirty="0">
                <a:solidFill>
                  <a:schemeClr val="tx1"/>
                </a:solidFill>
              </a:rPr>
              <a:t>He missed 11 days of school this past year related to his throat infections.</a:t>
            </a:r>
          </a:p>
          <a:p>
            <a:pPr>
              <a:buFontTx/>
              <a:buChar char="•"/>
            </a:pPr>
            <a:r>
              <a:rPr lang="en-US" altLang="en-US" dirty="0">
                <a:solidFill>
                  <a:schemeClr val="tx1"/>
                </a:solidFill>
              </a:rPr>
              <a:t>He has no other significant medical or surgical history (no significant bleeding or anesthesia risks).</a:t>
            </a:r>
          </a:p>
          <a:p>
            <a:pPr>
              <a:buFontTx/>
              <a:buChar char="•"/>
            </a:pPr>
            <a:r>
              <a:rPr lang="en-US" altLang="en-US" dirty="0">
                <a:solidFill>
                  <a:schemeClr val="tx1"/>
                </a:solidFill>
              </a:rPr>
              <a:t>He has no sleep-disordered breathing problems.</a:t>
            </a:r>
          </a:p>
          <a:p>
            <a:pPr>
              <a:lnSpc>
                <a:spcPct val="90000"/>
              </a:lnSpc>
              <a:buFontTx/>
              <a:buChar char="•"/>
            </a:pPr>
            <a:endParaRPr lang="en-US" altLang="en-US" dirty="0"/>
          </a:p>
        </p:txBody>
      </p:sp>
      <p:sp>
        <p:nvSpPr>
          <p:cNvPr id="5" name="Title 1">
            <a:extLst>
              <a:ext uri="{FF2B5EF4-FFF2-40B4-BE49-F238E27FC236}">
                <a16:creationId xmlns:a16="http://schemas.microsoft.com/office/drawing/2014/main" id="{99A1B8D2-F632-4933-BEBD-90F24939D238}"/>
              </a:ext>
            </a:extLst>
          </p:cNvPr>
          <p:cNvSpPr txBox="1">
            <a:spLocks/>
          </p:cNvSpPr>
          <p:nvPr/>
        </p:nvSpPr>
        <p:spPr bwMode="auto">
          <a:xfrm>
            <a:off x="1784350" y="457200"/>
            <a:ext cx="8229600" cy="1143000"/>
          </a:xfrm>
          <a:prstGeom prst="rect">
            <a:avLst/>
          </a:prstGeom>
          <a:noFill/>
          <a:ln w="9525">
            <a:noFill/>
            <a:miter lim="800000"/>
            <a:headEnd/>
            <a:tailEnd/>
          </a:ln>
        </p:spPr>
        <p:txBody>
          <a:bodyPr anchor="ctr"/>
          <a:lstStyle/>
          <a:p>
            <a:pPr eaLnBrk="0" fontAlgn="base" hangingPunct="0">
              <a:spcBef>
                <a:spcPct val="0"/>
              </a:spcBef>
              <a:spcAft>
                <a:spcPct val="0"/>
              </a:spcAft>
              <a:defRPr/>
            </a:pPr>
            <a:r>
              <a:rPr lang="en-US" sz="3200" b="1" kern="0" dirty="0">
                <a:solidFill>
                  <a:srgbClr val="000000"/>
                </a:solidFill>
                <a:latin typeface="Times LT Std ExtraBold"/>
                <a:ea typeface="ＭＳ Ｐゴシック" panose="020B0600070205080204" pitchFamily="34" charset="-128"/>
                <a:cs typeface="Times New Roman"/>
              </a:rPr>
              <a:t>Case 3 (Continued)</a:t>
            </a:r>
          </a:p>
        </p:txBody>
      </p:sp>
    </p:spTree>
    <p:extLst>
      <p:ext uri="{BB962C8B-B14F-4D97-AF65-F5344CB8AC3E}">
        <p14:creationId xmlns:p14="http://schemas.microsoft.com/office/powerpoint/2010/main" val="1264810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A4FB728-B240-4B98-A532-7572FE6EAF5B}"/>
              </a:ext>
            </a:extLst>
          </p:cNvPr>
          <p:cNvSpPr>
            <a:spLocks noGrp="1"/>
          </p:cNvSpPr>
          <p:nvPr>
            <p:ph type="title" idx="4294967295"/>
          </p:nvPr>
        </p:nvSpPr>
        <p:spPr>
          <a:xfrm>
            <a:off x="3962400" y="457200"/>
            <a:ext cx="8229600" cy="1143000"/>
          </a:xfrm>
        </p:spPr>
        <p:txBody>
          <a:bodyPr/>
          <a:lstStyle/>
          <a:p>
            <a:r>
              <a:rPr lang="en-US" altLang="en-US" sz="3200" dirty="0">
                <a:solidFill>
                  <a:schemeClr val="tx1"/>
                </a:solidFill>
              </a:rPr>
              <a:t>Case 1: Physical Examination</a:t>
            </a:r>
          </a:p>
        </p:txBody>
      </p:sp>
      <p:sp>
        <p:nvSpPr>
          <p:cNvPr id="28675" name="Content Placeholder 2">
            <a:extLst>
              <a:ext uri="{FF2B5EF4-FFF2-40B4-BE49-F238E27FC236}">
                <a16:creationId xmlns:a16="http://schemas.microsoft.com/office/drawing/2014/main" id="{F695D7FC-AA49-4FB6-A8D5-CEB3A7481475}"/>
              </a:ext>
            </a:extLst>
          </p:cNvPr>
          <p:cNvSpPr>
            <a:spLocks noGrp="1"/>
          </p:cNvSpPr>
          <p:nvPr>
            <p:ph idx="4294967295"/>
          </p:nvPr>
        </p:nvSpPr>
        <p:spPr bwMode="auto">
          <a:xfrm>
            <a:off x="570369" y="1934126"/>
            <a:ext cx="8229600" cy="3333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buFontTx/>
              <a:buChar char="•"/>
            </a:pPr>
            <a:r>
              <a:rPr lang="en-US" altLang="en-US" dirty="0">
                <a:solidFill>
                  <a:schemeClr val="tx1"/>
                </a:solidFill>
              </a:rPr>
              <a:t>Well developed 8 </a:t>
            </a:r>
            <a:r>
              <a:rPr lang="en-US" altLang="en-US" dirty="0" err="1">
                <a:solidFill>
                  <a:schemeClr val="tx1"/>
                </a:solidFill>
              </a:rPr>
              <a:t>y.o</a:t>
            </a:r>
            <a:r>
              <a:rPr lang="en-US" altLang="en-US" dirty="0">
                <a:solidFill>
                  <a:schemeClr val="tx1"/>
                </a:solidFill>
              </a:rPr>
              <a:t>. male appropriate in size and weight.</a:t>
            </a:r>
          </a:p>
          <a:p>
            <a:pPr>
              <a:buFontTx/>
              <a:buChar char="•"/>
            </a:pPr>
            <a:r>
              <a:rPr lang="en-US" altLang="en-US" dirty="0">
                <a:solidFill>
                  <a:schemeClr val="tx1"/>
                </a:solidFill>
              </a:rPr>
              <a:t>Good nasal airway.</a:t>
            </a:r>
          </a:p>
          <a:p>
            <a:pPr>
              <a:buFontTx/>
              <a:buChar char="•"/>
            </a:pPr>
            <a:r>
              <a:rPr lang="en-US" altLang="en-US" dirty="0">
                <a:solidFill>
                  <a:schemeClr val="tx1"/>
                </a:solidFill>
              </a:rPr>
              <a:t>2-3+ tonsils.</a:t>
            </a:r>
          </a:p>
          <a:p>
            <a:pPr>
              <a:buFontTx/>
              <a:buChar char="•"/>
            </a:pPr>
            <a:r>
              <a:rPr lang="en-US" altLang="en-US" dirty="0">
                <a:solidFill>
                  <a:schemeClr val="tx1"/>
                </a:solidFill>
              </a:rPr>
              <a:t>Normal palatal shape and movement.</a:t>
            </a:r>
          </a:p>
          <a:p>
            <a:pPr>
              <a:buFontTx/>
              <a:buChar char="•"/>
            </a:pPr>
            <a:r>
              <a:rPr lang="en-US" altLang="en-US" dirty="0">
                <a:solidFill>
                  <a:schemeClr val="tx1"/>
                </a:solidFill>
              </a:rPr>
              <a:t>Normal speech pattern.</a:t>
            </a:r>
          </a:p>
          <a:p>
            <a:pPr>
              <a:buFontTx/>
              <a:buChar char="•"/>
            </a:pPr>
            <a:r>
              <a:rPr lang="en-US" altLang="en-US" dirty="0">
                <a:solidFill>
                  <a:schemeClr val="tx1"/>
                </a:solidFill>
              </a:rPr>
              <a:t>Shoddy non-tender bilateral cervical adenopathy.</a:t>
            </a:r>
          </a:p>
          <a:p>
            <a:pPr>
              <a:buFontTx/>
              <a:buChar char="•"/>
            </a:pPr>
            <a:r>
              <a:rPr lang="en-US" altLang="en-US" dirty="0">
                <a:solidFill>
                  <a:schemeClr val="tx1"/>
                </a:solidFill>
              </a:rPr>
              <a:t>Rest of exam completely normal.</a:t>
            </a:r>
          </a:p>
        </p:txBody>
      </p:sp>
    </p:spTree>
    <p:extLst>
      <p:ext uri="{BB962C8B-B14F-4D97-AF65-F5344CB8AC3E}">
        <p14:creationId xmlns:p14="http://schemas.microsoft.com/office/powerpoint/2010/main" val="1989071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9893CA6-D79F-405E-B143-7D9A3B9DA236}"/>
              </a:ext>
            </a:extLst>
          </p:cNvPr>
          <p:cNvSpPr>
            <a:spLocks noGrp="1"/>
          </p:cNvSpPr>
          <p:nvPr>
            <p:ph type="title" idx="4294967295"/>
          </p:nvPr>
        </p:nvSpPr>
        <p:spPr>
          <a:xfrm>
            <a:off x="425513" y="568325"/>
            <a:ext cx="8229600" cy="1143000"/>
          </a:xfrm>
        </p:spPr>
        <p:txBody>
          <a:bodyPr/>
          <a:lstStyle/>
          <a:p>
            <a:r>
              <a:rPr lang="en-US" altLang="en-US" sz="3200" dirty="0">
                <a:solidFill>
                  <a:schemeClr val="tx1"/>
                </a:solidFill>
              </a:rPr>
              <a:t>Case 1: Management</a:t>
            </a:r>
          </a:p>
        </p:txBody>
      </p:sp>
      <p:sp>
        <p:nvSpPr>
          <p:cNvPr id="29699" name="Content Placeholder 2">
            <a:extLst>
              <a:ext uri="{FF2B5EF4-FFF2-40B4-BE49-F238E27FC236}">
                <a16:creationId xmlns:a16="http://schemas.microsoft.com/office/drawing/2014/main" id="{29D3A727-4837-47B9-8E05-857D93A666DA}"/>
              </a:ext>
            </a:extLst>
          </p:cNvPr>
          <p:cNvSpPr>
            <a:spLocks noGrp="1"/>
          </p:cNvSpPr>
          <p:nvPr>
            <p:ph idx="4294967295"/>
          </p:nvPr>
        </p:nvSpPr>
        <p:spPr bwMode="auto">
          <a:xfrm>
            <a:off x="298764" y="1715443"/>
            <a:ext cx="8229600" cy="4021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buFontTx/>
              <a:buChar char="•"/>
            </a:pPr>
            <a:r>
              <a:rPr lang="en-US" altLang="en-US" dirty="0">
                <a:solidFill>
                  <a:schemeClr val="tx1"/>
                </a:solidFill>
              </a:rPr>
              <a:t>Surgical options were discussed with Mom, and the risks and benefits of tonsillectomy and adenoidectomy were reviewed.</a:t>
            </a:r>
          </a:p>
          <a:p>
            <a:pPr>
              <a:buFontTx/>
              <a:buChar char="•"/>
            </a:pPr>
            <a:r>
              <a:rPr lang="en-US" altLang="en-US" dirty="0">
                <a:solidFill>
                  <a:schemeClr val="tx1"/>
                </a:solidFill>
              </a:rPr>
              <a:t>Mom is not interested in further antibiotic management.</a:t>
            </a:r>
          </a:p>
          <a:p>
            <a:pPr>
              <a:buFontTx/>
              <a:buChar char="•"/>
            </a:pPr>
            <a:r>
              <a:rPr lang="en-US" altLang="en-US" dirty="0">
                <a:solidFill>
                  <a:schemeClr val="tx1"/>
                </a:solidFill>
              </a:rPr>
              <a:t>The patient is brought to the ambulatory </a:t>
            </a:r>
            <a:r>
              <a:rPr lang="en-US" altLang="en-US" dirty="0" err="1">
                <a:solidFill>
                  <a:schemeClr val="tx1"/>
                </a:solidFill>
              </a:rPr>
              <a:t>surgicenter</a:t>
            </a:r>
            <a:r>
              <a:rPr lang="en-US" altLang="en-US" dirty="0">
                <a:solidFill>
                  <a:schemeClr val="tx1"/>
                </a:solidFill>
              </a:rPr>
              <a:t> for T &amp; A, anesthesia meets the child and his mom and discusses perioperative management with the surgeon and anesthesiologist.  </a:t>
            </a:r>
          </a:p>
          <a:p>
            <a:pPr>
              <a:buFontTx/>
              <a:buChar char="•"/>
            </a:pPr>
            <a:r>
              <a:rPr lang="en-US" altLang="en-US" dirty="0">
                <a:solidFill>
                  <a:schemeClr val="tx1"/>
                </a:solidFill>
              </a:rPr>
              <a:t>Mom asks if any further antibiotics will be necessary.</a:t>
            </a:r>
          </a:p>
          <a:p>
            <a:pPr>
              <a:buFontTx/>
              <a:buChar char="•"/>
            </a:pPr>
            <a:r>
              <a:rPr lang="en-US" altLang="en-US" dirty="0">
                <a:solidFill>
                  <a:schemeClr val="tx1"/>
                </a:solidFill>
              </a:rPr>
              <a:t>Surgeon discusses postoperative risks of bleeding and pain management strategies with Mom and child.</a:t>
            </a:r>
          </a:p>
          <a:p>
            <a:pPr>
              <a:buFontTx/>
              <a:buChar char="•"/>
            </a:pPr>
            <a:endParaRPr lang="en-US" altLang="en-US" dirty="0"/>
          </a:p>
          <a:p>
            <a:endParaRPr lang="en-US" altLang="en-US" dirty="0"/>
          </a:p>
        </p:txBody>
      </p:sp>
    </p:spTree>
    <p:extLst>
      <p:ext uri="{BB962C8B-B14F-4D97-AF65-F5344CB8AC3E}">
        <p14:creationId xmlns:p14="http://schemas.microsoft.com/office/powerpoint/2010/main" val="1978308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C2F26EF-F851-4023-977E-CE23803EC596}"/>
              </a:ext>
            </a:extLst>
          </p:cNvPr>
          <p:cNvSpPr>
            <a:spLocks noGrp="1"/>
          </p:cNvSpPr>
          <p:nvPr>
            <p:ph type="title" idx="4294967295"/>
          </p:nvPr>
        </p:nvSpPr>
        <p:spPr>
          <a:xfrm>
            <a:off x="344032" y="500063"/>
            <a:ext cx="8229600" cy="1143000"/>
          </a:xfrm>
        </p:spPr>
        <p:txBody>
          <a:bodyPr/>
          <a:lstStyle/>
          <a:p>
            <a:r>
              <a:rPr lang="en-US" altLang="en-US" sz="3200" dirty="0">
                <a:solidFill>
                  <a:schemeClr val="tx1"/>
                </a:solidFill>
              </a:rPr>
              <a:t>Case 1: Intra-operative care</a:t>
            </a:r>
          </a:p>
        </p:txBody>
      </p:sp>
      <p:sp>
        <p:nvSpPr>
          <p:cNvPr id="31747" name="Content Placeholder 2">
            <a:extLst>
              <a:ext uri="{FF2B5EF4-FFF2-40B4-BE49-F238E27FC236}">
                <a16:creationId xmlns:a16="http://schemas.microsoft.com/office/drawing/2014/main" id="{15372BF9-D8B8-4EED-BDE3-EAEFEDC764C1}"/>
              </a:ext>
            </a:extLst>
          </p:cNvPr>
          <p:cNvSpPr>
            <a:spLocks noGrp="1"/>
          </p:cNvSpPr>
          <p:nvPr>
            <p:ph idx="4294967295"/>
          </p:nvPr>
        </p:nvSpPr>
        <p:spPr bwMode="auto">
          <a:xfrm>
            <a:off x="1699034" y="1516912"/>
            <a:ext cx="8229600" cy="4403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buFontTx/>
              <a:buChar char="•"/>
            </a:pPr>
            <a:r>
              <a:rPr lang="en-US" altLang="en-US" dirty="0">
                <a:solidFill>
                  <a:schemeClr val="tx1"/>
                </a:solidFill>
              </a:rPr>
              <a:t>Surgeon requests one dose of steroids after the IV is started.</a:t>
            </a:r>
          </a:p>
          <a:p>
            <a:pPr>
              <a:buFontTx/>
              <a:buChar char="•"/>
            </a:pPr>
            <a:r>
              <a:rPr lang="en-US" altLang="en-US" dirty="0">
                <a:solidFill>
                  <a:schemeClr val="tx1"/>
                </a:solidFill>
              </a:rPr>
              <a:t>A routine, uncomplicated T&amp;A is performed using cold techniques and selective suction cauterization of tonsillar bed.</a:t>
            </a:r>
          </a:p>
          <a:p>
            <a:pPr>
              <a:buFontTx/>
              <a:buChar char="•"/>
            </a:pPr>
            <a:r>
              <a:rPr lang="en-US" altLang="en-US" dirty="0">
                <a:solidFill>
                  <a:schemeClr val="tx1"/>
                </a:solidFill>
              </a:rPr>
              <a:t>The child is brought to the PACU extubated and stable and in good condition.</a:t>
            </a:r>
          </a:p>
          <a:p>
            <a:pPr>
              <a:buFontTx/>
              <a:buChar char="•"/>
            </a:pPr>
            <a:r>
              <a:rPr lang="en-US" altLang="en-US" dirty="0">
                <a:solidFill>
                  <a:schemeClr val="tx1"/>
                </a:solidFill>
              </a:rPr>
              <a:t>Discharge discussion is held with the family, reminding of the importance of hydration, limited activity and pain management.</a:t>
            </a:r>
          </a:p>
          <a:p>
            <a:pPr>
              <a:buFontTx/>
              <a:buChar char="•"/>
            </a:pPr>
            <a:r>
              <a:rPr lang="en-US" altLang="en-US" dirty="0">
                <a:solidFill>
                  <a:schemeClr val="tx1"/>
                </a:solidFill>
              </a:rPr>
              <a:t>Nursing discharge paperwork lists dos and don’ts and a physician phone number for postop concerns.</a:t>
            </a:r>
          </a:p>
          <a:p>
            <a:pPr>
              <a:buFontTx/>
              <a:buChar char="•"/>
            </a:pPr>
            <a:endParaRPr lang="en-US" altLang="en-US" dirty="0"/>
          </a:p>
        </p:txBody>
      </p:sp>
    </p:spTree>
    <p:extLst>
      <p:ext uri="{BB962C8B-B14F-4D97-AF65-F5344CB8AC3E}">
        <p14:creationId xmlns:p14="http://schemas.microsoft.com/office/powerpoint/2010/main" val="126954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08B7-F354-408B-AF35-60113A562ABC}"/>
              </a:ext>
            </a:extLst>
          </p:cNvPr>
          <p:cNvSpPr>
            <a:spLocks noGrp="1"/>
          </p:cNvSpPr>
          <p:nvPr>
            <p:ph type="title"/>
          </p:nvPr>
        </p:nvSpPr>
        <p:spPr>
          <a:xfrm>
            <a:off x="838200" y="0"/>
            <a:ext cx="10515600" cy="1133476"/>
          </a:xfrm>
        </p:spPr>
        <p:txBody>
          <a:bodyPr>
            <a:normAutofit fontScale="90000"/>
          </a:bodyPr>
          <a:lstStyle/>
          <a:p>
            <a:pPr algn="ctr"/>
            <a:br>
              <a:rPr lang="en-US" dirty="0">
                <a:solidFill>
                  <a:schemeClr val="bg2">
                    <a:lumMod val="10000"/>
                  </a:schemeClr>
                </a:solidFill>
              </a:rPr>
            </a:br>
            <a:r>
              <a:rPr lang="en-US" dirty="0">
                <a:solidFill>
                  <a:schemeClr val="bg2">
                    <a:lumMod val="10000"/>
                  </a:schemeClr>
                </a:solidFill>
              </a:rPr>
              <a:t>Why bother with an update?</a:t>
            </a:r>
            <a:endParaRPr lang="en-US" dirty="0"/>
          </a:p>
        </p:txBody>
      </p:sp>
      <p:pic>
        <p:nvPicPr>
          <p:cNvPr id="4" name="Content Placeholder 3">
            <a:extLst>
              <a:ext uri="{FF2B5EF4-FFF2-40B4-BE49-F238E27FC236}">
                <a16:creationId xmlns:a16="http://schemas.microsoft.com/office/drawing/2014/main" id="{ECEE57CB-81C4-464C-98B9-968C31CF46A5}"/>
              </a:ext>
            </a:extLst>
          </p:cNvPr>
          <p:cNvPicPr>
            <a:picLocks noGrp="1" noChangeAspect="1"/>
          </p:cNvPicPr>
          <p:nvPr>
            <p:ph idx="1"/>
          </p:nvPr>
        </p:nvPicPr>
        <p:blipFill>
          <a:blip r:embed="rId2"/>
          <a:stretch>
            <a:fillRect/>
          </a:stretch>
        </p:blipFill>
        <p:spPr>
          <a:xfrm>
            <a:off x="752475" y="1452562"/>
            <a:ext cx="1885950" cy="1885950"/>
          </a:xfrm>
          <a:prstGeom prst="rect">
            <a:avLst/>
          </a:prstGeom>
        </p:spPr>
      </p:pic>
      <p:sp>
        <p:nvSpPr>
          <p:cNvPr id="5" name="Rectangle 4">
            <a:extLst>
              <a:ext uri="{FF2B5EF4-FFF2-40B4-BE49-F238E27FC236}">
                <a16:creationId xmlns:a16="http://schemas.microsoft.com/office/drawing/2014/main" id="{3FE0CF19-DDB5-4FF9-BC3C-FCB577B32038}"/>
              </a:ext>
            </a:extLst>
          </p:cNvPr>
          <p:cNvSpPr/>
          <p:nvPr/>
        </p:nvSpPr>
        <p:spPr>
          <a:xfrm>
            <a:off x="3648075" y="1407934"/>
            <a:ext cx="6096000" cy="4042132"/>
          </a:xfrm>
          <a:prstGeom prst="rect">
            <a:avLst/>
          </a:prstGeom>
        </p:spPr>
        <p:txBody>
          <a:bodyPr>
            <a:spAutoFit/>
          </a:bodyPr>
          <a:lstStyle/>
          <a:p>
            <a:pPr marL="0" marR="0" lvl="0" indent="0" defTabSz="914400" eaLnBrk="1" fontAlgn="auto" latinLnBrk="0" hangingPunct="1">
              <a:lnSpc>
                <a:spcPct val="100000"/>
              </a:lnSpc>
              <a:spcBef>
                <a:spcPts val="1000"/>
              </a:spcBef>
              <a:spcAft>
                <a:spcPts val="0"/>
              </a:spcAft>
              <a:buClr>
                <a:srgbClr val="0099A8"/>
              </a:buClr>
              <a:buSzTx/>
              <a:buFontTx/>
              <a:buNone/>
              <a:tabLst/>
              <a:defRPr/>
            </a:pPr>
            <a:r>
              <a:rPr kumimoji="0" lang="en-US" sz="2400" b="0" i="0" u="none" strike="noStrike" kern="0" cap="none" spc="0" normalizeH="0" baseline="0" noProof="0" dirty="0">
                <a:ln>
                  <a:noFill/>
                </a:ln>
                <a:solidFill>
                  <a:srgbClr val="DEDFDC">
                    <a:lumMod val="10000"/>
                  </a:srgbClr>
                </a:solidFill>
                <a:effectLst/>
                <a:uLnTx/>
                <a:uFillTx/>
              </a:rPr>
              <a:t>National Academies of Sciences, Engineering, and Medicine (formerly Institute of Medicine) </a:t>
            </a:r>
            <a:r>
              <a:rPr kumimoji="0" lang="en-US" sz="2400" b="0" i="1" u="none" strike="noStrike" kern="0" cap="none" spc="0" normalizeH="0" baseline="0" noProof="0" dirty="0">
                <a:ln>
                  <a:noFill/>
                </a:ln>
                <a:solidFill>
                  <a:srgbClr val="DEDFDC">
                    <a:lumMod val="10000"/>
                  </a:srgbClr>
                </a:solidFill>
                <a:effectLst/>
                <a:uLnTx/>
                <a:uFillTx/>
              </a:rPr>
              <a:t>Clinical Practice Guidelines We Can Trust </a:t>
            </a:r>
            <a:r>
              <a:rPr kumimoji="0" lang="en-US" sz="2400" b="0" i="0" u="none" strike="noStrike" kern="0" cap="none" spc="0" normalizeH="0" baseline="0" noProof="0" dirty="0">
                <a:ln>
                  <a:noFill/>
                </a:ln>
                <a:solidFill>
                  <a:srgbClr val="DEDFDC">
                    <a:lumMod val="10000"/>
                  </a:srgbClr>
                </a:solidFill>
                <a:effectLst/>
                <a:uLnTx/>
                <a:uFillTx/>
              </a:rPr>
              <a:t>Standard 8 states:</a:t>
            </a:r>
          </a:p>
          <a:p>
            <a:pPr marL="560070" marR="0" lvl="1" indent="0" defTabSz="914400" eaLnBrk="1" fontAlgn="auto" latinLnBrk="0" hangingPunct="1">
              <a:lnSpc>
                <a:spcPct val="100000"/>
              </a:lnSpc>
              <a:spcBef>
                <a:spcPts val="1000"/>
              </a:spcBef>
              <a:spcAft>
                <a:spcPts val="0"/>
              </a:spcAft>
              <a:buClr>
                <a:srgbClr val="0099A8"/>
              </a:buClr>
              <a:buSzTx/>
              <a:buFontTx/>
              <a:buNone/>
              <a:tabLst/>
              <a:defRPr/>
            </a:pPr>
            <a:r>
              <a:rPr kumimoji="0" lang="en-US" sz="2400" b="0" i="0" u="none" strike="noStrike" kern="0" cap="none" spc="0" normalizeH="0" baseline="0" noProof="0" dirty="0">
                <a:ln>
                  <a:noFill/>
                </a:ln>
                <a:solidFill>
                  <a:srgbClr val="DEDFDC">
                    <a:lumMod val="10000"/>
                  </a:srgbClr>
                </a:solidFill>
                <a:effectLst/>
                <a:uLnTx/>
                <a:uFillTx/>
              </a:rPr>
              <a:t>Literature should be monitored regularly following CPG publication to identify the emergence of new, potentially relevant evidence and to evaluate the continued validity of the CPG.</a:t>
            </a:r>
          </a:p>
          <a:p>
            <a:pPr marL="0" marR="0" lvl="0" indent="0" defTabSz="914400" eaLnBrk="1" fontAlgn="auto" latinLnBrk="0" hangingPunct="1">
              <a:lnSpc>
                <a:spcPct val="100000"/>
              </a:lnSpc>
              <a:spcBef>
                <a:spcPts val="1000"/>
              </a:spcBef>
              <a:spcAft>
                <a:spcPts val="0"/>
              </a:spcAft>
              <a:buClr>
                <a:srgbClr val="0099A8"/>
              </a:buClr>
              <a:buSzTx/>
              <a:buFontTx/>
              <a:buNone/>
              <a:tabLst/>
              <a:defRPr/>
            </a:pPr>
            <a:r>
              <a:rPr kumimoji="0" lang="en-US" sz="2400" b="0" i="0" u="none" strike="noStrike" kern="0" cap="none" spc="0" normalizeH="0" baseline="0" noProof="0" dirty="0">
                <a:ln>
                  <a:noFill/>
                </a:ln>
                <a:solidFill>
                  <a:srgbClr val="DEDFDC">
                    <a:lumMod val="10000"/>
                  </a:srgbClr>
                </a:solidFill>
                <a:effectLst/>
                <a:uLnTx/>
                <a:uFillTx/>
              </a:rPr>
              <a:t>The AAO-HNSF strives to update every 5-years</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47481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758C-F526-43A1-8849-606E524A23A0}"/>
              </a:ext>
            </a:extLst>
          </p:cNvPr>
          <p:cNvSpPr>
            <a:spLocks noGrp="1"/>
          </p:cNvSpPr>
          <p:nvPr>
            <p:ph type="title"/>
          </p:nvPr>
        </p:nvSpPr>
        <p:spPr>
          <a:xfrm>
            <a:off x="725905" y="531896"/>
            <a:ext cx="10515600" cy="1085851"/>
          </a:xfrm>
        </p:spPr>
        <p:txBody>
          <a:bodyPr>
            <a:normAutofit/>
          </a:bodyPr>
          <a:lstStyle/>
          <a:p>
            <a:pPr algn="ctr"/>
            <a:r>
              <a:rPr lang="en-US" sz="2500" dirty="0">
                <a:solidFill>
                  <a:schemeClr val="tx1">
                    <a:lumMod val="50000"/>
                  </a:schemeClr>
                </a:solidFill>
              </a:rPr>
              <a:t>STATEMENT 14. POSTOPERATIVE CODEINE</a:t>
            </a:r>
          </a:p>
        </p:txBody>
      </p:sp>
      <p:sp>
        <p:nvSpPr>
          <p:cNvPr id="3" name="Content Placeholder 2">
            <a:extLst>
              <a:ext uri="{FF2B5EF4-FFF2-40B4-BE49-F238E27FC236}">
                <a16:creationId xmlns:a16="http://schemas.microsoft.com/office/drawing/2014/main" id="{D5E89624-14B3-49C5-9E20-10DC37A635F3}"/>
              </a:ext>
            </a:extLst>
          </p:cNvPr>
          <p:cNvSpPr>
            <a:spLocks noGrp="1"/>
          </p:cNvSpPr>
          <p:nvPr>
            <p:ph idx="1"/>
          </p:nvPr>
        </p:nvSpPr>
        <p:spPr>
          <a:xfrm>
            <a:off x="733926" y="1729611"/>
            <a:ext cx="10515600" cy="5061714"/>
          </a:xfrm>
        </p:spPr>
        <p:txBody>
          <a:bodyPr>
            <a:normAutofit/>
          </a:bodyPr>
          <a:lstStyle/>
          <a:p>
            <a:pPr marL="0" indent="0">
              <a:lnSpc>
                <a:spcPct val="100000"/>
              </a:lnSpc>
              <a:buNone/>
            </a:pPr>
            <a:r>
              <a:rPr lang="en-US" sz="1800" dirty="0">
                <a:solidFill>
                  <a:schemeClr val="bg2">
                    <a:lumMod val="10000"/>
                  </a:schemeClr>
                </a:solidFill>
              </a:rPr>
              <a:t>Clinicians must not administer or prescribe codeine, or any medication containing codeine, after tonsillectomy in children younger than 12 years. </a:t>
            </a:r>
            <a:r>
              <a:rPr lang="en-US" sz="1800" b="1" dirty="0">
                <a:solidFill>
                  <a:srgbClr val="FF0000"/>
                </a:solidFill>
              </a:rPr>
              <a:t>Strong recommendation against</a:t>
            </a:r>
            <a:r>
              <a:rPr lang="en-US" sz="1800" b="1" dirty="0">
                <a:solidFill>
                  <a:schemeClr val="bg2">
                    <a:lumMod val="10000"/>
                  </a:schemeClr>
                </a:solidFill>
              </a:rPr>
              <a:t> </a:t>
            </a:r>
            <a:r>
              <a:rPr lang="en-US" sz="1800" dirty="0">
                <a:solidFill>
                  <a:schemeClr val="bg2">
                    <a:lumMod val="10000"/>
                  </a:schemeClr>
                </a:solidFill>
              </a:rPr>
              <a:t>administering or prescribing based on observational studies with dramatic effect and supporting high-level pharmacogenetic studies with a preponderance of benefit over harm</a:t>
            </a:r>
          </a:p>
          <a:p>
            <a:pPr>
              <a:lnSpc>
                <a:spcPct val="100000"/>
              </a:lnSpc>
            </a:pPr>
            <a:endParaRPr lang="en-US" sz="1800" b="1" i="1" u="sng" dirty="0">
              <a:solidFill>
                <a:schemeClr val="bg2">
                  <a:lumMod val="10000"/>
                </a:schemeClr>
              </a:solidFill>
            </a:endParaRPr>
          </a:p>
          <a:p>
            <a:pPr lvl="0">
              <a:lnSpc>
                <a:spcPct val="100000"/>
              </a:lnSpc>
            </a:pPr>
            <a:r>
              <a:rPr lang="en-US" sz="1800" b="1" u="sng" dirty="0">
                <a:solidFill>
                  <a:schemeClr val="bg2">
                    <a:lumMod val="10000"/>
                  </a:schemeClr>
                </a:solidFill>
              </a:rPr>
              <a:t>Benefit</a:t>
            </a:r>
            <a:r>
              <a:rPr lang="en-US" sz="1800" b="1" dirty="0">
                <a:solidFill>
                  <a:schemeClr val="bg2">
                    <a:lumMod val="10000"/>
                  </a:schemeClr>
                </a:solidFill>
              </a:rPr>
              <a:t>: </a:t>
            </a:r>
            <a:r>
              <a:rPr lang="en-US" sz="1800" dirty="0">
                <a:solidFill>
                  <a:schemeClr val="bg2">
                    <a:lumMod val="10000"/>
                  </a:schemeClr>
                </a:solidFill>
              </a:rPr>
              <a:t>Avoiding severe or life-threatening complications in children who are ultra-rapid metabolizers of codeine who might be first exposed to this medication after tonsillectomy</a:t>
            </a:r>
          </a:p>
          <a:p>
            <a:pPr marL="0" lvl="0" indent="0">
              <a:lnSpc>
                <a:spcPct val="100000"/>
              </a:lnSpc>
              <a:buNone/>
            </a:pPr>
            <a:endParaRPr lang="en-US" sz="1800" dirty="0">
              <a:solidFill>
                <a:schemeClr val="bg2">
                  <a:lumMod val="10000"/>
                </a:schemeClr>
              </a:solidFill>
            </a:endParaRPr>
          </a:p>
          <a:p>
            <a:pPr lvl="0">
              <a:lnSpc>
                <a:spcPct val="100000"/>
              </a:lnSpc>
            </a:pPr>
            <a:r>
              <a:rPr lang="en-US" sz="1800" b="1" u="sng" dirty="0">
                <a:solidFill>
                  <a:schemeClr val="bg2">
                    <a:lumMod val="10000"/>
                  </a:schemeClr>
                </a:solidFill>
              </a:rPr>
              <a:t>Risks, harms, costs</a:t>
            </a:r>
            <a:r>
              <a:rPr lang="en-US" sz="1800" b="1" dirty="0">
                <a:solidFill>
                  <a:schemeClr val="bg2">
                    <a:lumMod val="10000"/>
                  </a:schemeClr>
                </a:solidFill>
              </a:rPr>
              <a:t>: </a:t>
            </a:r>
            <a:r>
              <a:rPr lang="en-US" sz="1800" dirty="0">
                <a:solidFill>
                  <a:schemeClr val="bg2">
                    <a:lumMod val="10000"/>
                  </a:schemeClr>
                </a:solidFill>
              </a:rPr>
              <a:t>There is a potential for inadequate pain control if alternative appropriate medications are not recommended</a:t>
            </a:r>
            <a:endParaRPr lang="en-US" sz="1800" u="sng"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997012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EAF-E3FD-4502-8F26-A8DDE5DEAB53}"/>
              </a:ext>
            </a:extLst>
          </p:cNvPr>
          <p:cNvSpPr>
            <a:spLocks noGrp="1"/>
          </p:cNvSpPr>
          <p:nvPr>
            <p:ph type="title"/>
          </p:nvPr>
        </p:nvSpPr>
        <p:spPr>
          <a:xfrm>
            <a:off x="782053" y="240132"/>
            <a:ext cx="10515600" cy="1200150"/>
          </a:xfrm>
        </p:spPr>
        <p:txBody>
          <a:bodyPr>
            <a:normAutofit/>
          </a:bodyPr>
          <a:lstStyle/>
          <a:p>
            <a:pPr algn="ctr"/>
            <a:r>
              <a:rPr lang="en-US" sz="2500" dirty="0">
                <a:solidFill>
                  <a:schemeClr val="tx1">
                    <a:lumMod val="50000"/>
                  </a:schemeClr>
                </a:solidFill>
              </a:rPr>
              <a:t>STATEMENT 14. POSTOPERATIVE CODEINE</a:t>
            </a:r>
            <a:endParaRPr lang="en-US" sz="2500" dirty="0"/>
          </a:p>
        </p:txBody>
      </p:sp>
      <p:sp>
        <p:nvSpPr>
          <p:cNvPr id="3" name="Content Placeholder 2">
            <a:extLst>
              <a:ext uri="{FF2B5EF4-FFF2-40B4-BE49-F238E27FC236}">
                <a16:creationId xmlns:a16="http://schemas.microsoft.com/office/drawing/2014/main" id="{13C17AAB-466E-4950-B973-73BD9196116E}"/>
              </a:ext>
            </a:extLst>
          </p:cNvPr>
          <p:cNvSpPr>
            <a:spLocks noGrp="1"/>
          </p:cNvSpPr>
          <p:nvPr>
            <p:ph idx="1"/>
          </p:nvPr>
        </p:nvSpPr>
        <p:spPr>
          <a:xfrm>
            <a:off x="902369" y="1467352"/>
            <a:ext cx="10515600" cy="5033139"/>
          </a:xfrm>
        </p:spPr>
        <p:txBody>
          <a:bodyPr>
            <a:normAutofit/>
          </a:bodyPr>
          <a:lstStyle/>
          <a:p>
            <a:pPr marL="0" indent="0">
              <a:lnSpc>
                <a:spcPct val="100000"/>
              </a:lnSpc>
              <a:buNone/>
            </a:pPr>
            <a:r>
              <a:rPr lang="en-US" sz="1500" i="1" dirty="0">
                <a:solidFill>
                  <a:schemeClr val="tx1">
                    <a:lumMod val="50000"/>
                  </a:schemeClr>
                </a:solidFill>
              </a:rPr>
              <a:t>Action Statement Profile for Statement 14:</a:t>
            </a:r>
            <a:endParaRPr lang="en-US" sz="1500" dirty="0">
              <a:solidFill>
                <a:schemeClr val="tx1">
                  <a:lumMod val="50000"/>
                </a:schemeClr>
              </a:solidFill>
            </a:endParaRPr>
          </a:p>
          <a:p>
            <a:pPr lvl="0">
              <a:lnSpc>
                <a:spcPct val="100000"/>
              </a:lnSpc>
            </a:pPr>
            <a:r>
              <a:rPr lang="en-US" sz="1500" b="1" u="sng" dirty="0">
                <a:solidFill>
                  <a:schemeClr val="bg2">
                    <a:lumMod val="10000"/>
                  </a:schemeClr>
                </a:solidFill>
              </a:rPr>
              <a:t>Quality improvement opportunity</a:t>
            </a:r>
            <a:r>
              <a:rPr lang="en-US" sz="1500" b="1" dirty="0">
                <a:solidFill>
                  <a:schemeClr val="bg2">
                    <a:lumMod val="10000"/>
                  </a:schemeClr>
                </a:solidFill>
              </a:rPr>
              <a:t>: </a:t>
            </a:r>
            <a:r>
              <a:rPr lang="en-US" sz="1500" dirty="0">
                <a:solidFill>
                  <a:schemeClr val="bg2">
                    <a:lumMod val="10000"/>
                  </a:schemeClr>
                </a:solidFill>
              </a:rPr>
              <a:t>Reduce harmful therapy. (National Quality Strategy Domains: Patient Safety, Effective Clinical Care)</a:t>
            </a:r>
          </a:p>
          <a:p>
            <a:pPr lvl="0">
              <a:lnSpc>
                <a:spcPct val="100000"/>
              </a:lnSpc>
            </a:pPr>
            <a:r>
              <a:rPr lang="en-US" sz="1500" b="1" u="sng" dirty="0">
                <a:solidFill>
                  <a:schemeClr val="bg2">
                    <a:lumMod val="10000"/>
                  </a:schemeClr>
                </a:solidFill>
              </a:rPr>
              <a:t>Aggregate</a:t>
            </a:r>
            <a:r>
              <a:rPr lang="en-US" sz="1500" b="1" dirty="0">
                <a:solidFill>
                  <a:schemeClr val="bg2">
                    <a:lumMod val="10000"/>
                  </a:schemeClr>
                </a:solidFill>
              </a:rPr>
              <a:t> </a:t>
            </a:r>
            <a:r>
              <a:rPr lang="en-US" sz="1500" b="1" u="sng" dirty="0">
                <a:solidFill>
                  <a:schemeClr val="bg2">
                    <a:lumMod val="10000"/>
                  </a:schemeClr>
                </a:solidFill>
              </a:rPr>
              <a:t>evidence quality</a:t>
            </a:r>
            <a:r>
              <a:rPr lang="en-US" sz="1500" b="1" dirty="0">
                <a:solidFill>
                  <a:schemeClr val="bg2">
                    <a:lumMod val="10000"/>
                  </a:schemeClr>
                </a:solidFill>
              </a:rPr>
              <a:t>: </a:t>
            </a:r>
            <a:r>
              <a:rPr lang="en-US" sz="1500" dirty="0">
                <a:solidFill>
                  <a:schemeClr val="bg2">
                    <a:lumMod val="10000"/>
                  </a:schemeClr>
                </a:solidFill>
              </a:rPr>
              <a:t>Grade B, based on observational studies with dramatic effect and supporting high-level pharmacogenetic studies</a:t>
            </a:r>
          </a:p>
          <a:p>
            <a:pPr lvl="0">
              <a:lnSpc>
                <a:spcPct val="100000"/>
              </a:lnSpc>
            </a:pPr>
            <a:r>
              <a:rPr lang="en-US" sz="1500" b="1" u="sng" dirty="0">
                <a:solidFill>
                  <a:schemeClr val="bg2">
                    <a:lumMod val="10000"/>
                  </a:schemeClr>
                </a:solidFill>
              </a:rPr>
              <a:t>Value judgments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Intentional vagueness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Role of patient preferences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Exclusions</a:t>
            </a:r>
            <a:r>
              <a:rPr lang="en-US" sz="1500" b="1" dirty="0">
                <a:solidFill>
                  <a:schemeClr val="bg2">
                    <a:lumMod val="10000"/>
                  </a:schemeClr>
                </a:solidFill>
              </a:rPr>
              <a:t>: </a:t>
            </a:r>
            <a:r>
              <a:rPr lang="en-US" sz="1500" dirty="0">
                <a:solidFill>
                  <a:schemeClr val="bg2">
                    <a:lumMod val="10000"/>
                  </a:schemeClr>
                </a:solidFill>
              </a:rPr>
              <a:t>None</a:t>
            </a:r>
          </a:p>
          <a:p>
            <a:pPr lvl="0">
              <a:lnSpc>
                <a:spcPct val="100000"/>
              </a:lnSpc>
            </a:pPr>
            <a:r>
              <a:rPr lang="en-US" sz="1500" b="1" u="sng" dirty="0">
                <a:solidFill>
                  <a:schemeClr val="bg2">
                    <a:lumMod val="10000"/>
                  </a:schemeClr>
                </a:solidFill>
              </a:rPr>
              <a:t>Differences of opinions</a:t>
            </a:r>
            <a:r>
              <a:rPr lang="en-US" sz="1500" b="1" dirty="0">
                <a:solidFill>
                  <a:schemeClr val="bg2">
                    <a:lumMod val="10000"/>
                  </a:schemeClr>
                </a:solidFill>
              </a:rPr>
              <a:t>: </a:t>
            </a:r>
            <a:r>
              <a:rPr lang="en-US" sz="1500" dirty="0">
                <a:solidFill>
                  <a:schemeClr val="bg2">
                    <a:lumMod val="10000"/>
                  </a:schemeClr>
                </a:solidFill>
              </a:rPr>
              <a:t>None</a:t>
            </a:r>
          </a:p>
          <a:p>
            <a:endParaRPr lang="en-US" dirty="0"/>
          </a:p>
        </p:txBody>
      </p:sp>
    </p:spTree>
    <p:extLst>
      <p:ext uri="{BB962C8B-B14F-4D97-AF65-F5344CB8AC3E}">
        <p14:creationId xmlns:p14="http://schemas.microsoft.com/office/powerpoint/2010/main" val="2990018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89624-14B3-49C5-9E20-10DC37A635F3}"/>
              </a:ext>
            </a:extLst>
          </p:cNvPr>
          <p:cNvSpPr>
            <a:spLocks noGrp="1"/>
          </p:cNvSpPr>
          <p:nvPr>
            <p:ph idx="4294967295"/>
          </p:nvPr>
        </p:nvSpPr>
        <p:spPr>
          <a:xfrm>
            <a:off x="1676400" y="898525"/>
            <a:ext cx="10515600" cy="5060950"/>
          </a:xfrm>
        </p:spPr>
        <p:txBody>
          <a:bodyPr>
            <a:normAutofit lnSpcReduction="10000"/>
          </a:bodyPr>
          <a:lstStyle/>
          <a:p>
            <a:pPr marL="0" lvl="0" indent="0">
              <a:buNone/>
            </a:pPr>
            <a:r>
              <a:rPr lang="en-US" sz="2400" b="1" dirty="0">
                <a:solidFill>
                  <a:schemeClr val="bg2">
                    <a:lumMod val="10000"/>
                  </a:schemeClr>
                </a:solidFill>
              </a:rPr>
              <a:t>STATEMENT 15a. OUTCOME ASSESSMENT FOR </a:t>
            </a:r>
            <a:r>
              <a:rPr lang="en-US" sz="2400" b="1" dirty="0">
                <a:solidFill>
                  <a:schemeClr val="tx1">
                    <a:lumMod val="50000"/>
                  </a:schemeClr>
                </a:solidFill>
              </a:rPr>
              <a:t>BLEEDING</a:t>
            </a:r>
            <a:r>
              <a:rPr lang="en-US" sz="2400" dirty="0">
                <a:solidFill>
                  <a:schemeClr val="tx1">
                    <a:lumMod val="50000"/>
                  </a:schemeClr>
                </a:solidFill>
              </a:rPr>
              <a:t> </a:t>
            </a:r>
            <a:r>
              <a:rPr lang="en-US" sz="2400" b="1" dirty="0">
                <a:solidFill>
                  <a:schemeClr val="bg2">
                    <a:lumMod val="10000"/>
                  </a:schemeClr>
                </a:solidFill>
              </a:rPr>
              <a:t>: </a:t>
            </a:r>
            <a:r>
              <a:rPr lang="en-US" sz="1900" dirty="0">
                <a:solidFill>
                  <a:schemeClr val="bg2">
                    <a:lumMod val="10000"/>
                  </a:schemeClr>
                </a:solidFill>
              </a:rPr>
              <a:t>Clinicians should follow-up with patients and/or caregivers after tonsillectomy and document in the medical record the presence or absence of bleeding within 24 hours of surgery (primary bleeding) and bleeding occurring later than 24 hours after surgery (bleeding). </a:t>
            </a:r>
            <a:r>
              <a:rPr lang="en-US" sz="1900" b="1" dirty="0">
                <a:solidFill>
                  <a:srgbClr val="FF0000"/>
                </a:solidFill>
              </a:rPr>
              <a:t>Recommendation</a:t>
            </a:r>
            <a:r>
              <a:rPr lang="en-US" sz="1900" dirty="0">
                <a:solidFill>
                  <a:schemeClr val="bg2">
                    <a:lumMod val="10000"/>
                  </a:schemeClr>
                </a:solidFill>
              </a:rPr>
              <a:t> based on observational studies with a preponderance of benefit over harm.</a:t>
            </a:r>
          </a:p>
          <a:p>
            <a:pPr lvl="0"/>
            <a:endParaRPr lang="en-US" sz="1900" dirty="0">
              <a:solidFill>
                <a:schemeClr val="bg2">
                  <a:lumMod val="10000"/>
                </a:schemeClr>
              </a:solidFill>
            </a:endParaRPr>
          </a:p>
          <a:p>
            <a:pPr marL="0" lvl="0" indent="0">
              <a:buNone/>
            </a:pPr>
            <a:r>
              <a:rPr lang="en-US" sz="2400" b="1" dirty="0">
                <a:solidFill>
                  <a:schemeClr val="bg2">
                    <a:lumMod val="10000"/>
                  </a:schemeClr>
                </a:solidFill>
              </a:rPr>
              <a:t>STATEMENT 15b. POST-TONSILLECTOMY BLEEDING RATE: </a:t>
            </a:r>
            <a:r>
              <a:rPr lang="en-US" sz="1900" dirty="0">
                <a:solidFill>
                  <a:schemeClr val="bg2">
                    <a:lumMod val="10000"/>
                  </a:schemeClr>
                </a:solidFill>
              </a:rPr>
              <a:t>Clinicians should determine their rate of primary and secondary post-tonsillectomy bleeding (PTB) at least annually. </a:t>
            </a:r>
            <a:r>
              <a:rPr lang="en-US" sz="1900" b="1" dirty="0">
                <a:solidFill>
                  <a:srgbClr val="FF0000"/>
                </a:solidFill>
              </a:rPr>
              <a:t>Recommendation</a:t>
            </a:r>
            <a:r>
              <a:rPr lang="en-US" sz="1900" dirty="0">
                <a:solidFill>
                  <a:schemeClr val="bg2">
                    <a:lumMod val="10000"/>
                  </a:schemeClr>
                </a:solidFill>
              </a:rPr>
              <a:t> based on observational studies with a preponderance of benefit over harm.</a:t>
            </a:r>
          </a:p>
          <a:p>
            <a:pPr lvl="0"/>
            <a:endParaRPr lang="en-US" sz="1900" b="1" u="sng" dirty="0">
              <a:solidFill>
                <a:schemeClr val="bg2">
                  <a:lumMod val="10000"/>
                </a:schemeClr>
              </a:solidFill>
            </a:endParaRPr>
          </a:p>
          <a:p>
            <a:pPr lvl="0"/>
            <a:r>
              <a:rPr lang="en-US" sz="1900" b="1" u="sng" dirty="0">
                <a:solidFill>
                  <a:schemeClr val="bg2">
                    <a:lumMod val="10000"/>
                  </a:schemeClr>
                </a:solidFill>
              </a:rPr>
              <a:t>Benefit</a:t>
            </a:r>
            <a:r>
              <a:rPr lang="en-US" sz="1900" b="1" dirty="0">
                <a:solidFill>
                  <a:schemeClr val="bg2">
                    <a:lumMod val="10000"/>
                  </a:schemeClr>
                </a:solidFill>
              </a:rPr>
              <a:t>: </a:t>
            </a:r>
            <a:r>
              <a:rPr lang="en-US" sz="1900" dirty="0">
                <a:solidFill>
                  <a:schemeClr val="bg2">
                    <a:lumMod val="10000"/>
                  </a:schemeClr>
                </a:solidFill>
              </a:rPr>
              <a:t>Improve self-awareness of outcomes for the surgeon and improve the confidence of patients and referring physicians, the ability to compare personal outcomes with national metrics; encourage quality improvement efforts</a:t>
            </a:r>
          </a:p>
          <a:p>
            <a:pPr lvl="0"/>
            <a:endParaRPr lang="en-US" sz="1900" dirty="0">
              <a:solidFill>
                <a:schemeClr val="bg2">
                  <a:lumMod val="10000"/>
                </a:schemeClr>
              </a:solidFill>
            </a:endParaRPr>
          </a:p>
          <a:p>
            <a:pPr lvl="0"/>
            <a:r>
              <a:rPr lang="en-US" sz="1900" b="1" u="sng" dirty="0">
                <a:solidFill>
                  <a:schemeClr val="bg2">
                    <a:lumMod val="10000"/>
                  </a:schemeClr>
                </a:solidFill>
              </a:rPr>
              <a:t>Risks, harms, costs</a:t>
            </a:r>
            <a:r>
              <a:rPr lang="en-US" sz="1900" b="1" dirty="0">
                <a:solidFill>
                  <a:schemeClr val="bg2">
                    <a:lumMod val="10000"/>
                  </a:schemeClr>
                </a:solidFill>
              </a:rPr>
              <a:t>: </a:t>
            </a:r>
            <a:r>
              <a:rPr lang="en-US" sz="1900" dirty="0">
                <a:solidFill>
                  <a:schemeClr val="bg2">
                    <a:lumMod val="10000"/>
                  </a:schemeClr>
                </a:solidFill>
              </a:rPr>
              <a:t>Administrative burden</a:t>
            </a:r>
            <a:endParaRPr lang="en-US" sz="1900" u="sng" dirty="0"/>
          </a:p>
          <a:p>
            <a:pPr marL="0" indent="0">
              <a:buNone/>
            </a:pPr>
            <a:endParaRPr lang="en-US" dirty="0">
              <a:solidFill>
                <a:schemeClr val="tx1">
                  <a:lumMod val="50000"/>
                </a:schemeClr>
              </a:solidFill>
            </a:endParaRPr>
          </a:p>
        </p:txBody>
      </p:sp>
    </p:spTree>
    <p:extLst>
      <p:ext uri="{BB962C8B-B14F-4D97-AF65-F5344CB8AC3E}">
        <p14:creationId xmlns:p14="http://schemas.microsoft.com/office/powerpoint/2010/main" val="4189278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EAF-E3FD-4502-8F26-A8DDE5DEAB53}"/>
              </a:ext>
            </a:extLst>
          </p:cNvPr>
          <p:cNvSpPr>
            <a:spLocks noGrp="1"/>
          </p:cNvSpPr>
          <p:nvPr>
            <p:ph type="title"/>
          </p:nvPr>
        </p:nvSpPr>
        <p:spPr>
          <a:xfrm>
            <a:off x="838200" y="-171533"/>
            <a:ext cx="10515600" cy="1636379"/>
          </a:xfrm>
        </p:spPr>
        <p:txBody>
          <a:bodyPr>
            <a:normAutofit/>
          </a:bodyPr>
          <a:lstStyle/>
          <a:p>
            <a:pPr algn="ctr"/>
            <a:r>
              <a:rPr lang="en-US" sz="2500" dirty="0">
                <a:solidFill>
                  <a:schemeClr val="tx1">
                    <a:lumMod val="50000"/>
                  </a:schemeClr>
                </a:solidFill>
              </a:rPr>
              <a:t>STATEMENT 15a.  OUTCOME ASSESSMENT FOR BLEEDING STATEMENT15b.  POST-TONSILLECTOMY BLEEDING RATE</a:t>
            </a:r>
            <a:endParaRPr lang="en-US" sz="2500" dirty="0"/>
          </a:p>
        </p:txBody>
      </p:sp>
      <p:sp>
        <p:nvSpPr>
          <p:cNvPr id="3" name="Content Placeholder 2">
            <a:extLst>
              <a:ext uri="{FF2B5EF4-FFF2-40B4-BE49-F238E27FC236}">
                <a16:creationId xmlns:a16="http://schemas.microsoft.com/office/drawing/2014/main" id="{13C17AAB-466E-4950-B973-73BD9196116E}"/>
              </a:ext>
            </a:extLst>
          </p:cNvPr>
          <p:cNvSpPr>
            <a:spLocks noGrp="1"/>
          </p:cNvSpPr>
          <p:nvPr>
            <p:ph idx="1"/>
          </p:nvPr>
        </p:nvSpPr>
        <p:spPr>
          <a:xfrm>
            <a:off x="838200" y="1145276"/>
            <a:ext cx="10515600" cy="5452844"/>
          </a:xfrm>
        </p:spPr>
        <p:txBody>
          <a:bodyPr>
            <a:normAutofit fontScale="25000" lnSpcReduction="20000"/>
          </a:bodyPr>
          <a:lstStyle/>
          <a:p>
            <a:pPr marL="0" indent="0">
              <a:lnSpc>
                <a:spcPct val="120000"/>
              </a:lnSpc>
              <a:spcBef>
                <a:spcPts val="0"/>
              </a:spcBef>
              <a:buNone/>
            </a:pPr>
            <a:r>
              <a:rPr lang="en-US" sz="5600" i="1" dirty="0">
                <a:solidFill>
                  <a:schemeClr val="tx1">
                    <a:lumMod val="50000"/>
                  </a:schemeClr>
                </a:solidFill>
              </a:rPr>
              <a:t>Action Statement Profile for Statement 15:</a:t>
            </a:r>
          </a:p>
          <a:p>
            <a:pPr marL="0" indent="0">
              <a:lnSpc>
                <a:spcPct val="120000"/>
              </a:lnSpc>
              <a:spcBef>
                <a:spcPts val="0"/>
              </a:spcBef>
              <a:buNone/>
            </a:pPr>
            <a:endParaRPr lang="en-US" sz="5600" dirty="0">
              <a:solidFill>
                <a:schemeClr val="tx1">
                  <a:lumMod val="50000"/>
                </a:schemeClr>
              </a:solidFill>
            </a:endParaRPr>
          </a:p>
          <a:p>
            <a:pPr>
              <a:lnSpc>
                <a:spcPct val="120000"/>
              </a:lnSpc>
              <a:spcBef>
                <a:spcPts val="0"/>
              </a:spcBef>
            </a:pPr>
            <a:r>
              <a:rPr lang="en-US" sz="5600" b="1" u="sng" dirty="0">
                <a:solidFill>
                  <a:schemeClr val="tx1">
                    <a:lumMod val="50000"/>
                  </a:schemeClr>
                </a:solidFill>
              </a:rPr>
              <a:t>Quality improvement opportunity</a:t>
            </a:r>
            <a:r>
              <a:rPr lang="en-US" sz="5600" dirty="0">
                <a:solidFill>
                  <a:schemeClr val="tx1">
                    <a:lumMod val="50000"/>
                  </a:schemeClr>
                </a:solidFill>
              </a:rPr>
              <a:t>: Encourage clinicians to systematically obtain follow-up data regarding bleeding for their tonsillectomy patients and to facilitate calculation of clinician-specific bleeding rates for comparison with national benchmarks (National Quality Strategy Domains: Patient Safety, Person and Family Centered Care, Effective Communication and Care Coordination)</a:t>
            </a:r>
          </a:p>
          <a:p>
            <a:pPr>
              <a:lnSpc>
                <a:spcPct val="120000"/>
              </a:lnSpc>
              <a:spcBef>
                <a:spcPts val="0"/>
              </a:spcBef>
            </a:pPr>
            <a:r>
              <a:rPr lang="en-US" sz="5600" b="1" u="sng" dirty="0">
                <a:solidFill>
                  <a:schemeClr val="tx1">
                    <a:lumMod val="50000"/>
                  </a:schemeClr>
                </a:solidFill>
              </a:rPr>
              <a:t>Aggregate Evidence Quality</a:t>
            </a:r>
            <a:r>
              <a:rPr lang="en-US" sz="5600" dirty="0">
                <a:solidFill>
                  <a:schemeClr val="tx1">
                    <a:lumMod val="50000"/>
                  </a:schemeClr>
                </a:solidFill>
              </a:rPr>
              <a:t>: Grade C, observational studies and large-scale audit, showing variability in postoperative bleeding rates and some association with surgical technique; Grade C, observational studies, showing bleeding as a consistent sequela of tonsillectomy with heterogeneity among studies and providers</a:t>
            </a:r>
          </a:p>
          <a:p>
            <a:pPr>
              <a:lnSpc>
                <a:spcPct val="120000"/>
              </a:lnSpc>
              <a:spcBef>
                <a:spcPts val="0"/>
              </a:spcBef>
            </a:pPr>
            <a:r>
              <a:rPr lang="en-US" sz="5600" b="1" u="sng" dirty="0">
                <a:solidFill>
                  <a:schemeClr val="tx1">
                    <a:lumMod val="50000"/>
                  </a:schemeClr>
                </a:solidFill>
              </a:rPr>
              <a:t>Level of confidence in evidence</a:t>
            </a:r>
            <a:r>
              <a:rPr lang="en-US" sz="5600" dirty="0">
                <a:solidFill>
                  <a:schemeClr val="tx1">
                    <a:lumMod val="50000"/>
                  </a:schemeClr>
                </a:solidFill>
              </a:rPr>
              <a:t>: High for tonsillectomy bleeding as a complication for tonsillectomy; Medium for bleeding rates because of concerns regarding the accuracy and consistency of reporting</a:t>
            </a:r>
          </a:p>
          <a:p>
            <a:pPr>
              <a:lnSpc>
                <a:spcPct val="120000"/>
              </a:lnSpc>
              <a:spcBef>
                <a:spcPts val="0"/>
              </a:spcBef>
            </a:pPr>
            <a:r>
              <a:rPr lang="en-US" sz="5600" b="1" u="sng" dirty="0">
                <a:solidFill>
                  <a:schemeClr val="tx1">
                    <a:lumMod val="50000"/>
                  </a:schemeClr>
                </a:solidFill>
              </a:rPr>
              <a:t>Benefits</a:t>
            </a:r>
            <a:r>
              <a:rPr lang="en-US" sz="5600" dirty="0">
                <a:solidFill>
                  <a:schemeClr val="tx1">
                    <a:lumMod val="50000"/>
                  </a:schemeClr>
                </a:solidFill>
              </a:rPr>
              <a:t>: Improve self-awareness of outcomes for the surgeon and improve the confidence of patients and referring physicians, the ability to compare personal outcomes with national metrics; encourage quality improvement efforts</a:t>
            </a:r>
          </a:p>
          <a:p>
            <a:pPr>
              <a:lnSpc>
                <a:spcPct val="120000"/>
              </a:lnSpc>
              <a:spcBef>
                <a:spcPts val="0"/>
              </a:spcBef>
            </a:pPr>
            <a:r>
              <a:rPr lang="en-US" sz="5600" b="1" u="sng" dirty="0">
                <a:solidFill>
                  <a:schemeClr val="tx1">
                    <a:lumMod val="50000"/>
                  </a:schemeClr>
                </a:solidFill>
              </a:rPr>
              <a:t>Value Judgments</a:t>
            </a:r>
            <a:r>
              <a:rPr lang="en-US" sz="5600" dirty="0">
                <a:solidFill>
                  <a:schemeClr val="tx1">
                    <a:lumMod val="50000"/>
                  </a:schemeClr>
                </a:solidFill>
              </a:rPr>
              <a:t>: Perceived heterogeneity among clinicians regarding knowledge of their own bleeding rates after tonsillectomy; potential for clinicians to reassess their process of care and improve quality</a:t>
            </a:r>
          </a:p>
          <a:p>
            <a:pPr>
              <a:lnSpc>
                <a:spcPct val="120000"/>
              </a:lnSpc>
              <a:spcBef>
                <a:spcPts val="0"/>
              </a:spcBef>
            </a:pPr>
            <a:r>
              <a:rPr lang="en-US" sz="5600" b="1" u="sng" dirty="0">
                <a:solidFill>
                  <a:schemeClr val="tx1">
                    <a:lumMod val="50000"/>
                  </a:schemeClr>
                </a:solidFill>
              </a:rPr>
              <a:t>Intentional Vagueness</a:t>
            </a:r>
            <a:r>
              <a:rPr lang="en-US" sz="5600" dirty="0">
                <a:solidFill>
                  <a:schemeClr val="tx1">
                    <a:lumMod val="50000"/>
                  </a:schemeClr>
                </a:solidFill>
              </a:rPr>
              <a:t>: Specifics of how to determine the bleeding rate are left to the clinician; the process of follow-up is at the discretion of the clinician but should include a good faith effort to contact the patient through some form of communication</a:t>
            </a:r>
          </a:p>
          <a:p>
            <a:pPr>
              <a:lnSpc>
                <a:spcPct val="120000"/>
              </a:lnSpc>
              <a:spcBef>
                <a:spcPts val="0"/>
              </a:spcBef>
            </a:pPr>
            <a:r>
              <a:rPr lang="en-US" sz="5600" b="1" u="sng" dirty="0">
                <a:solidFill>
                  <a:schemeClr val="tx1">
                    <a:lumMod val="50000"/>
                  </a:schemeClr>
                </a:solidFill>
              </a:rPr>
              <a:t>Role of Patient Preferences</a:t>
            </a:r>
            <a:r>
              <a:rPr lang="en-US" sz="5600" dirty="0">
                <a:solidFill>
                  <a:schemeClr val="tx1">
                    <a:lumMod val="50000"/>
                  </a:schemeClr>
                </a:solidFill>
              </a:rPr>
              <a:t>: None</a:t>
            </a:r>
          </a:p>
          <a:p>
            <a:pPr>
              <a:lnSpc>
                <a:spcPct val="120000"/>
              </a:lnSpc>
              <a:spcBef>
                <a:spcPts val="0"/>
              </a:spcBef>
            </a:pPr>
            <a:r>
              <a:rPr lang="en-US" sz="5600" b="1" u="sng" dirty="0">
                <a:solidFill>
                  <a:schemeClr val="tx1">
                    <a:lumMod val="50000"/>
                  </a:schemeClr>
                </a:solidFill>
              </a:rPr>
              <a:t>Exclusions</a:t>
            </a:r>
            <a:r>
              <a:rPr lang="en-US" sz="5600" dirty="0">
                <a:solidFill>
                  <a:schemeClr val="tx1">
                    <a:lumMod val="50000"/>
                  </a:schemeClr>
                </a:solidFill>
              </a:rPr>
              <a:t>: None</a:t>
            </a:r>
          </a:p>
          <a:p>
            <a:pPr>
              <a:lnSpc>
                <a:spcPct val="120000"/>
              </a:lnSpc>
              <a:spcBef>
                <a:spcPts val="0"/>
              </a:spcBef>
            </a:pPr>
            <a:r>
              <a:rPr lang="en-US" sz="5600" b="1" u="sng" dirty="0">
                <a:solidFill>
                  <a:schemeClr val="tx1">
                    <a:lumMod val="50000"/>
                  </a:schemeClr>
                </a:solidFill>
              </a:rPr>
              <a:t>Differences of opinions</a:t>
            </a:r>
            <a:r>
              <a:rPr lang="en-US" sz="5600" dirty="0">
                <a:solidFill>
                  <a:schemeClr val="tx1">
                    <a:lumMod val="50000"/>
                  </a:schemeClr>
                </a:solidFill>
              </a:rPr>
              <a:t>: The majority of the panel supported this statement as written, but two members of the group were concerned that the need to contact every patient could be difficult and may not be feasible in every practice setting</a:t>
            </a:r>
          </a:p>
          <a:p>
            <a:endParaRPr lang="en-US" dirty="0"/>
          </a:p>
        </p:txBody>
      </p:sp>
    </p:spTree>
    <p:extLst>
      <p:ext uri="{BB962C8B-B14F-4D97-AF65-F5344CB8AC3E}">
        <p14:creationId xmlns:p14="http://schemas.microsoft.com/office/powerpoint/2010/main" val="3736867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899-5D0A-4C0D-BB1C-B2452BB24EE9}"/>
              </a:ext>
            </a:extLst>
          </p:cNvPr>
          <p:cNvSpPr>
            <a:spLocks noGrp="1"/>
          </p:cNvSpPr>
          <p:nvPr>
            <p:ph type="title"/>
          </p:nvPr>
        </p:nvSpPr>
        <p:spPr>
          <a:xfrm>
            <a:off x="747665" y="84467"/>
            <a:ext cx="10515600" cy="413473"/>
          </a:xfrm>
        </p:spPr>
        <p:txBody>
          <a:bodyPr>
            <a:normAutofit fontScale="90000"/>
          </a:bodyPr>
          <a:lstStyle/>
          <a:p>
            <a:pPr algn="ctr"/>
            <a:r>
              <a:rPr lang="en-US" dirty="0"/>
              <a:t> </a:t>
            </a:r>
            <a:r>
              <a:rPr lang="en-US" dirty="0">
                <a:solidFill>
                  <a:schemeClr val="tx1">
                    <a:lumMod val="50000"/>
                  </a:schemeClr>
                </a:solidFill>
              </a:rPr>
              <a:t>Tonsillectomy in Children CPG algorithm</a:t>
            </a:r>
          </a:p>
        </p:txBody>
      </p:sp>
      <p:pic>
        <p:nvPicPr>
          <p:cNvPr id="4" name="Content Placeholder 3">
            <a:extLst>
              <a:ext uri="{FF2B5EF4-FFF2-40B4-BE49-F238E27FC236}">
                <a16:creationId xmlns:a16="http://schemas.microsoft.com/office/drawing/2014/main" id="{2E97F76D-219E-49A5-8549-6B6A4DDF5FA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183" y="642796"/>
            <a:ext cx="6418907" cy="5604095"/>
          </a:xfrm>
          <a:prstGeom prst="rect">
            <a:avLst/>
          </a:prstGeom>
          <a:noFill/>
          <a:ln>
            <a:noFill/>
          </a:ln>
        </p:spPr>
      </p:pic>
    </p:spTree>
    <p:extLst>
      <p:ext uri="{BB962C8B-B14F-4D97-AF65-F5344CB8AC3E}">
        <p14:creationId xmlns:p14="http://schemas.microsoft.com/office/powerpoint/2010/main" val="33303489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08D683-7C4E-4047-88FC-006FA28147A1}"/>
              </a:ext>
            </a:extLst>
          </p:cNvPr>
          <p:cNvSpPr>
            <a:spLocks noGrp="1"/>
          </p:cNvSpPr>
          <p:nvPr>
            <p:ph type="ctrTitle"/>
          </p:nvPr>
        </p:nvSpPr>
        <p:spPr/>
        <p:txBody>
          <a:bodyPr>
            <a:normAutofit fontScale="90000"/>
          </a:bodyPr>
          <a:lstStyle/>
          <a:p>
            <a:br>
              <a:rPr lang="en-US" sz="7200" dirty="0">
                <a:solidFill>
                  <a:schemeClr val="bg2">
                    <a:lumMod val="10000"/>
                  </a:schemeClr>
                </a:solidFill>
              </a:rPr>
            </a:br>
            <a:br>
              <a:rPr lang="en-US" sz="7200" dirty="0">
                <a:solidFill>
                  <a:schemeClr val="bg2">
                    <a:lumMod val="10000"/>
                  </a:schemeClr>
                </a:solidFill>
              </a:rPr>
            </a:br>
            <a:br>
              <a:rPr lang="en-US" sz="7200" dirty="0">
                <a:solidFill>
                  <a:schemeClr val="bg2">
                    <a:lumMod val="10000"/>
                  </a:schemeClr>
                </a:solidFill>
              </a:rPr>
            </a:br>
            <a:r>
              <a:rPr lang="en-US" sz="4000" dirty="0">
                <a:solidFill>
                  <a:schemeClr val="bg2">
                    <a:lumMod val="10000"/>
                  </a:schemeClr>
                </a:solidFill>
              </a:rPr>
              <a:t>Thank you for your attention.</a:t>
            </a:r>
            <a:br>
              <a:rPr lang="en-US" sz="4000" dirty="0">
                <a:solidFill>
                  <a:schemeClr val="bg2">
                    <a:lumMod val="10000"/>
                  </a:schemeClr>
                </a:solidFill>
              </a:rPr>
            </a:br>
            <a:br>
              <a:rPr lang="en-US" sz="4000" dirty="0">
                <a:solidFill>
                  <a:schemeClr val="bg2">
                    <a:lumMod val="10000"/>
                  </a:schemeClr>
                </a:solidFill>
              </a:rPr>
            </a:br>
            <a:r>
              <a:rPr lang="en-US" sz="4000" dirty="0">
                <a:solidFill>
                  <a:schemeClr val="bg2">
                    <a:lumMod val="10000"/>
                  </a:schemeClr>
                </a:solidFill>
              </a:rPr>
              <a:t>Questions?</a:t>
            </a:r>
            <a:br>
              <a:rPr lang="en-US" sz="7200" dirty="0">
                <a:solidFill>
                  <a:schemeClr val="bg2">
                    <a:lumMod val="10000"/>
                  </a:schemeClr>
                </a:solidFill>
              </a:rPr>
            </a:br>
            <a:endParaRPr lang="en-US" dirty="0"/>
          </a:p>
        </p:txBody>
      </p:sp>
    </p:spTree>
    <p:extLst>
      <p:ext uri="{BB962C8B-B14F-4D97-AF65-F5344CB8AC3E}">
        <p14:creationId xmlns:p14="http://schemas.microsoft.com/office/powerpoint/2010/main" val="111790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579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9D1C-0184-AE40-9046-838AF466294D}"/>
              </a:ext>
            </a:extLst>
          </p:cNvPr>
          <p:cNvSpPr>
            <a:spLocks noGrp="1"/>
          </p:cNvSpPr>
          <p:nvPr>
            <p:ph type="title"/>
          </p:nvPr>
        </p:nvSpPr>
        <p:spPr/>
        <p:txBody>
          <a:bodyPr/>
          <a:lstStyle/>
          <a:p>
            <a:pPr algn="ctr"/>
            <a:r>
              <a:rPr lang="en-US" dirty="0">
                <a:solidFill>
                  <a:schemeClr val="tx1">
                    <a:lumMod val="50000"/>
                  </a:schemeClr>
                </a:solidFill>
              </a:rPr>
              <a:t>Inclusion of PSG Guideline</a:t>
            </a:r>
          </a:p>
        </p:txBody>
      </p:sp>
      <p:sp>
        <p:nvSpPr>
          <p:cNvPr id="5" name="Rectangle 4">
            <a:extLst>
              <a:ext uri="{FF2B5EF4-FFF2-40B4-BE49-F238E27FC236}">
                <a16:creationId xmlns:a16="http://schemas.microsoft.com/office/drawing/2014/main" id="{7125D20F-DBBF-4BFC-9F36-E83FFCAFCAA6}"/>
              </a:ext>
            </a:extLst>
          </p:cNvPr>
          <p:cNvSpPr/>
          <p:nvPr/>
        </p:nvSpPr>
        <p:spPr>
          <a:xfrm>
            <a:off x="1400175" y="1949887"/>
            <a:ext cx="9467850" cy="1938992"/>
          </a:xfrm>
          <a:prstGeom prst="rect">
            <a:avLst/>
          </a:prstGeom>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Due to the overlap of information in the Clinical Practice Guideline: Polysomnography (PSG) for Sleep-Disordered Breathing Prior to Tonsillectomy in Children (2011), portions of this CPG were incorporated into the CPG: Tonsillectomy in Children (update) as deemed relevant by the guideline update panel.</a:t>
            </a:r>
          </a:p>
        </p:txBody>
      </p:sp>
    </p:spTree>
    <p:extLst>
      <p:ext uri="{BB962C8B-B14F-4D97-AF65-F5344CB8AC3E}">
        <p14:creationId xmlns:p14="http://schemas.microsoft.com/office/powerpoint/2010/main" val="377541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85CDC-B5D3-4974-9BE2-86961501DAA1}"/>
              </a:ext>
            </a:extLst>
          </p:cNvPr>
          <p:cNvSpPr>
            <a:spLocks noGrp="1"/>
          </p:cNvSpPr>
          <p:nvPr>
            <p:ph type="title"/>
          </p:nvPr>
        </p:nvSpPr>
        <p:spPr>
          <a:xfrm>
            <a:off x="838200" y="85725"/>
            <a:ext cx="10515600" cy="971551"/>
          </a:xfrm>
        </p:spPr>
        <p:txBody>
          <a:bodyPr>
            <a:noAutofit/>
          </a:bodyPr>
          <a:lstStyle/>
          <a:p>
            <a:pPr algn="ctr"/>
            <a:r>
              <a:rPr lang="en-US" sz="2400" dirty="0">
                <a:solidFill>
                  <a:schemeClr val="bg2">
                    <a:lumMod val="10000"/>
                  </a:schemeClr>
                </a:solidFill>
                <a:latin typeface="Arial" charset="0"/>
              </a:rPr>
              <a:t>Clinical Practice Guideline Development Manual: Third Edition</a:t>
            </a:r>
            <a:br>
              <a:rPr lang="en-US" sz="2400" dirty="0">
                <a:latin typeface="Arial" charset="0"/>
              </a:rPr>
            </a:br>
            <a:r>
              <a:rPr lang="en-US" sz="2400" dirty="0">
                <a:latin typeface="Arial" charset="0"/>
              </a:rPr>
              <a:t>Rosenfeld, Shiffman, and Robertson</a:t>
            </a:r>
            <a:endParaRPr lang="en-US" sz="2400" dirty="0"/>
          </a:p>
        </p:txBody>
      </p:sp>
      <p:pic>
        <p:nvPicPr>
          <p:cNvPr id="4" name="Content Placeholder 3">
            <a:extLst>
              <a:ext uri="{FF2B5EF4-FFF2-40B4-BE49-F238E27FC236}">
                <a16:creationId xmlns:a16="http://schemas.microsoft.com/office/drawing/2014/main" id="{96FC298B-E05C-4488-B8A9-A03D0B86F6EE}"/>
              </a:ext>
            </a:extLst>
          </p:cNvPr>
          <p:cNvPicPr>
            <a:picLocks noGrp="1" noChangeAspect="1"/>
          </p:cNvPicPr>
          <p:nvPr>
            <p:ph idx="1"/>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025361" y="1152406"/>
            <a:ext cx="2219325" cy="3581400"/>
          </a:xfrm>
          <a:prstGeom prst="rect">
            <a:avLst/>
          </a:prstGeom>
        </p:spPr>
      </p:pic>
      <p:sp>
        <p:nvSpPr>
          <p:cNvPr id="5" name="Rectangle 4">
            <a:extLst>
              <a:ext uri="{FF2B5EF4-FFF2-40B4-BE49-F238E27FC236}">
                <a16:creationId xmlns:a16="http://schemas.microsoft.com/office/drawing/2014/main" id="{3EBA394B-07CE-446B-902A-D37A79ADB2E4}"/>
              </a:ext>
            </a:extLst>
          </p:cNvPr>
          <p:cNvSpPr/>
          <p:nvPr/>
        </p:nvSpPr>
        <p:spPr>
          <a:xfrm>
            <a:off x="4953000" y="1281113"/>
            <a:ext cx="5103976" cy="3877985"/>
          </a:xfrm>
          <a:prstGeom prst="rect">
            <a:avLst/>
          </a:prstGeom>
        </p:spPr>
        <p:txBody>
          <a:bodyPr wrap="square">
            <a:spAutoFit/>
          </a:bodyPr>
          <a:lstStyle/>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Pragmatic</a:t>
            </a: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 transparent approach to creating guidelines for performance assessment</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Evidence-based, multidisciplinary process leading to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publication in 12-18 months</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Emphasizes a focused set of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key action statements</a:t>
            </a:r>
            <a:r>
              <a:rPr kumimoji="0" lang="en-US" sz="2000" b="0"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 </a:t>
            </a: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to promote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quality improvement </a:t>
            </a:r>
          </a:p>
          <a:p>
            <a:pPr marL="342900" marR="0" lvl="0" indent="-342900" defTabSz="457200" eaLnBrk="1" fontAlgn="auto" latinLnBrk="0" hangingPunct="1">
              <a:lnSpc>
                <a:spcPct val="90000"/>
              </a:lnSpc>
              <a:spcBef>
                <a:spcPts val="0"/>
              </a:spcBef>
              <a:spcAft>
                <a:spcPts val="120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Uses </a:t>
            </a:r>
            <a:r>
              <a:rPr kumimoji="0" lang="en-US" sz="20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action statement profiles </a:t>
            </a:r>
            <a:r>
              <a:rPr kumimoji="0" lang="en-US" sz="2000" b="0" i="0" u="none" strike="noStrike" kern="0" cap="none" spc="0" normalizeH="0" baseline="0" noProof="0" dirty="0">
                <a:ln>
                  <a:noFill/>
                </a:ln>
                <a:solidFill>
                  <a:srgbClr val="5F5F5F"/>
                </a:solidFill>
                <a:effectLst/>
                <a:uLnTx/>
                <a:uFillTx/>
                <a:latin typeface="Arial" panose="020B0604020202020204" pitchFamily="34" charset="0"/>
                <a:cs typeface="Arial" panose="020B0604020202020204" pitchFamily="34" charset="0"/>
              </a:rPr>
              <a:t>to </a:t>
            </a:r>
            <a:r>
              <a:rPr kumimoji="0" lang="en-US" sz="2000" b="0" i="0" u="none" strike="noStrike" kern="0" cap="none" spc="0" normalizeH="0" baseline="0" noProof="0" dirty="0">
                <a:ln>
                  <a:noFill/>
                </a:ln>
                <a:solidFill>
                  <a:srgbClr val="DEDFDC">
                    <a:lumMod val="10000"/>
                  </a:srgbClr>
                </a:solidFill>
                <a:effectLst/>
                <a:uLnTx/>
                <a:uFillTx/>
                <a:latin typeface="Arial" panose="020B0604020202020204" pitchFamily="34" charset="0"/>
                <a:cs typeface="Arial" panose="020B0604020202020204" pitchFamily="34" charset="0"/>
              </a:rPr>
              <a:t>summarize decisions in recommendations</a:t>
            </a:r>
          </a:p>
        </p:txBody>
      </p:sp>
    </p:spTree>
    <p:extLst>
      <p:ext uri="{BB962C8B-B14F-4D97-AF65-F5344CB8AC3E}">
        <p14:creationId xmlns:p14="http://schemas.microsoft.com/office/powerpoint/2010/main" val="90535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5D8B7929-5FB5-4783-9038-5475FE20B3ED}"/>
              </a:ext>
            </a:extLst>
          </p:cNvPr>
          <p:cNvPicPr>
            <a:picLocks noGrp="1" noChangeAspect="1"/>
          </p:cNvPicPr>
          <p:nvPr>
            <p:ph idx="1"/>
          </p:nvPr>
        </p:nvPicPr>
        <p:blipFill>
          <a:blip r:embed="rId2"/>
          <a:stretch>
            <a:fillRect/>
          </a:stretch>
        </p:blipFill>
        <p:spPr>
          <a:xfrm>
            <a:off x="3936575" y="4090403"/>
            <a:ext cx="4391638" cy="2095792"/>
          </a:xfrm>
        </p:spPr>
      </p:pic>
      <p:sp>
        <p:nvSpPr>
          <p:cNvPr id="2" name="Title 1">
            <a:extLst>
              <a:ext uri="{FF2B5EF4-FFF2-40B4-BE49-F238E27FC236}">
                <a16:creationId xmlns:a16="http://schemas.microsoft.com/office/drawing/2014/main" id="{75B1A1F4-8C01-4421-8992-F80F6295BCD5}"/>
              </a:ext>
            </a:extLst>
          </p:cNvPr>
          <p:cNvSpPr>
            <a:spLocks noGrp="1"/>
          </p:cNvSpPr>
          <p:nvPr>
            <p:ph type="title"/>
          </p:nvPr>
        </p:nvSpPr>
        <p:spPr>
          <a:xfrm>
            <a:off x="838200" y="104775"/>
            <a:ext cx="10515600" cy="1247775"/>
          </a:xfrm>
        </p:spPr>
        <p:txBody>
          <a:bodyPr>
            <a:normAutofit fontScale="90000"/>
          </a:bodyPr>
          <a:lstStyle/>
          <a:p>
            <a:pPr algn="ctr"/>
            <a:r>
              <a:rPr lang="en-US" dirty="0">
                <a:solidFill>
                  <a:schemeClr val="bg2">
                    <a:lumMod val="10000"/>
                  </a:schemeClr>
                </a:solidFill>
                <a:latin typeface="Arial" charset="0"/>
              </a:rPr>
              <a:t>Clinical Practice Guideline (CPG)</a:t>
            </a:r>
            <a:br>
              <a:rPr lang="en-US" dirty="0">
                <a:solidFill>
                  <a:schemeClr val="bg2">
                    <a:lumMod val="10000"/>
                  </a:schemeClr>
                </a:solidFill>
                <a:latin typeface="Arial" charset="0"/>
              </a:rPr>
            </a:br>
            <a:r>
              <a:rPr lang="en-US" dirty="0">
                <a:solidFill>
                  <a:schemeClr val="bg2">
                    <a:lumMod val="10000"/>
                  </a:schemeClr>
                </a:solidFill>
                <a:latin typeface="Arial" charset="0"/>
              </a:rPr>
              <a:t>Goals</a:t>
            </a:r>
            <a:endParaRPr lang="en-US" dirty="0"/>
          </a:p>
        </p:txBody>
      </p:sp>
      <p:sp>
        <p:nvSpPr>
          <p:cNvPr id="7" name="Rectangle 6">
            <a:extLst>
              <a:ext uri="{FF2B5EF4-FFF2-40B4-BE49-F238E27FC236}">
                <a16:creationId xmlns:a16="http://schemas.microsoft.com/office/drawing/2014/main" id="{C86D380B-D69B-41C9-A9A8-143551D61A68}"/>
              </a:ext>
            </a:extLst>
          </p:cNvPr>
          <p:cNvSpPr/>
          <p:nvPr/>
        </p:nvSpPr>
        <p:spPr>
          <a:xfrm>
            <a:off x="2140601" y="1458913"/>
            <a:ext cx="8297966" cy="2631490"/>
          </a:xfrm>
          <a:prstGeom prst="rect">
            <a:avLst/>
          </a:prstGeom>
        </p:spPr>
        <p:txBody>
          <a:bodyPr wrap="square">
            <a:spAutoFit/>
          </a:bodyPr>
          <a:lstStyle/>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Focus on </a:t>
            </a:r>
            <a:r>
              <a:rPr lang="en-US" sz="2000" b="1" dirty="0">
                <a:solidFill>
                  <a:srgbClr val="C00000"/>
                </a:solidFill>
                <a:latin typeface="Arial" panose="020B0604020202020204" pitchFamily="34" charset="0"/>
                <a:cs typeface="Arial" panose="020B0604020202020204" pitchFamily="34" charset="0"/>
              </a:rPr>
              <a:t>quality improvement </a:t>
            </a:r>
            <a:r>
              <a:rPr lang="en-US" sz="2000" dirty="0">
                <a:solidFill>
                  <a:schemeClr val="bg2">
                    <a:lumMod val="10000"/>
                  </a:schemeClr>
                </a:solidFill>
                <a:latin typeface="Arial" panose="020B0604020202020204" pitchFamily="34" charset="0"/>
                <a:cs typeface="Arial" panose="020B0604020202020204" pitchFamily="34" charset="0"/>
              </a:rPr>
              <a:t>opportunities</a:t>
            </a:r>
          </a:p>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Define</a:t>
            </a:r>
            <a:r>
              <a:rPr lang="en-US" sz="2000" b="1" dirty="0">
                <a:solidFill>
                  <a:srgbClr val="C00000"/>
                </a:solidFill>
                <a:latin typeface="Arial" panose="020B0604020202020204" pitchFamily="34" charset="0"/>
                <a:cs typeface="Arial" panose="020B0604020202020204" pitchFamily="34" charset="0"/>
              </a:rPr>
              <a:t> actionable recommendations </a:t>
            </a:r>
            <a:r>
              <a:rPr lang="en-US" sz="2000" dirty="0">
                <a:solidFill>
                  <a:schemeClr val="bg2">
                    <a:lumMod val="10000"/>
                  </a:schemeClr>
                </a:solidFill>
                <a:latin typeface="Arial" panose="020B0604020202020204" pitchFamily="34" charset="0"/>
                <a:cs typeface="Arial" panose="020B0604020202020204" pitchFamily="34" charset="0"/>
              </a:rPr>
              <a:t>for clinicians regardless of discipline to improve care</a:t>
            </a:r>
          </a:p>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The guideline is </a:t>
            </a:r>
            <a:r>
              <a:rPr lang="en-US" sz="2000" b="1" dirty="0">
                <a:solidFill>
                  <a:srgbClr val="C00000"/>
                </a:solidFill>
                <a:latin typeface="Arial" panose="020B0604020202020204" pitchFamily="34" charset="0"/>
                <a:cs typeface="Arial" panose="020B0604020202020204" pitchFamily="34" charset="0"/>
              </a:rPr>
              <a:t>not intended to be comprehensive</a:t>
            </a:r>
          </a:p>
          <a:p>
            <a:pPr marL="342900" indent="-342900">
              <a:spcAft>
                <a:spcPts val="1800"/>
              </a:spcAft>
              <a:buClr>
                <a:srgbClr val="C0040F"/>
              </a:buClr>
              <a:buFont typeface="Arial" panose="020B0604020202020204" pitchFamily="34" charset="0"/>
              <a:buChar char="•"/>
            </a:pPr>
            <a:r>
              <a:rPr lang="en-US" sz="2000" dirty="0">
                <a:solidFill>
                  <a:schemeClr val="bg2">
                    <a:lumMod val="10000"/>
                  </a:schemeClr>
                </a:solidFill>
                <a:latin typeface="Arial" panose="020B0604020202020204" pitchFamily="34" charset="0"/>
                <a:cs typeface="Arial" panose="020B0604020202020204" pitchFamily="34" charset="0"/>
              </a:rPr>
              <a:t>The guideline is </a:t>
            </a:r>
            <a:r>
              <a:rPr lang="en-US" sz="2000" b="1" dirty="0">
                <a:solidFill>
                  <a:srgbClr val="C00000"/>
                </a:solidFill>
                <a:latin typeface="Arial" panose="020B0604020202020204" pitchFamily="34" charset="0"/>
                <a:cs typeface="Arial" panose="020B0604020202020204" pitchFamily="34" charset="0"/>
              </a:rPr>
              <a:t>not intended to limit or restrict care </a:t>
            </a:r>
            <a:r>
              <a:rPr lang="en-US" sz="2000" dirty="0">
                <a:solidFill>
                  <a:schemeClr val="bg2">
                    <a:lumMod val="10000"/>
                  </a:schemeClr>
                </a:solidFill>
                <a:latin typeface="Arial" panose="020B0604020202020204" pitchFamily="34" charset="0"/>
                <a:cs typeface="Arial" panose="020B0604020202020204" pitchFamily="34" charset="0"/>
              </a:rPr>
              <a:t>provided by clinicians to individual patients </a:t>
            </a:r>
          </a:p>
        </p:txBody>
      </p:sp>
    </p:spTree>
    <p:extLst>
      <p:ext uri="{BB962C8B-B14F-4D97-AF65-F5344CB8AC3E}">
        <p14:creationId xmlns:p14="http://schemas.microsoft.com/office/powerpoint/2010/main" val="249992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E62D-38BB-43D9-8C19-FE605968CAED}"/>
              </a:ext>
            </a:extLst>
          </p:cNvPr>
          <p:cNvSpPr>
            <a:spLocks noGrp="1"/>
          </p:cNvSpPr>
          <p:nvPr>
            <p:ph type="title"/>
          </p:nvPr>
        </p:nvSpPr>
        <p:spPr>
          <a:xfrm>
            <a:off x="838200" y="-200025"/>
            <a:ext cx="10515600" cy="1076326"/>
          </a:xfrm>
        </p:spPr>
        <p:txBody>
          <a:bodyPr>
            <a:normAutofit/>
          </a:bodyPr>
          <a:lstStyle/>
          <a:p>
            <a:pPr algn="ctr"/>
            <a:r>
              <a:rPr lang="en-US" dirty="0">
                <a:solidFill>
                  <a:schemeClr val="bg2">
                    <a:lumMod val="10000"/>
                  </a:schemeClr>
                </a:solidFill>
              </a:rPr>
              <a:t>AAO-HNSF Guideline Update Group</a:t>
            </a:r>
            <a:endParaRPr lang="en-US" dirty="0"/>
          </a:p>
        </p:txBody>
      </p:sp>
      <p:pic>
        <p:nvPicPr>
          <p:cNvPr id="4" name="Content Placeholder 3">
            <a:extLst>
              <a:ext uri="{FF2B5EF4-FFF2-40B4-BE49-F238E27FC236}">
                <a16:creationId xmlns:a16="http://schemas.microsoft.com/office/drawing/2014/main" id="{A1AB8B08-3231-4B1C-B348-051E20638462}"/>
              </a:ext>
            </a:extLst>
          </p:cNvPr>
          <p:cNvPicPr>
            <a:picLocks noGrp="1" noChangeAspect="1"/>
          </p:cNvPicPr>
          <p:nvPr>
            <p:ph idx="1"/>
          </p:nvPr>
        </p:nvPicPr>
        <p:blipFill>
          <a:blip r:embed="rId2"/>
          <a:stretch>
            <a:fillRect/>
          </a:stretch>
        </p:blipFill>
        <p:spPr>
          <a:xfrm>
            <a:off x="838200" y="1690688"/>
            <a:ext cx="2270795" cy="4168775"/>
          </a:xfrm>
          <a:prstGeom prst="rect">
            <a:avLst/>
          </a:prstGeom>
        </p:spPr>
      </p:pic>
      <p:graphicFrame>
        <p:nvGraphicFramePr>
          <p:cNvPr id="7" name="Table 6">
            <a:extLst>
              <a:ext uri="{FF2B5EF4-FFF2-40B4-BE49-F238E27FC236}">
                <a16:creationId xmlns:a16="http://schemas.microsoft.com/office/drawing/2014/main" id="{E9CB30FB-40D4-4404-A552-B6B3B889D77D}"/>
              </a:ext>
            </a:extLst>
          </p:cNvPr>
          <p:cNvGraphicFramePr>
            <a:graphicFrameLocks noGrp="1"/>
          </p:cNvGraphicFramePr>
          <p:nvPr/>
        </p:nvGraphicFramePr>
        <p:xfrm>
          <a:off x="4193274" y="1177384"/>
          <a:ext cx="5805996" cy="4854068"/>
        </p:xfrm>
        <a:graphic>
          <a:graphicData uri="http://schemas.openxmlformats.org/drawingml/2006/table">
            <a:tbl>
              <a:tblPr/>
              <a:tblGrid>
                <a:gridCol w="2609168">
                  <a:extLst>
                    <a:ext uri="{9D8B030D-6E8A-4147-A177-3AD203B41FA5}">
                      <a16:colId xmlns:a16="http://schemas.microsoft.com/office/drawing/2014/main" val="698339837"/>
                    </a:ext>
                  </a:extLst>
                </a:gridCol>
                <a:gridCol w="3196828">
                  <a:extLst>
                    <a:ext uri="{9D8B030D-6E8A-4147-A177-3AD203B41FA5}">
                      <a16:colId xmlns:a16="http://schemas.microsoft.com/office/drawing/2014/main" val="384444340"/>
                    </a:ext>
                  </a:extLst>
                </a:gridCol>
              </a:tblGrid>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Ron B. Mitchell,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Chair</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751559"/>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Sanford Archer,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Assistant Chair</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049559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Stacey L. Ishman, MD, MPH</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Methodologist</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5510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Richard M. Rosenfeld, MD, MPH</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Shadowing Methodologist</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82857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Sarah Coles,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Academy of Family Physicians (AAFP)</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80925"/>
                  </a:ext>
                </a:extLst>
              </a:tr>
              <a:tr h="3724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endPar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Sandra A. Finestone, PsyD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Consumers United for Evidence-based Healthcare (CUE)</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85582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Norman R. Friedman, MD, DABSM</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Society of Pediatric Otolaryngology (ASPO)</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992828"/>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it-IT"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Terri Giordano DNP, CRNP, CORLN</a:t>
                      </a:r>
                      <a:endPar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Society of Otorhinolaryngology and Head-Neck Nurses</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3051747"/>
                  </a:ext>
                </a:extLst>
              </a:tr>
              <a:tr h="37241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Douglas M. Hildrew,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AAO-HNSF Section for Residents and Fellows-in-Training</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74434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Tae W. Kim, M.D., M.E.H.P.</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Society of Anesthesiologists (ASA)</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392699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Robin M. Lloyd,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Academy of Sleep Medicine (AASM)</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3925798"/>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Sanjay Parikh,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AAO-HNSF Board of Governors</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4903846"/>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Stanford T. Shulman,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Infectious Disease Society of America (IDSA)</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9214910"/>
                  </a:ext>
                </a:extLst>
              </a:tr>
              <a:tr h="2835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David Walner, MD</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American Academy of Pediatrics (AAP)</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925032"/>
                  </a:ext>
                </a:extLst>
              </a:tr>
              <a:tr h="35083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Sandra A. Walsh, BS (MdT)</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Consumers United for Evidence-based Healthcare (CUE)</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374858"/>
                  </a:ext>
                </a:extLst>
              </a:tr>
              <a:tr h="350837">
                <a:tc>
                  <a:txBody>
                    <a:body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Lorraine C. Nnacheta, </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07000"/>
                        </a:lnSpc>
                        <a:spcBef>
                          <a:spcPts val="1200"/>
                        </a:spcBef>
                        <a:spcAft>
                          <a:spcPts val="800"/>
                        </a:spcAft>
                      </a:pPr>
                      <a:r>
                        <a:rPr lang="en-US" sz="1100" b="1"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AAO-HNSF Staff Liaison</a:t>
                      </a:r>
                    </a:p>
                  </a:txBody>
                  <a:tcPr marL="5455" marR="5455" marT="545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9395895"/>
                  </a:ext>
                </a:extLst>
              </a:tr>
            </a:tbl>
          </a:graphicData>
        </a:graphic>
      </p:graphicFrame>
    </p:spTree>
    <p:extLst>
      <p:ext uri="{BB962C8B-B14F-4D97-AF65-F5344CB8AC3E}">
        <p14:creationId xmlns:p14="http://schemas.microsoft.com/office/powerpoint/2010/main" val="1905556892"/>
      </p:ext>
    </p:extLst>
  </p:cSld>
  <p:clrMapOvr>
    <a:masterClrMapping/>
  </p:clrMapOvr>
</p:sld>
</file>

<file path=ppt/theme/theme1.xml><?xml version="1.0" encoding="utf-8"?>
<a:theme xmlns:a="http://schemas.openxmlformats.org/drawingml/2006/main" name="ACADEMY: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059DF1CE-C4C6-F349-B2FF-D59257091DD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ADEMY: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25DAA46-7CA6-B54A-B632-E51B8F2FAFF2}"/>
    </a:ext>
  </a:extLst>
</a:theme>
</file>

<file path=ppt/theme/theme3.xml><?xml version="1.0" encoding="utf-8"?>
<a:theme xmlns:a="http://schemas.openxmlformats.org/drawingml/2006/main" name="ACADEMY: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FF78EB33-F530-C34A-AA2A-D2166A51BA03}"/>
    </a:ext>
  </a:extLst>
</a:theme>
</file>

<file path=ppt/theme/theme4.xml><?xml version="1.0" encoding="utf-8"?>
<a:theme xmlns:a="http://schemas.openxmlformats.org/drawingml/2006/main" name="ACADEMY: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2E774CA6-D3B7-3A4F-B7DA-589E2CA91FD1}"/>
    </a:ext>
  </a:extLst>
</a:theme>
</file>

<file path=ppt/theme/theme5.xml><?xml version="1.0" encoding="utf-8"?>
<a:theme xmlns:a="http://schemas.openxmlformats.org/drawingml/2006/main" name="FOUNDATION: Large Swirl">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1C210AA4-410A-6E4A-8F8D-A5943EFD2FDB}"/>
    </a:ext>
  </a:extLst>
</a:theme>
</file>

<file path=ppt/theme/theme6.xml><?xml version="1.0" encoding="utf-8"?>
<a:theme xmlns:a="http://schemas.openxmlformats.org/drawingml/2006/main" name="FOUNDATION: Left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E77987C5-7655-C14E-BCEB-75FB03D87CFF}"/>
    </a:ext>
  </a:extLst>
</a:theme>
</file>

<file path=ppt/theme/theme7.xml><?xml version="1.0" encoding="utf-8"?>
<a:theme xmlns:a="http://schemas.openxmlformats.org/drawingml/2006/main" name="FOUNDATION: Top Bar">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691C7BEB-1B89-584F-8A32-166F02C55882}"/>
    </a:ext>
  </a:extLst>
</a:theme>
</file>

<file path=ppt/theme/theme8.xml><?xml version="1.0" encoding="utf-8"?>
<a:theme xmlns:a="http://schemas.openxmlformats.org/drawingml/2006/main" name="FOUNDATION: Simple">
  <a:themeElements>
    <a:clrScheme name="AAO-HNS 2018">
      <a:dk1>
        <a:srgbClr val="4D4D4D"/>
      </a:dk1>
      <a:lt1>
        <a:srgbClr val="FFFFFF"/>
      </a:lt1>
      <a:dk2>
        <a:srgbClr val="868C8C"/>
      </a:dk2>
      <a:lt2>
        <a:srgbClr val="E7E6E6"/>
      </a:lt2>
      <a:accent1>
        <a:srgbClr val="BF301A"/>
      </a:accent1>
      <a:accent2>
        <a:srgbClr val="694C6B"/>
      </a:accent2>
      <a:accent3>
        <a:srgbClr val="A89188"/>
      </a:accent3>
      <a:accent4>
        <a:srgbClr val="D3910B"/>
      </a:accent4>
      <a:accent5>
        <a:srgbClr val="80B330"/>
      </a:accent5>
      <a:accent6>
        <a:srgbClr val="0099A8"/>
      </a:accent6>
      <a:hlink>
        <a:srgbClr val="0099A8"/>
      </a:hlink>
      <a:folHlink>
        <a:srgbClr val="009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ademy_Foundation_NewLogo_Template" id="{52A980E9-FEC2-6248-B0F9-3A562E6C2C54}" vid="{9DA4169E-AE82-AE48-8A86-CFBF772076C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Academy_Foundation_NewLogo_Template</Template>
  <TotalTime>1191</TotalTime>
  <Words>6863</Words>
  <Application>Microsoft Office PowerPoint</Application>
  <PresentationFormat>Widescreen</PresentationFormat>
  <Paragraphs>476</Paragraphs>
  <Slides>56</Slides>
  <Notes>4</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56</vt:i4>
      </vt:variant>
    </vt:vector>
  </HeadingPairs>
  <TitlesOfParts>
    <vt:vector size="69" baseType="lpstr">
      <vt:lpstr>Arial</vt:lpstr>
      <vt:lpstr>Calibri</vt:lpstr>
      <vt:lpstr>Symbol</vt:lpstr>
      <vt:lpstr>Times LT Std ExtraBold</vt:lpstr>
      <vt:lpstr>Times New Roman</vt:lpstr>
      <vt:lpstr>ACADEMY: Large Swirl</vt:lpstr>
      <vt:lpstr>ACADEMY: Left Bar</vt:lpstr>
      <vt:lpstr>ACADEMY: Top Bar</vt:lpstr>
      <vt:lpstr>ACADEMY: Simple</vt:lpstr>
      <vt:lpstr>FOUNDATION: Large Swirl</vt:lpstr>
      <vt:lpstr>FOUNDATION: Left Bar</vt:lpstr>
      <vt:lpstr>FOUNDATION: Top Bar</vt:lpstr>
      <vt:lpstr>FOUNDATION: Simple</vt:lpstr>
      <vt:lpstr>AAO-HNSF Clinical Practice Guideline (Update): Tonsillectomy in Children Update to 2011 Guideline  Published February 2019</vt:lpstr>
      <vt:lpstr>What is Tonsillectomy?</vt:lpstr>
      <vt:lpstr>Definitions of Common Terminology</vt:lpstr>
      <vt:lpstr> Burden of Tonsillectomy in Children</vt:lpstr>
      <vt:lpstr> Why bother with an update?</vt:lpstr>
      <vt:lpstr>Inclusion of PSG Guideline</vt:lpstr>
      <vt:lpstr>Clinical Practice Guideline Development Manual: Third Edition Rosenfeld, Shiffman, and Robertson</vt:lpstr>
      <vt:lpstr>Clinical Practice Guideline (CPG) Goals</vt:lpstr>
      <vt:lpstr>AAO-HNSF Guideline Update Group</vt:lpstr>
      <vt:lpstr>AAO-HNSF Guideline Update Group</vt:lpstr>
      <vt:lpstr>Purpose &amp; Target Audience</vt:lpstr>
      <vt:lpstr>Literature Search</vt:lpstr>
      <vt:lpstr>What’s new? </vt:lpstr>
      <vt:lpstr>What’s new? </vt:lpstr>
      <vt:lpstr>Additional Guideline Statements</vt:lpstr>
      <vt:lpstr> Strength of Action Terms /Implied Levels of Obligation </vt:lpstr>
      <vt:lpstr>STATEMENT 1. Watchful waiting for recurrent throat infection</vt:lpstr>
      <vt:lpstr>STATEMENT 1. Watchful waiting for recurrent throat infection</vt:lpstr>
      <vt:lpstr>Paradise Criteria for Tonsillectomy</vt:lpstr>
      <vt:lpstr>STATEMENT 2. RECURRENT THROAT INFECTION WITH DOCUMENTATION</vt:lpstr>
      <vt:lpstr>STATEMENT 2. RECURRENT THROAT INFECTION WITH DOCUMENTATION</vt:lpstr>
      <vt:lpstr>Case 1</vt:lpstr>
      <vt:lpstr>Case 1 (Continued)</vt:lpstr>
      <vt:lpstr>STATEMENT 3. TONSILLECTOMY FOR RECURRENT INFECTION WITH MODIFYING FACTORS</vt:lpstr>
      <vt:lpstr>STATEMENT 3. TONSILLECTOMY FOR RECURRENT INFECTION WITH MODIFYING FACTORS</vt:lpstr>
      <vt:lpstr>STATEMENT 4. TONSILLECTOMY FOR OBSTRUCTIVE SLEEP-DISORDERED BREATHING</vt:lpstr>
      <vt:lpstr>STATEMENT 4. TONSILLECTOMY FOR OBSTRUCTIVE SLEEP-DISORDERED BREATHING</vt:lpstr>
      <vt:lpstr>STATEMENT 5. INDICATIONS FOR POLYSOMNOGRAPHY (PSG)</vt:lpstr>
      <vt:lpstr>STATEMENT 5. INDICATIONS FOR POLYSOMNOGRAPHY (PSG): </vt:lpstr>
      <vt:lpstr>Role of PSG in assessing high-risk populations before tonsillectomy for oSDB</vt:lpstr>
      <vt:lpstr>STATEMENT 6. ADDITIONAL RECOMMENDATIONS FOR PSG</vt:lpstr>
      <vt:lpstr>Case 2</vt:lpstr>
      <vt:lpstr>STATEMENT 7. Tonsillectomy for Obstructive Sleep Apnea</vt:lpstr>
      <vt:lpstr>STATEMENT 8. Education regarding persistent or recurrent obstructive sleep-disordered breathing (oSDB)</vt:lpstr>
      <vt:lpstr>STATEMENT 9.  PERIOPERATIVE PAIN COUNSELING</vt:lpstr>
      <vt:lpstr>STATEMENT 9.  PERIOPERATIVE PAIN COUNSELING</vt:lpstr>
      <vt:lpstr>  PATIENT INFORMATION POST TONSILLECTOMY PAIN MANAGEMENT FOR CHILDREN:  EDUCATION FOR CAREGIVERS  </vt:lpstr>
      <vt:lpstr>STATEMENT 10. PERIOPERATIVE ANTIBIOTICS</vt:lpstr>
      <vt:lpstr>STATEMENT 10. PERIOPERATIVE ANTIBIOTICS</vt:lpstr>
      <vt:lpstr>STATEMENT 11. INTRAOPERATIVE STEROIDS</vt:lpstr>
      <vt:lpstr>STATEMENT 12. INPATIENT MONITORING FOR CHILDREN AFTER TONSILLECTOMY</vt:lpstr>
      <vt:lpstr>STATEMENT 12. INPATIENT MONITORING FOR CHILDREN AFTER TONSILLECTOMY</vt:lpstr>
      <vt:lpstr>STATEMENT 13. POSTOPERATIVE IBUPROFEN AND ACETAMINOPHEN</vt:lpstr>
      <vt:lpstr>STATEMENT 13. POSTOPERATIVE IBUPROFEN AND ACETAMINOPHEN</vt:lpstr>
      <vt:lpstr>Case 3</vt:lpstr>
      <vt:lpstr>PowerPoint Presentation</vt:lpstr>
      <vt:lpstr>Case 1: Physical Examination</vt:lpstr>
      <vt:lpstr>Case 1: Management</vt:lpstr>
      <vt:lpstr>Case 1: Intra-operative care</vt:lpstr>
      <vt:lpstr>STATEMENT 14. POSTOPERATIVE CODEINE</vt:lpstr>
      <vt:lpstr>STATEMENT 14. POSTOPERATIVE CODEINE</vt:lpstr>
      <vt:lpstr>PowerPoint Presentation</vt:lpstr>
      <vt:lpstr>STATEMENT 15a.  OUTCOME ASSESSMENT FOR BLEEDING STATEMENT15b.  POST-TONSILLECTOMY BLEEDING RATE</vt:lpstr>
      <vt:lpstr> Tonsillectomy in Children CPG algorithm</vt:lpstr>
      <vt:lpstr>   Thank you for your attention.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AAO-HNSF Clinical Practice Guideline (Update): Sudden Hearing Loss Update to 2012 Guideline  Pending publication Spring, 2019</dc:title>
  <dc:creator>Nnacheta, Lorraine</dc:creator>
  <cp:lastModifiedBy>Driver, Aubree</cp:lastModifiedBy>
  <cp:revision>89</cp:revision>
  <dcterms:created xsi:type="dcterms:W3CDTF">2018-08-08T16:40:30Z</dcterms:created>
  <dcterms:modified xsi:type="dcterms:W3CDTF">2019-06-06T14:11:48Z</dcterms:modified>
</cp:coreProperties>
</file>