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1" r:id="rId2"/>
    <p:sldMasterId id="2147483666" r:id="rId3"/>
    <p:sldMasterId id="2147483671" r:id="rId4"/>
    <p:sldMasterId id="2147483677" r:id="rId5"/>
    <p:sldMasterId id="2147483681" r:id="rId6"/>
    <p:sldMasterId id="2147483685" r:id="rId7"/>
  </p:sldMasterIdLst>
  <p:notesMasterIdLst>
    <p:notesMasterId r:id="rId44"/>
  </p:notesMasterIdLst>
  <p:handoutMasterIdLst>
    <p:handoutMasterId r:id="rId45"/>
  </p:handoutMasterIdLst>
  <p:sldIdLst>
    <p:sldId id="259" r:id="rId8"/>
    <p:sldId id="300" r:id="rId9"/>
    <p:sldId id="260" r:id="rId10"/>
    <p:sldId id="261" r:id="rId11"/>
    <p:sldId id="262" r:id="rId12"/>
    <p:sldId id="263" r:id="rId13"/>
    <p:sldId id="264" r:id="rId14"/>
    <p:sldId id="265" r:id="rId15"/>
    <p:sldId id="344" r:id="rId16"/>
    <p:sldId id="302"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299" r:id="rId42"/>
    <p:sldId id="34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ie, Erin" initials="LE" lastIdx="2" clrIdx="0">
    <p:extLst>
      <p:ext uri="{19B8F6BF-5375-455C-9EA6-DF929625EA0E}">
        <p15:presenceInfo xmlns:p15="http://schemas.microsoft.com/office/powerpoint/2012/main" userId="S-1-5-21-1057314620-1865220269-927750060-13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026" autoAdjust="0"/>
  </p:normalViewPr>
  <p:slideViewPr>
    <p:cSldViewPr snapToGrid="0" snapToObjects="1">
      <p:cViewPr varScale="1">
        <p:scale>
          <a:sx n="99" d="100"/>
          <a:sy n="99" d="100"/>
        </p:scale>
        <p:origin x="72" y="72"/>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6/24/2019</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B2B287-2F00-C44E-A09D-DC92986E9D1C}" type="slidenum">
              <a:rPr lang="en-US" smtClean="0"/>
              <a:t>3</a:t>
            </a:fld>
            <a:endParaRPr lang="en-US"/>
          </a:p>
        </p:txBody>
      </p:sp>
    </p:spTree>
    <p:extLst>
      <p:ext uri="{BB962C8B-B14F-4D97-AF65-F5344CB8AC3E}">
        <p14:creationId xmlns:p14="http://schemas.microsoft.com/office/powerpoint/2010/main" val="383400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95951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6283450"/>
            <a:ext cx="2844800" cy="365125"/>
          </a:xfrm>
          <a:prstGeom prst="rect">
            <a:avLst/>
          </a:prstGeom>
        </p:spPr>
        <p:txBody>
          <a:bodyPr/>
          <a:lstStyle/>
          <a:p>
            <a:fld id="{68C2560D-EC28-3B41-86E8-18F1CE0113B4}" type="datetimeFigureOut">
              <a:rPr lang="en-US" smtClean="0"/>
              <a:t>6/24/2019</a:t>
            </a:fld>
            <a:endParaRPr lang="en-US" dirty="0"/>
          </a:p>
        </p:txBody>
      </p:sp>
      <p:sp>
        <p:nvSpPr>
          <p:cNvPr id="6" name="Slide Number Placeholder 5"/>
          <p:cNvSpPr>
            <a:spLocks noGrp="1"/>
          </p:cNvSpPr>
          <p:nvPr>
            <p:ph type="sldNum" sz="quarter" idx="12"/>
          </p:nvPr>
        </p:nvSpPr>
        <p:spPr>
          <a:xfrm>
            <a:off x="8737600" y="6289511"/>
            <a:ext cx="2844800" cy="365125"/>
          </a:xfrm>
          <a:prstGeom prst="rect">
            <a:avLst/>
          </a:prstGeom>
        </p:spPr>
        <p:txBody>
          <a:bodyPr/>
          <a:lstStyle/>
          <a:p>
            <a:pPr algn="r"/>
            <a:fld id="{2066355A-084C-D24E-9AD2-7E4FC41EA627}" type="slidenum">
              <a:rPr lang="en-US" smtClean="0"/>
              <a:pPr algn="r"/>
              <a:t>‹#›</a:t>
            </a:fld>
            <a:endParaRPr lang="en-US" dirty="0"/>
          </a:p>
        </p:txBody>
      </p:sp>
      <p:sp>
        <p:nvSpPr>
          <p:cNvPr id="11" name="Text Placeholder 5"/>
          <p:cNvSpPr>
            <a:spLocks noGrp="1"/>
          </p:cNvSpPr>
          <p:nvPr>
            <p:ph type="body" sz="quarter" idx="13" hasCustomPrompt="1"/>
          </p:nvPr>
        </p:nvSpPr>
        <p:spPr>
          <a:xfrm>
            <a:off x="4017434" y="6563"/>
            <a:ext cx="7973484" cy="912812"/>
          </a:xfrm>
        </p:spPr>
        <p:txBody>
          <a:bodyPr>
            <a:noAutofit/>
          </a:bodyPr>
          <a:lstStyle>
            <a:lvl1pPr marL="0" indent="0" algn="r">
              <a:buNone/>
              <a:defRPr sz="2900" baseline="0"/>
            </a:lvl1pPr>
          </a:lstStyle>
          <a:p>
            <a:pPr lvl="0"/>
            <a:r>
              <a:rPr lang="en-US" dirty="0"/>
              <a:t>Slide Title</a:t>
            </a:r>
          </a:p>
        </p:txBody>
      </p:sp>
    </p:spTree>
    <p:extLst>
      <p:ext uri="{BB962C8B-B14F-4D97-AF65-F5344CB8AC3E}">
        <p14:creationId xmlns:p14="http://schemas.microsoft.com/office/powerpoint/2010/main" val="37604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emf"/><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90"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D5385-FC16-BF4D-A362-1BE8A5E9CE63}"/>
              </a:ext>
            </a:extLst>
          </p:cNvPr>
          <p:cNvSpPr>
            <a:spLocks noGrp="1"/>
          </p:cNvSpPr>
          <p:nvPr>
            <p:ph type="ctrTitle"/>
          </p:nvPr>
        </p:nvSpPr>
        <p:spPr/>
        <p:txBody>
          <a:bodyPr>
            <a:noAutofit/>
          </a:bodyPr>
          <a:lstStyle/>
          <a:p>
            <a:r>
              <a:rPr lang="en-US" sz="4800" dirty="0"/>
              <a:t>AAO-HNSF</a:t>
            </a:r>
            <a:br>
              <a:rPr lang="en-US" sz="4800" dirty="0"/>
            </a:br>
            <a:r>
              <a:rPr lang="en-US" sz="4800" dirty="0"/>
              <a:t>Clinical Practice Guideline (Update):</a:t>
            </a:r>
            <a:br>
              <a:rPr lang="en-US" sz="4800" dirty="0"/>
            </a:br>
            <a:r>
              <a:rPr lang="en-US" sz="4800" dirty="0"/>
              <a:t>Earwax (Cerumen Impaction)</a:t>
            </a:r>
          </a:p>
        </p:txBody>
      </p:sp>
      <p:sp>
        <p:nvSpPr>
          <p:cNvPr id="5" name="Subtitle 4">
            <a:extLst>
              <a:ext uri="{FF2B5EF4-FFF2-40B4-BE49-F238E27FC236}">
                <a16:creationId xmlns:a16="http://schemas.microsoft.com/office/drawing/2014/main" id="{A175A00C-59CF-FE4A-8B2B-53FD5916E720}"/>
              </a:ext>
            </a:extLst>
          </p:cNvPr>
          <p:cNvSpPr>
            <a:spLocks noGrp="1"/>
          </p:cNvSpPr>
          <p:nvPr>
            <p:ph type="subTitle" idx="1"/>
          </p:nvPr>
        </p:nvSpPr>
        <p:spPr/>
        <p:txBody>
          <a:bodyPr anchor="ctr"/>
          <a:lstStyle/>
          <a:p>
            <a:r>
              <a:rPr lang="en-US" i="1" dirty="0"/>
              <a:t>Update to 2008 Guideline </a:t>
            </a:r>
          </a:p>
          <a:p>
            <a:r>
              <a:rPr lang="en-US" i="1" dirty="0"/>
              <a:t>Publication date: January 3, 2017</a:t>
            </a:r>
          </a:p>
        </p:txBody>
      </p:sp>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62C8-A97D-438E-9A57-3E0C7ACC479F}"/>
              </a:ext>
            </a:extLst>
          </p:cNvPr>
          <p:cNvSpPr>
            <a:spLocks noGrp="1"/>
          </p:cNvSpPr>
          <p:nvPr>
            <p:ph type="title"/>
          </p:nvPr>
        </p:nvSpPr>
        <p:spPr/>
        <p:txBody>
          <a:bodyPr/>
          <a:lstStyle/>
          <a:p>
            <a:r>
              <a:rPr lang="en-US" dirty="0"/>
              <a:t>Clinical Practice Guidelines (CPG) Goals</a:t>
            </a:r>
          </a:p>
        </p:txBody>
      </p:sp>
      <p:sp>
        <p:nvSpPr>
          <p:cNvPr id="3" name="Content Placeholder 2">
            <a:extLst>
              <a:ext uri="{FF2B5EF4-FFF2-40B4-BE49-F238E27FC236}">
                <a16:creationId xmlns:a16="http://schemas.microsoft.com/office/drawing/2014/main" id="{0B90F10A-EDE4-44EB-AA2E-05DC25D1BC53}"/>
              </a:ext>
            </a:extLst>
          </p:cNvPr>
          <p:cNvSpPr>
            <a:spLocks noGrp="1"/>
          </p:cNvSpPr>
          <p:nvPr>
            <p:ph idx="1"/>
          </p:nvPr>
        </p:nvSpPr>
        <p:spPr/>
        <p:txBody>
          <a:bodyPr/>
          <a:lstStyle/>
          <a:p>
            <a:r>
              <a:rPr lang="en-US" dirty="0"/>
              <a:t>Focus on quality improvement opportunities</a:t>
            </a:r>
          </a:p>
          <a:p>
            <a:r>
              <a:rPr lang="en-US" dirty="0"/>
              <a:t>Define actionable recommendations for clinicians regardless of discipline to improve care</a:t>
            </a:r>
          </a:p>
          <a:p>
            <a:r>
              <a:rPr lang="en-US" dirty="0"/>
              <a:t>The guideline is not intended to be comprehensive</a:t>
            </a:r>
          </a:p>
          <a:p>
            <a:r>
              <a:rPr lang="en-US" dirty="0"/>
              <a:t>The guideline is not intended to limit or restrict care provided by clinicians to individual patients </a:t>
            </a:r>
          </a:p>
          <a:p>
            <a:pPr marL="0" indent="0">
              <a:buNone/>
            </a:pPr>
            <a:endParaRPr lang="en-US" dirty="0"/>
          </a:p>
        </p:txBody>
      </p:sp>
      <p:pic>
        <p:nvPicPr>
          <p:cNvPr id="4" name="Picture 2">
            <a:extLst>
              <a:ext uri="{FF2B5EF4-FFF2-40B4-BE49-F238E27FC236}">
                <a16:creationId xmlns:a16="http://schemas.microsoft.com/office/drawing/2014/main" id="{4531A5F2-2DDB-4018-9B5F-4686D2614D0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630" b="25482"/>
          <a:stretch/>
        </p:blipFill>
        <p:spPr bwMode="auto">
          <a:xfrm>
            <a:off x="3386280" y="4666394"/>
            <a:ext cx="4762500" cy="16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53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C0D2-2B39-4B0C-BFBB-169B22C321D5}"/>
              </a:ext>
            </a:extLst>
          </p:cNvPr>
          <p:cNvSpPr>
            <a:spLocks noGrp="1"/>
          </p:cNvSpPr>
          <p:nvPr>
            <p:ph type="title"/>
          </p:nvPr>
        </p:nvSpPr>
        <p:spPr/>
        <p:txBody>
          <a:bodyPr/>
          <a:lstStyle/>
          <a:p>
            <a:r>
              <a:rPr lang="en-US" dirty="0"/>
              <a:t>AAO-HNSF Guideline Update Group</a:t>
            </a:r>
          </a:p>
        </p:txBody>
      </p:sp>
      <p:graphicFrame>
        <p:nvGraphicFramePr>
          <p:cNvPr id="4" name="Content Placeholder 3">
            <a:extLst>
              <a:ext uri="{FF2B5EF4-FFF2-40B4-BE49-F238E27FC236}">
                <a16:creationId xmlns:a16="http://schemas.microsoft.com/office/drawing/2014/main" id="{6E3CC4D0-B589-417E-BE23-DCA3C0C6C65B}"/>
              </a:ext>
            </a:extLst>
          </p:cNvPr>
          <p:cNvGraphicFramePr>
            <a:graphicFrameLocks noGrp="1"/>
          </p:cNvGraphicFramePr>
          <p:nvPr>
            <p:ph idx="1"/>
            <p:extLst>
              <p:ext uri="{D42A27DB-BD31-4B8C-83A1-F6EECF244321}">
                <p14:modId xmlns:p14="http://schemas.microsoft.com/office/powerpoint/2010/main" val="133553343"/>
              </p:ext>
            </p:extLst>
          </p:nvPr>
        </p:nvGraphicFramePr>
        <p:xfrm>
          <a:off x="838200" y="1520687"/>
          <a:ext cx="8226287" cy="4273826"/>
        </p:xfrm>
        <a:graphic>
          <a:graphicData uri="http://schemas.openxmlformats.org/drawingml/2006/table">
            <a:tbl>
              <a:tblPr firstRow="1" bandRow="1">
                <a:tableStyleId>{2D5ABB26-0587-4C30-8999-92F81FD0307C}</a:tableStyleId>
              </a:tblPr>
              <a:tblGrid>
                <a:gridCol w="3663156">
                  <a:extLst>
                    <a:ext uri="{9D8B030D-6E8A-4147-A177-3AD203B41FA5}">
                      <a16:colId xmlns:a16="http://schemas.microsoft.com/office/drawing/2014/main" val="10724844"/>
                    </a:ext>
                  </a:extLst>
                </a:gridCol>
                <a:gridCol w="4563131">
                  <a:extLst>
                    <a:ext uri="{9D8B030D-6E8A-4147-A177-3AD203B41FA5}">
                      <a16:colId xmlns:a16="http://schemas.microsoft.com/office/drawing/2014/main" val="3248757120"/>
                    </a:ext>
                  </a:extLst>
                </a:gridCol>
              </a:tblGrid>
              <a:tr h="4273826">
                <a:tc>
                  <a:txBody>
                    <a:bodyPr/>
                    <a:lstStyle/>
                    <a:p>
                      <a:pPr marL="0" indent="0">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Seth R. Schwartz, MD, MPH, </a:t>
                      </a:r>
                      <a:r>
                        <a:rPr lang="en-US" i="1" dirty="0">
                          <a:solidFill>
                            <a:schemeClr val="tx2"/>
                          </a:solidFill>
                          <a:latin typeface="Helvetica" panose="020B0604020202020204" pitchFamily="34" charset="0"/>
                          <a:cs typeface="Helvetica" panose="020B0604020202020204" pitchFamily="34" charset="0"/>
                        </a:rPr>
                        <a:t>Chair</a:t>
                      </a:r>
                    </a:p>
                    <a:p>
                      <a:pPr marL="0" indent="0">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Anthony E. </a:t>
                      </a:r>
                      <a:r>
                        <a:rPr lang="en-US" dirty="0" err="1">
                          <a:solidFill>
                            <a:schemeClr val="tx2"/>
                          </a:solidFill>
                          <a:latin typeface="Helvetica" panose="020B0604020202020204" pitchFamily="34" charset="0"/>
                          <a:cs typeface="Helvetica" panose="020B0604020202020204" pitchFamily="34" charset="0"/>
                        </a:rPr>
                        <a:t>Magit</a:t>
                      </a:r>
                      <a:r>
                        <a:rPr lang="en-US" dirty="0">
                          <a:solidFill>
                            <a:schemeClr val="tx2"/>
                          </a:solidFill>
                          <a:latin typeface="Helvetica" panose="020B0604020202020204" pitchFamily="34" charset="0"/>
                          <a:cs typeface="Helvetica" panose="020B0604020202020204" pitchFamily="34" charset="0"/>
                        </a:rPr>
                        <a:t>, MD, MPH, </a:t>
                      </a:r>
                      <a:r>
                        <a:rPr lang="en-US" i="1" dirty="0">
                          <a:solidFill>
                            <a:schemeClr val="tx2"/>
                          </a:solidFill>
                          <a:latin typeface="Helvetica" panose="020B0604020202020204" pitchFamily="34" charset="0"/>
                          <a:cs typeface="Helvetica" panose="020B0604020202020204" pitchFamily="34" charset="0"/>
                        </a:rPr>
                        <a:t>Assistant Chair</a:t>
                      </a:r>
                    </a:p>
                    <a:p>
                      <a:pPr marL="0" indent="0">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Richard M. Rosenfeld, MD, MPH, </a:t>
                      </a:r>
                      <a:r>
                        <a:rPr lang="en-US" i="1" dirty="0">
                          <a:solidFill>
                            <a:schemeClr val="tx2"/>
                          </a:solidFill>
                          <a:latin typeface="Helvetica" panose="020B0604020202020204" pitchFamily="34" charset="0"/>
                          <a:cs typeface="Helvetica" panose="020B0604020202020204" pitchFamily="34" charset="0"/>
                        </a:rPr>
                        <a:t>Methodologist</a:t>
                      </a:r>
                    </a:p>
                    <a:p>
                      <a:pPr marL="0" indent="0" fontAlgn="b">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Bopanna B. </a:t>
                      </a:r>
                      <a:r>
                        <a:rPr lang="en-US" dirty="0" err="1">
                          <a:solidFill>
                            <a:schemeClr val="tx2"/>
                          </a:solidFill>
                          <a:latin typeface="Helvetica" panose="020B0604020202020204" pitchFamily="34" charset="0"/>
                          <a:cs typeface="Helvetica" panose="020B0604020202020204" pitchFamily="34" charset="0"/>
                        </a:rPr>
                        <a:t>Ballachanda</a:t>
                      </a:r>
                      <a:r>
                        <a:rPr lang="en-US" dirty="0">
                          <a:solidFill>
                            <a:schemeClr val="tx2"/>
                          </a:solidFill>
                          <a:latin typeface="Helvetica" panose="020B0604020202020204" pitchFamily="34" charset="0"/>
                          <a:cs typeface="Helvetica" panose="020B0604020202020204" pitchFamily="34" charset="0"/>
                        </a:rPr>
                        <a:t>, PhD, </a:t>
                      </a:r>
                      <a:r>
                        <a:rPr lang="en-US" i="1" dirty="0">
                          <a:solidFill>
                            <a:schemeClr val="tx2"/>
                          </a:solidFill>
                          <a:latin typeface="Helvetica" panose="020B0604020202020204" pitchFamily="34" charset="0"/>
                          <a:cs typeface="Helvetica" panose="020B0604020202020204" pitchFamily="34" charset="0"/>
                        </a:rPr>
                        <a:t>Speech-Language</a:t>
                      </a:r>
                    </a:p>
                    <a:p>
                      <a:pPr marL="0" indent="0" fontAlgn="b">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Jesse M. </a:t>
                      </a:r>
                      <a:r>
                        <a:rPr lang="en-US" dirty="0" err="1">
                          <a:solidFill>
                            <a:schemeClr val="tx2"/>
                          </a:solidFill>
                          <a:latin typeface="Helvetica" panose="020B0604020202020204" pitchFamily="34" charset="0"/>
                          <a:cs typeface="Helvetica" panose="020B0604020202020204" pitchFamily="34" charset="0"/>
                        </a:rPr>
                        <a:t>Hackell</a:t>
                      </a:r>
                      <a:r>
                        <a:rPr lang="en-US" dirty="0">
                          <a:solidFill>
                            <a:schemeClr val="tx2"/>
                          </a:solidFill>
                          <a:latin typeface="Helvetica" panose="020B0604020202020204" pitchFamily="34" charset="0"/>
                          <a:cs typeface="Helvetica" panose="020B0604020202020204" pitchFamily="34" charset="0"/>
                        </a:rPr>
                        <a:t>, MD, </a:t>
                      </a:r>
                      <a:r>
                        <a:rPr lang="en-US" i="1" dirty="0">
                          <a:solidFill>
                            <a:schemeClr val="tx2"/>
                          </a:solidFill>
                          <a:latin typeface="Helvetica" panose="020B0604020202020204" pitchFamily="34" charset="0"/>
                          <a:cs typeface="Helvetica" panose="020B0604020202020204" pitchFamily="34" charset="0"/>
                        </a:rPr>
                        <a:t>Pediatrics</a:t>
                      </a:r>
                    </a:p>
                    <a:p>
                      <a:pPr marL="0" indent="0" fontAlgn="ctr">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Helene J. Krouse, PhD, RN, </a:t>
                      </a:r>
                      <a:r>
                        <a:rPr lang="en-US" i="1" dirty="0">
                          <a:solidFill>
                            <a:schemeClr val="tx2"/>
                          </a:solidFill>
                          <a:latin typeface="Helvetica" panose="020B0604020202020204" pitchFamily="34" charset="0"/>
                          <a:cs typeface="Helvetica" panose="020B0604020202020204" pitchFamily="34" charset="0"/>
                        </a:rPr>
                        <a:t>Nursing</a:t>
                      </a:r>
                    </a:p>
                    <a:p>
                      <a:pPr marL="0" indent="0" fontAlgn="ctr">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Claire M. Lawlor, MD, </a:t>
                      </a:r>
                      <a:r>
                        <a:rPr lang="en-US" i="1" dirty="0">
                          <a:solidFill>
                            <a:schemeClr val="tx2"/>
                          </a:solidFill>
                          <a:latin typeface="Helvetica" panose="020B0604020202020204" pitchFamily="34" charset="0"/>
                          <a:cs typeface="Helvetica" panose="020B0604020202020204" pitchFamily="34" charset="0"/>
                        </a:rPr>
                        <a:t>AAO-HNS SRF</a:t>
                      </a:r>
                    </a:p>
                  </a:txBody>
                  <a:tcPr/>
                </a:tc>
                <a:tc>
                  <a:txBody>
                    <a:bodyPr/>
                    <a:lstStyle/>
                    <a:p>
                      <a:pPr marL="0" indent="0" fontAlgn="b">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Kenneth Lin, MD, MPH, </a:t>
                      </a:r>
                      <a:r>
                        <a:rPr lang="en-US" i="1" dirty="0">
                          <a:solidFill>
                            <a:schemeClr val="tx2"/>
                          </a:solidFill>
                          <a:latin typeface="Helvetica" panose="020B0604020202020204" pitchFamily="34" charset="0"/>
                          <a:cs typeface="Helvetica" panose="020B0604020202020204" pitchFamily="34" charset="0"/>
                        </a:rPr>
                        <a:t>Family Medicine </a:t>
                      </a:r>
                    </a:p>
                    <a:p>
                      <a:pPr marL="0" indent="0" fontAlgn="b">
                        <a:spcAft>
                          <a:spcPts val="600"/>
                        </a:spcAft>
                        <a:buFont typeface="+mj-lt"/>
                        <a:buNone/>
                      </a:pPr>
                      <a:r>
                        <a:rPr lang="en-US" dirty="0" err="1">
                          <a:solidFill>
                            <a:schemeClr val="tx2"/>
                          </a:solidFill>
                          <a:latin typeface="Helvetica" panose="020B0604020202020204" pitchFamily="34" charset="0"/>
                          <a:cs typeface="Helvetica" panose="020B0604020202020204" pitchFamily="34" charset="0"/>
                        </a:rPr>
                        <a:t>Kourosh</a:t>
                      </a:r>
                      <a:r>
                        <a:rPr lang="en-US" dirty="0">
                          <a:solidFill>
                            <a:schemeClr val="tx2"/>
                          </a:solidFill>
                          <a:latin typeface="Helvetica" panose="020B0604020202020204" pitchFamily="34" charset="0"/>
                          <a:cs typeface="Helvetica" panose="020B0604020202020204" pitchFamily="34" charset="0"/>
                        </a:rPr>
                        <a:t> Parham, MD, PhD, </a:t>
                      </a:r>
                      <a:r>
                        <a:rPr lang="en-US" i="1" dirty="0">
                          <a:solidFill>
                            <a:schemeClr val="tx2"/>
                          </a:solidFill>
                          <a:latin typeface="Helvetica" panose="020B0604020202020204" pitchFamily="34" charset="0"/>
                          <a:cs typeface="Helvetica" panose="020B0604020202020204" pitchFamily="34" charset="0"/>
                        </a:rPr>
                        <a:t>Geriatric Otolaryngology</a:t>
                      </a:r>
                    </a:p>
                    <a:p>
                      <a:pPr marL="0" indent="0" fontAlgn="b">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David R. Stutz, MD, </a:t>
                      </a:r>
                      <a:r>
                        <a:rPr lang="en-US" i="1" dirty="0">
                          <a:solidFill>
                            <a:schemeClr val="tx2"/>
                          </a:solidFill>
                          <a:latin typeface="Helvetica" panose="020B0604020202020204" pitchFamily="34" charset="0"/>
                          <a:cs typeface="Helvetica" panose="020B0604020202020204" pitchFamily="34" charset="0"/>
                        </a:rPr>
                        <a:t>Geriatrics</a:t>
                      </a:r>
                    </a:p>
                    <a:p>
                      <a:pPr marL="0" indent="0" fontAlgn="b">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Sandra Walsh, </a:t>
                      </a:r>
                      <a:r>
                        <a:rPr lang="en-US" i="1" dirty="0">
                          <a:solidFill>
                            <a:schemeClr val="tx2"/>
                          </a:solidFill>
                          <a:latin typeface="Helvetica" panose="020B0604020202020204" pitchFamily="34" charset="0"/>
                          <a:cs typeface="Helvetica" panose="020B0604020202020204" pitchFamily="34" charset="0"/>
                        </a:rPr>
                        <a:t>Consumer</a:t>
                      </a:r>
                    </a:p>
                    <a:p>
                      <a:pPr marL="0" indent="0" fontAlgn="b">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Erika A. Woodson, MD, </a:t>
                      </a:r>
                      <a:r>
                        <a:rPr lang="en-US" i="1" dirty="0">
                          <a:solidFill>
                            <a:schemeClr val="tx2"/>
                          </a:solidFill>
                          <a:latin typeface="Helvetica" panose="020B0604020202020204" pitchFamily="34" charset="0"/>
                          <a:cs typeface="Helvetica" panose="020B0604020202020204" pitchFamily="34" charset="0"/>
                        </a:rPr>
                        <a:t>ANS &amp; AAO-HNS Education</a:t>
                      </a:r>
                    </a:p>
                    <a:p>
                      <a:pPr marL="0" indent="0" fontAlgn="ctr">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Ken Yanagisawa, MD, </a:t>
                      </a:r>
                      <a:r>
                        <a:rPr lang="en-US" i="1" dirty="0">
                          <a:solidFill>
                            <a:schemeClr val="tx2"/>
                          </a:solidFill>
                          <a:latin typeface="Helvetica" panose="020B0604020202020204" pitchFamily="34" charset="0"/>
                          <a:cs typeface="Helvetica" panose="020B0604020202020204" pitchFamily="34" charset="0"/>
                        </a:rPr>
                        <a:t>AAO-HNS BOG</a:t>
                      </a:r>
                    </a:p>
                    <a:p>
                      <a:pPr marL="0" indent="0">
                        <a:spcAft>
                          <a:spcPts val="600"/>
                        </a:spcAft>
                        <a:buFont typeface="+mj-lt"/>
                        <a:buNone/>
                      </a:pPr>
                      <a:r>
                        <a:rPr lang="en-US" dirty="0">
                          <a:solidFill>
                            <a:schemeClr val="tx2"/>
                          </a:solidFill>
                          <a:latin typeface="Helvetica" panose="020B0604020202020204" pitchFamily="34" charset="0"/>
                          <a:cs typeface="Helvetica" panose="020B0604020202020204" pitchFamily="34" charset="0"/>
                        </a:rPr>
                        <a:t>Gene Cunningham, MHS, </a:t>
                      </a:r>
                      <a:r>
                        <a:rPr lang="en-US" i="1" dirty="0">
                          <a:solidFill>
                            <a:schemeClr val="tx2"/>
                          </a:solidFill>
                          <a:latin typeface="Helvetica" panose="020B0604020202020204" pitchFamily="34" charset="0"/>
                          <a:cs typeface="Helvetica" panose="020B0604020202020204" pitchFamily="34" charset="0"/>
                        </a:rPr>
                        <a:t>Staff Liaison</a:t>
                      </a:r>
                    </a:p>
                    <a:p>
                      <a:endParaRPr lang="en-US" dirty="0">
                        <a:solidFill>
                          <a:schemeClr val="tx2"/>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38979139"/>
                  </a:ext>
                </a:extLst>
              </a:tr>
            </a:tbl>
          </a:graphicData>
        </a:graphic>
      </p:graphicFrame>
      <p:pic>
        <p:nvPicPr>
          <p:cNvPr id="5" name="Picture 4">
            <a:extLst>
              <a:ext uri="{FF2B5EF4-FFF2-40B4-BE49-F238E27FC236}">
                <a16:creationId xmlns:a16="http://schemas.microsoft.com/office/drawing/2014/main" id="{A991F13A-CA20-4832-A8F6-0E9A526625D1}"/>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p:blipFill>
        <p:spPr bwMode="auto">
          <a:xfrm>
            <a:off x="9373696" y="1407925"/>
            <a:ext cx="2449461" cy="449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83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7A82-AE4C-4AD0-BF5A-77A9874C6B73}"/>
              </a:ext>
            </a:extLst>
          </p:cNvPr>
          <p:cNvSpPr>
            <a:spLocks noGrp="1"/>
          </p:cNvSpPr>
          <p:nvPr>
            <p:ph type="title"/>
          </p:nvPr>
        </p:nvSpPr>
        <p:spPr/>
        <p:txBody>
          <a:bodyPr/>
          <a:lstStyle/>
          <a:p>
            <a:r>
              <a:rPr lang="en-US" dirty="0"/>
              <a:t>AAO-HNSF Guideline Update Group</a:t>
            </a:r>
          </a:p>
        </p:txBody>
      </p:sp>
      <p:sp>
        <p:nvSpPr>
          <p:cNvPr id="3" name="Content Placeholder 2">
            <a:extLst>
              <a:ext uri="{FF2B5EF4-FFF2-40B4-BE49-F238E27FC236}">
                <a16:creationId xmlns:a16="http://schemas.microsoft.com/office/drawing/2014/main" id="{75A44253-8183-4B5E-A3B9-C41AF368156A}"/>
              </a:ext>
            </a:extLst>
          </p:cNvPr>
          <p:cNvSpPr>
            <a:spLocks noGrp="1"/>
          </p:cNvSpPr>
          <p:nvPr>
            <p:ph idx="1"/>
          </p:nvPr>
        </p:nvSpPr>
        <p:spPr/>
        <p:txBody>
          <a:bodyPr/>
          <a:lstStyle/>
          <a:p>
            <a:endParaRPr lang="en-US" dirty="0"/>
          </a:p>
        </p:txBody>
      </p:sp>
      <p:pic>
        <p:nvPicPr>
          <p:cNvPr id="4" name="table">
            <a:extLst>
              <a:ext uri="{FF2B5EF4-FFF2-40B4-BE49-F238E27FC236}">
                <a16:creationId xmlns:a16="http://schemas.microsoft.com/office/drawing/2014/main" id="{E039F930-B1B0-495D-8973-87573BA0207E}"/>
              </a:ext>
            </a:extLst>
          </p:cNvPr>
          <p:cNvPicPr>
            <a:picLocks noChangeAspect="1"/>
          </p:cNvPicPr>
          <p:nvPr/>
        </p:nvPicPr>
        <p:blipFill>
          <a:blip r:embed="rId2"/>
          <a:stretch>
            <a:fillRect/>
          </a:stretch>
        </p:blipFill>
        <p:spPr>
          <a:xfrm>
            <a:off x="1946081" y="1561479"/>
            <a:ext cx="2151411" cy="4327751"/>
          </a:xfrm>
          <a:prstGeom prst="rect">
            <a:avLst/>
          </a:prstGeom>
        </p:spPr>
      </p:pic>
      <p:pic>
        <p:nvPicPr>
          <p:cNvPr id="5" name="table">
            <a:extLst>
              <a:ext uri="{FF2B5EF4-FFF2-40B4-BE49-F238E27FC236}">
                <a16:creationId xmlns:a16="http://schemas.microsoft.com/office/drawing/2014/main" id="{37256513-CBA8-4A01-A9BC-AE7679C58290}"/>
              </a:ext>
            </a:extLst>
          </p:cNvPr>
          <p:cNvPicPr>
            <a:picLocks noChangeAspect="1"/>
          </p:cNvPicPr>
          <p:nvPr/>
        </p:nvPicPr>
        <p:blipFill>
          <a:blip r:embed="rId3"/>
          <a:stretch>
            <a:fillRect/>
          </a:stretch>
        </p:blipFill>
        <p:spPr>
          <a:xfrm>
            <a:off x="4674262" y="1573296"/>
            <a:ext cx="2183521" cy="4315934"/>
          </a:xfrm>
          <a:prstGeom prst="rect">
            <a:avLst/>
          </a:prstGeom>
        </p:spPr>
      </p:pic>
      <p:pic>
        <p:nvPicPr>
          <p:cNvPr id="6" name="table">
            <a:extLst>
              <a:ext uri="{FF2B5EF4-FFF2-40B4-BE49-F238E27FC236}">
                <a16:creationId xmlns:a16="http://schemas.microsoft.com/office/drawing/2014/main" id="{905F9461-C3C9-4337-B9AB-858E8AEEEA8D}"/>
              </a:ext>
            </a:extLst>
          </p:cNvPr>
          <p:cNvPicPr>
            <a:picLocks noChangeAspect="1"/>
          </p:cNvPicPr>
          <p:nvPr/>
        </p:nvPicPr>
        <p:blipFill>
          <a:blip r:embed="rId4"/>
          <a:stretch>
            <a:fillRect/>
          </a:stretch>
        </p:blipFill>
        <p:spPr>
          <a:xfrm>
            <a:off x="7417979" y="1573294"/>
            <a:ext cx="2191549" cy="4315935"/>
          </a:xfrm>
          <a:prstGeom prst="rect">
            <a:avLst/>
          </a:prstGeom>
        </p:spPr>
      </p:pic>
    </p:spTree>
    <p:extLst>
      <p:ext uri="{BB962C8B-B14F-4D97-AF65-F5344CB8AC3E}">
        <p14:creationId xmlns:p14="http://schemas.microsoft.com/office/powerpoint/2010/main" val="56975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6740-8640-4B14-A161-55536752B4F3}"/>
              </a:ext>
            </a:extLst>
          </p:cNvPr>
          <p:cNvSpPr>
            <a:spLocks noGrp="1"/>
          </p:cNvSpPr>
          <p:nvPr>
            <p:ph type="title"/>
          </p:nvPr>
        </p:nvSpPr>
        <p:spPr/>
        <p:txBody>
          <a:bodyPr/>
          <a:lstStyle/>
          <a:p>
            <a:r>
              <a:rPr lang="en-US" dirty="0"/>
              <a:t>Purpose &amp; Target Audience</a:t>
            </a:r>
          </a:p>
        </p:txBody>
      </p:sp>
      <p:sp>
        <p:nvSpPr>
          <p:cNvPr id="3" name="Content Placeholder 2">
            <a:extLst>
              <a:ext uri="{FF2B5EF4-FFF2-40B4-BE49-F238E27FC236}">
                <a16:creationId xmlns:a16="http://schemas.microsoft.com/office/drawing/2014/main" id="{2971F832-839D-4855-9562-0A0026E7DAB4}"/>
              </a:ext>
            </a:extLst>
          </p:cNvPr>
          <p:cNvSpPr>
            <a:spLocks noGrp="1"/>
          </p:cNvSpPr>
          <p:nvPr>
            <p:ph idx="1"/>
          </p:nvPr>
        </p:nvSpPr>
        <p:spPr>
          <a:xfrm>
            <a:off x="838200" y="1825625"/>
            <a:ext cx="10515600" cy="3956610"/>
          </a:xfrm>
        </p:spPr>
        <p:txBody>
          <a:bodyPr>
            <a:normAutofit fontScale="92500"/>
          </a:bodyPr>
          <a:lstStyle/>
          <a:p>
            <a:pPr marL="0" indent="0">
              <a:lnSpc>
                <a:spcPct val="110000"/>
              </a:lnSpc>
              <a:buNone/>
            </a:pPr>
            <a:r>
              <a:rPr lang="en-US" sz="2000" b="1" dirty="0"/>
              <a:t>PURPOSE:  </a:t>
            </a:r>
            <a:r>
              <a:rPr lang="en-US" sz="2000" dirty="0"/>
              <a:t>To help clinicians identify patients with cerumen impaction who may benefit from intervention, and to promote evidence-based management and to highlight needs and management options in special populations or in patients who have modifying factors. </a:t>
            </a:r>
          </a:p>
          <a:p>
            <a:pPr marL="0" indent="0">
              <a:lnSpc>
                <a:spcPct val="110000"/>
              </a:lnSpc>
              <a:buNone/>
            </a:pPr>
            <a:r>
              <a:rPr lang="en-US" sz="2000" b="1" dirty="0"/>
              <a:t>TARGET PATIENT: </a:t>
            </a:r>
            <a:r>
              <a:rPr lang="en-US" sz="2000" dirty="0"/>
              <a:t>Over 6 months of age with a clinical diagnosis of cerumen impaction.</a:t>
            </a:r>
          </a:p>
          <a:p>
            <a:pPr marL="0" indent="0">
              <a:lnSpc>
                <a:spcPct val="110000"/>
              </a:lnSpc>
              <a:buNone/>
            </a:pPr>
            <a:r>
              <a:rPr lang="en-US" sz="2000" b="1" dirty="0"/>
              <a:t>TARGET AUDIENCE:</a:t>
            </a:r>
            <a:r>
              <a:rPr lang="en-US" sz="2000" dirty="0"/>
              <a:t> All clinicians who are likely to diagnose and manage patients with cerumen impaction and applies to any setting in which cerumen impaction would be identified, monitored, or managed.</a:t>
            </a:r>
          </a:p>
          <a:p>
            <a:pPr marL="0" indent="0">
              <a:lnSpc>
                <a:spcPct val="110000"/>
              </a:lnSpc>
              <a:buNone/>
            </a:pPr>
            <a:r>
              <a:rPr lang="en-US" sz="2000" b="1" dirty="0"/>
              <a:t>EXCLUSIONS: </a:t>
            </a:r>
            <a:r>
              <a:rPr lang="en-US" sz="2000" dirty="0"/>
              <a:t>Does not apply to patients with cerumen impaction associated with the following conditions: dermatologic diseases of the ear canal; recurrent otitis externa; keratosis </a:t>
            </a:r>
            <a:r>
              <a:rPr lang="en-US" sz="2000" dirty="0" err="1"/>
              <a:t>obturans</a:t>
            </a:r>
            <a:r>
              <a:rPr lang="en-US" sz="2000" dirty="0"/>
              <a:t>; prior radiation therapy affecting the ear; previous tympanoplasty/myringoplasty or canal wall down mastoidectomy or other surgery affecting the ear canal.</a:t>
            </a:r>
          </a:p>
        </p:txBody>
      </p:sp>
    </p:spTree>
    <p:extLst>
      <p:ext uri="{BB962C8B-B14F-4D97-AF65-F5344CB8AC3E}">
        <p14:creationId xmlns:p14="http://schemas.microsoft.com/office/powerpoint/2010/main" val="91924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EA49-67CC-4BAE-B591-6D4F0E89315A}"/>
              </a:ext>
            </a:extLst>
          </p:cNvPr>
          <p:cNvSpPr>
            <a:spLocks noGrp="1"/>
          </p:cNvSpPr>
          <p:nvPr>
            <p:ph type="title"/>
          </p:nvPr>
        </p:nvSpPr>
        <p:spPr/>
        <p:txBody>
          <a:bodyPr/>
          <a:lstStyle/>
          <a:p>
            <a:r>
              <a:rPr lang="en-US" dirty="0"/>
              <a:t>Literature Search</a:t>
            </a:r>
          </a:p>
        </p:txBody>
      </p:sp>
      <p:sp>
        <p:nvSpPr>
          <p:cNvPr id="3" name="Content Placeholder 2">
            <a:extLst>
              <a:ext uri="{FF2B5EF4-FFF2-40B4-BE49-F238E27FC236}">
                <a16:creationId xmlns:a16="http://schemas.microsoft.com/office/drawing/2014/main" id="{D6285AC9-47B8-49AE-B099-A430EB18FEF2}"/>
              </a:ext>
            </a:extLst>
          </p:cNvPr>
          <p:cNvSpPr>
            <a:spLocks noGrp="1"/>
          </p:cNvSpPr>
          <p:nvPr>
            <p:ph idx="1"/>
          </p:nvPr>
        </p:nvSpPr>
        <p:spPr/>
        <p:txBody>
          <a:bodyPr/>
          <a:lstStyle/>
          <a:p>
            <a:pPr marL="342900" indent="-342900">
              <a:spcAft>
                <a:spcPts val="600"/>
              </a:spcAft>
              <a:buClr>
                <a:srgbClr val="C0040F"/>
              </a:buClr>
            </a:pPr>
            <a:r>
              <a:rPr lang="en-US" sz="2000" dirty="0"/>
              <a:t>Performed by an information specialist. </a:t>
            </a:r>
          </a:p>
          <a:p>
            <a:pPr marL="342900" indent="-342900">
              <a:spcAft>
                <a:spcPts val="600"/>
              </a:spcAft>
              <a:buClr>
                <a:srgbClr val="C0040F"/>
              </a:buClr>
            </a:pPr>
            <a:r>
              <a:rPr lang="en-US" sz="2000" dirty="0"/>
              <a:t>New evidence included:</a:t>
            </a:r>
          </a:p>
          <a:p>
            <a:pPr marL="800100" lvl="1" indent="-342900">
              <a:spcAft>
                <a:spcPts val="600"/>
              </a:spcAft>
              <a:buClr>
                <a:srgbClr val="C0040F"/>
              </a:buClr>
            </a:pPr>
            <a:r>
              <a:rPr lang="en-US" sz="2000" dirty="0"/>
              <a:t>Clinical Practice Guidelines: 1</a:t>
            </a:r>
          </a:p>
          <a:p>
            <a:pPr marL="800100" lvl="1" indent="-342900">
              <a:spcAft>
                <a:spcPts val="600"/>
              </a:spcAft>
              <a:buClr>
                <a:srgbClr val="C0040F"/>
              </a:buClr>
            </a:pPr>
            <a:r>
              <a:rPr lang="en-US" sz="2000" dirty="0"/>
              <a:t>Systematic Reviews: 6</a:t>
            </a:r>
            <a:endParaRPr lang="en-US" sz="2000" b="1" dirty="0">
              <a:solidFill>
                <a:srgbClr val="C00000"/>
              </a:solidFill>
            </a:endParaRPr>
          </a:p>
          <a:p>
            <a:pPr marL="800100" lvl="1" indent="-342900">
              <a:spcAft>
                <a:spcPts val="600"/>
              </a:spcAft>
              <a:buClr>
                <a:srgbClr val="C0040F"/>
              </a:buClr>
            </a:pPr>
            <a:r>
              <a:rPr lang="en-US" sz="2000" dirty="0"/>
              <a:t>Randomized Control Trials: 5</a:t>
            </a:r>
          </a:p>
          <a:p>
            <a:pPr marL="800100" lvl="1" indent="-342900">
              <a:spcAft>
                <a:spcPts val="600"/>
              </a:spcAft>
              <a:buClr>
                <a:srgbClr val="C0040F"/>
              </a:buClr>
            </a:pPr>
            <a:r>
              <a:rPr lang="en-US" sz="2000" dirty="0"/>
              <a:t>Observational Studies: 76</a:t>
            </a:r>
            <a:endParaRPr lang="en-US" dirty="0"/>
          </a:p>
        </p:txBody>
      </p:sp>
      <p:pic>
        <p:nvPicPr>
          <p:cNvPr id="4" name="Picture 3">
            <a:extLst>
              <a:ext uri="{FF2B5EF4-FFF2-40B4-BE49-F238E27FC236}">
                <a16:creationId xmlns:a16="http://schemas.microsoft.com/office/drawing/2014/main" id="{5B425E5B-AE77-4C47-86F8-B8BEA2B3A9D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48129" y="2781802"/>
            <a:ext cx="3062872" cy="204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18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6495D-3ECF-47BB-BAC0-6CA6EBD3D027}"/>
              </a:ext>
            </a:extLst>
          </p:cNvPr>
          <p:cNvSpPr>
            <a:spLocks noGrp="1"/>
          </p:cNvSpPr>
          <p:nvPr>
            <p:ph type="title"/>
          </p:nvPr>
        </p:nvSpPr>
        <p:spPr/>
        <p:txBody>
          <a:bodyPr/>
          <a:lstStyle/>
          <a:p>
            <a:r>
              <a:rPr lang="en-US" dirty="0"/>
              <a:t>Strength of Action Terms/Implied Levels of Obligation</a:t>
            </a:r>
          </a:p>
        </p:txBody>
      </p:sp>
      <p:pic>
        <p:nvPicPr>
          <p:cNvPr id="4" name="table">
            <a:extLst>
              <a:ext uri="{FF2B5EF4-FFF2-40B4-BE49-F238E27FC236}">
                <a16:creationId xmlns:a16="http://schemas.microsoft.com/office/drawing/2014/main" id="{A86923B7-234F-410B-B47B-B101DB7C6A12}"/>
              </a:ext>
            </a:extLst>
          </p:cNvPr>
          <p:cNvPicPr>
            <a:picLocks noGrp="1" noChangeAspect="1"/>
          </p:cNvPicPr>
          <p:nvPr>
            <p:ph idx="1"/>
          </p:nvPr>
        </p:nvPicPr>
        <p:blipFill>
          <a:blip r:embed="rId2"/>
          <a:stretch>
            <a:fillRect/>
          </a:stretch>
        </p:blipFill>
        <p:spPr>
          <a:xfrm>
            <a:off x="3243231" y="1825625"/>
            <a:ext cx="5705538" cy="3956050"/>
          </a:xfrm>
          <a:prstGeom prst="rect">
            <a:avLst/>
          </a:prstGeom>
        </p:spPr>
      </p:pic>
    </p:spTree>
    <p:extLst>
      <p:ext uri="{BB962C8B-B14F-4D97-AF65-F5344CB8AC3E}">
        <p14:creationId xmlns:p14="http://schemas.microsoft.com/office/powerpoint/2010/main" val="128130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3E90-1853-4B61-85A4-554716CCF541}"/>
              </a:ext>
            </a:extLst>
          </p:cNvPr>
          <p:cNvSpPr>
            <a:spLocks noGrp="1"/>
          </p:cNvSpPr>
          <p:nvPr>
            <p:ph type="title"/>
          </p:nvPr>
        </p:nvSpPr>
        <p:spPr/>
        <p:txBody>
          <a:bodyPr/>
          <a:lstStyle/>
          <a:p>
            <a:r>
              <a:rPr lang="en-US" dirty="0"/>
              <a:t>Statement 1. Primary Prevention</a:t>
            </a:r>
          </a:p>
        </p:txBody>
      </p:sp>
      <p:sp>
        <p:nvSpPr>
          <p:cNvPr id="3" name="Content Placeholder 2">
            <a:extLst>
              <a:ext uri="{FF2B5EF4-FFF2-40B4-BE49-F238E27FC236}">
                <a16:creationId xmlns:a16="http://schemas.microsoft.com/office/drawing/2014/main" id="{D029FD95-6AE2-4DA4-BB25-7E56869CE86F}"/>
              </a:ext>
            </a:extLst>
          </p:cNvPr>
          <p:cNvSpPr>
            <a:spLocks noGrp="1"/>
          </p:cNvSpPr>
          <p:nvPr>
            <p:ph idx="1"/>
          </p:nvPr>
        </p:nvSpPr>
        <p:spPr/>
        <p:txBody>
          <a:bodyPr>
            <a:normAutofit/>
          </a:bodyPr>
          <a:lstStyle/>
          <a:p>
            <a:pPr marL="0" indent="0">
              <a:lnSpc>
                <a:spcPct val="120000"/>
              </a:lnSpc>
              <a:spcAft>
                <a:spcPts val="1800"/>
              </a:spcAft>
              <a:buNone/>
            </a:pPr>
            <a:r>
              <a:rPr lang="en-US" sz="1800" b="1" dirty="0"/>
              <a:t>Clinicians should explain proper ear hygiene to prevent cerumen impaction when patients have an accumulation of cerumen.</a:t>
            </a:r>
            <a:r>
              <a:rPr lang="en-US" sz="1800" dirty="0"/>
              <a:t> </a:t>
            </a:r>
            <a:r>
              <a:rPr lang="en-US" sz="1800" i="1" u="sng" dirty="0"/>
              <a:t>Recommendation</a:t>
            </a:r>
            <a:r>
              <a:rPr lang="en-US" sz="1800" i="1" dirty="0"/>
              <a:t> based on observational studies and a preponderance of benefit over harm.</a:t>
            </a:r>
            <a:r>
              <a:rPr lang="en-US" sz="1800" dirty="0"/>
              <a:t>   </a:t>
            </a:r>
          </a:p>
          <a:p>
            <a:pPr marL="0" lvl="0" indent="0">
              <a:lnSpc>
                <a:spcPct val="120000"/>
              </a:lnSpc>
              <a:spcBef>
                <a:spcPts val="0"/>
              </a:spcBef>
              <a:spcAft>
                <a:spcPts val="600"/>
              </a:spcAft>
              <a:buNone/>
            </a:pPr>
            <a:r>
              <a:rPr lang="en-US" sz="1800" u="sng" dirty="0"/>
              <a:t>Aggregate evidence quality</a:t>
            </a:r>
            <a:r>
              <a:rPr lang="en-US" sz="1800" dirty="0"/>
              <a:t>: C, based on preponderance of survey studies and one prospective pilot study</a:t>
            </a:r>
          </a:p>
          <a:p>
            <a:pPr marL="0" lvl="0" indent="0">
              <a:lnSpc>
                <a:spcPct val="120000"/>
              </a:lnSpc>
              <a:spcBef>
                <a:spcPts val="0"/>
              </a:spcBef>
              <a:spcAft>
                <a:spcPts val="600"/>
              </a:spcAft>
              <a:buNone/>
            </a:pPr>
            <a:r>
              <a:rPr lang="en-US" sz="1800" u="sng" dirty="0"/>
              <a:t>Benefit</a:t>
            </a:r>
            <a:r>
              <a:rPr lang="en-US" sz="1800" dirty="0"/>
              <a:t>: Promote safe and effective self-care behaviors in ear hygiene; Prevent self-inflicted harms such as abrasions, cuts, and impaction; Reduction in health care utilization </a:t>
            </a:r>
          </a:p>
          <a:p>
            <a:pPr marL="0" lvl="0" indent="0">
              <a:lnSpc>
                <a:spcPct val="120000"/>
              </a:lnSpc>
              <a:spcBef>
                <a:spcPts val="0"/>
              </a:spcBef>
              <a:spcAft>
                <a:spcPts val="600"/>
              </a:spcAft>
              <a:buNone/>
            </a:pPr>
            <a:r>
              <a:rPr lang="en-US" sz="1800" u="sng" dirty="0"/>
              <a:t>Value judgments</a:t>
            </a:r>
            <a:r>
              <a:rPr lang="en-US" sz="1800" dirty="0"/>
              <a:t>: Perception by the group that patients over-manipulate the ears (i.e. Cotton swabs use), and that there is benefit in educating patients about proper ear hygiene.</a:t>
            </a:r>
          </a:p>
        </p:txBody>
      </p:sp>
    </p:spTree>
    <p:extLst>
      <p:ext uri="{BB962C8B-B14F-4D97-AF65-F5344CB8AC3E}">
        <p14:creationId xmlns:p14="http://schemas.microsoft.com/office/powerpoint/2010/main" val="39948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93E90-1853-4B61-85A4-554716CCF541}"/>
              </a:ext>
            </a:extLst>
          </p:cNvPr>
          <p:cNvSpPr>
            <a:spLocks noGrp="1"/>
          </p:cNvSpPr>
          <p:nvPr>
            <p:ph type="title"/>
          </p:nvPr>
        </p:nvSpPr>
        <p:spPr/>
        <p:txBody>
          <a:bodyPr/>
          <a:lstStyle/>
          <a:p>
            <a:r>
              <a:rPr lang="en-US" dirty="0"/>
              <a:t>Statement 1. Primary Prevention</a:t>
            </a:r>
          </a:p>
        </p:txBody>
      </p:sp>
      <p:sp>
        <p:nvSpPr>
          <p:cNvPr id="3" name="Content Placeholder 2">
            <a:extLst>
              <a:ext uri="{FF2B5EF4-FFF2-40B4-BE49-F238E27FC236}">
                <a16:creationId xmlns:a16="http://schemas.microsoft.com/office/drawing/2014/main" id="{D029FD95-6AE2-4DA4-BB25-7E56869CE86F}"/>
              </a:ext>
            </a:extLst>
          </p:cNvPr>
          <p:cNvSpPr>
            <a:spLocks noGrp="1"/>
          </p:cNvSpPr>
          <p:nvPr>
            <p:ph idx="1"/>
          </p:nvPr>
        </p:nvSpPr>
        <p:spPr/>
        <p:txBody>
          <a:bodyPr>
            <a:normAutofit/>
          </a:bodyPr>
          <a:lstStyle/>
          <a:p>
            <a:pPr marL="0" indent="0">
              <a:lnSpc>
                <a:spcPct val="120000"/>
              </a:lnSpc>
              <a:buNone/>
            </a:pPr>
            <a:endParaRPr lang="en-US" dirty="0"/>
          </a:p>
        </p:txBody>
      </p:sp>
      <p:grpSp>
        <p:nvGrpSpPr>
          <p:cNvPr id="4" name="Group 3">
            <a:extLst>
              <a:ext uri="{FF2B5EF4-FFF2-40B4-BE49-F238E27FC236}">
                <a16:creationId xmlns:a16="http://schemas.microsoft.com/office/drawing/2014/main" id="{8E88276E-D5FC-4E0A-84FF-DCFD5F00C43A}"/>
              </a:ext>
            </a:extLst>
          </p:cNvPr>
          <p:cNvGrpSpPr/>
          <p:nvPr/>
        </p:nvGrpSpPr>
        <p:grpSpPr>
          <a:xfrm>
            <a:off x="2218266" y="1289914"/>
            <a:ext cx="3546464" cy="4675737"/>
            <a:chOff x="1299002" y="1463114"/>
            <a:chExt cx="3546464" cy="4675737"/>
          </a:xfrm>
        </p:grpSpPr>
        <p:pic>
          <p:nvPicPr>
            <p:cNvPr id="5" name="Picture 4">
              <a:extLst>
                <a:ext uri="{FF2B5EF4-FFF2-40B4-BE49-F238E27FC236}">
                  <a16:creationId xmlns:a16="http://schemas.microsoft.com/office/drawing/2014/main" id="{986163A6-69A9-4CB8-B44A-6BB8CC5DB9F0}"/>
                </a:ext>
              </a:extLst>
            </p:cNvPr>
            <p:cNvPicPr>
              <a:picLocks noChangeAspect="1"/>
            </p:cNvPicPr>
            <p:nvPr/>
          </p:nvPicPr>
          <p:blipFill rotWithShape="1">
            <a:blip r:embed="rId2"/>
            <a:srcRect l="12349" t="13093" r="67048" b="21715"/>
            <a:stretch/>
          </p:blipFill>
          <p:spPr>
            <a:xfrm>
              <a:off x="1299002" y="1463114"/>
              <a:ext cx="3546464" cy="4675737"/>
            </a:xfrm>
            <a:prstGeom prst="rect">
              <a:avLst/>
            </a:prstGeom>
          </p:spPr>
        </p:pic>
        <p:pic>
          <p:nvPicPr>
            <p:cNvPr id="6" name="Picture 5">
              <a:extLst>
                <a:ext uri="{FF2B5EF4-FFF2-40B4-BE49-F238E27FC236}">
                  <a16:creationId xmlns:a16="http://schemas.microsoft.com/office/drawing/2014/main" id="{8D8FC828-8987-4945-BCCF-E119D23B009C}"/>
                </a:ext>
              </a:extLst>
            </p:cNvPr>
            <p:cNvPicPr/>
            <p:nvPr/>
          </p:nvPicPr>
          <p:blipFill rotWithShape="1">
            <a:blip r:embed="rId3"/>
            <a:srcRect l="18655" t="14137" r="72608" b="79218"/>
            <a:stretch/>
          </p:blipFill>
          <p:spPr bwMode="auto">
            <a:xfrm>
              <a:off x="2906795" y="1531479"/>
              <a:ext cx="1605384" cy="230247"/>
            </a:xfrm>
            <a:prstGeom prst="rect">
              <a:avLst/>
            </a:prstGeom>
            <a:ln>
              <a:noFill/>
            </a:ln>
            <a:extLst>
              <a:ext uri="{53640926-AAD7-44D8-BBD7-CCE9431645EC}">
                <a14:shadowObscured xmlns:a14="http://schemas.microsoft.com/office/drawing/2010/main"/>
              </a:ext>
            </a:extLst>
          </p:spPr>
        </p:pic>
      </p:grpSp>
      <p:grpSp>
        <p:nvGrpSpPr>
          <p:cNvPr id="7" name="Group 6">
            <a:extLst>
              <a:ext uri="{FF2B5EF4-FFF2-40B4-BE49-F238E27FC236}">
                <a16:creationId xmlns:a16="http://schemas.microsoft.com/office/drawing/2014/main" id="{51862DBA-7DAC-4907-81F4-1459AEC9767A}"/>
              </a:ext>
            </a:extLst>
          </p:cNvPr>
          <p:cNvGrpSpPr/>
          <p:nvPr/>
        </p:nvGrpSpPr>
        <p:grpSpPr>
          <a:xfrm>
            <a:off x="6005863" y="1294679"/>
            <a:ext cx="3544888" cy="4670972"/>
            <a:chOff x="1656762" y="1456779"/>
            <a:chExt cx="3544888" cy="4670972"/>
          </a:xfrm>
        </p:grpSpPr>
        <p:pic>
          <p:nvPicPr>
            <p:cNvPr id="8" name="Picture 7">
              <a:extLst>
                <a:ext uri="{FF2B5EF4-FFF2-40B4-BE49-F238E27FC236}">
                  <a16:creationId xmlns:a16="http://schemas.microsoft.com/office/drawing/2014/main" id="{89DD0741-54D1-4E4F-9AD1-438769D1098F}"/>
                </a:ext>
              </a:extLst>
            </p:cNvPr>
            <p:cNvPicPr>
              <a:picLocks noChangeAspect="1"/>
            </p:cNvPicPr>
            <p:nvPr/>
          </p:nvPicPr>
          <p:blipFill rotWithShape="1">
            <a:blip r:embed="rId4"/>
            <a:srcRect l="11555" t="10553" r="66158" b="18971"/>
            <a:stretch/>
          </p:blipFill>
          <p:spPr>
            <a:xfrm>
              <a:off x="1656762" y="1456779"/>
              <a:ext cx="3544888" cy="4670972"/>
            </a:xfrm>
            <a:prstGeom prst="rect">
              <a:avLst/>
            </a:prstGeom>
          </p:spPr>
        </p:pic>
        <p:pic>
          <p:nvPicPr>
            <p:cNvPr id="9" name="Picture 8">
              <a:extLst>
                <a:ext uri="{FF2B5EF4-FFF2-40B4-BE49-F238E27FC236}">
                  <a16:creationId xmlns:a16="http://schemas.microsoft.com/office/drawing/2014/main" id="{4C8F1A38-746C-40D1-AE96-A83A0738EEED}"/>
                </a:ext>
              </a:extLst>
            </p:cNvPr>
            <p:cNvPicPr/>
            <p:nvPr/>
          </p:nvPicPr>
          <p:blipFill rotWithShape="1">
            <a:blip r:embed="rId3"/>
            <a:srcRect l="18655" t="14137" r="72608" b="79218"/>
            <a:stretch/>
          </p:blipFill>
          <p:spPr bwMode="auto">
            <a:xfrm>
              <a:off x="3617520" y="1581620"/>
              <a:ext cx="968923" cy="230247"/>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59879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BF76-7C78-4ECB-84AB-FE847EE76E4F}"/>
              </a:ext>
            </a:extLst>
          </p:cNvPr>
          <p:cNvSpPr>
            <a:spLocks noGrp="1"/>
          </p:cNvSpPr>
          <p:nvPr>
            <p:ph type="title"/>
          </p:nvPr>
        </p:nvSpPr>
        <p:spPr/>
        <p:txBody>
          <a:bodyPr/>
          <a:lstStyle/>
          <a:p>
            <a:r>
              <a:rPr lang="en-US" dirty="0"/>
              <a:t>Statement 2A. Diagnosis of Cerumen Impaction</a:t>
            </a:r>
          </a:p>
        </p:txBody>
      </p:sp>
      <p:sp>
        <p:nvSpPr>
          <p:cNvPr id="3" name="Content Placeholder 2">
            <a:extLst>
              <a:ext uri="{FF2B5EF4-FFF2-40B4-BE49-F238E27FC236}">
                <a16:creationId xmlns:a16="http://schemas.microsoft.com/office/drawing/2014/main" id="{8A90F4CC-56FA-4978-8426-E1E5057662FD}"/>
              </a:ext>
            </a:extLst>
          </p:cNvPr>
          <p:cNvSpPr>
            <a:spLocks noGrp="1"/>
          </p:cNvSpPr>
          <p:nvPr>
            <p:ph idx="1"/>
          </p:nvPr>
        </p:nvSpPr>
        <p:spPr/>
        <p:txBody>
          <a:bodyPr>
            <a:normAutofit/>
          </a:bodyPr>
          <a:lstStyle/>
          <a:p>
            <a:pPr marL="0" indent="0">
              <a:lnSpc>
                <a:spcPct val="120000"/>
              </a:lnSpc>
              <a:spcAft>
                <a:spcPts val="1800"/>
              </a:spcAft>
              <a:buNone/>
            </a:pPr>
            <a:r>
              <a:rPr lang="en-US" sz="1600" b="1" dirty="0"/>
              <a:t>Clinicians should diagnose cerumen impaction when an accumulation of cerumen seen with otoscopy 1) is associated with symptoms, or 2) prevents needed assessment of the ear, or 3) both.   </a:t>
            </a:r>
            <a:r>
              <a:rPr lang="en-US" sz="1600" i="1" u="sng" dirty="0"/>
              <a:t>Recommendation</a:t>
            </a:r>
            <a:r>
              <a:rPr lang="en-US" sz="1600" i="1" dirty="0"/>
              <a:t> based on diagnostic studies with minor limitations and a preponderance of benefit over harm.</a:t>
            </a:r>
            <a:endParaRPr lang="en-US" sz="1600" u="sng" dirty="0"/>
          </a:p>
          <a:p>
            <a:pPr marL="0" lvl="0" indent="0">
              <a:lnSpc>
                <a:spcPct val="120000"/>
              </a:lnSpc>
              <a:buNone/>
            </a:pPr>
            <a:r>
              <a:rPr lang="en-US" sz="1600" u="sng" dirty="0"/>
              <a:t>Aggregate evidence quality</a:t>
            </a:r>
            <a:r>
              <a:rPr lang="en-US" sz="1600" dirty="0"/>
              <a:t>: Grade B, diagnostic studies with minor limitations regarding impact of cerumen on hearing and visualizations and Grade C with respect to signs and symptoms associated with cerumen impaction</a:t>
            </a:r>
          </a:p>
          <a:p>
            <a:pPr marL="0" lvl="0" indent="0">
              <a:lnSpc>
                <a:spcPct val="120000"/>
              </a:lnSpc>
              <a:buNone/>
            </a:pPr>
            <a:r>
              <a:rPr lang="en-US" sz="1600" u="sng" dirty="0"/>
              <a:t>Benefit</a:t>
            </a:r>
            <a:r>
              <a:rPr lang="en-US" sz="1600" dirty="0"/>
              <a:t>: Identify individuals with cerumen impaction who require intervention including those with otologic symptoms and those who require diagnostic assessment (raise awareness of the consequences of cerumen impaction - e.g. cerumen impaction may prevent caloric stimulation during electronystagmography) </a:t>
            </a:r>
          </a:p>
          <a:p>
            <a:pPr marL="0" lvl="0" indent="0">
              <a:lnSpc>
                <a:spcPct val="120000"/>
              </a:lnSpc>
              <a:buNone/>
            </a:pPr>
            <a:r>
              <a:rPr lang="en-US" sz="1600" u="sng" dirty="0"/>
              <a:t>Value judgments</a:t>
            </a:r>
            <a:r>
              <a:rPr lang="en-US" sz="1600" dirty="0"/>
              <a:t>: Emphasis on clinical symptoms and signs for initial diagnosis; importance of </a:t>
            </a:r>
          </a:p>
          <a:p>
            <a:pPr marL="0" lvl="0" indent="0">
              <a:lnSpc>
                <a:spcPct val="120000"/>
              </a:lnSpc>
              <a:spcBef>
                <a:spcPts val="0"/>
              </a:spcBef>
              <a:buNone/>
            </a:pPr>
            <a:r>
              <a:rPr lang="en-US" sz="1600" dirty="0"/>
              <a:t>avoiding unnecessary diagnostic tests; consensus on using the term cerumen impaction to imply </a:t>
            </a:r>
          </a:p>
          <a:p>
            <a:pPr marL="0" lvl="0" indent="0">
              <a:lnSpc>
                <a:spcPct val="120000"/>
              </a:lnSpc>
              <a:spcBef>
                <a:spcPts val="0"/>
              </a:spcBef>
              <a:buNone/>
            </a:pPr>
            <a:r>
              <a:rPr lang="en-US" sz="1600" dirty="0"/>
              <a:t>cerumen that requires treatment</a:t>
            </a:r>
          </a:p>
          <a:p>
            <a:pPr marL="0" indent="0">
              <a:buNone/>
            </a:pPr>
            <a:endParaRPr lang="en-US" sz="1600" dirty="0"/>
          </a:p>
        </p:txBody>
      </p:sp>
      <p:pic>
        <p:nvPicPr>
          <p:cNvPr id="4" name="Picture 3">
            <a:extLst>
              <a:ext uri="{FF2B5EF4-FFF2-40B4-BE49-F238E27FC236}">
                <a16:creationId xmlns:a16="http://schemas.microsoft.com/office/drawing/2014/main" id="{F4BEBFF6-079D-4707-80E6-860D0FEE927E}"/>
              </a:ext>
            </a:extLst>
          </p:cNvPr>
          <p:cNvPicPr>
            <a:picLocks noChangeAspect="1"/>
          </p:cNvPicPr>
          <p:nvPr/>
        </p:nvPicPr>
        <p:blipFill>
          <a:blip r:embed="rId2"/>
          <a:stretch>
            <a:fillRect/>
          </a:stretch>
        </p:blipFill>
        <p:spPr>
          <a:xfrm>
            <a:off x="9851848" y="4823193"/>
            <a:ext cx="2046435" cy="1551179"/>
          </a:xfrm>
          <a:prstGeom prst="rect">
            <a:avLst/>
          </a:prstGeom>
        </p:spPr>
      </p:pic>
    </p:spTree>
    <p:extLst>
      <p:ext uri="{BB962C8B-B14F-4D97-AF65-F5344CB8AC3E}">
        <p14:creationId xmlns:p14="http://schemas.microsoft.com/office/powerpoint/2010/main" val="39639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BF76-7C78-4ECB-84AB-FE847EE76E4F}"/>
              </a:ext>
            </a:extLst>
          </p:cNvPr>
          <p:cNvSpPr>
            <a:spLocks noGrp="1"/>
          </p:cNvSpPr>
          <p:nvPr>
            <p:ph type="title"/>
          </p:nvPr>
        </p:nvSpPr>
        <p:spPr/>
        <p:txBody>
          <a:bodyPr/>
          <a:lstStyle/>
          <a:p>
            <a:r>
              <a:rPr lang="en-US" dirty="0"/>
              <a:t>Statement 2B. Modifying Factors</a:t>
            </a:r>
          </a:p>
        </p:txBody>
      </p:sp>
      <p:sp>
        <p:nvSpPr>
          <p:cNvPr id="3" name="Content Placeholder 2">
            <a:extLst>
              <a:ext uri="{FF2B5EF4-FFF2-40B4-BE49-F238E27FC236}">
                <a16:creationId xmlns:a16="http://schemas.microsoft.com/office/drawing/2014/main" id="{8A90F4CC-56FA-4978-8426-E1E5057662FD}"/>
              </a:ext>
            </a:extLst>
          </p:cNvPr>
          <p:cNvSpPr>
            <a:spLocks noGrp="1"/>
          </p:cNvSpPr>
          <p:nvPr>
            <p:ph idx="1"/>
          </p:nvPr>
        </p:nvSpPr>
        <p:spPr>
          <a:xfrm>
            <a:off x="838200" y="1825625"/>
            <a:ext cx="10515600" cy="3956610"/>
          </a:xfrm>
        </p:spPr>
        <p:txBody>
          <a:bodyPr>
            <a:normAutofit/>
          </a:bodyPr>
          <a:lstStyle/>
          <a:p>
            <a:pPr marL="0" indent="0">
              <a:lnSpc>
                <a:spcPct val="100000"/>
              </a:lnSpc>
              <a:spcAft>
                <a:spcPts val="1800"/>
              </a:spcAft>
              <a:buNone/>
            </a:pPr>
            <a:r>
              <a:rPr lang="en-US" sz="1800" b="1" dirty="0"/>
              <a:t>Clinicians should assess the patient with cerumen impaction by history and/or physical examination for factors that modify management such as one or more of the following: anticoagulant therapy, immunocompromised state, diabetes mellitus, prior radiation therapy to the head and neck, ear canal stenosis, exostoses, non-intact tympanic membrane. </a:t>
            </a:r>
            <a:r>
              <a:rPr lang="en-US" sz="1800" i="1" u="sng" dirty="0"/>
              <a:t>Recommendation</a:t>
            </a:r>
            <a:r>
              <a:rPr lang="en-US" sz="1800" i="1" dirty="0"/>
              <a:t> based on observational studies with a preponderance of benefit over harm.</a:t>
            </a:r>
          </a:p>
          <a:p>
            <a:pPr marL="0" indent="0">
              <a:lnSpc>
                <a:spcPct val="100000"/>
              </a:lnSpc>
              <a:buNone/>
            </a:pPr>
            <a:r>
              <a:rPr lang="en-US" sz="1800" u="sng" dirty="0"/>
              <a:t>Aggregate evidence quality</a:t>
            </a:r>
            <a:r>
              <a:rPr lang="en-US" sz="1800" dirty="0"/>
              <a:t>: Grade C, recommendations regarding diabetes mellitus and prior radiation therapy; Grade D, recommendations regarding immunocompromised state, anticoagulation, and anatomic abnormalities of the ear canal and tympanic membrane</a:t>
            </a:r>
          </a:p>
          <a:p>
            <a:pPr marL="0" indent="0">
              <a:lnSpc>
                <a:spcPct val="100000"/>
              </a:lnSpc>
              <a:buNone/>
            </a:pPr>
            <a:r>
              <a:rPr lang="en-US" sz="1800" u="sng" dirty="0"/>
              <a:t>Value judgments</a:t>
            </a:r>
            <a:r>
              <a:rPr lang="en-US" sz="1800" dirty="0"/>
              <a:t>: consensus that identifying modifying factors and modifying management will improve outcomes</a:t>
            </a:r>
          </a:p>
          <a:p>
            <a:pPr marL="0" indent="0">
              <a:lnSpc>
                <a:spcPct val="100000"/>
              </a:lnSpc>
              <a:buNone/>
            </a:pPr>
            <a:endParaRPr lang="en-US" sz="1800" dirty="0"/>
          </a:p>
        </p:txBody>
      </p:sp>
    </p:spTree>
    <p:extLst>
      <p:ext uri="{BB962C8B-B14F-4D97-AF65-F5344CB8AC3E}">
        <p14:creationId xmlns:p14="http://schemas.microsoft.com/office/powerpoint/2010/main" val="263706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469-FE80-4650-9BFC-C740C2FFFE7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BDC6345-DE54-44CD-8947-DD16B224D863}"/>
              </a:ext>
            </a:extLst>
          </p:cNvPr>
          <p:cNvSpPr>
            <a:spLocks noGrp="1"/>
          </p:cNvSpPr>
          <p:nvPr>
            <p:ph idx="1"/>
          </p:nvPr>
        </p:nvSpPr>
        <p:spPr/>
        <p:txBody>
          <a:bodyPr>
            <a:normAutofit fontScale="62500" lnSpcReduction="20000"/>
          </a:bodyPr>
          <a:lstStyle/>
          <a:p>
            <a:pPr marL="0" indent="0" algn="ctr">
              <a:lnSpc>
                <a:spcPct val="120000"/>
              </a:lnSpc>
              <a:buNone/>
            </a:pPr>
            <a:r>
              <a:rPr lang="en-US" dirty="0"/>
              <a:t>The clinical practice guideline is not intended as the sole source of guidance in managing patients with earwax (cerumen impaction).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American Academy of Otolaryngology-Head and Neck Surgery Foundation emphasizes that these clinical guidelines should not be deemed to include all proper treatment decisions or methods of care or to exclude other treatment decisions or methods of care reasonably directed to obtaining the same results.</a:t>
            </a:r>
          </a:p>
        </p:txBody>
      </p:sp>
    </p:spTree>
    <p:extLst>
      <p:ext uri="{BB962C8B-B14F-4D97-AF65-F5344CB8AC3E}">
        <p14:creationId xmlns:p14="http://schemas.microsoft.com/office/powerpoint/2010/main" val="7387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9E07-13D2-4298-AE91-629C6D6AB19E}"/>
              </a:ext>
            </a:extLst>
          </p:cNvPr>
          <p:cNvSpPr>
            <a:spLocks noGrp="1"/>
          </p:cNvSpPr>
          <p:nvPr>
            <p:ph type="title"/>
          </p:nvPr>
        </p:nvSpPr>
        <p:spPr/>
        <p:txBody>
          <a:bodyPr/>
          <a:lstStyle/>
          <a:p>
            <a:r>
              <a:rPr lang="en-US" dirty="0"/>
              <a:t>Statement 3A. Need for Intervention If Impacted</a:t>
            </a:r>
          </a:p>
        </p:txBody>
      </p:sp>
      <p:sp>
        <p:nvSpPr>
          <p:cNvPr id="3" name="Content Placeholder 2">
            <a:extLst>
              <a:ext uri="{FF2B5EF4-FFF2-40B4-BE49-F238E27FC236}">
                <a16:creationId xmlns:a16="http://schemas.microsoft.com/office/drawing/2014/main" id="{DFB8910E-BB96-495D-9FFD-9E90C263059E}"/>
              </a:ext>
            </a:extLst>
          </p:cNvPr>
          <p:cNvSpPr>
            <a:spLocks noGrp="1"/>
          </p:cNvSpPr>
          <p:nvPr>
            <p:ph idx="1"/>
          </p:nvPr>
        </p:nvSpPr>
        <p:spPr/>
        <p:txBody>
          <a:bodyPr>
            <a:normAutofit/>
          </a:bodyPr>
          <a:lstStyle/>
          <a:p>
            <a:pPr marL="0" indent="0">
              <a:lnSpc>
                <a:spcPct val="100000"/>
              </a:lnSpc>
              <a:spcAft>
                <a:spcPts val="1800"/>
              </a:spcAft>
              <a:buNone/>
            </a:pPr>
            <a:r>
              <a:rPr lang="en-US" sz="1800" b="1" dirty="0"/>
              <a:t>Clinicians should treat, or refer to another clinician who can treat, cerumen impaction, when identified.   </a:t>
            </a:r>
            <a:r>
              <a:rPr lang="en-US" sz="1800" i="1" u="sng" dirty="0"/>
              <a:t>Strong recommendation </a:t>
            </a:r>
            <a:r>
              <a:rPr lang="en-US" sz="1800" i="1" dirty="0"/>
              <a:t>based on randomized controlled trials with heterogeneity with a preponderance of benefit over harm.</a:t>
            </a:r>
          </a:p>
          <a:p>
            <a:pPr marL="0" lvl="0" indent="0">
              <a:lnSpc>
                <a:spcPct val="100000"/>
              </a:lnSpc>
              <a:buNone/>
            </a:pPr>
            <a:r>
              <a:rPr lang="en-US" sz="1800" u="sng" dirty="0"/>
              <a:t>Aggregate evidence quality</a:t>
            </a:r>
            <a:r>
              <a:rPr lang="en-US" sz="1800" dirty="0"/>
              <a:t>: Grade B, randomized controlled trials with heterogeneity</a:t>
            </a:r>
          </a:p>
          <a:p>
            <a:pPr marL="0" indent="0">
              <a:lnSpc>
                <a:spcPct val="100000"/>
              </a:lnSpc>
              <a:buNone/>
            </a:pPr>
            <a:r>
              <a:rPr lang="en-US" sz="1800" u="sng" dirty="0"/>
              <a:t>Harms, risks, costs</a:t>
            </a:r>
            <a:r>
              <a:rPr lang="en-US" sz="1800" dirty="0"/>
              <a:t>: potential complications related to treatment. Direct cost of managing the impaction</a:t>
            </a:r>
          </a:p>
          <a:p>
            <a:pPr marL="0" indent="0">
              <a:lnSpc>
                <a:spcPct val="110000"/>
              </a:lnSpc>
              <a:buNone/>
            </a:pPr>
            <a:endParaRPr lang="en-US" sz="1800" dirty="0"/>
          </a:p>
        </p:txBody>
      </p:sp>
    </p:spTree>
    <p:extLst>
      <p:ext uri="{BB962C8B-B14F-4D97-AF65-F5344CB8AC3E}">
        <p14:creationId xmlns:p14="http://schemas.microsoft.com/office/powerpoint/2010/main" val="343363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A6E1-EB5A-415C-BC15-D6263E65D0B1}"/>
              </a:ext>
            </a:extLst>
          </p:cNvPr>
          <p:cNvSpPr>
            <a:spLocks noGrp="1"/>
          </p:cNvSpPr>
          <p:nvPr>
            <p:ph type="title"/>
          </p:nvPr>
        </p:nvSpPr>
        <p:spPr/>
        <p:txBody>
          <a:bodyPr/>
          <a:lstStyle/>
          <a:p>
            <a:r>
              <a:rPr lang="en-US" dirty="0"/>
              <a:t>Statement 3B. Non-Intervention If Asymptomatic</a:t>
            </a:r>
          </a:p>
        </p:txBody>
      </p:sp>
      <p:sp>
        <p:nvSpPr>
          <p:cNvPr id="3" name="Content Placeholder 2">
            <a:extLst>
              <a:ext uri="{FF2B5EF4-FFF2-40B4-BE49-F238E27FC236}">
                <a16:creationId xmlns:a16="http://schemas.microsoft.com/office/drawing/2014/main" id="{A2567C41-68F4-4FEA-8F80-547A0F8F711F}"/>
              </a:ext>
            </a:extLst>
          </p:cNvPr>
          <p:cNvSpPr>
            <a:spLocks noGrp="1"/>
          </p:cNvSpPr>
          <p:nvPr>
            <p:ph idx="1"/>
          </p:nvPr>
        </p:nvSpPr>
        <p:spPr/>
        <p:txBody>
          <a:bodyPr>
            <a:noAutofit/>
          </a:bodyPr>
          <a:lstStyle/>
          <a:p>
            <a:pPr marL="0" indent="0">
              <a:lnSpc>
                <a:spcPct val="120000"/>
              </a:lnSpc>
              <a:spcAft>
                <a:spcPts val="1800"/>
              </a:spcAft>
              <a:buNone/>
            </a:pPr>
            <a:r>
              <a:rPr lang="en-US" sz="1600" b="1" dirty="0"/>
              <a:t>Clinicians should not routinely treat cerumen in patients who are asymptomatic and whose ears can be adequately examined.  </a:t>
            </a:r>
            <a:r>
              <a:rPr lang="en-US" sz="1600" i="1" u="sng" dirty="0"/>
              <a:t>Recommendation</a:t>
            </a:r>
            <a:r>
              <a:rPr lang="en-US" sz="1600" i="1" dirty="0"/>
              <a:t> based on control groups in randomized trials and observational studies, and a preponderance of benefit over harms.</a:t>
            </a:r>
          </a:p>
          <a:p>
            <a:pPr marL="0" indent="0">
              <a:lnSpc>
                <a:spcPct val="120000"/>
              </a:lnSpc>
              <a:spcBef>
                <a:spcPts val="0"/>
              </a:spcBef>
              <a:spcAft>
                <a:spcPts val="600"/>
              </a:spcAft>
              <a:buNone/>
            </a:pPr>
            <a:r>
              <a:rPr lang="en-US" sz="1600" u="sng" dirty="0"/>
              <a:t>Aggregate evidence quality</a:t>
            </a:r>
            <a:r>
              <a:rPr lang="en-US" sz="1600" dirty="0"/>
              <a:t>: Grade C, control groups in randomized trials and observational studies </a:t>
            </a:r>
          </a:p>
          <a:p>
            <a:pPr marL="0" lvl="0" indent="0">
              <a:lnSpc>
                <a:spcPct val="120000"/>
              </a:lnSpc>
              <a:spcBef>
                <a:spcPts val="0"/>
              </a:spcBef>
              <a:spcAft>
                <a:spcPts val="600"/>
              </a:spcAft>
              <a:buNone/>
            </a:pPr>
            <a:r>
              <a:rPr lang="en-US" sz="1600" u="sng" dirty="0"/>
              <a:t>Value judgments</a:t>
            </a:r>
            <a:r>
              <a:rPr lang="en-US" sz="1600" dirty="0"/>
              <a:t>: Presence of cerumen is not in itself harmful and may not progress to impaction and in fact may resolve spontaneously. If it progresses it can be managed at that time.</a:t>
            </a:r>
          </a:p>
          <a:p>
            <a:pPr marL="0" lvl="0" indent="0">
              <a:lnSpc>
                <a:spcPct val="120000"/>
              </a:lnSpc>
              <a:spcBef>
                <a:spcPts val="0"/>
              </a:spcBef>
              <a:spcAft>
                <a:spcPts val="600"/>
              </a:spcAft>
              <a:buNone/>
            </a:pPr>
            <a:r>
              <a:rPr lang="en-US" sz="1600" u="sng" dirty="0"/>
              <a:t>Intentional vagueness</a:t>
            </a:r>
            <a:r>
              <a:rPr lang="en-US" sz="1600" dirty="0"/>
              <a:t>: The word  “routinely” was added to this statement to acknowledge that there may be circumstances where cerumen removal may be offered anyway, such as in a patient with hearing aids. </a:t>
            </a:r>
          </a:p>
          <a:p>
            <a:pPr marL="0" lvl="0" indent="0">
              <a:lnSpc>
                <a:spcPct val="120000"/>
              </a:lnSpc>
              <a:spcBef>
                <a:spcPts val="0"/>
              </a:spcBef>
              <a:spcAft>
                <a:spcPts val="600"/>
              </a:spcAft>
              <a:buNone/>
            </a:pPr>
            <a:r>
              <a:rPr lang="en-US" sz="1600" u="sng" dirty="0"/>
              <a:t>Role of patient preferences</a:t>
            </a:r>
            <a:r>
              <a:rPr lang="en-US" sz="1600" dirty="0"/>
              <a:t>: substantial role for shared decision-making. The patient may still opt for removal of the cerumen</a:t>
            </a:r>
          </a:p>
          <a:p>
            <a:pPr marL="0" lvl="0" indent="0">
              <a:lnSpc>
                <a:spcPct val="120000"/>
              </a:lnSpc>
              <a:spcBef>
                <a:spcPts val="0"/>
              </a:spcBef>
              <a:spcAft>
                <a:spcPts val="600"/>
              </a:spcAft>
              <a:buNone/>
            </a:pPr>
            <a:r>
              <a:rPr lang="en-US" sz="1600" u="sng" dirty="0"/>
              <a:t>Exceptions</a:t>
            </a:r>
            <a:r>
              <a:rPr lang="en-US" sz="1600" dirty="0"/>
              <a:t>: Medical reasons for exceptions to this statement include, but are not limited to, history of recurrent cerumen impaction</a:t>
            </a:r>
          </a:p>
        </p:txBody>
      </p:sp>
    </p:spTree>
    <p:extLst>
      <p:ext uri="{BB962C8B-B14F-4D97-AF65-F5344CB8AC3E}">
        <p14:creationId xmlns:p14="http://schemas.microsoft.com/office/powerpoint/2010/main" val="52994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E847-B1AB-4763-808F-0137A55A218C}"/>
              </a:ext>
            </a:extLst>
          </p:cNvPr>
          <p:cNvSpPr>
            <a:spLocks noGrp="1"/>
          </p:cNvSpPr>
          <p:nvPr>
            <p:ph type="title"/>
          </p:nvPr>
        </p:nvSpPr>
        <p:spPr/>
        <p:txBody>
          <a:bodyPr/>
          <a:lstStyle/>
          <a:p>
            <a:r>
              <a:rPr lang="en-US" dirty="0"/>
              <a:t>Statement 3C. Need for Intervention in Special Populations</a:t>
            </a:r>
          </a:p>
        </p:txBody>
      </p:sp>
      <p:sp>
        <p:nvSpPr>
          <p:cNvPr id="3" name="Content Placeholder 2">
            <a:extLst>
              <a:ext uri="{FF2B5EF4-FFF2-40B4-BE49-F238E27FC236}">
                <a16:creationId xmlns:a16="http://schemas.microsoft.com/office/drawing/2014/main" id="{AC45E8C7-48E6-4C5E-9E24-F331FA1083BD}"/>
              </a:ext>
            </a:extLst>
          </p:cNvPr>
          <p:cNvSpPr>
            <a:spLocks noGrp="1"/>
          </p:cNvSpPr>
          <p:nvPr>
            <p:ph idx="1"/>
          </p:nvPr>
        </p:nvSpPr>
        <p:spPr/>
        <p:txBody>
          <a:bodyPr>
            <a:normAutofit fontScale="92500" lnSpcReduction="10000"/>
          </a:bodyPr>
          <a:lstStyle/>
          <a:p>
            <a:pPr marL="0" indent="0">
              <a:lnSpc>
                <a:spcPct val="120000"/>
              </a:lnSpc>
              <a:spcAft>
                <a:spcPts val="1800"/>
              </a:spcAft>
              <a:buNone/>
            </a:pPr>
            <a:r>
              <a:rPr lang="en-US" sz="1600" b="1" dirty="0"/>
              <a:t>Clinicians should identify patients with obstructing cerumen in the ear canal who may not be able to express symptoms (young children and cognitively impaired children and adults) and promptly evaluate the need for intervention.  </a:t>
            </a:r>
            <a:r>
              <a:rPr lang="en-US" sz="1600" i="1" u="sng" dirty="0"/>
              <a:t>Recommendation</a:t>
            </a:r>
            <a:r>
              <a:rPr lang="en-US" sz="1600" i="1" dirty="0"/>
              <a:t> based on cohort and observational studies with a preponderance of benefit over harm.</a:t>
            </a:r>
          </a:p>
          <a:p>
            <a:pPr marL="0" lvl="0" indent="0">
              <a:lnSpc>
                <a:spcPct val="120000"/>
              </a:lnSpc>
              <a:buNone/>
            </a:pPr>
            <a:r>
              <a:rPr lang="en-US" sz="1600" u="sng" dirty="0"/>
              <a:t>Aggregate evidence quality</a:t>
            </a:r>
            <a:r>
              <a:rPr lang="en-US" sz="1600" dirty="0"/>
              <a:t>: Grade C, cohort and observational studies</a:t>
            </a:r>
          </a:p>
          <a:p>
            <a:pPr marL="0" lvl="0" indent="0">
              <a:lnSpc>
                <a:spcPct val="120000"/>
              </a:lnSpc>
              <a:buNone/>
            </a:pPr>
            <a:r>
              <a:rPr lang="en-US" sz="1600" u="sng" dirty="0"/>
              <a:t>Benefits</a:t>
            </a:r>
            <a:r>
              <a:rPr lang="en-US" sz="1600" dirty="0"/>
              <a:t>: Improved hearing and functional health status, improved evaluation of external auditory canal, tympanic membrane, and middle ear</a:t>
            </a:r>
          </a:p>
          <a:p>
            <a:pPr marL="0" lvl="0" indent="0">
              <a:lnSpc>
                <a:spcPct val="120000"/>
              </a:lnSpc>
              <a:buNone/>
            </a:pPr>
            <a:r>
              <a:rPr lang="en-US" sz="1600" u="sng" dirty="0"/>
              <a:t>Harms, risks, costs</a:t>
            </a:r>
            <a:r>
              <a:rPr lang="en-US" sz="1600" dirty="0"/>
              <a:t>: Potential over-treatment of cerumen that is asymptomatic; evaluation and treatment costs; substantial administrative burden in settings with a high prevalence of cognitively impaired individuals, such as nursing homes and institutional facilities</a:t>
            </a:r>
          </a:p>
          <a:p>
            <a:pPr marL="0" lvl="0" indent="0">
              <a:lnSpc>
                <a:spcPct val="120000"/>
              </a:lnSpc>
              <a:buNone/>
            </a:pPr>
            <a:r>
              <a:rPr lang="en-US" sz="1600" u="sng" dirty="0"/>
              <a:t>Intentional vagueness</a:t>
            </a:r>
            <a:r>
              <a:rPr lang="en-US" sz="1600" dirty="0"/>
              <a:t>: The term “young children” does not specify age, but rather indicates children who are unable or too immature to express symptoms or who fail to disclose real symptoms out of fear of treatment. Additionally, the term promptly does not specify a time frame but allows for clinical judgment as to how expedient the evaluation should be</a:t>
            </a:r>
          </a:p>
        </p:txBody>
      </p:sp>
    </p:spTree>
    <p:extLst>
      <p:ext uri="{BB962C8B-B14F-4D97-AF65-F5344CB8AC3E}">
        <p14:creationId xmlns:p14="http://schemas.microsoft.com/office/powerpoint/2010/main" val="2802459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E37A-6B76-4288-B352-59153C9ABB99}"/>
              </a:ext>
            </a:extLst>
          </p:cNvPr>
          <p:cNvSpPr>
            <a:spLocks noGrp="1"/>
          </p:cNvSpPr>
          <p:nvPr>
            <p:ph type="title"/>
          </p:nvPr>
        </p:nvSpPr>
        <p:spPr/>
        <p:txBody>
          <a:bodyPr/>
          <a:lstStyle/>
          <a:p>
            <a:r>
              <a:rPr lang="en-US" dirty="0"/>
              <a:t>Statement 4. Intervention in Hearing Aid Users</a:t>
            </a:r>
          </a:p>
        </p:txBody>
      </p:sp>
      <p:sp>
        <p:nvSpPr>
          <p:cNvPr id="3" name="Content Placeholder 2">
            <a:extLst>
              <a:ext uri="{FF2B5EF4-FFF2-40B4-BE49-F238E27FC236}">
                <a16:creationId xmlns:a16="http://schemas.microsoft.com/office/drawing/2014/main" id="{5B848133-9861-4A13-8E6E-54ACBEC1E828}"/>
              </a:ext>
            </a:extLst>
          </p:cNvPr>
          <p:cNvSpPr>
            <a:spLocks noGrp="1"/>
          </p:cNvSpPr>
          <p:nvPr>
            <p:ph idx="1"/>
          </p:nvPr>
        </p:nvSpPr>
        <p:spPr/>
        <p:txBody>
          <a:bodyPr>
            <a:normAutofit fontScale="92500" lnSpcReduction="20000"/>
          </a:bodyPr>
          <a:lstStyle/>
          <a:p>
            <a:pPr marL="0" indent="0">
              <a:lnSpc>
                <a:spcPct val="120000"/>
              </a:lnSpc>
              <a:spcAft>
                <a:spcPts val="1800"/>
              </a:spcAft>
              <a:buNone/>
            </a:pPr>
            <a:r>
              <a:rPr lang="en-US" sz="1800" b="1" dirty="0"/>
              <a:t>Clinicians should perform otoscopy to detect the presence of cerumen in patients with hearing aids during a healthcare encounter.</a:t>
            </a:r>
            <a:r>
              <a:rPr lang="en-US" sz="1800" dirty="0"/>
              <a:t> </a:t>
            </a:r>
            <a:r>
              <a:rPr lang="en-US" sz="1800" i="1" u="sng" dirty="0"/>
              <a:t>Recommendation</a:t>
            </a:r>
            <a:r>
              <a:rPr lang="en-US" sz="1800" i="1" dirty="0"/>
              <a:t> based on cohort and observational studies with a preponderance of benefit over harm.</a:t>
            </a:r>
            <a:endParaRPr lang="en-US" sz="1800" dirty="0"/>
          </a:p>
          <a:p>
            <a:pPr marL="0" lvl="0" indent="0">
              <a:lnSpc>
                <a:spcPct val="120000"/>
              </a:lnSpc>
              <a:buNone/>
            </a:pPr>
            <a:r>
              <a:rPr lang="en-US" sz="1800" u="sng" dirty="0"/>
              <a:t>Aggregate evidence quality</a:t>
            </a:r>
            <a:r>
              <a:rPr lang="en-US" sz="1800" dirty="0"/>
              <a:t>: Grade C, observational studies</a:t>
            </a:r>
          </a:p>
          <a:p>
            <a:pPr marL="0" lvl="0" indent="0">
              <a:lnSpc>
                <a:spcPct val="120000"/>
              </a:lnSpc>
              <a:buNone/>
            </a:pPr>
            <a:r>
              <a:rPr lang="en-US" sz="1800" u="sng" dirty="0"/>
              <a:t>Benefits</a:t>
            </a:r>
            <a:r>
              <a:rPr lang="en-US" sz="1800" dirty="0"/>
              <a:t>: prevent hearing aid dysfunction and associated repair costs </a:t>
            </a:r>
          </a:p>
          <a:p>
            <a:pPr marL="0" lvl="0" indent="0">
              <a:lnSpc>
                <a:spcPct val="120000"/>
              </a:lnSpc>
              <a:buNone/>
            </a:pPr>
            <a:r>
              <a:rPr lang="en-US" sz="1800" u="sng" dirty="0"/>
              <a:t>Harms, risks, costs</a:t>
            </a:r>
            <a:r>
              <a:rPr lang="en-US" sz="1800" dirty="0"/>
              <a:t>: over-treatment of asymptomatic cerumen</a:t>
            </a:r>
          </a:p>
          <a:p>
            <a:pPr marL="0" lvl="0" indent="0">
              <a:lnSpc>
                <a:spcPct val="120000"/>
              </a:lnSpc>
              <a:buNone/>
            </a:pPr>
            <a:r>
              <a:rPr lang="en-US" sz="1800" u="sng" dirty="0"/>
              <a:t>Value judgments</a:t>
            </a:r>
            <a:r>
              <a:rPr lang="en-US" sz="1800" dirty="0"/>
              <a:t>: Cerumen can have a disproportionate effect on patients with hearing aids due to their underlying hearing loss and the impact of the cerumen on the hearing aid even if there is not an actual impaction</a:t>
            </a:r>
          </a:p>
          <a:p>
            <a:pPr marL="0" lvl="0" indent="0">
              <a:lnSpc>
                <a:spcPct val="120000"/>
              </a:lnSpc>
              <a:buNone/>
            </a:pPr>
            <a:r>
              <a:rPr lang="en-US" sz="1800" u="sng" dirty="0"/>
              <a:t>Intentional vagueness</a:t>
            </a:r>
            <a:r>
              <a:rPr lang="en-US" sz="1800" dirty="0"/>
              <a:t>: The term “healthcare encounter” is somewhat vague but is intended to indicate any time that a patient with a hearing aid is assessed by a health care worker</a:t>
            </a:r>
          </a:p>
        </p:txBody>
      </p:sp>
    </p:spTree>
    <p:extLst>
      <p:ext uri="{BB962C8B-B14F-4D97-AF65-F5344CB8AC3E}">
        <p14:creationId xmlns:p14="http://schemas.microsoft.com/office/powerpoint/2010/main" val="222959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4124-0C0B-4C21-9E77-405137DE3C55}"/>
              </a:ext>
            </a:extLst>
          </p:cNvPr>
          <p:cNvSpPr>
            <a:spLocks noGrp="1"/>
          </p:cNvSpPr>
          <p:nvPr>
            <p:ph type="title"/>
          </p:nvPr>
        </p:nvSpPr>
        <p:spPr/>
        <p:txBody>
          <a:bodyPr/>
          <a:lstStyle/>
          <a:p>
            <a:r>
              <a:rPr lang="en-US" dirty="0"/>
              <a:t>Statement 5A. Recommend Interventions</a:t>
            </a:r>
          </a:p>
        </p:txBody>
      </p:sp>
      <p:sp>
        <p:nvSpPr>
          <p:cNvPr id="3" name="Content Placeholder 2">
            <a:extLst>
              <a:ext uri="{FF2B5EF4-FFF2-40B4-BE49-F238E27FC236}">
                <a16:creationId xmlns:a16="http://schemas.microsoft.com/office/drawing/2014/main" id="{0FC449DD-BB34-473C-843D-A53770C0BC89}"/>
              </a:ext>
            </a:extLst>
          </p:cNvPr>
          <p:cNvSpPr>
            <a:spLocks noGrp="1"/>
          </p:cNvSpPr>
          <p:nvPr>
            <p:ph idx="1"/>
          </p:nvPr>
        </p:nvSpPr>
        <p:spPr/>
        <p:txBody>
          <a:bodyPr>
            <a:noAutofit/>
          </a:bodyPr>
          <a:lstStyle/>
          <a:p>
            <a:pPr marL="0" indent="0">
              <a:lnSpc>
                <a:spcPct val="120000"/>
              </a:lnSpc>
              <a:spcAft>
                <a:spcPts val="1800"/>
              </a:spcAft>
              <a:buNone/>
            </a:pPr>
            <a:r>
              <a:rPr lang="en-US" sz="1800" b="1" dirty="0"/>
              <a:t>Clinicians should treat, or refer to a clinician who can treat, the patient with cerumen impaction with an appropriate intervention, which may include one or more of the following: cerumenolytic agents, irrigation, or manual removal requiring instrumentation.</a:t>
            </a:r>
            <a:r>
              <a:rPr lang="en-US" sz="1800" dirty="0"/>
              <a:t> </a:t>
            </a:r>
            <a:r>
              <a:rPr lang="en-US" sz="1800" i="1" u="sng" dirty="0"/>
              <a:t>Recommendation </a:t>
            </a:r>
            <a:r>
              <a:rPr lang="en-US" sz="1800" i="1" dirty="0"/>
              <a:t>based on randomized controlled trials and observational studies with a preponderance of benefit over harm.</a:t>
            </a:r>
            <a:endParaRPr lang="en-US" sz="1800" dirty="0"/>
          </a:p>
          <a:p>
            <a:pPr marL="0" indent="0">
              <a:lnSpc>
                <a:spcPct val="120000"/>
              </a:lnSpc>
              <a:spcBef>
                <a:spcPts val="0"/>
              </a:spcBef>
              <a:spcAft>
                <a:spcPts val="600"/>
              </a:spcAft>
              <a:buNone/>
            </a:pPr>
            <a:r>
              <a:rPr lang="en-US" sz="1800" u="sng" dirty="0"/>
              <a:t>Aggregate evidence quality</a:t>
            </a:r>
            <a:r>
              <a:rPr lang="en-US" sz="1800" dirty="0"/>
              <a:t>: Grade B, randomized controlled trials with limitations and cohort studies</a:t>
            </a:r>
          </a:p>
          <a:p>
            <a:pPr marL="0" lvl="0" indent="0">
              <a:lnSpc>
                <a:spcPct val="120000"/>
              </a:lnSpc>
              <a:spcBef>
                <a:spcPts val="0"/>
              </a:spcBef>
              <a:spcAft>
                <a:spcPts val="600"/>
              </a:spcAft>
              <a:buNone/>
            </a:pPr>
            <a:r>
              <a:rPr lang="en-US" sz="1800" u="sng" dirty="0"/>
              <a:t>Intentional vagueness</a:t>
            </a:r>
            <a:r>
              <a:rPr lang="en-US" sz="1800" dirty="0"/>
              <a:t>: This does not specify one method as superior as studies have not compared them head to head and all may be effective</a:t>
            </a:r>
          </a:p>
          <a:p>
            <a:pPr marL="0" lvl="0" indent="0">
              <a:lnSpc>
                <a:spcPct val="120000"/>
              </a:lnSpc>
              <a:spcBef>
                <a:spcPts val="0"/>
              </a:spcBef>
              <a:spcAft>
                <a:spcPts val="600"/>
              </a:spcAft>
              <a:buNone/>
            </a:pPr>
            <a:r>
              <a:rPr lang="en-US" sz="1800" u="sng" dirty="0"/>
              <a:t>Exceptions</a:t>
            </a:r>
            <a:r>
              <a:rPr lang="en-US" sz="1800" dirty="0"/>
              <a:t>: Irrigation and cerumenolytics should not be used in the setting of a non-intact tympanic membrane</a:t>
            </a:r>
          </a:p>
          <a:p>
            <a:pPr marL="0" indent="0">
              <a:lnSpc>
                <a:spcPct val="120000"/>
              </a:lnSpc>
              <a:buNone/>
            </a:pPr>
            <a:endParaRPr lang="en-US" sz="1800" dirty="0"/>
          </a:p>
          <a:p>
            <a:pPr marL="0" indent="0">
              <a:lnSpc>
                <a:spcPct val="120000"/>
              </a:lnSpc>
              <a:buNone/>
            </a:pPr>
            <a:endParaRPr lang="en-US" sz="1800" dirty="0"/>
          </a:p>
        </p:txBody>
      </p:sp>
    </p:spTree>
    <p:extLst>
      <p:ext uri="{BB962C8B-B14F-4D97-AF65-F5344CB8AC3E}">
        <p14:creationId xmlns:p14="http://schemas.microsoft.com/office/powerpoint/2010/main" val="251360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59DE-FC4C-4F19-9929-D3167567047A}"/>
              </a:ext>
            </a:extLst>
          </p:cNvPr>
          <p:cNvSpPr>
            <a:spLocks noGrp="1"/>
          </p:cNvSpPr>
          <p:nvPr>
            <p:ph type="title"/>
          </p:nvPr>
        </p:nvSpPr>
        <p:spPr/>
        <p:txBody>
          <a:bodyPr/>
          <a:lstStyle/>
          <a:p>
            <a:r>
              <a:rPr lang="en-US" dirty="0"/>
              <a:t>Statement 5B. Contraindicated Intervention (Ear Candling/Coning)</a:t>
            </a:r>
          </a:p>
        </p:txBody>
      </p:sp>
      <p:sp>
        <p:nvSpPr>
          <p:cNvPr id="3" name="Content Placeholder 2">
            <a:extLst>
              <a:ext uri="{FF2B5EF4-FFF2-40B4-BE49-F238E27FC236}">
                <a16:creationId xmlns:a16="http://schemas.microsoft.com/office/drawing/2014/main" id="{8714819A-BDBB-4B1F-9E3B-A8FC42E080C6}"/>
              </a:ext>
            </a:extLst>
          </p:cNvPr>
          <p:cNvSpPr>
            <a:spLocks noGrp="1"/>
          </p:cNvSpPr>
          <p:nvPr>
            <p:ph idx="1"/>
          </p:nvPr>
        </p:nvSpPr>
        <p:spPr/>
        <p:txBody>
          <a:bodyPr>
            <a:normAutofit/>
          </a:bodyPr>
          <a:lstStyle/>
          <a:p>
            <a:pPr marL="0" indent="0">
              <a:lnSpc>
                <a:spcPct val="110000"/>
              </a:lnSpc>
              <a:spcAft>
                <a:spcPts val="1800"/>
              </a:spcAft>
              <a:buNone/>
            </a:pPr>
            <a:r>
              <a:rPr lang="en-US" sz="1800" b="1" dirty="0"/>
              <a:t>Clinicians should recommend against ear candling/coning for treating or preventing cerumen impaction. </a:t>
            </a:r>
            <a:r>
              <a:rPr lang="en-US" sz="1800" i="1" u="sng" dirty="0"/>
              <a:t>Recommendation against </a:t>
            </a:r>
            <a:r>
              <a:rPr lang="en-US" sz="1800" i="1" dirty="0"/>
              <a:t>based on randomized controlled trials and observational studies with a preponderance of benefit over harm.</a:t>
            </a:r>
            <a:endParaRPr lang="en-US" sz="1800" u="sng" dirty="0"/>
          </a:p>
          <a:p>
            <a:pPr marL="0" indent="0">
              <a:lnSpc>
                <a:spcPct val="110000"/>
              </a:lnSpc>
              <a:buNone/>
            </a:pPr>
            <a:r>
              <a:rPr lang="en-US" sz="1800" u="sng" dirty="0"/>
              <a:t>Aggregate Evidence Quality</a:t>
            </a:r>
            <a:r>
              <a:rPr lang="en-US" sz="1800" dirty="0"/>
              <a:t>: Grade C</a:t>
            </a:r>
          </a:p>
          <a:p>
            <a:pPr marL="0" indent="0">
              <a:lnSpc>
                <a:spcPct val="110000"/>
              </a:lnSpc>
              <a:buNone/>
            </a:pPr>
            <a:r>
              <a:rPr lang="en-US" sz="1800" u="sng" dirty="0"/>
              <a:t>Benefits</a:t>
            </a:r>
            <a:r>
              <a:rPr lang="en-US" sz="1800" dirty="0"/>
              <a:t>: Avoid ineffective therapy; Avoid harms; Cost savings; Prevent delay of effective therapy</a:t>
            </a:r>
          </a:p>
        </p:txBody>
      </p:sp>
    </p:spTree>
    <p:extLst>
      <p:ext uri="{BB962C8B-B14F-4D97-AF65-F5344CB8AC3E}">
        <p14:creationId xmlns:p14="http://schemas.microsoft.com/office/powerpoint/2010/main" val="403593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D71B-07E5-432F-B63E-241A7AD4DB8C}"/>
              </a:ext>
            </a:extLst>
          </p:cNvPr>
          <p:cNvSpPr>
            <a:spLocks noGrp="1"/>
          </p:cNvSpPr>
          <p:nvPr>
            <p:ph type="title"/>
          </p:nvPr>
        </p:nvSpPr>
        <p:spPr/>
        <p:txBody>
          <a:bodyPr/>
          <a:lstStyle/>
          <a:p>
            <a:r>
              <a:rPr lang="en-US" dirty="0"/>
              <a:t>Statement 6. Cerumenolytic Agents</a:t>
            </a:r>
          </a:p>
        </p:txBody>
      </p:sp>
      <p:sp>
        <p:nvSpPr>
          <p:cNvPr id="3" name="Content Placeholder 2">
            <a:extLst>
              <a:ext uri="{FF2B5EF4-FFF2-40B4-BE49-F238E27FC236}">
                <a16:creationId xmlns:a16="http://schemas.microsoft.com/office/drawing/2014/main" id="{AFAFC154-3FE4-46BC-9DEC-6B1BAF9D168D}"/>
              </a:ext>
            </a:extLst>
          </p:cNvPr>
          <p:cNvSpPr>
            <a:spLocks noGrp="1"/>
          </p:cNvSpPr>
          <p:nvPr>
            <p:ph idx="1"/>
          </p:nvPr>
        </p:nvSpPr>
        <p:spPr/>
        <p:txBody>
          <a:bodyPr>
            <a:noAutofit/>
          </a:bodyPr>
          <a:lstStyle/>
          <a:p>
            <a:pPr marL="0" indent="0">
              <a:lnSpc>
                <a:spcPct val="120000"/>
              </a:lnSpc>
              <a:spcAft>
                <a:spcPts val="1800"/>
              </a:spcAft>
              <a:buNone/>
            </a:pPr>
            <a:r>
              <a:rPr lang="en-US" sz="1600" b="1" dirty="0"/>
              <a:t>Clinicians may use cerumenolytic agents (including water or saline solution) in the management of cerumen impaction.  </a:t>
            </a:r>
            <a:r>
              <a:rPr lang="en-US" sz="1600" i="1" u="sng" dirty="0"/>
              <a:t>Option</a:t>
            </a:r>
            <a:r>
              <a:rPr lang="en-US" sz="1600" i="1" dirty="0"/>
              <a:t> based on limited randomized trials with a balance of benefit and harm.</a:t>
            </a:r>
            <a:endParaRPr lang="en-US" sz="1600" dirty="0"/>
          </a:p>
          <a:p>
            <a:pPr marL="0" indent="0">
              <a:lnSpc>
                <a:spcPct val="120000"/>
              </a:lnSpc>
              <a:spcBef>
                <a:spcPts val="0"/>
              </a:spcBef>
              <a:spcAft>
                <a:spcPts val="600"/>
              </a:spcAft>
              <a:buNone/>
            </a:pPr>
            <a:r>
              <a:rPr lang="en-US" sz="1600" u="sng" dirty="0"/>
              <a:t>Aggregate evidence quality</a:t>
            </a:r>
            <a:r>
              <a:rPr lang="en-US" sz="1600" dirty="0"/>
              <a:t>: Grade C, Individual treatment arms of randomized trials showing beneficial outcomes, one RCT suggesting better outcomes over no treatment</a:t>
            </a:r>
            <a:endParaRPr lang="en-US" sz="1600" u="sng" dirty="0"/>
          </a:p>
          <a:p>
            <a:pPr marL="0" indent="0">
              <a:lnSpc>
                <a:spcPct val="120000"/>
              </a:lnSpc>
              <a:spcBef>
                <a:spcPts val="0"/>
              </a:spcBef>
              <a:spcAft>
                <a:spcPts val="600"/>
              </a:spcAft>
              <a:buNone/>
            </a:pPr>
            <a:r>
              <a:rPr lang="en-US" sz="1600" u="sng" dirty="0"/>
              <a:t>Harms, risks, costs</a:t>
            </a:r>
            <a:r>
              <a:rPr lang="en-US" sz="1600" dirty="0"/>
              <a:t>: potential external otitis, allergic reactions, and otalgia; cost of cerumenolytic agents other than water or saline solution, cost of procedure if performed in an office setting</a:t>
            </a:r>
            <a:endParaRPr lang="en-US" sz="1600" u="sng" dirty="0"/>
          </a:p>
          <a:p>
            <a:pPr marL="0" indent="0">
              <a:lnSpc>
                <a:spcPct val="120000"/>
              </a:lnSpc>
              <a:spcBef>
                <a:spcPts val="0"/>
              </a:spcBef>
              <a:spcAft>
                <a:spcPts val="600"/>
              </a:spcAft>
              <a:buNone/>
            </a:pPr>
            <a:r>
              <a:rPr lang="en-US" sz="1600" u="sng" dirty="0"/>
              <a:t>Value judgments</a:t>
            </a:r>
            <a:r>
              <a:rPr lang="en-US" sz="1600" dirty="0"/>
              <a:t>: the panel values cost control and safety in view of limited data on absolute and comparative efficacy</a:t>
            </a:r>
          </a:p>
          <a:p>
            <a:pPr marL="0" indent="0">
              <a:lnSpc>
                <a:spcPct val="120000"/>
              </a:lnSpc>
              <a:spcBef>
                <a:spcPts val="0"/>
              </a:spcBef>
              <a:spcAft>
                <a:spcPts val="600"/>
              </a:spcAft>
              <a:buNone/>
            </a:pPr>
            <a:r>
              <a:rPr lang="en-US" sz="1600" u="sng" dirty="0"/>
              <a:t>Exceptions</a:t>
            </a:r>
            <a:r>
              <a:rPr lang="en-US" sz="1600" dirty="0"/>
              <a:t>: Medical reasons for exceptions to this statement include, but are not limited to, persons with a history of allergic reactions to any component, persons with infection of the ear canal or active dermatitis, and persons with a non-intact tympanic membrane</a:t>
            </a:r>
          </a:p>
        </p:txBody>
      </p:sp>
    </p:spTree>
    <p:extLst>
      <p:ext uri="{BB962C8B-B14F-4D97-AF65-F5344CB8AC3E}">
        <p14:creationId xmlns:p14="http://schemas.microsoft.com/office/powerpoint/2010/main" val="2868171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700A-4056-4DEA-84A6-61C83DE9E7DD}"/>
              </a:ext>
            </a:extLst>
          </p:cNvPr>
          <p:cNvSpPr>
            <a:spLocks noGrp="1"/>
          </p:cNvSpPr>
          <p:nvPr>
            <p:ph type="title"/>
          </p:nvPr>
        </p:nvSpPr>
        <p:spPr/>
        <p:txBody>
          <a:bodyPr/>
          <a:lstStyle/>
          <a:p>
            <a:r>
              <a:rPr lang="en-US" dirty="0"/>
              <a:t>Statement 7. Irrigation</a:t>
            </a:r>
          </a:p>
        </p:txBody>
      </p:sp>
      <p:sp>
        <p:nvSpPr>
          <p:cNvPr id="3" name="Content Placeholder 2">
            <a:extLst>
              <a:ext uri="{FF2B5EF4-FFF2-40B4-BE49-F238E27FC236}">
                <a16:creationId xmlns:a16="http://schemas.microsoft.com/office/drawing/2014/main" id="{718F1DB8-8736-48E0-8357-CC91918A944B}"/>
              </a:ext>
            </a:extLst>
          </p:cNvPr>
          <p:cNvSpPr>
            <a:spLocks noGrp="1"/>
          </p:cNvSpPr>
          <p:nvPr>
            <p:ph idx="1"/>
          </p:nvPr>
        </p:nvSpPr>
        <p:spPr/>
        <p:txBody>
          <a:bodyPr>
            <a:noAutofit/>
          </a:bodyPr>
          <a:lstStyle/>
          <a:p>
            <a:pPr marL="0" indent="0">
              <a:lnSpc>
                <a:spcPct val="120000"/>
              </a:lnSpc>
              <a:spcBef>
                <a:spcPts val="0"/>
              </a:spcBef>
              <a:spcAft>
                <a:spcPts val="1800"/>
              </a:spcAft>
              <a:buNone/>
            </a:pPr>
            <a:r>
              <a:rPr lang="en-US" sz="1600" b="1" dirty="0"/>
              <a:t>Clinicians may use irrigation in the management of cerumen impaction.  </a:t>
            </a:r>
            <a:r>
              <a:rPr lang="en-US" sz="1600" i="1" u="sng" dirty="0"/>
              <a:t>Option</a:t>
            </a:r>
            <a:r>
              <a:rPr lang="en-US" sz="1600" i="1" dirty="0"/>
              <a:t> based on randomized controlled trials with heterogeneity and with a balance of benefit and harm.</a:t>
            </a:r>
            <a:endParaRPr lang="en-US" sz="1600" u="sng" dirty="0"/>
          </a:p>
          <a:p>
            <a:pPr marL="0" lvl="0" indent="0">
              <a:lnSpc>
                <a:spcPct val="120000"/>
              </a:lnSpc>
              <a:spcBef>
                <a:spcPts val="0"/>
              </a:spcBef>
              <a:spcAft>
                <a:spcPts val="600"/>
              </a:spcAft>
              <a:buNone/>
            </a:pPr>
            <a:r>
              <a:rPr lang="en-US" sz="1600" u="sng" dirty="0"/>
              <a:t>Aggregate evidence quality</a:t>
            </a:r>
            <a:r>
              <a:rPr lang="en-US" sz="1600" dirty="0"/>
              <a:t>: Grade B, One RCT verifying absolute efficacy but multiple treatment arms of comparative studies verifying benefit over cerumenolytic alone</a:t>
            </a:r>
          </a:p>
          <a:p>
            <a:pPr marL="0" lvl="0" indent="0">
              <a:lnSpc>
                <a:spcPct val="120000"/>
              </a:lnSpc>
              <a:spcBef>
                <a:spcPts val="0"/>
              </a:spcBef>
              <a:spcAft>
                <a:spcPts val="600"/>
              </a:spcAft>
              <a:buNone/>
            </a:pPr>
            <a:r>
              <a:rPr lang="en-US" sz="1600" u="sng" dirty="0"/>
              <a:t>Harms, risks, costs</a:t>
            </a:r>
            <a:r>
              <a:rPr lang="en-US" sz="1600" dirty="0"/>
              <a:t>: External otitis, vertigo, tympanic membrane perforation, otalgia, temporal bone osteomyelitis; cost of supplies and procedure</a:t>
            </a:r>
          </a:p>
          <a:p>
            <a:pPr marL="0" indent="0">
              <a:lnSpc>
                <a:spcPct val="120000"/>
              </a:lnSpc>
              <a:spcBef>
                <a:spcPts val="0"/>
              </a:spcBef>
              <a:spcAft>
                <a:spcPts val="600"/>
              </a:spcAft>
              <a:buNone/>
            </a:pPr>
            <a:r>
              <a:rPr lang="en-US" sz="1600" u="sng" dirty="0"/>
              <a:t>Value judgments</a:t>
            </a:r>
            <a:r>
              <a:rPr lang="en-US" sz="1600" dirty="0"/>
              <a:t>: panel enthusiasm was tempered by the lack of appropriate head to head trials comparing irrigation to manual removal or cerumenolytics</a:t>
            </a:r>
          </a:p>
          <a:p>
            <a:pPr marL="0" indent="0">
              <a:lnSpc>
                <a:spcPct val="120000"/>
              </a:lnSpc>
              <a:spcBef>
                <a:spcPts val="0"/>
              </a:spcBef>
              <a:spcAft>
                <a:spcPts val="600"/>
              </a:spcAft>
              <a:buNone/>
            </a:pPr>
            <a:r>
              <a:rPr lang="en-US" sz="1600" u="sng" dirty="0"/>
              <a:t>Exceptions</a:t>
            </a:r>
            <a:r>
              <a:rPr lang="en-US" sz="1600" dirty="0"/>
              <a:t>: Medical reasons for exceptions to this statement include, but are not limited to: patients with non-intact tympanic membrane, active dermatitis or infection of the ear canal and surrounding tissue, previous intolerance or adverse reaction to this technique, anatomic abnormalities of the ear canal, or history of surgery of the ear or ear canal including ear tubes.  </a:t>
            </a:r>
          </a:p>
          <a:p>
            <a:pPr marL="0" indent="0">
              <a:lnSpc>
                <a:spcPct val="120000"/>
              </a:lnSpc>
              <a:buNone/>
            </a:pPr>
            <a:endParaRPr lang="en-US" sz="1600" dirty="0"/>
          </a:p>
          <a:p>
            <a:pPr marL="0" indent="0">
              <a:lnSpc>
                <a:spcPct val="120000"/>
              </a:lnSpc>
              <a:buNone/>
            </a:pPr>
            <a:endParaRPr lang="en-US" sz="1600" dirty="0"/>
          </a:p>
          <a:p>
            <a:pPr marL="0" indent="0">
              <a:lnSpc>
                <a:spcPct val="120000"/>
              </a:lnSpc>
              <a:buNone/>
            </a:pPr>
            <a:endParaRPr lang="en-US" sz="1600" dirty="0"/>
          </a:p>
        </p:txBody>
      </p:sp>
    </p:spTree>
    <p:extLst>
      <p:ext uri="{BB962C8B-B14F-4D97-AF65-F5344CB8AC3E}">
        <p14:creationId xmlns:p14="http://schemas.microsoft.com/office/powerpoint/2010/main" val="3938987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A815D-C373-45C3-8CC5-DFD72E39F45E}"/>
              </a:ext>
            </a:extLst>
          </p:cNvPr>
          <p:cNvSpPr>
            <a:spLocks noGrp="1"/>
          </p:cNvSpPr>
          <p:nvPr>
            <p:ph type="title"/>
          </p:nvPr>
        </p:nvSpPr>
        <p:spPr/>
        <p:txBody>
          <a:bodyPr/>
          <a:lstStyle/>
          <a:p>
            <a:r>
              <a:rPr lang="en-US" dirty="0"/>
              <a:t>Statement 8. Manual Removal</a:t>
            </a:r>
          </a:p>
        </p:txBody>
      </p:sp>
      <p:sp>
        <p:nvSpPr>
          <p:cNvPr id="3" name="Content Placeholder 2">
            <a:extLst>
              <a:ext uri="{FF2B5EF4-FFF2-40B4-BE49-F238E27FC236}">
                <a16:creationId xmlns:a16="http://schemas.microsoft.com/office/drawing/2014/main" id="{D09EF079-EB6E-4BA6-9CEF-CBE8F1D3B334}"/>
              </a:ext>
            </a:extLst>
          </p:cNvPr>
          <p:cNvSpPr>
            <a:spLocks noGrp="1"/>
          </p:cNvSpPr>
          <p:nvPr>
            <p:ph idx="1"/>
          </p:nvPr>
        </p:nvSpPr>
        <p:spPr/>
        <p:txBody>
          <a:bodyPr>
            <a:normAutofit/>
          </a:bodyPr>
          <a:lstStyle/>
          <a:p>
            <a:pPr marL="0" indent="0">
              <a:lnSpc>
                <a:spcPct val="120000"/>
              </a:lnSpc>
              <a:spcBef>
                <a:spcPts val="0"/>
              </a:spcBef>
              <a:spcAft>
                <a:spcPts val="1800"/>
              </a:spcAft>
              <a:buNone/>
            </a:pPr>
            <a:r>
              <a:rPr lang="en-US" sz="1800" b="1" dirty="0"/>
              <a:t>Clinicians may use manual removal requiring instrumentation in the management of cerumen impaction.  </a:t>
            </a:r>
            <a:r>
              <a:rPr lang="en-US" sz="1800" i="1" u="sng" dirty="0"/>
              <a:t>Option</a:t>
            </a:r>
            <a:r>
              <a:rPr lang="en-US" sz="1800" i="1" dirty="0"/>
              <a:t> based on case series and expert opinion with a balance of benefit and harm.</a:t>
            </a:r>
            <a:endParaRPr lang="en-US" sz="1800" dirty="0"/>
          </a:p>
          <a:p>
            <a:pPr marL="0" indent="0">
              <a:lnSpc>
                <a:spcPct val="120000"/>
              </a:lnSpc>
              <a:spcBef>
                <a:spcPts val="0"/>
              </a:spcBef>
              <a:spcAft>
                <a:spcPts val="600"/>
              </a:spcAft>
              <a:buNone/>
            </a:pPr>
            <a:r>
              <a:rPr lang="en-US" sz="1800" u="sng" dirty="0"/>
              <a:t>Aggregate evidence quality: </a:t>
            </a:r>
            <a:r>
              <a:rPr lang="en-US" sz="1800" dirty="0"/>
              <a:t>Grade C, observational case series and expert opinion</a:t>
            </a:r>
          </a:p>
          <a:p>
            <a:pPr marL="0" lvl="0" indent="0">
              <a:lnSpc>
                <a:spcPct val="120000"/>
              </a:lnSpc>
              <a:spcBef>
                <a:spcPts val="0"/>
              </a:spcBef>
              <a:spcAft>
                <a:spcPts val="600"/>
              </a:spcAft>
              <a:buNone/>
            </a:pPr>
            <a:r>
              <a:rPr lang="en-US" sz="1800" u="sng" dirty="0"/>
              <a:t>Harms, risks, costs</a:t>
            </a:r>
            <a:r>
              <a:rPr lang="en-US" sz="1800" dirty="0"/>
              <a:t>:  bleeding, laceration, tympanic membrane perforation, otalgia; procedural cost; equipment cost</a:t>
            </a:r>
          </a:p>
          <a:p>
            <a:pPr marL="0" lvl="0" indent="0">
              <a:lnSpc>
                <a:spcPct val="120000"/>
              </a:lnSpc>
              <a:spcBef>
                <a:spcPts val="0"/>
              </a:spcBef>
              <a:spcAft>
                <a:spcPts val="600"/>
              </a:spcAft>
              <a:buNone/>
            </a:pPr>
            <a:r>
              <a:rPr lang="en-US" sz="1800" u="sng" dirty="0"/>
              <a:t>Value judgments</a:t>
            </a:r>
            <a:r>
              <a:rPr lang="en-US" sz="1800" dirty="0"/>
              <a:t>: Recommendation acknowledges widespread practice of manual removal but this is tempered by the relative absence of evidence</a:t>
            </a:r>
          </a:p>
          <a:p>
            <a:pPr marL="0" lvl="0" indent="0">
              <a:lnSpc>
                <a:spcPct val="120000"/>
              </a:lnSpc>
              <a:buNone/>
            </a:pPr>
            <a:endParaRPr lang="en-US" sz="1800" dirty="0"/>
          </a:p>
          <a:p>
            <a:pPr marL="0" indent="0">
              <a:lnSpc>
                <a:spcPct val="120000"/>
              </a:lnSpc>
              <a:buNone/>
            </a:pPr>
            <a:endParaRPr lang="en-US" sz="1800" dirty="0"/>
          </a:p>
        </p:txBody>
      </p:sp>
    </p:spTree>
    <p:extLst>
      <p:ext uri="{BB962C8B-B14F-4D97-AF65-F5344CB8AC3E}">
        <p14:creationId xmlns:p14="http://schemas.microsoft.com/office/powerpoint/2010/main" val="173271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49A2-3D0D-4BDE-A8CD-0CCCFED58B4B}"/>
              </a:ext>
            </a:extLst>
          </p:cNvPr>
          <p:cNvSpPr>
            <a:spLocks noGrp="1"/>
          </p:cNvSpPr>
          <p:nvPr>
            <p:ph type="title"/>
          </p:nvPr>
        </p:nvSpPr>
        <p:spPr/>
        <p:txBody>
          <a:bodyPr/>
          <a:lstStyle/>
          <a:p>
            <a:r>
              <a:rPr lang="en-US" dirty="0"/>
              <a:t>Statement 9. Outcomes Assessment</a:t>
            </a:r>
          </a:p>
        </p:txBody>
      </p:sp>
      <p:sp>
        <p:nvSpPr>
          <p:cNvPr id="3" name="Content Placeholder 2">
            <a:extLst>
              <a:ext uri="{FF2B5EF4-FFF2-40B4-BE49-F238E27FC236}">
                <a16:creationId xmlns:a16="http://schemas.microsoft.com/office/drawing/2014/main" id="{0EF5880D-08BB-4AC7-887B-A75869B1017C}"/>
              </a:ext>
            </a:extLst>
          </p:cNvPr>
          <p:cNvSpPr>
            <a:spLocks noGrp="1"/>
          </p:cNvSpPr>
          <p:nvPr>
            <p:ph idx="1"/>
          </p:nvPr>
        </p:nvSpPr>
        <p:spPr/>
        <p:txBody>
          <a:bodyPr>
            <a:normAutofit/>
          </a:bodyPr>
          <a:lstStyle/>
          <a:p>
            <a:pPr marL="0" indent="0">
              <a:lnSpc>
                <a:spcPct val="110000"/>
              </a:lnSpc>
              <a:spcBef>
                <a:spcPts val="0"/>
              </a:spcBef>
              <a:spcAft>
                <a:spcPts val="1800"/>
              </a:spcAft>
              <a:buNone/>
            </a:pPr>
            <a:r>
              <a:rPr lang="en-US" sz="1600" b="1" dirty="0"/>
              <a:t>Clinicians should assess patients at the conclusion of in-office treatment of cerumen impaction and document the resolution of impaction.  If the impaction is not resolved, the clinician should use additional treatment. If full or partial symptoms persist despite resolution of impaction, the clinician should evaluate the patient for alternative diagnoses.  </a:t>
            </a:r>
            <a:r>
              <a:rPr lang="en-US" sz="1600" i="1" u="sng" dirty="0"/>
              <a:t>Recommendation</a:t>
            </a:r>
            <a:r>
              <a:rPr lang="en-US" sz="1600" i="1" dirty="0"/>
              <a:t> based on randomized controlled trials with limitations supporting a failure of clearance of cerumen in some cases and randomized controlled trials with limitations and a preponderance of benefit over harm.</a:t>
            </a:r>
            <a:endParaRPr lang="en-US" sz="1600" i="1" u="sng" dirty="0"/>
          </a:p>
          <a:p>
            <a:pPr marL="0" indent="0">
              <a:lnSpc>
                <a:spcPct val="110000"/>
              </a:lnSpc>
              <a:spcBef>
                <a:spcPts val="0"/>
              </a:spcBef>
              <a:spcAft>
                <a:spcPts val="600"/>
              </a:spcAft>
              <a:buNone/>
            </a:pPr>
            <a:r>
              <a:rPr lang="en-US" sz="1600" u="sng" dirty="0"/>
              <a:t>Aggregate evidence quality</a:t>
            </a:r>
            <a:r>
              <a:rPr lang="en-US" sz="1600" dirty="0"/>
              <a:t>: Grade C.  Observation in treatment arms of several randomized trials show that retreatment is sometimes necessary and can be effective; first principles support evaluation for efficacy after treatment</a:t>
            </a:r>
          </a:p>
          <a:p>
            <a:pPr marL="0" lvl="0" indent="0">
              <a:lnSpc>
                <a:spcPct val="110000"/>
              </a:lnSpc>
              <a:spcBef>
                <a:spcPts val="0"/>
              </a:spcBef>
              <a:spcAft>
                <a:spcPts val="600"/>
              </a:spcAft>
              <a:buNone/>
            </a:pPr>
            <a:r>
              <a:rPr lang="en-US" sz="1600" u="sng" dirty="0"/>
              <a:t>Value judgments</a:t>
            </a:r>
            <a:r>
              <a:rPr lang="en-US" sz="1600" dirty="0"/>
              <a:t>: importance of clinician assessment after treatment; avoid misdiagnosis</a:t>
            </a:r>
          </a:p>
          <a:p>
            <a:pPr marL="0" lvl="0" indent="0">
              <a:lnSpc>
                <a:spcPct val="110000"/>
              </a:lnSpc>
              <a:spcBef>
                <a:spcPts val="0"/>
              </a:spcBef>
              <a:spcAft>
                <a:spcPts val="600"/>
              </a:spcAft>
              <a:buNone/>
            </a:pPr>
            <a:r>
              <a:rPr lang="en-US" sz="1600" u="sng" dirty="0"/>
              <a:t>Intentional vagueness</a:t>
            </a:r>
            <a:r>
              <a:rPr lang="en-US" sz="1600" dirty="0"/>
              <a:t>: The term “additional treatment” does not specify what type of treatment. Additional treatment can be repeating the same treatment or trying an alternative method (i.e. Manual removal if irrigation was tried first, or use of softening agents if not used initially)</a:t>
            </a:r>
          </a:p>
        </p:txBody>
      </p:sp>
    </p:spTree>
    <p:extLst>
      <p:ext uri="{BB962C8B-B14F-4D97-AF65-F5344CB8AC3E}">
        <p14:creationId xmlns:p14="http://schemas.microsoft.com/office/powerpoint/2010/main" val="391770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FA14-788C-466B-9990-133D5AA30A4E}"/>
              </a:ext>
            </a:extLst>
          </p:cNvPr>
          <p:cNvSpPr>
            <a:spLocks noGrp="1"/>
          </p:cNvSpPr>
          <p:nvPr>
            <p:ph type="title"/>
          </p:nvPr>
        </p:nvSpPr>
        <p:spPr/>
        <p:txBody>
          <a:bodyPr/>
          <a:lstStyle/>
          <a:p>
            <a:r>
              <a:rPr lang="en-US" dirty="0"/>
              <a:t>What is Earwax (cerumen)?</a:t>
            </a:r>
          </a:p>
        </p:txBody>
      </p:sp>
      <p:sp>
        <p:nvSpPr>
          <p:cNvPr id="8" name="Content Placeholder 7">
            <a:extLst>
              <a:ext uri="{FF2B5EF4-FFF2-40B4-BE49-F238E27FC236}">
                <a16:creationId xmlns:a16="http://schemas.microsoft.com/office/drawing/2014/main" id="{A1CFBD4D-94C6-4BE7-BDB7-6343CE15C7B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EBFBCAE-0CFB-41A7-8AFA-66105480D00F}"/>
              </a:ext>
            </a:extLst>
          </p:cNvPr>
          <p:cNvPicPr>
            <a:picLocks noChangeAspect="1"/>
          </p:cNvPicPr>
          <p:nvPr/>
        </p:nvPicPr>
        <p:blipFill>
          <a:blip r:embed="rId3"/>
          <a:stretch>
            <a:fillRect/>
          </a:stretch>
        </p:blipFill>
        <p:spPr>
          <a:xfrm>
            <a:off x="1874535" y="3700435"/>
            <a:ext cx="2781300" cy="2108200"/>
          </a:xfrm>
          <a:prstGeom prst="rect">
            <a:avLst/>
          </a:prstGeom>
        </p:spPr>
      </p:pic>
      <p:pic>
        <p:nvPicPr>
          <p:cNvPr id="5" name="Picture 4">
            <a:extLst>
              <a:ext uri="{FF2B5EF4-FFF2-40B4-BE49-F238E27FC236}">
                <a16:creationId xmlns:a16="http://schemas.microsoft.com/office/drawing/2014/main" id="{F5317FD3-43BB-40E8-BE3A-5443BAEB5C74}"/>
              </a:ext>
            </a:extLst>
          </p:cNvPr>
          <p:cNvPicPr>
            <a:picLocks noChangeAspect="1"/>
          </p:cNvPicPr>
          <p:nvPr/>
        </p:nvPicPr>
        <p:blipFill>
          <a:blip r:embed="rId4"/>
          <a:stretch>
            <a:fillRect/>
          </a:stretch>
        </p:blipFill>
        <p:spPr>
          <a:xfrm>
            <a:off x="1874535" y="1457298"/>
            <a:ext cx="2781300" cy="2108200"/>
          </a:xfrm>
          <a:prstGeom prst="rect">
            <a:avLst/>
          </a:prstGeom>
        </p:spPr>
      </p:pic>
      <p:pic>
        <p:nvPicPr>
          <p:cNvPr id="6" name="Picture 5">
            <a:extLst>
              <a:ext uri="{FF2B5EF4-FFF2-40B4-BE49-F238E27FC236}">
                <a16:creationId xmlns:a16="http://schemas.microsoft.com/office/drawing/2014/main" id="{FA36A9BC-4CE5-4837-B43E-13ECE91EE209}"/>
              </a:ext>
            </a:extLst>
          </p:cNvPr>
          <p:cNvPicPr>
            <a:picLocks noChangeAspect="1"/>
          </p:cNvPicPr>
          <p:nvPr/>
        </p:nvPicPr>
        <p:blipFill>
          <a:blip r:embed="rId5"/>
          <a:stretch>
            <a:fillRect/>
          </a:stretch>
        </p:blipFill>
        <p:spPr>
          <a:xfrm>
            <a:off x="6375006" y="1235106"/>
            <a:ext cx="3942459" cy="3165795"/>
          </a:xfrm>
          <a:prstGeom prst="rect">
            <a:avLst/>
          </a:prstGeom>
        </p:spPr>
      </p:pic>
      <p:sp>
        <p:nvSpPr>
          <p:cNvPr id="7" name="TextBox 6">
            <a:extLst>
              <a:ext uri="{FF2B5EF4-FFF2-40B4-BE49-F238E27FC236}">
                <a16:creationId xmlns:a16="http://schemas.microsoft.com/office/drawing/2014/main" id="{8416EA4B-8D06-4258-AD44-1499EF5CDD85}"/>
              </a:ext>
            </a:extLst>
          </p:cNvPr>
          <p:cNvSpPr txBox="1"/>
          <p:nvPr/>
        </p:nvSpPr>
        <p:spPr>
          <a:xfrm>
            <a:off x="5821371" y="4780722"/>
            <a:ext cx="5049727" cy="1477328"/>
          </a:xfrm>
          <a:prstGeom prst="rect">
            <a:avLst/>
          </a:prstGeom>
          <a:noFill/>
        </p:spPr>
        <p:txBody>
          <a:bodyPr wrap="square" rtlCol="0">
            <a:spAutoFit/>
          </a:bodyPr>
          <a:lstStyle/>
          <a:p>
            <a:pPr algn="ctr"/>
            <a:r>
              <a:rPr lang="en-US" dirty="0">
                <a:solidFill>
                  <a:schemeClr val="tx2"/>
                </a:solidFill>
                <a:latin typeface="Helvetica" panose="020B0604020202020204" pitchFamily="34" charset="0"/>
                <a:cs typeface="Helvetica" panose="020B0604020202020204" pitchFamily="34" charset="0"/>
              </a:rPr>
              <a:t>Cerumen or “earwax” is a naturally occurring substance that cleans, protects, and lubricates the external auditory canal. It is also the primary reason why the ear canal can become obstructed. </a:t>
            </a:r>
          </a:p>
        </p:txBody>
      </p:sp>
    </p:spTree>
    <p:extLst>
      <p:ext uri="{BB962C8B-B14F-4D97-AF65-F5344CB8AC3E}">
        <p14:creationId xmlns:p14="http://schemas.microsoft.com/office/powerpoint/2010/main" val="1155808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2280-941E-47F3-9D3D-75AD3882B682}"/>
              </a:ext>
            </a:extLst>
          </p:cNvPr>
          <p:cNvSpPr>
            <a:spLocks noGrp="1"/>
          </p:cNvSpPr>
          <p:nvPr>
            <p:ph type="title"/>
          </p:nvPr>
        </p:nvSpPr>
        <p:spPr/>
        <p:txBody>
          <a:bodyPr/>
          <a:lstStyle/>
          <a:p>
            <a:r>
              <a:rPr lang="en-US" dirty="0"/>
              <a:t>Statement 10. Referral and Coordination of Care</a:t>
            </a:r>
          </a:p>
        </p:txBody>
      </p:sp>
      <p:sp>
        <p:nvSpPr>
          <p:cNvPr id="3" name="Content Placeholder 2">
            <a:extLst>
              <a:ext uri="{FF2B5EF4-FFF2-40B4-BE49-F238E27FC236}">
                <a16:creationId xmlns:a16="http://schemas.microsoft.com/office/drawing/2014/main" id="{BCD33325-4E77-4B8A-9210-5DF91CDA0E1E}"/>
              </a:ext>
            </a:extLst>
          </p:cNvPr>
          <p:cNvSpPr>
            <a:spLocks noGrp="1"/>
          </p:cNvSpPr>
          <p:nvPr>
            <p:ph idx="1"/>
          </p:nvPr>
        </p:nvSpPr>
        <p:spPr/>
        <p:txBody>
          <a:bodyPr>
            <a:normAutofit fontScale="62500" lnSpcReduction="20000"/>
          </a:bodyPr>
          <a:lstStyle/>
          <a:p>
            <a:pPr marL="0" indent="0">
              <a:lnSpc>
                <a:spcPct val="120000"/>
              </a:lnSpc>
              <a:spcBef>
                <a:spcPts val="0"/>
              </a:spcBef>
              <a:spcAft>
                <a:spcPts val="1800"/>
              </a:spcAft>
              <a:buNone/>
            </a:pPr>
            <a:r>
              <a:rPr lang="en-US" b="1" dirty="0"/>
              <a:t>Clinicians should refer patients with persistent cerumen impaction after unsuccessful management by the initial clinician to a clinician with specialized equipment and training for cleaning and evaluating the ear canal and tympanic membrane. </a:t>
            </a:r>
            <a:r>
              <a:rPr lang="en-US" i="1" u="sng" dirty="0"/>
              <a:t>Recommendation</a:t>
            </a:r>
            <a:r>
              <a:rPr lang="en-US" i="1" dirty="0"/>
              <a:t> based on individual arms of randomized trials and preponderance of benefit over harm</a:t>
            </a:r>
            <a:r>
              <a:rPr lang="en-US" dirty="0"/>
              <a:t>. </a:t>
            </a:r>
            <a:endParaRPr lang="en-US" i="1" u="sng" dirty="0"/>
          </a:p>
          <a:p>
            <a:pPr marL="0" lvl="0" indent="0">
              <a:lnSpc>
                <a:spcPct val="120000"/>
              </a:lnSpc>
              <a:spcBef>
                <a:spcPts val="0"/>
              </a:spcBef>
              <a:spcAft>
                <a:spcPts val="600"/>
              </a:spcAft>
              <a:buNone/>
            </a:pPr>
            <a:r>
              <a:rPr lang="en-US" u="sng" dirty="0"/>
              <a:t>Aggregate Evidence Quality</a:t>
            </a:r>
            <a:r>
              <a:rPr lang="en-US" dirty="0"/>
              <a:t>: Grade C</a:t>
            </a:r>
          </a:p>
          <a:p>
            <a:pPr marL="0" lvl="0" indent="0">
              <a:lnSpc>
                <a:spcPct val="120000"/>
              </a:lnSpc>
              <a:spcBef>
                <a:spcPts val="0"/>
              </a:spcBef>
              <a:spcAft>
                <a:spcPts val="600"/>
              </a:spcAft>
              <a:buNone/>
            </a:pPr>
            <a:r>
              <a:rPr lang="en-US" u="sng" dirty="0"/>
              <a:t>Value Judgments</a:t>
            </a:r>
            <a:r>
              <a:rPr lang="en-US" dirty="0"/>
              <a:t>: Skill and instruments will promote a better outcome. The level of care that can be rendered can be limited by the available equipment and training</a:t>
            </a:r>
          </a:p>
          <a:p>
            <a:pPr marL="0" lvl="0" indent="0">
              <a:lnSpc>
                <a:spcPct val="120000"/>
              </a:lnSpc>
              <a:spcBef>
                <a:spcPts val="0"/>
              </a:spcBef>
              <a:spcAft>
                <a:spcPts val="600"/>
              </a:spcAft>
              <a:buNone/>
            </a:pPr>
            <a:r>
              <a:rPr lang="en-US" u="sng" dirty="0"/>
              <a:t>Intentional Vagueness</a:t>
            </a:r>
            <a:r>
              <a:rPr lang="en-US" dirty="0"/>
              <a:t>: The specialized equipment and training is vague but may include access to binocular microscopy, suction, </a:t>
            </a:r>
            <a:r>
              <a:rPr lang="en-US" dirty="0" err="1"/>
              <a:t>microinstruments</a:t>
            </a:r>
            <a:r>
              <a:rPr lang="en-US" dirty="0"/>
              <a:t>, or access to the operating room. Type of training is not specified but this refers to someone with advanced capabilities of removing cerumen. Unsuccessful treatment may entail a repeat visit or multiple treatments by the initial clinician to allow for use of softening agents or spontaneous improvement of impacted cerumen.</a:t>
            </a:r>
          </a:p>
        </p:txBody>
      </p:sp>
    </p:spTree>
    <p:extLst>
      <p:ext uri="{BB962C8B-B14F-4D97-AF65-F5344CB8AC3E}">
        <p14:creationId xmlns:p14="http://schemas.microsoft.com/office/powerpoint/2010/main" val="217877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325B-1219-47DA-956E-238FB2E084B6}"/>
              </a:ext>
            </a:extLst>
          </p:cNvPr>
          <p:cNvSpPr>
            <a:spLocks noGrp="1"/>
          </p:cNvSpPr>
          <p:nvPr>
            <p:ph type="title"/>
          </p:nvPr>
        </p:nvSpPr>
        <p:spPr/>
        <p:txBody>
          <a:bodyPr/>
          <a:lstStyle/>
          <a:p>
            <a:r>
              <a:rPr lang="en-US" dirty="0"/>
              <a:t>Statement 11. Secondary Prevention</a:t>
            </a:r>
          </a:p>
        </p:txBody>
      </p:sp>
      <p:sp>
        <p:nvSpPr>
          <p:cNvPr id="3" name="Content Placeholder 2">
            <a:extLst>
              <a:ext uri="{FF2B5EF4-FFF2-40B4-BE49-F238E27FC236}">
                <a16:creationId xmlns:a16="http://schemas.microsoft.com/office/drawing/2014/main" id="{059A64E1-53F2-4EFD-BA4C-EA70ABA1242F}"/>
              </a:ext>
            </a:extLst>
          </p:cNvPr>
          <p:cNvSpPr>
            <a:spLocks noGrp="1"/>
          </p:cNvSpPr>
          <p:nvPr>
            <p:ph idx="1"/>
          </p:nvPr>
        </p:nvSpPr>
        <p:spPr/>
        <p:txBody>
          <a:bodyPr>
            <a:normAutofit/>
          </a:bodyPr>
          <a:lstStyle/>
          <a:p>
            <a:pPr marL="0" indent="0">
              <a:lnSpc>
                <a:spcPct val="120000"/>
              </a:lnSpc>
              <a:spcBef>
                <a:spcPts val="0"/>
              </a:spcBef>
              <a:spcAft>
                <a:spcPts val="1800"/>
              </a:spcAft>
              <a:buNone/>
            </a:pPr>
            <a:r>
              <a:rPr lang="en-US" sz="1800" b="1" dirty="0"/>
              <a:t>Clinicians may educate/counsel patients with cerumen impaction/excessive cerumen regarding control measures.  </a:t>
            </a:r>
            <a:r>
              <a:rPr lang="en-US" sz="1800" i="1" u="sng" dirty="0"/>
              <a:t>Option</a:t>
            </a:r>
            <a:r>
              <a:rPr lang="en-US" sz="1800" i="1" dirty="0"/>
              <a:t> based on survey and comparative studies with unclear balance of benefit vs. harm.</a:t>
            </a:r>
            <a:endParaRPr lang="en-US" sz="1800" i="1" u="sng" dirty="0"/>
          </a:p>
          <a:p>
            <a:pPr marL="0" indent="0">
              <a:lnSpc>
                <a:spcPct val="120000"/>
              </a:lnSpc>
              <a:spcBef>
                <a:spcPts val="0"/>
              </a:spcBef>
              <a:spcAft>
                <a:spcPts val="600"/>
              </a:spcAft>
              <a:buNone/>
            </a:pPr>
            <a:r>
              <a:rPr lang="en-US" sz="1800" u="sng" dirty="0"/>
              <a:t>Aggregate evidence quality</a:t>
            </a:r>
            <a:r>
              <a:rPr lang="en-US" sz="1800" dirty="0"/>
              <a:t>: Grade C; observational studies, experimental pilot studies, and expert opinion</a:t>
            </a:r>
          </a:p>
          <a:p>
            <a:pPr marL="0" lvl="0" indent="0">
              <a:lnSpc>
                <a:spcPct val="120000"/>
              </a:lnSpc>
              <a:spcBef>
                <a:spcPts val="0"/>
              </a:spcBef>
              <a:spcAft>
                <a:spcPts val="600"/>
              </a:spcAft>
              <a:buNone/>
            </a:pPr>
            <a:r>
              <a:rPr lang="en-US" sz="1800" u="sng" dirty="0"/>
              <a:t>Benefits</a:t>
            </a:r>
            <a:r>
              <a:rPr lang="en-US" sz="1800" dirty="0"/>
              <a:t>: prevent development of cerumen impaction or recurrent cerumen impaction</a:t>
            </a:r>
            <a:endParaRPr lang="en-US" sz="1800" u="sng" dirty="0"/>
          </a:p>
          <a:p>
            <a:pPr marL="0" lvl="0" indent="0">
              <a:lnSpc>
                <a:spcPct val="120000"/>
              </a:lnSpc>
              <a:spcBef>
                <a:spcPts val="0"/>
              </a:spcBef>
              <a:spcAft>
                <a:spcPts val="600"/>
              </a:spcAft>
              <a:buNone/>
            </a:pPr>
            <a:r>
              <a:rPr lang="en-US" sz="1800" u="sng" dirty="0"/>
              <a:t>Harms, risks, costs</a:t>
            </a:r>
            <a:r>
              <a:rPr lang="en-US" sz="1800" dirty="0"/>
              <a:t>: time for counseling and potential risk of preventive measures if used</a:t>
            </a:r>
          </a:p>
          <a:p>
            <a:pPr marL="0" lvl="0" indent="0">
              <a:lnSpc>
                <a:spcPct val="120000"/>
              </a:lnSpc>
              <a:spcBef>
                <a:spcPts val="0"/>
              </a:spcBef>
              <a:spcAft>
                <a:spcPts val="600"/>
              </a:spcAft>
              <a:buNone/>
            </a:pPr>
            <a:r>
              <a:rPr lang="en-US" sz="1800" u="sng" dirty="0"/>
              <a:t>Intentional vagueness: </a:t>
            </a:r>
            <a:r>
              <a:rPr lang="en-US" sz="1800" dirty="0"/>
              <a:t>The term “excessive cerumen” is used to indicate when cerumen is present but not actively causing symptoms to allow the clinician freedom to counsel patients who appear to be at risk for cerumen impaction even when the ear is not actually impacted</a:t>
            </a:r>
          </a:p>
        </p:txBody>
      </p:sp>
    </p:spTree>
    <p:extLst>
      <p:ext uri="{BB962C8B-B14F-4D97-AF65-F5344CB8AC3E}">
        <p14:creationId xmlns:p14="http://schemas.microsoft.com/office/powerpoint/2010/main" val="23321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622D-5AA0-42D2-B4DD-C7059F9E5E5C}"/>
              </a:ext>
            </a:extLst>
          </p:cNvPr>
          <p:cNvSpPr>
            <a:spLocks noGrp="1"/>
          </p:cNvSpPr>
          <p:nvPr>
            <p:ph type="title"/>
          </p:nvPr>
        </p:nvSpPr>
        <p:spPr/>
        <p:txBody>
          <a:bodyPr/>
          <a:lstStyle/>
          <a:p>
            <a:r>
              <a:rPr lang="en-US" dirty="0"/>
              <a:t>New Algorithm</a:t>
            </a:r>
          </a:p>
        </p:txBody>
      </p:sp>
      <p:sp>
        <p:nvSpPr>
          <p:cNvPr id="3" name="Content Placeholder 2">
            <a:extLst>
              <a:ext uri="{FF2B5EF4-FFF2-40B4-BE49-F238E27FC236}">
                <a16:creationId xmlns:a16="http://schemas.microsoft.com/office/drawing/2014/main" id="{85331406-7226-4CAF-858F-EA160A1E66B1}"/>
              </a:ext>
            </a:extLst>
          </p:cNvPr>
          <p:cNvSpPr>
            <a:spLocks noGrp="1"/>
          </p:cNvSpPr>
          <p:nvPr>
            <p:ph idx="1"/>
          </p:nvPr>
        </p:nvSpPr>
        <p:spPr>
          <a:xfrm>
            <a:off x="838200" y="1825625"/>
            <a:ext cx="4668078" cy="3956610"/>
          </a:xfrm>
        </p:spPr>
        <p:txBody>
          <a:bodyPr anchor="ctr"/>
          <a:lstStyle/>
          <a:p>
            <a:pPr marL="0" indent="0">
              <a:buNone/>
            </a:pPr>
            <a:r>
              <a:rPr lang="en-US" dirty="0"/>
              <a:t>Algorithm showing the interrelationship of guideline key action statements</a:t>
            </a:r>
          </a:p>
        </p:txBody>
      </p:sp>
      <p:pic>
        <p:nvPicPr>
          <p:cNvPr id="4" name="Picture 3">
            <a:extLst>
              <a:ext uri="{FF2B5EF4-FFF2-40B4-BE49-F238E27FC236}">
                <a16:creationId xmlns:a16="http://schemas.microsoft.com/office/drawing/2014/main" id="{29F42544-2F70-43FC-BE9B-70A2A0A854F8}"/>
              </a:ext>
            </a:extLst>
          </p:cNvPr>
          <p:cNvPicPr>
            <a:picLocks noChangeAspect="1"/>
          </p:cNvPicPr>
          <p:nvPr/>
        </p:nvPicPr>
        <p:blipFill rotWithShape="1">
          <a:blip r:embed="rId2"/>
          <a:srcRect l="11301" t="10857" r="66096" b="19352"/>
          <a:stretch/>
        </p:blipFill>
        <p:spPr>
          <a:xfrm>
            <a:off x="5592263" y="95694"/>
            <a:ext cx="5181908" cy="6666612"/>
          </a:xfrm>
          <a:prstGeom prst="rect">
            <a:avLst/>
          </a:prstGeom>
        </p:spPr>
      </p:pic>
    </p:spTree>
    <p:extLst>
      <p:ext uri="{BB962C8B-B14F-4D97-AF65-F5344CB8AC3E}">
        <p14:creationId xmlns:p14="http://schemas.microsoft.com/office/powerpoint/2010/main" val="94503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6B17-1A34-4BDF-8612-67773B27937E}"/>
              </a:ext>
            </a:extLst>
          </p:cNvPr>
          <p:cNvSpPr>
            <a:spLocks noGrp="1"/>
          </p:cNvSpPr>
          <p:nvPr>
            <p:ph type="title"/>
          </p:nvPr>
        </p:nvSpPr>
        <p:spPr/>
        <p:txBody>
          <a:bodyPr/>
          <a:lstStyle/>
          <a:p>
            <a:r>
              <a:rPr lang="en-US" dirty="0"/>
              <a:t>Research Needs</a:t>
            </a:r>
          </a:p>
        </p:txBody>
      </p:sp>
      <p:sp>
        <p:nvSpPr>
          <p:cNvPr id="3" name="Content Placeholder 2">
            <a:extLst>
              <a:ext uri="{FF2B5EF4-FFF2-40B4-BE49-F238E27FC236}">
                <a16:creationId xmlns:a16="http://schemas.microsoft.com/office/drawing/2014/main" id="{8179F5E1-0157-4239-B479-A75D3A6176E4}"/>
              </a:ext>
            </a:extLst>
          </p:cNvPr>
          <p:cNvSpPr>
            <a:spLocks noGrp="1"/>
          </p:cNvSpPr>
          <p:nvPr>
            <p:ph idx="1"/>
          </p:nvPr>
        </p:nvSpPr>
        <p:spPr/>
        <p:txBody>
          <a:bodyPr>
            <a:normAutofit fontScale="92500" lnSpcReduction="20000"/>
          </a:bodyPr>
          <a:lstStyle/>
          <a:p>
            <a:pPr>
              <a:lnSpc>
                <a:spcPct val="120000"/>
              </a:lnSpc>
            </a:pPr>
            <a:r>
              <a:rPr lang="en-US" sz="2000" dirty="0"/>
              <a:t>Establish a universal definition of cerumen impaction to make comparisons of management strategies more meaningful.</a:t>
            </a:r>
          </a:p>
          <a:p>
            <a:pPr>
              <a:lnSpc>
                <a:spcPct val="120000"/>
              </a:lnSpc>
            </a:pPr>
            <a:r>
              <a:rPr lang="en-US" sz="2000" dirty="0"/>
              <a:t>Assess the natural history of cerumen impactions by performing observational studies in untreated populations, including the elderly, children, and developmentally delayed patients.</a:t>
            </a:r>
          </a:p>
          <a:p>
            <a:pPr>
              <a:lnSpc>
                <a:spcPct val="120000"/>
              </a:lnSpc>
            </a:pPr>
            <a:r>
              <a:rPr lang="en-US" sz="2000" dirty="0"/>
              <a:t>Conduct studies assessing the role of preventive measures, such as emollients and ear hygiene, on the development of cerumen impactions.</a:t>
            </a:r>
          </a:p>
          <a:p>
            <a:pPr>
              <a:lnSpc>
                <a:spcPct val="120000"/>
              </a:lnSpc>
            </a:pPr>
            <a:r>
              <a:rPr lang="en-US" sz="2000" dirty="0"/>
              <a:t>Assess the various methods of cerumen removal, either as single interventions or combined interventions, through well-designed large-scale RCTs.</a:t>
            </a:r>
          </a:p>
          <a:p>
            <a:pPr>
              <a:lnSpc>
                <a:spcPct val="120000"/>
              </a:lnSpc>
            </a:pPr>
            <a:r>
              <a:rPr lang="en-US" sz="2000" dirty="0"/>
              <a:t>Determine the efficacy of manual removal of cerumen through prospective studies.</a:t>
            </a:r>
          </a:p>
          <a:p>
            <a:pPr>
              <a:lnSpc>
                <a:spcPct val="120000"/>
              </a:lnSpc>
            </a:pPr>
            <a:r>
              <a:rPr lang="en-US" sz="2000" dirty="0"/>
              <a:t>Assess comparative impact of different cerumenolytic agents through well-designed clinical trials.</a:t>
            </a:r>
          </a:p>
        </p:txBody>
      </p:sp>
    </p:spTree>
    <p:extLst>
      <p:ext uri="{BB962C8B-B14F-4D97-AF65-F5344CB8AC3E}">
        <p14:creationId xmlns:p14="http://schemas.microsoft.com/office/powerpoint/2010/main" val="4119757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6B17-1A34-4BDF-8612-67773B27937E}"/>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8179F5E1-0157-4239-B479-A75D3A6176E4}"/>
              </a:ext>
            </a:extLst>
          </p:cNvPr>
          <p:cNvSpPr>
            <a:spLocks noGrp="1"/>
          </p:cNvSpPr>
          <p:nvPr>
            <p:ph idx="1"/>
          </p:nvPr>
        </p:nvSpPr>
        <p:spPr/>
        <p:txBody>
          <a:bodyPr>
            <a:normAutofit fontScale="92500" lnSpcReduction="20000"/>
          </a:bodyPr>
          <a:lstStyle/>
          <a:p>
            <a:pPr>
              <a:lnSpc>
                <a:spcPct val="120000"/>
              </a:lnSpc>
            </a:pPr>
            <a:r>
              <a:rPr lang="en-US" sz="1600" dirty="0"/>
              <a:t>Evaluate the efficacy of prophylactic topical antibiotics in preventing otitis externa when local trauma occurs during cerumen removal.</a:t>
            </a:r>
          </a:p>
          <a:p>
            <a:pPr>
              <a:lnSpc>
                <a:spcPct val="120000"/>
              </a:lnSpc>
            </a:pPr>
            <a:r>
              <a:rPr lang="en-US" sz="1600" dirty="0"/>
              <a:t>Conduct a financial analysis comparing the various methods of cerumen management</a:t>
            </a:r>
          </a:p>
          <a:p>
            <a:pPr>
              <a:lnSpc>
                <a:spcPct val="120000"/>
              </a:lnSpc>
            </a:pPr>
            <a:r>
              <a:rPr lang="en-US" sz="1600" dirty="0"/>
              <a:t>Determine the relative efficacy of cerumenolytic agents and irrigation for adult, elderly, and pediatric patients and for patients at high risk for complications related to cerumen removal due to underlying conditions (</a:t>
            </a:r>
            <a:r>
              <a:rPr lang="en-US" sz="1600" dirty="0" err="1"/>
              <a:t>ie</a:t>
            </a:r>
            <a:r>
              <a:rPr lang="en-US" sz="1600" dirty="0"/>
              <a:t>, diabetes, coagulopathies)</a:t>
            </a:r>
          </a:p>
          <a:p>
            <a:pPr>
              <a:lnSpc>
                <a:spcPct val="120000"/>
              </a:lnSpc>
            </a:pPr>
            <a:r>
              <a:rPr lang="en-US" sz="1600" dirty="0"/>
              <a:t>Evaluate the impact of cerumen removal on the resolution of symptoms, such as itching, hearing loss, pain, fullness, tinnitus, and vertigo, through prospective clinical studies.</a:t>
            </a:r>
          </a:p>
          <a:p>
            <a:pPr>
              <a:lnSpc>
                <a:spcPct val="120000"/>
              </a:lnSpc>
            </a:pPr>
            <a:r>
              <a:rPr lang="en-US" sz="1600" dirty="0"/>
              <a:t>Establish that studies evaluating cerumen removal should document adverse events</a:t>
            </a:r>
          </a:p>
          <a:p>
            <a:pPr>
              <a:lnSpc>
                <a:spcPct val="120000"/>
              </a:lnSpc>
            </a:pPr>
            <a:r>
              <a:rPr lang="en-US" sz="1600" dirty="0"/>
              <a:t>Assess variation in outcomes for cerumen removal relative to the type of health care provider managing the patient (</a:t>
            </a:r>
            <a:r>
              <a:rPr lang="en-US" sz="1600" dirty="0" err="1"/>
              <a:t>ie</a:t>
            </a:r>
            <a:r>
              <a:rPr lang="en-US" sz="1600" dirty="0"/>
              <a:t>, nurse, physician assistant, physician, medical assistant)</a:t>
            </a:r>
          </a:p>
          <a:p>
            <a:pPr>
              <a:lnSpc>
                <a:spcPct val="120000"/>
              </a:lnSpc>
            </a:pPr>
            <a:r>
              <a:rPr lang="en-US" sz="1600" dirty="0"/>
              <a:t>Conduct financial analyses of the relative costs for cerumen management when performed by different types of health care providers.</a:t>
            </a:r>
          </a:p>
        </p:txBody>
      </p:sp>
    </p:spTree>
    <p:extLst>
      <p:ext uri="{BB962C8B-B14F-4D97-AF65-F5344CB8AC3E}">
        <p14:creationId xmlns:p14="http://schemas.microsoft.com/office/powerpoint/2010/main" val="3346628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8D93-799A-4DDB-B919-6420C075741D}"/>
              </a:ext>
            </a:extLst>
          </p:cNvPr>
          <p:cNvSpPr>
            <a:spLocks noGrp="1"/>
          </p:cNvSpPr>
          <p:nvPr>
            <p:ph type="ctrTitle"/>
          </p:nvPr>
        </p:nvSpPr>
        <p:spPr/>
        <p:txBody>
          <a:bodyPr anchor="t">
            <a:normAutofit/>
          </a:bodyPr>
          <a:lstStyle/>
          <a:p>
            <a:pPr algn="ctr"/>
            <a:r>
              <a:rPr lang="en-US" sz="5400" dirty="0"/>
              <a:t>Thank you for your attention</a:t>
            </a:r>
          </a:p>
        </p:txBody>
      </p:sp>
      <p:sp>
        <p:nvSpPr>
          <p:cNvPr id="3" name="Content Placeholder 2">
            <a:extLst>
              <a:ext uri="{FF2B5EF4-FFF2-40B4-BE49-F238E27FC236}">
                <a16:creationId xmlns:a16="http://schemas.microsoft.com/office/drawing/2014/main" id="{F08275B6-07D5-4CAA-8B24-43121B8D6A2C}"/>
              </a:ext>
            </a:extLst>
          </p:cNvPr>
          <p:cNvSpPr>
            <a:spLocks noGrp="1"/>
          </p:cNvSpPr>
          <p:nvPr>
            <p:ph type="subTitle" idx="1"/>
          </p:nvPr>
        </p:nvSpPr>
        <p:spPr/>
        <p:txBody>
          <a:bodyPr anchor="ctr">
            <a:normAutofit/>
          </a:bodyPr>
          <a:lstStyle/>
          <a:p>
            <a:pPr marL="0" indent="0" algn="ctr">
              <a:buNone/>
            </a:pPr>
            <a:r>
              <a:rPr lang="en-US" sz="5400" dirty="0"/>
              <a:t>QUESTIONS?</a:t>
            </a:r>
          </a:p>
        </p:txBody>
      </p:sp>
    </p:spTree>
    <p:extLst>
      <p:ext uri="{BB962C8B-B14F-4D97-AF65-F5344CB8AC3E}">
        <p14:creationId xmlns:p14="http://schemas.microsoft.com/office/powerpoint/2010/main" val="1365398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3C58-FB00-4964-B82D-4FD6EC310F30}"/>
              </a:ext>
            </a:extLst>
          </p:cNvPr>
          <p:cNvSpPr>
            <a:spLocks noGrp="1"/>
          </p:cNvSpPr>
          <p:nvPr>
            <p:ph type="title"/>
          </p:nvPr>
        </p:nvSpPr>
        <p:spPr/>
        <p:txBody>
          <a:bodyPr/>
          <a:lstStyle/>
          <a:p>
            <a:r>
              <a:rPr lang="en-US" dirty="0"/>
              <a:t>Burden of Earwax (cerumen)</a:t>
            </a:r>
          </a:p>
        </p:txBody>
      </p:sp>
      <p:sp>
        <p:nvSpPr>
          <p:cNvPr id="3" name="Content Placeholder 2">
            <a:extLst>
              <a:ext uri="{FF2B5EF4-FFF2-40B4-BE49-F238E27FC236}">
                <a16:creationId xmlns:a16="http://schemas.microsoft.com/office/drawing/2014/main" id="{B6FB5317-2965-481D-B8A4-508633E2058C}"/>
              </a:ext>
            </a:extLst>
          </p:cNvPr>
          <p:cNvSpPr>
            <a:spLocks noGrp="1"/>
          </p:cNvSpPr>
          <p:nvPr>
            <p:ph idx="1"/>
          </p:nvPr>
        </p:nvSpPr>
        <p:spPr>
          <a:xfrm>
            <a:off x="3001616" y="1825625"/>
            <a:ext cx="8352183" cy="3956610"/>
          </a:xfrm>
        </p:spPr>
        <p:txBody>
          <a:bodyPr>
            <a:normAutofit fontScale="77500" lnSpcReduction="20000"/>
          </a:bodyPr>
          <a:lstStyle/>
          <a:p>
            <a:r>
              <a:rPr lang="en-US" dirty="0"/>
              <a:t>Estimates range prevalence of cerumen impaction from </a:t>
            </a:r>
            <a:r>
              <a:rPr lang="en-US" b="1" dirty="0">
                <a:solidFill>
                  <a:srgbClr val="C00000"/>
                </a:solidFill>
              </a:rPr>
              <a:t>6 to18 million </a:t>
            </a:r>
            <a:r>
              <a:rPr lang="en-US" dirty="0"/>
              <a:t>in the United States.</a:t>
            </a:r>
          </a:p>
          <a:p>
            <a:endParaRPr lang="en-US" dirty="0"/>
          </a:p>
          <a:p>
            <a:r>
              <a:rPr lang="en-US" dirty="0"/>
              <a:t>For 2012, </a:t>
            </a:r>
            <a:r>
              <a:rPr lang="en-US" b="1" dirty="0">
                <a:solidFill>
                  <a:srgbClr val="C00000"/>
                </a:solidFill>
              </a:rPr>
              <a:t>$46.9 million was spent on 1.3 million cerumen </a:t>
            </a:r>
            <a:r>
              <a:rPr lang="en-US" b="1" dirty="0" err="1">
                <a:solidFill>
                  <a:srgbClr val="C00000"/>
                </a:solidFill>
              </a:rPr>
              <a:t>disimpactions</a:t>
            </a:r>
            <a:r>
              <a:rPr lang="en-US" dirty="0"/>
              <a:t>. </a:t>
            </a:r>
          </a:p>
          <a:p>
            <a:endParaRPr lang="en-US" dirty="0"/>
          </a:p>
          <a:p>
            <a:r>
              <a:rPr lang="en-US" dirty="0"/>
              <a:t>Estimates suggest that </a:t>
            </a:r>
            <a:r>
              <a:rPr lang="en-US" b="1" dirty="0">
                <a:solidFill>
                  <a:srgbClr val="C00000"/>
                </a:solidFill>
              </a:rPr>
              <a:t>19-65% of patients over 65 years old </a:t>
            </a:r>
            <a:r>
              <a:rPr lang="en-US" dirty="0"/>
              <a:t>have cerumen impaction.</a:t>
            </a:r>
          </a:p>
          <a:p>
            <a:endParaRPr lang="en-US" dirty="0"/>
          </a:p>
          <a:p>
            <a:r>
              <a:rPr lang="en-US" dirty="0"/>
              <a:t>In the </a:t>
            </a:r>
            <a:r>
              <a:rPr lang="en-US" b="1" dirty="0">
                <a:solidFill>
                  <a:srgbClr val="C00000"/>
                </a:solidFill>
              </a:rPr>
              <a:t>developmentally delayed adult population</a:t>
            </a:r>
            <a:r>
              <a:rPr lang="en-US" dirty="0"/>
              <a:t>, </a:t>
            </a:r>
            <a:r>
              <a:rPr lang="en-US" b="1" dirty="0">
                <a:solidFill>
                  <a:srgbClr val="C00000"/>
                </a:solidFill>
              </a:rPr>
              <a:t>28-36%</a:t>
            </a:r>
            <a:r>
              <a:rPr lang="en-US" dirty="0"/>
              <a:t> have excessive or impacted cerumen. Presence of cerumen impaction has been associated with hearing loss and diminished cognitive function in these populations</a:t>
            </a:r>
          </a:p>
        </p:txBody>
      </p:sp>
      <p:pic>
        <p:nvPicPr>
          <p:cNvPr id="4" name="Picture 3">
            <a:extLst>
              <a:ext uri="{FF2B5EF4-FFF2-40B4-BE49-F238E27FC236}">
                <a16:creationId xmlns:a16="http://schemas.microsoft.com/office/drawing/2014/main" id="{67FC4409-14A4-4902-ABF0-348D7A9AA488}"/>
              </a:ext>
            </a:extLst>
          </p:cNvPr>
          <p:cNvPicPr>
            <a:picLocks noChangeAspect="1"/>
          </p:cNvPicPr>
          <p:nvPr/>
        </p:nvPicPr>
        <p:blipFill rotWithShape="1">
          <a:blip r:embed="rId2"/>
          <a:srcRect b="11578"/>
          <a:stretch/>
        </p:blipFill>
        <p:spPr>
          <a:xfrm>
            <a:off x="569927" y="2253782"/>
            <a:ext cx="2345465" cy="2350435"/>
          </a:xfrm>
          <a:prstGeom prst="rect">
            <a:avLst/>
          </a:prstGeom>
        </p:spPr>
      </p:pic>
    </p:spTree>
    <p:extLst>
      <p:ext uri="{BB962C8B-B14F-4D97-AF65-F5344CB8AC3E}">
        <p14:creationId xmlns:p14="http://schemas.microsoft.com/office/powerpoint/2010/main" val="105031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F6CB-6129-4F51-B95E-465FABBE3053}"/>
              </a:ext>
            </a:extLst>
          </p:cNvPr>
          <p:cNvSpPr>
            <a:spLocks noGrp="1"/>
          </p:cNvSpPr>
          <p:nvPr>
            <p:ph type="title"/>
          </p:nvPr>
        </p:nvSpPr>
        <p:spPr/>
        <p:txBody>
          <a:bodyPr/>
          <a:lstStyle/>
          <a:p>
            <a:r>
              <a:rPr lang="en-US" dirty="0"/>
              <a:t>Complications</a:t>
            </a:r>
          </a:p>
        </p:txBody>
      </p:sp>
      <p:sp>
        <p:nvSpPr>
          <p:cNvPr id="3" name="Content Placeholder 2">
            <a:extLst>
              <a:ext uri="{FF2B5EF4-FFF2-40B4-BE49-F238E27FC236}">
                <a16:creationId xmlns:a16="http://schemas.microsoft.com/office/drawing/2014/main" id="{2AA5D66E-7EE8-497B-AA64-4864ADB50EE7}"/>
              </a:ext>
            </a:extLst>
          </p:cNvPr>
          <p:cNvSpPr>
            <a:spLocks noGrp="1"/>
          </p:cNvSpPr>
          <p:nvPr>
            <p:ph idx="1"/>
          </p:nvPr>
        </p:nvSpPr>
        <p:spPr>
          <a:xfrm>
            <a:off x="3051312" y="1825626"/>
            <a:ext cx="8302487" cy="3963334"/>
          </a:xfrm>
        </p:spPr>
        <p:txBody>
          <a:bodyPr>
            <a:normAutofit fontScale="77500" lnSpcReduction="20000"/>
          </a:bodyPr>
          <a:lstStyle/>
          <a:p>
            <a:pPr marL="0" indent="0">
              <a:spcAft>
                <a:spcPts val="600"/>
              </a:spcAft>
              <a:buNone/>
            </a:pPr>
            <a:r>
              <a:rPr lang="en-US" dirty="0"/>
              <a:t>Estimated 1 in 1000 ear irrigations result in one of the following complications</a:t>
            </a:r>
            <a:r>
              <a:rPr lang="en-US" sz="2000" dirty="0"/>
              <a:t>:</a:t>
            </a:r>
          </a:p>
          <a:p>
            <a:pPr lvl="1">
              <a:spcAft>
                <a:spcPts val="600"/>
              </a:spcAft>
            </a:pPr>
            <a:r>
              <a:rPr lang="en-US" sz="1900" dirty="0"/>
              <a:t>Tympanic membrane perforation</a:t>
            </a:r>
          </a:p>
          <a:p>
            <a:pPr lvl="1">
              <a:spcAft>
                <a:spcPts val="600"/>
              </a:spcAft>
            </a:pPr>
            <a:r>
              <a:rPr lang="en-US" sz="1900" dirty="0"/>
              <a:t>Ear canal laceration</a:t>
            </a:r>
          </a:p>
          <a:p>
            <a:pPr lvl="1">
              <a:spcAft>
                <a:spcPts val="600"/>
              </a:spcAft>
            </a:pPr>
            <a:r>
              <a:rPr lang="en-US" sz="1900" dirty="0"/>
              <a:t>Infection of the ear</a:t>
            </a:r>
          </a:p>
          <a:p>
            <a:pPr lvl="1">
              <a:spcAft>
                <a:spcPts val="600"/>
              </a:spcAft>
            </a:pPr>
            <a:r>
              <a:rPr lang="en-US" sz="1900" dirty="0"/>
              <a:t>Bleeding</a:t>
            </a:r>
          </a:p>
          <a:p>
            <a:pPr lvl="1">
              <a:spcAft>
                <a:spcPts val="600"/>
              </a:spcAft>
            </a:pPr>
            <a:r>
              <a:rPr lang="en-US" sz="1900" dirty="0"/>
              <a:t>Hearing loss.</a:t>
            </a:r>
          </a:p>
          <a:p>
            <a:pPr lvl="1">
              <a:spcAft>
                <a:spcPts val="600"/>
              </a:spcAft>
            </a:pPr>
            <a:r>
              <a:rPr lang="en-US" sz="1900" dirty="0"/>
              <a:t>Otitis externa (sometimes secondary to external auditory canal trauma)</a:t>
            </a:r>
          </a:p>
          <a:p>
            <a:pPr lvl="1">
              <a:spcAft>
                <a:spcPts val="600"/>
              </a:spcAft>
            </a:pPr>
            <a:r>
              <a:rPr lang="en-US" sz="1900" dirty="0"/>
              <a:t>Pain</a:t>
            </a:r>
          </a:p>
          <a:p>
            <a:pPr lvl="1">
              <a:spcAft>
                <a:spcPts val="600"/>
              </a:spcAft>
            </a:pPr>
            <a:r>
              <a:rPr lang="en-US" sz="1900" dirty="0"/>
              <a:t>Dizziness</a:t>
            </a:r>
          </a:p>
          <a:p>
            <a:pPr lvl="1">
              <a:spcAft>
                <a:spcPts val="600"/>
              </a:spcAft>
            </a:pPr>
            <a:r>
              <a:rPr lang="en-US" sz="1900" dirty="0"/>
              <a:t>Syncope</a:t>
            </a:r>
          </a:p>
          <a:p>
            <a:pPr>
              <a:spcAft>
                <a:spcPts val="600"/>
              </a:spcAft>
            </a:pPr>
            <a:r>
              <a:rPr lang="en-US" dirty="0"/>
              <a:t>We estimate that </a:t>
            </a:r>
            <a:r>
              <a:rPr lang="en-US" b="1" dirty="0">
                <a:solidFill>
                  <a:srgbClr val="C00000"/>
                </a:solidFill>
              </a:rPr>
              <a:t>8,000 complications occur annually</a:t>
            </a:r>
            <a:r>
              <a:rPr lang="en-US" dirty="0"/>
              <a:t> and likely require further medical services.</a:t>
            </a:r>
          </a:p>
        </p:txBody>
      </p:sp>
      <p:pic>
        <p:nvPicPr>
          <p:cNvPr id="4" name="Picture 3">
            <a:extLst>
              <a:ext uri="{FF2B5EF4-FFF2-40B4-BE49-F238E27FC236}">
                <a16:creationId xmlns:a16="http://schemas.microsoft.com/office/drawing/2014/main" id="{53C1A6E4-EB56-4354-8EBC-D1830488F0EA}"/>
              </a:ext>
            </a:extLst>
          </p:cNvPr>
          <p:cNvPicPr>
            <a:picLocks noChangeAspect="1"/>
          </p:cNvPicPr>
          <p:nvPr/>
        </p:nvPicPr>
        <p:blipFill>
          <a:blip r:embed="rId2"/>
          <a:stretch>
            <a:fillRect/>
          </a:stretch>
        </p:blipFill>
        <p:spPr>
          <a:xfrm>
            <a:off x="169660" y="2053126"/>
            <a:ext cx="2751747" cy="2751747"/>
          </a:xfrm>
          <a:prstGeom prst="rect">
            <a:avLst/>
          </a:prstGeom>
        </p:spPr>
      </p:pic>
    </p:spTree>
    <p:extLst>
      <p:ext uri="{BB962C8B-B14F-4D97-AF65-F5344CB8AC3E}">
        <p14:creationId xmlns:p14="http://schemas.microsoft.com/office/powerpoint/2010/main" val="15858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6FAB-7B52-4F47-96B5-F5468A1C0A45}"/>
              </a:ext>
            </a:extLst>
          </p:cNvPr>
          <p:cNvSpPr>
            <a:spLocks noGrp="1"/>
          </p:cNvSpPr>
          <p:nvPr>
            <p:ph type="title"/>
          </p:nvPr>
        </p:nvSpPr>
        <p:spPr/>
        <p:txBody>
          <a:bodyPr/>
          <a:lstStyle/>
          <a:p>
            <a:r>
              <a:rPr lang="en-US" dirty="0"/>
              <a:t>Why Bother with an Update?</a:t>
            </a:r>
          </a:p>
        </p:txBody>
      </p:sp>
      <p:sp>
        <p:nvSpPr>
          <p:cNvPr id="3" name="Content Placeholder 2">
            <a:extLst>
              <a:ext uri="{FF2B5EF4-FFF2-40B4-BE49-F238E27FC236}">
                <a16:creationId xmlns:a16="http://schemas.microsoft.com/office/drawing/2014/main" id="{6B6920B1-5DF8-44F6-AB1B-86B3A2532783}"/>
              </a:ext>
            </a:extLst>
          </p:cNvPr>
          <p:cNvSpPr>
            <a:spLocks noGrp="1"/>
          </p:cNvSpPr>
          <p:nvPr>
            <p:ph idx="1"/>
          </p:nvPr>
        </p:nvSpPr>
        <p:spPr>
          <a:xfrm>
            <a:off x="3041374" y="1825625"/>
            <a:ext cx="8312426" cy="3956610"/>
          </a:xfrm>
        </p:spPr>
        <p:txBody>
          <a:bodyPr/>
          <a:lstStyle/>
          <a:p>
            <a:pPr>
              <a:spcAft>
                <a:spcPts val="600"/>
              </a:spcAft>
            </a:pPr>
            <a:r>
              <a:rPr lang="en-US" sz="2400" dirty="0"/>
              <a:t>National Academies of Sciences, Engineering, and Medicine (formerly Institute of Medicine) </a:t>
            </a:r>
            <a:r>
              <a:rPr lang="en-US" sz="2400" i="1" dirty="0"/>
              <a:t>Clinical Practice Guidelines We Can Trust </a:t>
            </a:r>
            <a:r>
              <a:rPr lang="en-US" sz="2400" dirty="0"/>
              <a:t>Standard 8 states:</a:t>
            </a:r>
          </a:p>
          <a:p>
            <a:pPr marL="902970" lvl="1" indent="-342900">
              <a:spcAft>
                <a:spcPts val="600"/>
              </a:spcAft>
            </a:pPr>
            <a:r>
              <a:rPr lang="en-US" dirty="0"/>
              <a:t>Literature should be monitored regularly following CPG publication to identify the emergence of new, potentially relevant evidence and to evaluate the continued validity of the CPG.</a:t>
            </a:r>
          </a:p>
          <a:p>
            <a:pPr>
              <a:spcAft>
                <a:spcPts val="600"/>
              </a:spcAft>
            </a:pPr>
            <a:r>
              <a:rPr lang="en-US" sz="2400" dirty="0"/>
              <a:t>The AAO-HNSF strives to update every 5-years.</a:t>
            </a:r>
          </a:p>
          <a:p>
            <a:pPr>
              <a:spcAft>
                <a:spcPts val="600"/>
              </a:spcAft>
            </a:pPr>
            <a:endParaRPr lang="en-US" dirty="0"/>
          </a:p>
        </p:txBody>
      </p:sp>
      <p:pic>
        <p:nvPicPr>
          <p:cNvPr id="4" name="Picture 3">
            <a:extLst>
              <a:ext uri="{FF2B5EF4-FFF2-40B4-BE49-F238E27FC236}">
                <a16:creationId xmlns:a16="http://schemas.microsoft.com/office/drawing/2014/main" id="{47955E7C-6D45-4E32-BAA7-086B975E8801}"/>
              </a:ext>
            </a:extLst>
          </p:cNvPr>
          <p:cNvPicPr>
            <a:picLocks noChangeAspect="1"/>
          </p:cNvPicPr>
          <p:nvPr/>
        </p:nvPicPr>
        <p:blipFill>
          <a:blip r:embed="rId2"/>
          <a:stretch>
            <a:fillRect/>
          </a:stretch>
        </p:blipFill>
        <p:spPr>
          <a:xfrm>
            <a:off x="838200" y="2486025"/>
            <a:ext cx="1885950" cy="1885950"/>
          </a:xfrm>
          <a:prstGeom prst="rect">
            <a:avLst/>
          </a:prstGeom>
        </p:spPr>
      </p:pic>
    </p:spTree>
    <p:extLst>
      <p:ext uri="{BB962C8B-B14F-4D97-AF65-F5344CB8AC3E}">
        <p14:creationId xmlns:p14="http://schemas.microsoft.com/office/powerpoint/2010/main" val="84635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8A3-6E87-45CF-AF85-C35EAABD5ED1}"/>
              </a:ext>
            </a:extLst>
          </p:cNvPr>
          <p:cNvSpPr>
            <a:spLocks noGrp="1"/>
          </p:cNvSpPr>
          <p:nvPr>
            <p:ph type="title"/>
          </p:nvPr>
        </p:nvSpPr>
        <p:spPr/>
        <p:txBody>
          <a:bodyPr/>
          <a:lstStyle/>
          <a:p>
            <a:r>
              <a:rPr lang="en-US" dirty="0"/>
              <a:t>What’s New? Part 1</a:t>
            </a:r>
          </a:p>
        </p:txBody>
      </p:sp>
      <p:sp>
        <p:nvSpPr>
          <p:cNvPr id="3" name="Content Placeholder 2">
            <a:extLst>
              <a:ext uri="{FF2B5EF4-FFF2-40B4-BE49-F238E27FC236}">
                <a16:creationId xmlns:a16="http://schemas.microsoft.com/office/drawing/2014/main" id="{F4E278D1-023E-4991-9C79-139AA07E53FD}"/>
              </a:ext>
            </a:extLst>
          </p:cNvPr>
          <p:cNvSpPr>
            <a:spLocks noGrp="1"/>
          </p:cNvSpPr>
          <p:nvPr>
            <p:ph idx="1"/>
          </p:nvPr>
        </p:nvSpPr>
        <p:spPr/>
        <p:txBody>
          <a:bodyPr>
            <a:normAutofit fontScale="77500" lnSpcReduction="20000"/>
          </a:bodyPr>
          <a:lstStyle/>
          <a:p>
            <a:pPr>
              <a:lnSpc>
                <a:spcPct val="120000"/>
              </a:lnSpc>
              <a:spcBef>
                <a:spcPts val="0"/>
              </a:spcBef>
              <a:spcAft>
                <a:spcPts val="600"/>
              </a:spcAft>
            </a:pPr>
            <a:r>
              <a:rPr lang="en-US" dirty="0"/>
              <a:t>Addition of  </a:t>
            </a:r>
            <a:r>
              <a:rPr lang="en-US" dirty="0">
                <a:solidFill>
                  <a:srgbClr val="C00000"/>
                </a:solidFill>
              </a:rPr>
              <a:t>consumer advocate </a:t>
            </a:r>
            <a:r>
              <a:rPr lang="en-US" dirty="0"/>
              <a:t>to guideline update group</a:t>
            </a:r>
          </a:p>
          <a:p>
            <a:pPr>
              <a:lnSpc>
                <a:spcPct val="120000"/>
              </a:lnSpc>
              <a:spcBef>
                <a:spcPts val="0"/>
              </a:spcBef>
              <a:spcAft>
                <a:spcPts val="600"/>
              </a:spcAft>
            </a:pPr>
            <a:r>
              <a:rPr lang="en-US" dirty="0">
                <a:solidFill>
                  <a:srgbClr val="C00000"/>
                </a:solidFill>
              </a:rPr>
              <a:t>New evidence </a:t>
            </a:r>
            <a:r>
              <a:rPr lang="en-US" dirty="0"/>
              <a:t>from 1 guideline, 4 systematic reviews, and 5 RCTs; </a:t>
            </a:r>
          </a:p>
          <a:p>
            <a:pPr>
              <a:lnSpc>
                <a:spcPct val="120000"/>
              </a:lnSpc>
              <a:spcBef>
                <a:spcPts val="0"/>
              </a:spcBef>
              <a:spcAft>
                <a:spcPts val="600"/>
              </a:spcAft>
            </a:pPr>
            <a:r>
              <a:rPr lang="en-US" dirty="0"/>
              <a:t>Emphasis on </a:t>
            </a:r>
            <a:r>
              <a:rPr lang="en-US" dirty="0">
                <a:solidFill>
                  <a:srgbClr val="C00000"/>
                </a:solidFill>
              </a:rPr>
              <a:t>patient education and shared decision-making; </a:t>
            </a:r>
            <a:endParaRPr lang="en-US" dirty="0"/>
          </a:p>
          <a:p>
            <a:pPr>
              <a:lnSpc>
                <a:spcPct val="120000"/>
              </a:lnSpc>
              <a:spcBef>
                <a:spcPts val="0"/>
              </a:spcBef>
              <a:spcAft>
                <a:spcPts val="600"/>
              </a:spcAft>
            </a:pPr>
            <a:r>
              <a:rPr lang="en-US" dirty="0">
                <a:solidFill>
                  <a:srgbClr val="C00000"/>
                </a:solidFill>
              </a:rPr>
              <a:t>Expanded action statement profiles </a:t>
            </a:r>
            <a:r>
              <a:rPr lang="en-US" dirty="0"/>
              <a:t>with quality improvement opportunities, confidence in the evidence, intentional vagueness, and differences of opinion</a:t>
            </a:r>
          </a:p>
          <a:p>
            <a:pPr>
              <a:lnSpc>
                <a:spcPct val="120000"/>
              </a:lnSpc>
              <a:spcBef>
                <a:spcPts val="0"/>
              </a:spcBef>
              <a:spcAft>
                <a:spcPts val="600"/>
              </a:spcAft>
            </a:pPr>
            <a:r>
              <a:rPr lang="en-US" dirty="0"/>
              <a:t>Enhanced external review process to include </a:t>
            </a:r>
            <a:r>
              <a:rPr lang="en-US" dirty="0">
                <a:solidFill>
                  <a:srgbClr val="C00000"/>
                </a:solidFill>
              </a:rPr>
              <a:t>public comment</a:t>
            </a:r>
            <a:r>
              <a:rPr lang="en-US" dirty="0"/>
              <a:t> and </a:t>
            </a:r>
            <a:r>
              <a:rPr lang="en-US" dirty="0">
                <a:solidFill>
                  <a:srgbClr val="C00000"/>
                </a:solidFill>
              </a:rPr>
              <a:t>journal peer review</a:t>
            </a:r>
            <a:r>
              <a:rPr lang="en-US" dirty="0"/>
              <a:t>; and  </a:t>
            </a:r>
          </a:p>
          <a:p>
            <a:pPr>
              <a:lnSpc>
                <a:spcPct val="120000"/>
              </a:lnSpc>
              <a:spcBef>
                <a:spcPts val="0"/>
              </a:spcBef>
              <a:spcAft>
                <a:spcPts val="600"/>
              </a:spcAft>
            </a:pPr>
            <a:r>
              <a:rPr lang="en-US" dirty="0">
                <a:solidFill>
                  <a:srgbClr val="C00000"/>
                </a:solidFill>
              </a:rPr>
              <a:t>New algorithm </a:t>
            </a:r>
            <a:r>
              <a:rPr lang="en-US" dirty="0"/>
              <a:t>to clarify decision making</a:t>
            </a:r>
          </a:p>
          <a:p>
            <a:pPr>
              <a:lnSpc>
                <a:spcPct val="120000"/>
              </a:lnSpc>
              <a:spcBef>
                <a:spcPts val="0"/>
              </a:spcBef>
              <a:spcAft>
                <a:spcPts val="600"/>
              </a:spcAft>
            </a:pPr>
            <a:r>
              <a:rPr lang="en-US" dirty="0"/>
              <a:t>3 new key action statements.</a:t>
            </a:r>
          </a:p>
        </p:txBody>
      </p:sp>
    </p:spTree>
    <p:extLst>
      <p:ext uri="{BB962C8B-B14F-4D97-AF65-F5344CB8AC3E}">
        <p14:creationId xmlns:p14="http://schemas.microsoft.com/office/powerpoint/2010/main" val="344220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71ED-2635-41D9-928D-391E4674C400}"/>
              </a:ext>
            </a:extLst>
          </p:cNvPr>
          <p:cNvSpPr>
            <a:spLocks noGrp="1"/>
          </p:cNvSpPr>
          <p:nvPr>
            <p:ph type="title"/>
          </p:nvPr>
        </p:nvSpPr>
        <p:spPr/>
        <p:txBody>
          <a:bodyPr/>
          <a:lstStyle/>
          <a:p>
            <a:r>
              <a:rPr lang="en-US" dirty="0"/>
              <a:t>What’s New? Part 2</a:t>
            </a:r>
          </a:p>
        </p:txBody>
      </p:sp>
      <p:sp>
        <p:nvSpPr>
          <p:cNvPr id="3" name="Content Placeholder 2">
            <a:extLst>
              <a:ext uri="{FF2B5EF4-FFF2-40B4-BE49-F238E27FC236}">
                <a16:creationId xmlns:a16="http://schemas.microsoft.com/office/drawing/2014/main" id="{631D87AD-516B-4196-96A9-CE4E66745432}"/>
              </a:ext>
            </a:extLst>
          </p:cNvPr>
          <p:cNvSpPr>
            <a:spLocks noGrp="1"/>
          </p:cNvSpPr>
          <p:nvPr>
            <p:ph idx="1"/>
          </p:nvPr>
        </p:nvSpPr>
        <p:spPr/>
        <p:txBody>
          <a:bodyPr/>
          <a:lstStyle/>
          <a:p>
            <a:pPr>
              <a:spcAft>
                <a:spcPts val="600"/>
              </a:spcAft>
            </a:pPr>
            <a:r>
              <a:rPr lang="en-US" sz="2300" dirty="0">
                <a:solidFill>
                  <a:srgbClr val="C00000"/>
                </a:solidFill>
              </a:rPr>
              <a:t>3 new key action statements </a:t>
            </a:r>
            <a:r>
              <a:rPr lang="en-US" sz="2300" dirty="0"/>
              <a:t>on managing cerumen impaction that focus on:</a:t>
            </a:r>
          </a:p>
          <a:p>
            <a:pPr lvl="1">
              <a:spcAft>
                <a:spcPts val="600"/>
              </a:spcAft>
            </a:pPr>
            <a:r>
              <a:rPr lang="en-US" sz="1900" dirty="0"/>
              <a:t>primary prevention,</a:t>
            </a:r>
          </a:p>
          <a:p>
            <a:pPr lvl="1">
              <a:spcAft>
                <a:spcPts val="600"/>
              </a:spcAft>
            </a:pPr>
            <a:r>
              <a:rPr lang="en-US" sz="1900" dirty="0"/>
              <a:t>contraindicated intervention, and </a:t>
            </a:r>
          </a:p>
          <a:p>
            <a:pPr lvl="1">
              <a:spcAft>
                <a:spcPts val="600"/>
              </a:spcAft>
            </a:pPr>
            <a:r>
              <a:rPr lang="en-US" sz="1900" dirty="0"/>
              <a:t>referral and coordination of care.</a:t>
            </a:r>
          </a:p>
        </p:txBody>
      </p:sp>
    </p:spTree>
    <p:extLst>
      <p:ext uri="{BB962C8B-B14F-4D97-AF65-F5344CB8AC3E}">
        <p14:creationId xmlns:p14="http://schemas.microsoft.com/office/powerpoint/2010/main" val="67716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BDA5-1669-4841-AF12-4B7202CE559B}"/>
              </a:ext>
            </a:extLst>
          </p:cNvPr>
          <p:cNvSpPr>
            <a:spLocks noGrp="1"/>
          </p:cNvSpPr>
          <p:nvPr>
            <p:ph type="title"/>
          </p:nvPr>
        </p:nvSpPr>
        <p:spPr/>
        <p:txBody>
          <a:bodyPr>
            <a:normAutofit fontScale="90000"/>
          </a:bodyPr>
          <a:lstStyle/>
          <a:p>
            <a:r>
              <a:rPr lang="en-US" dirty="0"/>
              <a:t>Clinical Practice Guideline Development Manual: Third Edition</a:t>
            </a:r>
            <a:br>
              <a:rPr lang="en-US" dirty="0"/>
            </a:br>
            <a:r>
              <a:rPr lang="en-US" sz="2200" dirty="0"/>
              <a:t>Rosenfeld, </a:t>
            </a:r>
            <a:r>
              <a:rPr lang="en-US" sz="2200" dirty="0" err="1"/>
              <a:t>Shiffman</a:t>
            </a:r>
            <a:r>
              <a:rPr lang="en-US" sz="2200" dirty="0"/>
              <a:t>, and Robertson</a:t>
            </a:r>
            <a:endParaRPr lang="en-US" dirty="0"/>
          </a:p>
        </p:txBody>
      </p:sp>
      <p:sp>
        <p:nvSpPr>
          <p:cNvPr id="3" name="Content Placeholder 2">
            <a:extLst>
              <a:ext uri="{FF2B5EF4-FFF2-40B4-BE49-F238E27FC236}">
                <a16:creationId xmlns:a16="http://schemas.microsoft.com/office/drawing/2014/main" id="{A40DB22D-12C6-4B4E-9243-85AF282089F8}"/>
              </a:ext>
            </a:extLst>
          </p:cNvPr>
          <p:cNvSpPr>
            <a:spLocks noGrp="1"/>
          </p:cNvSpPr>
          <p:nvPr>
            <p:ph idx="1"/>
          </p:nvPr>
        </p:nvSpPr>
        <p:spPr>
          <a:xfrm>
            <a:off x="838200" y="1825625"/>
            <a:ext cx="7205133" cy="3956610"/>
          </a:xfrm>
        </p:spPr>
        <p:txBody>
          <a:bodyPr>
            <a:normAutofit fontScale="925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p:txBody>
      </p:sp>
      <p:pic>
        <p:nvPicPr>
          <p:cNvPr id="4" name="Picture 3">
            <a:extLst>
              <a:ext uri="{FF2B5EF4-FFF2-40B4-BE49-F238E27FC236}">
                <a16:creationId xmlns:a16="http://schemas.microsoft.com/office/drawing/2014/main" id="{57E29717-9162-4134-9B9E-899FFACDE9B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276455" y="1535685"/>
            <a:ext cx="2581755" cy="4176097"/>
          </a:xfrm>
          <a:prstGeom prst="rect">
            <a:avLst/>
          </a:prstGeom>
        </p:spPr>
      </p:pic>
      <p:sp>
        <p:nvSpPr>
          <p:cNvPr id="5" name="TextBox 4">
            <a:extLst>
              <a:ext uri="{FF2B5EF4-FFF2-40B4-BE49-F238E27FC236}">
                <a16:creationId xmlns:a16="http://schemas.microsoft.com/office/drawing/2014/main" id="{8CEAD36D-5414-4BBE-B755-EC691300016A}"/>
              </a:ext>
            </a:extLst>
          </p:cNvPr>
          <p:cNvSpPr txBox="1"/>
          <p:nvPr/>
        </p:nvSpPr>
        <p:spPr>
          <a:xfrm>
            <a:off x="7061200" y="5950540"/>
            <a:ext cx="5037668" cy="646331"/>
          </a:xfrm>
          <a:prstGeom prst="rect">
            <a:avLst/>
          </a:prstGeom>
          <a:noFill/>
        </p:spPr>
        <p:txBody>
          <a:bodyPr wrap="square" rtlCol="0">
            <a:spAutoFit/>
          </a:bodyPr>
          <a:lstStyle/>
          <a:p>
            <a:r>
              <a:rPr lang="en-US" dirty="0" err="1"/>
              <a:t>Otolaryngol</a:t>
            </a:r>
            <a:r>
              <a:rPr lang="en-US" dirty="0">
                <a:solidFill>
                  <a:srgbClr val="CCECFF"/>
                </a:solidFill>
                <a:effectLst>
                  <a:outerShdw blurRad="38100" dist="38100" dir="2700000" algn="tl">
                    <a:srgbClr val="000000"/>
                  </a:outerShdw>
                </a:effectLst>
              </a:rPr>
              <a:t> </a:t>
            </a:r>
            <a:r>
              <a:rPr lang="en-US" dirty="0"/>
              <a:t>Head Neck Surg 2013; 148(Suppl):S1-55</a:t>
            </a:r>
          </a:p>
          <a:p>
            <a:endParaRPr lang="en-US" dirty="0"/>
          </a:p>
        </p:txBody>
      </p:sp>
    </p:spTree>
    <p:extLst>
      <p:ext uri="{BB962C8B-B14F-4D97-AF65-F5344CB8AC3E}">
        <p14:creationId xmlns:p14="http://schemas.microsoft.com/office/powerpoint/2010/main" val="2708632972"/>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4267</TotalTime>
  <Words>3328</Words>
  <Application>Microsoft Office PowerPoint</Application>
  <PresentationFormat>Widescreen</PresentationFormat>
  <Paragraphs>188</Paragraphs>
  <Slides>36</Slides>
  <Notes>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36</vt:i4>
      </vt:variant>
    </vt:vector>
  </HeadingPairs>
  <TitlesOfParts>
    <vt:vector size="46" baseType="lpstr">
      <vt:lpstr>Arial</vt:lpstr>
      <vt:lpstr>Calibri</vt:lpstr>
      <vt:lpstr>Helvetica</vt:lpstr>
      <vt:lpstr>ACADEMY: Left Bar</vt:lpstr>
      <vt:lpstr>ACADEMY: Top Bar</vt:lpstr>
      <vt:lpstr>ACADEMY: Simple</vt:lpstr>
      <vt:lpstr>FOUNDATION: Large Swirl</vt:lpstr>
      <vt:lpstr>FOUNDATION: Left Bar</vt:lpstr>
      <vt:lpstr>FOUNDATION: Top Bar</vt:lpstr>
      <vt:lpstr>FOUNDATION: Simple</vt:lpstr>
      <vt:lpstr>AAO-HNSF Clinical Practice Guideline (Update): Earwax (Cerumen Impaction)</vt:lpstr>
      <vt:lpstr>Disclaimer</vt:lpstr>
      <vt:lpstr>What is Earwax (cerumen)?</vt:lpstr>
      <vt:lpstr>Burden of Earwax (cerumen)</vt:lpstr>
      <vt:lpstr>Complications</vt:lpstr>
      <vt:lpstr>Why Bother with an Update?</vt:lpstr>
      <vt:lpstr>What’s New? Part 1</vt:lpstr>
      <vt:lpstr>What’s New? Part 2</vt:lpstr>
      <vt:lpstr>Clinical Practice Guideline Development Manual: Third Edition Rosenfeld, Shiffman, and Robertson</vt:lpstr>
      <vt:lpstr>Clinical Practice Guidelines (CPG) Goals</vt:lpstr>
      <vt:lpstr>AAO-HNSF Guideline Update Group</vt:lpstr>
      <vt:lpstr>AAO-HNSF Guideline Update Group</vt:lpstr>
      <vt:lpstr>Purpose &amp; Target Audience</vt:lpstr>
      <vt:lpstr>Literature Search</vt:lpstr>
      <vt:lpstr>Strength of Action Terms/Implied Levels of Obligation</vt:lpstr>
      <vt:lpstr>Statement 1. Primary Prevention</vt:lpstr>
      <vt:lpstr>Statement 1. Primary Prevention</vt:lpstr>
      <vt:lpstr>Statement 2A. Diagnosis of Cerumen Impaction</vt:lpstr>
      <vt:lpstr>Statement 2B. Modifying Factors</vt:lpstr>
      <vt:lpstr>Statement 3A. Need for Intervention If Impacted</vt:lpstr>
      <vt:lpstr>Statement 3B. Non-Intervention If Asymptomatic</vt:lpstr>
      <vt:lpstr>Statement 3C. Need for Intervention in Special Populations</vt:lpstr>
      <vt:lpstr>Statement 4. Intervention in Hearing Aid Users</vt:lpstr>
      <vt:lpstr>Statement 5A. Recommend Interventions</vt:lpstr>
      <vt:lpstr>Statement 5B. Contraindicated Intervention (Ear Candling/Coning)</vt:lpstr>
      <vt:lpstr>Statement 6. Cerumenolytic Agents</vt:lpstr>
      <vt:lpstr>Statement 7. Irrigation</vt:lpstr>
      <vt:lpstr>Statement 8. Manual Removal</vt:lpstr>
      <vt:lpstr>Statement 9. Outcomes Assessment</vt:lpstr>
      <vt:lpstr>Statement 10. Referral and Coordination of Care</vt:lpstr>
      <vt:lpstr>Statement 11. Secondary Prevention</vt:lpstr>
      <vt:lpstr>New Algorithm</vt:lpstr>
      <vt:lpstr>Research Needs</vt:lpstr>
      <vt:lpstr>Research Needs (cont’d)</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Clinical Practice Guideline (Update): Earwax (Cerumen Impaction)</dc:title>
  <dc:creator>Lambie, Erin</dc:creator>
  <cp:lastModifiedBy>Driver, Aubree</cp:lastModifiedBy>
  <cp:revision>14</cp:revision>
  <dcterms:created xsi:type="dcterms:W3CDTF">2018-09-21T14:00:06Z</dcterms:created>
  <dcterms:modified xsi:type="dcterms:W3CDTF">2019-06-24T17:35:01Z</dcterms:modified>
</cp:coreProperties>
</file>