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6.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6" r:id="rId1"/>
    <p:sldMasterId id="2147483661" r:id="rId2"/>
    <p:sldMasterId id="2147483666" r:id="rId3"/>
    <p:sldMasterId id="2147483671" r:id="rId4"/>
    <p:sldMasterId id="2147483677" r:id="rId5"/>
    <p:sldMasterId id="2147483681" r:id="rId6"/>
    <p:sldMasterId id="2147483685" r:id="rId7"/>
  </p:sldMasterIdLst>
  <p:notesMasterIdLst>
    <p:notesMasterId r:id="rId63"/>
  </p:notesMasterIdLst>
  <p:handoutMasterIdLst>
    <p:handoutMasterId r:id="rId64"/>
  </p:handoutMasterIdLst>
  <p:sldIdLst>
    <p:sldId id="259" r:id="rId8"/>
    <p:sldId id="349" r:id="rId9"/>
    <p:sldId id="263" r:id="rId10"/>
    <p:sldId id="350" r:id="rId11"/>
    <p:sldId id="264" r:id="rId12"/>
    <p:sldId id="268" r:id="rId13"/>
    <p:sldId id="260" r:id="rId14"/>
    <p:sldId id="269" r:id="rId15"/>
    <p:sldId id="261" r:id="rId16"/>
    <p:sldId id="262" r:id="rId17"/>
    <p:sldId id="267" r:id="rId18"/>
    <p:sldId id="265" r:id="rId19"/>
    <p:sldId id="266" r:id="rId20"/>
    <p:sldId id="270" r:id="rId21"/>
    <p:sldId id="271" r:id="rId22"/>
    <p:sldId id="272" r:id="rId23"/>
    <p:sldId id="274" r:id="rId24"/>
    <p:sldId id="273" r:id="rId25"/>
    <p:sldId id="275" r:id="rId26"/>
    <p:sldId id="276" r:id="rId27"/>
    <p:sldId id="277" r:id="rId28"/>
    <p:sldId id="278" r:id="rId29"/>
    <p:sldId id="279" r:id="rId30"/>
    <p:sldId id="280" r:id="rId31"/>
    <p:sldId id="281" r:id="rId32"/>
    <p:sldId id="282" r:id="rId33"/>
    <p:sldId id="283" r:id="rId34"/>
    <p:sldId id="284" r:id="rId35"/>
    <p:sldId id="285" r:id="rId36"/>
    <p:sldId id="287" r:id="rId37"/>
    <p:sldId id="286"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42" r:id="rId56"/>
    <p:sldId id="343" r:id="rId57"/>
    <p:sldId id="344" r:id="rId58"/>
    <p:sldId id="347" r:id="rId59"/>
    <p:sldId id="348" r:id="rId60"/>
    <p:sldId id="345" r:id="rId61"/>
    <p:sldId id="346" r:id="rId6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mbie, Erin" initials="LE" lastIdx="2" clrIdx="0">
    <p:extLst>
      <p:ext uri="{19B8F6BF-5375-455C-9EA6-DF929625EA0E}">
        <p15:presenceInfo xmlns:p15="http://schemas.microsoft.com/office/powerpoint/2012/main" userId="S-1-5-21-1057314620-1865220269-927750060-139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45"/>
  </p:normalViewPr>
  <p:slideViewPr>
    <p:cSldViewPr snapToGrid="0" snapToObjects="1">
      <p:cViewPr varScale="1">
        <p:scale>
          <a:sx n="99" d="100"/>
          <a:sy n="99" d="100"/>
        </p:scale>
        <p:origin x="72" y="72"/>
      </p:cViewPr>
      <p:guideLst/>
    </p:cSldViewPr>
  </p:slideViewPr>
  <p:notesTextViewPr>
    <p:cViewPr>
      <p:scale>
        <a:sx n="1" d="1"/>
        <a:sy n="1" d="1"/>
      </p:scale>
      <p:origin x="0" y="0"/>
    </p:cViewPr>
  </p:notesTextViewPr>
  <p:notesViewPr>
    <p:cSldViewPr snapToGrid="0" snapToObjects="1">
      <p:cViewPr varScale="1">
        <p:scale>
          <a:sx n="145" d="100"/>
          <a:sy n="145" d="100"/>
        </p:scale>
        <p:origin x="5880" y="19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slide" Target="slides/slide48.xml"/><Relationship Id="rId63" Type="http://schemas.openxmlformats.org/officeDocument/2006/relationships/notesMaster" Target="notesMasters/notesMaster1.xml"/><Relationship Id="rId68" Type="http://schemas.openxmlformats.org/officeDocument/2006/relationships/theme" Target="theme/theme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9.xml"/><Relationship Id="rId29" Type="http://schemas.openxmlformats.org/officeDocument/2006/relationships/slide" Target="slides/slide2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slide" Target="slides/slide46.xml"/><Relationship Id="rId58" Type="http://schemas.openxmlformats.org/officeDocument/2006/relationships/slide" Target="slides/slide51.xml"/><Relationship Id="rId66"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slide" Target="slides/slide50.xml"/><Relationship Id="rId61" Type="http://schemas.openxmlformats.org/officeDocument/2006/relationships/slide" Target="slides/slide54.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slide" Target="slides/slide53.xml"/><Relationship Id="rId65"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slide" Target="slides/slide49.xml"/><Relationship Id="rId64" Type="http://schemas.openxmlformats.org/officeDocument/2006/relationships/handoutMaster" Target="handoutMasters/handoutMaster1.xml"/><Relationship Id="rId69" Type="http://schemas.openxmlformats.org/officeDocument/2006/relationships/tableStyles" Target="tableStyles.xml"/><Relationship Id="rId8" Type="http://schemas.openxmlformats.org/officeDocument/2006/relationships/slide" Target="slides/slide1.xml"/><Relationship Id="rId51" Type="http://schemas.openxmlformats.org/officeDocument/2006/relationships/slide" Target="slides/slide44.xml"/><Relationship Id="rId3"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slide" Target="slides/slide52.xml"/><Relationship Id="rId67" Type="http://schemas.openxmlformats.org/officeDocument/2006/relationships/viewProps" Target="viewProps.xml"/><Relationship Id="rId20" Type="http://schemas.openxmlformats.org/officeDocument/2006/relationships/slide" Target="slides/slide13.xml"/><Relationship Id="rId41" Type="http://schemas.openxmlformats.org/officeDocument/2006/relationships/slide" Target="slides/slide34.xml"/><Relationship Id="rId54" Type="http://schemas.openxmlformats.org/officeDocument/2006/relationships/slide" Target="slides/slide47.xml"/><Relationship Id="rId62" Type="http://schemas.openxmlformats.org/officeDocument/2006/relationships/slide" Target="slides/slide5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20A6B2-B25D-F646-A061-2CFC3C35B0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AB36EC0-886D-034F-B0E9-26CD3CE0644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177A77-2B2D-C044-8C89-6828D73A5110}" type="datetimeFigureOut">
              <a:rPr lang="en-US" smtClean="0"/>
              <a:t>6/24/2019</a:t>
            </a:fld>
            <a:endParaRPr lang="en-US"/>
          </a:p>
        </p:txBody>
      </p:sp>
      <p:sp>
        <p:nvSpPr>
          <p:cNvPr id="4" name="Footer Placeholder 3">
            <a:extLst>
              <a:ext uri="{FF2B5EF4-FFF2-40B4-BE49-F238E27FC236}">
                <a16:creationId xmlns:a16="http://schemas.microsoft.com/office/drawing/2014/main" id="{AA6F8C94-0A87-944D-9538-F5EA6230EFA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26F276E-6643-AE4D-BC90-2880E65713B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53BF595-5011-3445-A1F1-4085370E60F0}" type="slidenum">
              <a:rPr lang="en-US" smtClean="0"/>
              <a:t>‹#›</a:t>
            </a:fld>
            <a:endParaRPr lang="en-US"/>
          </a:p>
        </p:txBody>
      </p:sp>
    </p:spTree>
    <p:extLst>
      <p:ext uri="{BB962C8B-B14F-4D97-AF65-F5344CB8AC3E}">
        <p14:creationId xmlns:p14="http://schemas.microsoft.com/office/powerpoint/2010/main" val="1950219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B91137-0312-9748-99D2-021ED3DC5FC5}" type="datetimeFigureOut">
              <a:rPr lang="en-US" smtClean="0"/>
              <a:t>6/24/2019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B2B287-2F00-C44E-A09D-DC92986E9D1C}" type="slidenum">
              <a:rPr lang="en-US" smtClean="0"/>
              <a:t>‹#›</a:t>
            </a:fld>
            <a:endParaRPr lang="en-US"/>
          </a:p>
        </p:txBody>
      </p:sp>
    </p:spTree>
    <p:extLst>
      <p:ext uri="{BB962C8B-B14F-4D97-AF65-F5344CB8AC3E}">
        <p14:creationId xmlns:p14="http://schemas.microsoft.com/office/powerpoint/2010/main" val="2925807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73978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 Slid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7E42B71-E935-4E4B-9921-980CE5781BF3}"/>
              </a:ext>
            </a:extLst>
          </p:cNvPr>
          <p:cNvSpPr>
            <a:spLocks noGrp="1"/>
          </p:cNvSpPr>
          <p:nvPr>
            <p:ph type="body" idx="1" hasCustomPrompt="1"/>
          </p:nvPr>
        </p:nvSpPr>
        <p:spPr>
          <a:xfrm>
            <a:off x="831850" y="4913509"/>
            <a:ext cx="10515600" cy="558183"/>
          </a:xfrm>
        </p:spPr>
        <p:txBody>
          <a:bodyPr>
            <a:noAutofit/>
          </a:bodyPr>
          <a:lstStyle>
            <a:lvl1pPr marL="0" indent="0" algn="ctr">
              <a:buNone/>
              <a:defRPr sz="4000" b="1">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p:txBody>
      </p:sp>
      <p:sp>
        <p:nvSpPr>
          <p:cNvPr id="8" name="TextBox 7">
            <a:extLst>
              <a:ext uri="{FF2B5EF4-FFF2-40B4-BE49-F238E27FC236}">
                <a16:creationId xmlns:a16="http://schemas.microsoft.com/office/drawing/2014/main" id="{F1CB05A6-9DE4-4C45-B5AC-6CB3917016BF}"/>
              </a:ext>
            </a:extLst>
          </p:cNvPr>
          <p:cNvSpPr txBox="1"/>
          <p:nvPr userDrawn="1"/>
        </p:nvSpPr>
        <p:spPr>
          <a:xfrm>
            <a:off x="831850" y="3958807"/>
            <a:ext cx="10515600" cy="261610"/>
          </a:xfrm>
          <a:prstGeom prst="rect">
            <a:avLst/>
          </a:prstGeom>
          <a:noFill/>
        </p:spPr>
        <p:txBody>
          <a:bodyPr wrap="square" rtlCol="0">
            <a:spAutoFit/>
          </a:bodyPr>
          <a:lstStyle/>
          <a:p>
            <a:pPr algn="ctr"/>
            <a:r>
              <a:rPr lang="en-US" sz="1100" b="1" i="1" dirty="0">
                <a:solidFill>
                  <a:schemeClr val="accent1"/>
                </a:solidFill>
                <a:latin typeface="Arial" panose="020B0604020202020204" pitchFamily="34" charset="0"/>
                <a:cs typeface="Arial" panose="020B0604020202020204" pitchFamily="34" charset="0"/>
              </a:rPr>
              <a:t>THE GLOBAL LEADER IN OPTIMIZING QUALITY EAR, NOSE, AND THROAT PATIENT CARE</a:t>
            </a:r>
          </a:p>
        </p:txBody>
      </p:sp>
      <p:sp>
        <p:nvSpPr>
          <p:cNvPr id="9" name="Text Placeholder 2">
            <a:extLst>
              <a:ext uri="{FF2B5EF4-FFF2-40B4-BE49-F238E27FC236}">
                <a16:creationId xmlns:a16="http://schemas.microsoft.com/office/drawing/2014/main" id="{BC0A910A-9472-8D4C-95DF-C3351AFC9744}"/>
              </a:ext>
            </a:extLst>
          </p:cNvPr>
          <p:cNvSpPr>
            <a:spLocks noGrp="1"/>
          </p:cNvSpPr>
          <p:nvPr>
            <p:ph type="body" idx="10" hasCustomPrompt="1"/>
          </p:nvPr>
        </p:nvSpPr>
        <p:spPr>
          <a:xfrm>
            <a:off x="831850" y="5514301"/>
            <a:ext cx="10515600" cy="558183"/>
          </a:xfrm>
        </p:spPr>
        <p:txBody>
          <a:bodyPr>
            <a:normAutofit/>
          </a:bodyPr>
          <a:lstStyle>
            <a:lvl1pPr marL="0" indent="0" algn="ctr">
              <a:buNone/>
              <a:defRPr sz="1800" b="0" i="1">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Title</a:t>
            </a:r>
          </a:p>
        </p:txBody>
      </p:sp>
      <p:pic>
        <p:nvPicPr>
          <p:cNvPr id="4" name="Picture 3">
            <a:extLst>
              <a:ext uri="{FF2B5EF4-FFF2-40B4-BE49-F238E27FC236}">
                <a16:creationId xmlns:a16="http://schemas.microsoft.com/office/drawing/2014/main" id="{02C2A52E-3D8E-FE41-A31C-954B1337A873}"/>
              </a:ext>
            </a:extLst>
          </p:cNvPr>
          <p:cNvPicPr>
            <a:picLocks noChangeAspect="1"/>
          </p:cNvPicPr>
          <p:nvPr userDrawn="1"/>
        </p:nvPicPr>
        <p:blipFill>
          <a:blip r:embed="rId2"/>
          <a:stretch>
            <a:fillRect/>
          </a:stretch>
        </p:blipFill>
        <p:spPr>
          <a:xfrm>
            <a:off x="3018535" y="1469487"/>
            <a:ext cx="6142230" cy="2064984"/>
          </a:xfrm>
          <a:prstGeom prst="rect">
            <a:avLst/>
          </a:prstGeom>
        </p:spPr>
      </p:pic>
    </p:spTree>
    <p:extLst>
      <p:ext uri="{BB962C8B-B14F-4D97-AF65-F5344CB8AC3E}">
        <p14:creationId xmlns:p14="http://schemas.microsoft.com/office/powerpoint/2010/main" val="19584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a:extLst>
              <a:ext uri="{FF2B5EF4-FFF2-40B4-BE49-F238E27FC236}">
                <a16:creationId xmlns:a16="http://schemas.microsoft.com/office/drawing/2014/main" id="{5517E05C-D502-3F4A-B704-AD89C615CC0C}"/>
              </a:ext>
            </a:extLst>
          </p:cNvPr>
          <p:cNvPicPr>
            <a:picLocks noChangeAspect="1"/>
          </p:cNvPicPr>
          <p:nvPr userDrawn="1"/>
        </p:nvPicPr>
        <p:blipFill>
          <a:blip r:embed="rId2"/>
          <a:stretch>
            <a:fillRect/>
          </a:stretch>
        </p:blipFill>
        <p:spPr>
          <a:xfrm>
            <a:off x="4605697" y="294937"/>
            <a:ext cx="2655714" cy="892836"/>
          </a:xfrm>
          <a:prstGeom prst="rect">
            <a:avLst/>
          </a:prstGeom>
        </p:spPr>
      </p:pic>
    </p:spTree>
    <p:extLst>
      <p:ext uri="{BB962C8B-B14F-4D97-AF65-F5344CB8AC3E}">
        <p14:creationId xmlns:p14="http://schemas.microsoft.com/office/powerpoint/2010/main" val="5733988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3956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2A89F90-503B-CC46-B6F2-C6FDFA91C128}"/>
              </a:ext>
            </a:extLst>
          </p:cNvPr>
          <p:cNvPicPr>
            <a:picLocks noChangeAspect="1"/>
          </p:cNvPicPr>
          <p:nvPr userDrawn="1"/>
        </p:nvPicPr>
        <p:blipFill>
          <a:blip r:embed="rId2"/>
          <a:stretch>
            <a:fillRect/>
          </a:stretch>
        </p:blipFill>
        <p:spPr>
          <a:xfrm>
            <a:off x="4605697" y="294937"/>
            <a:ext cx="2655714" cy="892836"/>
          </a:xfrm>
          <a:prstGeom prst="rect">
            <a:avLst/>
          </a:prstGeom>
        </p:spPr>
      </p:pic>
    </p:spTree>
    <p:extLst>
      <p:ext uri="{BB962C8B-B14F-4D97-AF65-F5344CB8AC3E}">
        <p14:creationId xmlns:p14="http://schemas.microsoft.com/office/powerpoint/2010/main" val="31093028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1CB05A6-9DE4-4C45-B5AC-6CB3917016BF}"/>
              </a:ext>
            </a:extLst>
          </p:cNvPr>
          <p:cNvSpPr txBox="1"/>
          <p:nvPr userDrawn="1"/>
        </p:nvSpPr>
        <p:spPr>
          <a:xfrm>
            <a:off x="831850" y="3958807"/>
            <a:ext cx="10515600" cy="261610"/>
          </a:xfrm>
          <a:prstGeom prst="rect">
            <a:avLst/>
          </a:prstGeom>
          <a:noFill/>
        </p:spPr>
        <p:txBody>
          <a:bodyPr wrap="square" rtlCol="0">
            <a:spAutoFit/>
          </a:bodyPr>
          <a:lstStyle/>
          <a:p>
            <a:pPr algn="ctr"/>
            <a:r>
              <a:rPr lang="en-US" sz="1100" b="1" i="1" dirty="0">
                <a:solidFill>
                  <a:schemeClr val="accent1"/>
                </a:solidFill>
                <a:latin typeface="Arial" panose="020B0604020202020204" pitchFamily="34" charset="0"/>
                <a:cs typeface="Arial" panose="020B0604020202020204" pitchFamily="34" charset="0"/>
              </a:rPr>
              <a:t>THE GLOBAL LEADER IN OPTIMIZING QUALITY EAR, NOSE, AND THROAT PATIENT CARE</a:t>
            </a:r>
          </a:p>
        </p:txBody>
      </p:sp>
      <p:pic>
        <p:nvPicPr>
          <p:cNvPr id="4" name="Picture 3">
            <a:extLst>
              <a:ext uri="{FF2B5EF4-FFF2-40B4-BE49-F238E27FC236}">
                <a16:creationId xmlns:a16="http://schemas.microsoft.com/office/drawing/2014/main" id="{0931108E-F252-EF43-95B2-0C328F59A9EC}"/>
              </a:ext>
            </a:extLst>
          </p:cNvPr>
          <p:cNvPicPr>
            <a:picLocks noChangeAspect="1"/>
          </p:cNvPicPr>
          <p:nvPr userDrawn="1"/>
        </p:nvPicPr>
        <p:blipFill>
          <a:blip r:embed="rId2"/>
          <a:stretch>
            <a:fillRect/>
          </a:stretch>
        </p:blipFill>
        <p:spPr>
          <a:xfrm>
            <a:off x="3018535" y="1469487"/>
            <a:ext cx="6142230" cy="2064984"/>
          </a:xfrm>
          <a:prstGeom prst="rect">
            <a:avLst/>
          </a:prstGeom>
        </p:spPr>
      </p:pic>
    </p:spTree>
    <p:extLst>
      <p:ext uri="{BB962C8B-B14F-4D97-AF65-F5344CB8AC3E}">
        <p14:creationId xmlns:p14="http://schemas.microsoft.com/office/powerpoint/2010/main" val="22525310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4762476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22105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07064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losing Slide">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1CB05A6-9DE4-4C45-B5AC-6CB3917016BF}"/>
              </a:ext>
            </a:extLst>
          </p:cNvPr>
          <p:cNvSpPr txBox="1"/>
          <p:nvPr userDrawn="1"/>
        </p:nvSpPr>
        <p:spPr>
          <a:xfrm>
            <a:off x="831850" y="3958807"/>
            <a:ext cx="10515600" cy="261610"/>
          </a:xfrm>
          <a:prstGeom prst="rect">
            <a:avLst/>
          </a:prstGeom>
          <a:noFill/>
        </p:spPr>
        <p:txBody>
          <a:bodyPr wrap="square" rtlCol="0">
            <a:spAutoFit/>
          </a:bodyPr>
          <a:lstStyle/>
          <a:p>
            <a:pPr algn="ctr"/>
            <a:r>
              <a:rPr lang="en-US" sz="1100" b="1" i="1" dirty="0">
                <a:solidFill>
                  <a:schemeClr val="accent1"/>
                </a:solidFill>
                <a:latin typeface="Arial" panose="020B0604020202020204" pitchFamily="34" charset="0"/>
                <a:cs typeface="Arial" panose="020B0604020202020204" pitchFamily="34" charset="0"/>
              </a:rPr>
              <a:t>THE GLOBAL LEADER IN OPTIMIZING QUALITY EAR, NOSE, AND THROAT PATIENT CARE</a:t>
            </a:r>
          </a:p>
        </p:txBody>
      </p:sp>
      <p:pic>
        <p:nvPicPr>
          <p:cNvPr id="4" name="Picture 3">
            <a:extLst>
              <a:ext uri="{FF2B5EF4-FFF2-40B4-BE49-F238E27FC236}">
                <a16:creationId xmlns:a16="http://schemas.microsoft.com/office/drawing/2014/main" id="{0931108E-F252-EF43-95B2-0C328F59A9EC}"/>
              </a:ext>
            </a:extLst>
          </p:cNvPr>
          <p:cNvPicPr>
            <a:picLocks noChangeAspect="1"/>
          </p:cNvPicPr>
          <p:nvPr userDrawn="1"/>
        </p:nvPicPr>
        <p:blipFill>
          <a:blip r:embed="rId2"/>
          <a:stretch>
            <a:fillRect/>
          </a:stretch>
        </p:blipFill>
        <p:spPr>
          <a:xfrm>
            <a:off x="3018535" y="1469487"/>
            <a:ext cx="6142230" cy="2064984"/>
          </a:xfrm>
          <a:prstGeom prst="rect">
            <a:avLst/>
          </a:prstGeom>
        </p:spPr>
      </p:pic>
    </p:spTree>
    <p:extLst>
      <p:ext uri="{BB962C8B-B14F-4D97-AF65-F5344CB8AC3E}">
        <p14:creationId xmlns:p14="http://schemas.microsoft.com/office/powerpoint/2010/main" val="24314966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38896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4088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383600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67385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5908334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53758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3029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4501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62757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7092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8024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24462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0314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45715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2.emf"/><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2.emf"/><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1.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theme" Target="../theme/theme4.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image" Target="../media/image3.emf"/><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image" Target="../media/image1.png"/><Relationship Id="rId5" Type="http://schemas.openxmlformats.org/officeDocument/2006/relationships/theme" Target="../theme/theme5.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image" Target="../media/image3.emf"/><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5" Type="http://schemas.openxmlformats.org/officeDocument/2006/relationships/image" Target="../media/image3.emf"/><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16953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2389E82D-C65B-564B-9F0F-A8EEFB015DB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rot="10800000">
            <a:off x="5872037" y="4754526"/>
            <a:ext cx="6488464" cy="3495325"/>
          </a:xfrm>
          <a:prstGeom prst="rect">
            <a:avLst/>
          </a:prstGeom>
        </p:spPr>
      </p:pic>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7" name="Picture 6">
            <a:extLst>
              <a:ext uri="{FF2B5EF4-FFF2-40B4-BE49-F238E27FC236}">
                <a16:creationId xmlns:a16="http://schemas.microsoft.com/office/drawing/2014/main" id="{C4B2E515-58A3-B845-A542-0F4A1C7B51A3}"/>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82600" y="6130960"/>
            <a:ext cx="2100946" cy="494340"/>
          </a:xfrm>
          <a:prstGeom prst="rect">
            <a:avLst/>
          </a:prstGeom>
        </p:spPr>
      </p:pic>
      <p:sp>
        <p:nvSpPr>
          <p:cNvPr id="9" name="Rectangle 8">
            <a:extLst>
              <a:ext uri="{FF2B5EF4-FFF2-40B4-BE49-F238E27FC236}">
                <a16:creationId xmlns:a16="http://schemas.microsoft.com/office/drawing/2014/main" id="{4F00F055-5283-534A-8090-11BBC2FE7CEB}"/>
              </a:ext>
            </a:extLst>
          </p:cNvPr>
          <p:cNvSpPr/>
          <p:nvPr userDrawn="1"/>
        </p:nvSpPr>
        <p:spPr>
          <a:xfrm>
            <a:off x="0" y="0"/>
            <a:ext cx="139148" cy="18191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0DE9F2B-B9C0-DF4B-B3CB-C9D855B068D5}"/>
              </a:ext>
            </a:extLst>
          </p:cNvPr>
          <p:cNvSpPr/>
          <p:nvPr userDrawn="1"/>
        </p:nvSpPr>
        <p:spPr>
          <a:xfrm>
            <a:off x="0" y="1752902"/>
            <a:ext cx="139148" cy="18191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56BEF13-83CB-9F45-8214-D94A1373F3CE}"/>
              </a:ext>
            </a:extLst>
          </p:cNvPr>
          <p:cNvSpPr/>
          <p:nvPr userDrawn="1"/>
        </p:nvSpPr>
        <p:spPr>
          <a:xfrm>
            <a:off x="0" y="3505804"/>
            <a:ext cx="139148" cy="1819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6C55EC9-5236-3C4D-A769-879623B933ED}"/>
              </a:ext>
            </a:extLst>
          </p:cNvPr>
          <p:cNvSpPr/>
          <p:nvPr userDrawn="1"/>
        </p:nvSpPr>
        <p:spPr>
          <a:xfrm>
            <a:off x="0" y="5258706"/>
            <a:ext cx="139148" cy="159929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5792065"/>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16953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7" name="Picture 6">
            <a:extLst>
              <a:ext uri="{FF2B5EF4-FFF2-40B4-BE49-F238E27FC236}">
                <a16:creationId xmlns:a16="http://schemas.microsoft.com/office/drawing/2014/main" id="{C4B2E515-58A3-B845-A542-0F4A1C7B51A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2600" y="6130960"/>
            <a:ext cx="2100946" cy="494340"/>
          </a:xfrm>
          <a:prstGeom prst="rect">
            <a:avLst/>
          </a:prstGeom>
        </p:spPr>
      </p:pic>
      <p:sp>
        <p:nvSpPr>
          <p:cNvPr id="13" name="Rectangle 12">
            <a:extLst>
              <a:ext uri="{FF2B5EF4-FFF2-40B4-BE49-F238E27FC236}">
                <a16:creationId xmlns:a16="http://schemas.microsoft.com/office/drawing/2014/main" id="{F1F5058B-EDC3-3D4A-946F-3AB4886910F6}"/>
              </a:ext>
            </a:extLst>
          </p:cNvPr>
          <p:cNvSpPr/>
          <p:nvPr userDrawn="1"/>
        </p:nvSpPr>
        <p:spPr>
          <a:xfrm rot="5400000">
            <a:off x="1459929" y="-1459931"/>
            <a:ext cx="125898" cy="304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05130CF-3032-9F4F-95AB-68B571332673}"/>
              </a:ext>
            </a:extLst>
          </p:cNvPr>
          <p:cNvSpPr/>
          <p:nvPr userDrawn="1"/>
        </p:nvSpPr>
        <p:spPr>
          <a:xfrm rot="5400000">
            <a:off x="4507930" y="-1462172"/>
            <a:ext cx="125898" cy="30502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7E8D126-7CD4-4540-BA9F-490F567B7B77}"/>
              </a:ext>
            </a:extLst>
          </p:cNvPr>
          <p:cNvSpPr/>
          <p:nvPr userDrawn="1"/>
        </p:nvSpPr>
        <p:spPr>
          <a:xfrm rot="5400000">
            <a:off x="7558170" y="-1459931"/>
            <a:ext cx="125898" cy="304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0C85294-3B3B-FD40-AB49-CE48F0FE5124}"/>
              </a:ext>
            </a:extLst>
          </p:cNvPr>
          <p:cNvSpPr/>
          <p:nvPr userDrawn="1"/>
        </p:nvSpPr>
        <p:spPr>
          <a:xfrm rot="5400000">
            <a:off x="10606171" y="-1462172"/>
            <a:ext cx="125898" cy="305024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287754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16953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7" name="Picture 6">
            <a:extLst>
              <a:ext uri="{FF2B5EF4-FFF2-40B4-BE49-F238E27FC236}">
                <a16:creationId xmlns:a16="http://schemas.microsoft.com/office/drawing/2014/main" id="{C4B2E515-58A3-B845-A542-0F4A1C7B51A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2600" y="6130960"/>
            <a:ext cx="2100946" cy="494340"/>
          </a:xfrm>
          <a:prstGeom prst="rect">
            <a:avLst/>
          </a:prstGeom>
        </p:spPr>
      </p:pic>
    </p:spTree>
    <p:extLst>
      <p:ext uri="{BB962C8B-B14F-4D97-AF65-F5344CB8AC3E}">
        <p14:creationId xmlns:p14="http://schemas.microsoft.com/office/powerpoint/2010/main" val="327943813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5069E44C-0297-A148-89BE-5B81D539F599}"/>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257676" y="-528958"/>
            <a:ext cx="16219163" cy="8737239"/>
          </a:xfrm>
          <a:prstGeom prst="rect">
            <a:avLst/>
          </a:prstGeom>
        </p:spPr>
      </p:pic>
    </p:spTree>
    <p:extLst>
      <p:ext uri="{BB962C8B-B14F-4D97-AF65-F5344CB8AC3E}">
        <p14:creationId xmlns:p14="http://schemas.microsoft.com/office/powerpoint/2010/main" val="4900872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39566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2389E82D-C65B-564B-9F0F-A8EEFB015DB6}"/>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rot="10800000">
            <a:off x="5872037" y="4754526"/>
            <a:ext cx="6488464" cy="3495325"/>
          </a:xfrm>
          <a:prstGeom prst="rect">
            <a:avLst/>
          </a:prstGeom>
        </p:spPr>
      </p:pic>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sp>
        <p:nvSpPr>
          <p:cNvPr id="9" name="Rectangle 8">
            <a:extLst>
              <a:ext uri="{FF2B5EF4-FFF2-40B4-BE49-F238E27FC236}">
                <a16:creationId xmlns:a16="http://schemas.microsoft.com/office/drawing/2014/main" id="{4F00F055-5283-534A-8090-11BBC2FE7CEB}"/>
              </a:ext>
            </a:extLst>
          </p:cNvPr>
          <p:cNvSpPr/>
          <p:nvPr userDrawn="1"/>
        </p:nvSpPr>
        <p:spPr>
          <a:xfrm>
            <a:off x="0" y="0"/>
            <a:ext cx="139148" cy="18191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0DE9F2B-B9C0-DF4B-B3CB-C9D855B068D5}"/>
              </a:ext>
            </a:extLst>
          </p:cNvPr>
          <p:cNvSpPr/>
          <p:nvPr userDrawn="1"/>
        </p:nvSpPr>
        <p:spPr>
          <a:xfrm>
            <a:off x="0" y="1752902"/>
            <a:ext cx="139148" cy="18191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56BEF13-83CB-9F45-8214-D94A1373F3CE}"/>
              </a:ext>
            </a:extLst>
          </p:cNvPr>
          <p:cNvSpPr/>
          <p:nvPr userDrawn="1"/>
        </p:nvSpPr>
        <p:spPr>
          <a:xfrm>
            <a:off x="0" y="3505804"/>
            <a:ext cx="139148" cy="1819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6C55EC9-5236-3C4D-A769-879623B933ED}"/>
              </a:ext>
            </a:extLst>
          </p:cNvPr>
          <p:cNvSpPr/>
          <p:nvPr userDrawn="1"/>
        </p:nvSpPr>
        <p:spPr>
          <a:xfrm>
            <a:off x="0" y="5258706"/>
            <a:ext cx="139148" cy="159929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606FAF2C-CBAD-F24A-B180-97C6C5AD7DFD}"/>
              </a:ext>
            </a:extLst>
          </p:cNvPr>
          <p:cNvPicPr>
            <a:picLocks noChangeAspect="1"/>
          </p:cNvPicPr>
          <p:nvPr userDrawn="1"/>
        </p:nvPicPr>
        <p:blipFill>
          <a:blip r:embed="rId7"/>
          <a:stretch>
            <a:fillRect/>
          </a:stretch>
        </p:blipFill>
        <p:spPr>
          <a:xfrm>
            <a:off x="486354" y="5920236"/>
            <a:ext cx="2097192" cy="705064"/>
          </a:xfrm>
          <a:prstGeom prst="rect">
            <a:avLst/>
          </a:prstGeom>
        </p:spPr>
      </p:pic>
    </p:spTree>
    <p:extLst>
      <p:ext uri="{BB962C8B-B14F-4D97-AF65-F5344CB8AC3E}">
        <p14:creationId xmlns:p14="http://schemas.microsoft.com/office/powerpoint/2010/main" val="239164535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9" r:id="rId4"/>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6"/>
            <a:ext cx="10515600" cy="396333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sp>
        <p:nvSpPr>
          <p:cNvPr id="13" name="Rectangle 12">
            <a:extLst>
              <a:ext uri="{FF2B5EF4-FFF2-40B4-BE49-F238E27FC236}">
                <a16:creationId xmlns:a16="http://schemas.microsoft.com/office/drawing/2014/main" id="{F1F5058B-EDC3-3D4A-946F-3AB4886910F6}"/>
              </a:ext>
            </a:extLst>
          </p:cNvPr>
          <p:cNvSpPr/>
          <p:nvPr userDrawn="1"/>
        </p:nvSpPr>
        <p:spPr>
          <a:xfrm rot="5400000">
            <a:off x="1459929" y="-1459931"/>
            <a:ext cx="125898" cy="304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05130CF-3032-9F4F-95AB-68B571332673}"/>
              </a:ext>
            </a:extLst>
          </p:cNvPr>
          <p:cNvSpPr/>
          <p:nvPr userDrawn="1"/>
        </p:nvSpPr>
        <p:spPr>
          <a:xfrm rot="5400000">
            <a:off x="4507930" y="-1462172"/>
            <a:ext cx="125898" cy="30502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7E8D126-7CD4-4540-BA9F-490F567B7B77}"/>
              </a:ext>
            </a:extLst>
          </p:cNvPr>
          <p:cNvSpPr/>
          <p:nvPr userDrawn="1"/>
        </p:nvSpPr>
        <p:spPr>
          <a:xfrm rot="5400000">
            <a:off x="7558170" y="-1459931"/>
            <a:ext cx="125898" cy="304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0C85294-3B3B-FD40-AB49-CE48F0FE5124}"/>
              </a:ext>
            </a:extLst>
          </p:cNvPr>
          <p:cNvSpPr/>
          <p:nvPr userDrawn="1"/>
        </p:nvSpPr>
        <p:spPr>
          <a:xfrm rot="5400000">
            <a:off x="10606171" y="-1462172"/>
            <a:ext cx="125898" cy="305024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61573610-AB7D-E94B-84F9-D1B5F4DBFC72}"/>
              </a:ext>
            </a:extLst>
          </p:cNvPr>
          <p:cNvPicPr>
            <a:picLocks noChangeAspect="1"/>
          </p:cNvPicPr>
          <p:nvPr userDrawn="1"/>
        </p:nvPicPr>
        <p:blipFill>
          <a:blip r:embed="rId5"/>
          <a:stretch>
            <a:fillRect/>
          </a:stretch>
        </p:blipFill>
        <p:spPr>
          <a:xfrm>
            <a:off x="486354" y="5920236"/>
            <a:ext cx="2097192" cy="705064"/>
          </a:xfrm>
          <a:prstGeom prst="rect">
            <a:avLst/>
          </a:prstGeom>
        </p:spPr>
      </p:pic>
    </p:spTree>
    <p:extLst>
      <p:ext uri="{BB962C8B-B14F-4D97-AF65-F5344CB8AC3E}">
        <p14:creationId xmlns:p14="http://schemas.microsoft.com/office/powerpoint/2010/main" val="4087789139"/>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396333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8" name="Picture 7">
            <a:extLst>
              <a:ext uri="{FF2B5EF4-FFF2-40B4-BE49-F238E27FC236}">
                <a16:creationId xmlns:a16="http://schemas.microsoft.com/office/drawing/2014/main" id="{29A5B91D-F071-FC41-A576-D24CDF427013}"/>
              </a:ext>
            </a:extLst>
          </p:cNvPr>
          <p:cNvPicPr>
            <a:picLocks noChangeAspect="1"/>
          </p:cNvPicPr>
          <p:nvPr userDrawn="1"/>
        </p:nvPicPr>
        <p:blipFill>
          <a:blip r:embed="rId5"/>
          <a:stretch>
            <a:fillRect/>
          </a:stretch>
        </p:blipFill>
        <p:spPr>
          <a:xfrm>
            <a:off x="486354" y="5920236"/>
            <a:ext cx="2097192" cy="705064"/>
          </a:xfrm>
          <a:prstGeom prst="rect">
            <a:avLst/>
          </a:prstGeom>
        </p:spPr>
      </p:pic>
    </p:spTree>
    <p:extLst>
      <p:ext uri="{BB962C8B-B14F-4D97-AF65-F5344CB8AC3E}">
        <p14:creationId xmlns:p14="http://schemas.microsoft.com/office/powerpoint/2010/main" val="253804122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1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http://www.entnet.org/ChoosingWisely" TargetMode="Externa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0.xml.rels><?xml version="1.0" encoding="UTF-8" standalone="yes"?>
<Relationships xmlns="http://schemas.openxmlformats.org/package/2006/relationships"><Relationship Id="rId3" Type="http://schemas.openxmlformats.org/officeDocument/2006/relationships/image" Target="../media/image9.gif"/><Relationship Id="rId7" Type="http://schemas.openxmlformats.org/officeDocument/2006/relationships/image" Target="../media/image13.gif"/><Relationship Id="rId2" Type="http://schemas.openxmlformats.org/officeDocument/2006/relationships/image" Target="../media/image8.jpg"/><Relationship Id="rId1" Type="http://schemas.openxmlformats.org/officeDocument/2006/relationships/slideLayout" Target="../slideLayouts/slideLayout16.xml"/><Relationship Id="rId6" Type="http://schemas.openxmlformats.org/officeDocument/2006/relationships/image" Target="../media/image12.gif"/><Relationship Id="rId5" Type="http://schemas.openxmlformats.org/officeDocument/2006/relationships/image" Target="../media/image11.gif"/><Relationship Id="rId4" Type="http://schemas.openxmlformats.org/officeDocument/2006/relationships/image" Target="../media/image10.gif"/></Relationships>
</file>

<file path=ppt/slides/_rels/slide5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14.PNG"/><Relationship Id="rId1" Type="http://schemas.openxmlformats.org/officeDocument/2006/relationships/slideLayout" Target="../slideLayouts/slideLayout16.xml"/><Relationship Id="rId5" Type="http://schemas.openxmlformats.org/officeDocument/2006/relationships/image" Target="../media/image16.gif"/><Relationship Id="rId4" Type="http://schemas.openxmlformats.org/officeDocument/2006/relationships/image" Target="../media/image15.gif"/></Relationships>
</file>

<file path=ppt/slides/_rels/slide52.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8.jpg"/><Relationship Id="rId1" Type="http://schemas.openxmlformats.org/officeDocument/2006/relationships/slideLayout" Target="../slideLayouts/slideLayout16.xml"/></Relationships>
</file>

<file path=ppt/slides/_rels/slide53.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image" Target="../media/image8.jpg"/><Relationship Id="rId1" Type="http://schemas.openxmlformats.org/officeDocument/2006/relationships/slideLayout" Target="../slideLayouts/slideLayout1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DD5385-FC16-BF4D-A362-1BE8A5E9CE63}"/>
              </a:ext>
            </a:extLst>
          </p:cNvPr>
          <p:cNvSpPr>
            <a:spLocks noGrp="1"/>
          </p:cNvSpPr>
          <p:nvPr>
            <p:ph type="ctrTitle"/>
          </p:nvPr>
        </p:nvSpPr>
        <p:spPr/>
        <p:txBody>
          <a:bodyPr>
            <a:normAutofit fontScale="90000"/>
          </a:bodyPr>
          <a:lstStyle/>
          <a:p>
            <a:r>
              <a:rPr lang="en-US" dirty="0"/>
              <a:t>AAO-HNSF</a:t>
            </a:r>
            <a:br>
              <a:rPr lang="en-US" dirty="0"/>
            </a:br>
            <a:r>
              <a:rPr lang="en-US" dirty="0"/>
              <a:t>Clinical Practice Guideline: Adult Sinusitis</a:t>
            </a:r>
          </a:p>
        </p:txBody>
      </p:sp>
      <p:sp>
        <p:nvSpPr>
          <p:cNvPr id="5" name="Subtitle 4">
            <a:extLst>
              <a:ext uri="{FF2B5EF4-FFF2-40B4-BE49-F238E27FC236}">
                <a16:creationId xmlns:a16="http://schemas.microsoft.com/office/drawing/2014/main" id="{A175A00C-59CF-FE4A-8B2B-53FD5916E720}"/>
              </a:ext>
            </a:extLst>
          </p:cNvPr>
          <p:cNvSpPr>
            <a:spLocks noGrp="1"/>
          </p:cNvSpPr>
          <p:nvPr>
            <p:ph type="subTitle" idx="1"/>
          </p:nvPr>
        </p:nvSpPr>
        <p:spPr/>
        <p:txBody>
          <a:bodyPr anchor="ctr"/>
          <a:lstStyle/>
          <a:p>
            <a:r>
              <a:rPr lang="en-US" dirty="0"/>
              <a:t>Published April 2015</a:t>
            </a:r>
          </a:p>
          <a:p>
            <a:endParaRPr lang="en-US" dirty="0"/>
          </a:p>
          <a:p>
            <a:r>
              <a:rPr lang="en-US" i="1" dirty="0"/>
              <a:t>Update to 2007 published CPG</a:t>
            </a:r>
          </a:p>
        </p:txBody>
      </p:sp>
    </p:spTree>
    <p:extLst>
      <p:ext uri="{BB962C8B-B14F-4D97-AF65-F5344CB8AC3E}">
        <p14:creationId xmlns:p14="http://schemas.microsoft.com/office/powerpoint/2010/main" val="2436509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6ECF-B25E-4C1E-B364-AD7074AD952A}"/>
              </a:ext>
            </a:extLst>
          </p:cNvPr>
          <p:cNvSpPr>
            <a:spLocks noGrp="1"/>
          </p:cNvSpPr>
          <p:nvPr>
            <p:ph type="title"/>
          </p:nvPr>
        </p:nvSpPr>
        <p:spPr/>
        <p:txBody>
          <a:bodyPr/>
          <a:lstStyle/>
          <a:p>
            <a:r>
              <a:rPr lang="en-US" dirty="0"/>
              <a:t>Difference from Prior CPG (Cont’d)</a:t>
            </a:r>
          </a:p>
        </p:txBody>
      </p:sp>
      <p:sp>
        <p:nvSpPr>
          <p:cNvPr id="3" name="Content Placeholder 2">
            <a:extLst>
              <a:ext uri="{FF2B5EF4-FFF2-40B4-BE49-F238E27FC236}">
                <a16:creationId xmlns:a16="http://schemas.microsoft.com/office/drawing/2014/main" id="{B9378212-76BF-4FED-B240-166172C8B0CD}"/>
              </a:ext>
            </a:extLst>
          </p:cNvPr>
          <p:cNvSpPr>
            <a:spLocks noGrp="1"/>
          </p:cNvSpPr>
          <p:nvPr>
            <p:ph idx="1"/>
          </p:nvPr>
        </p:nvSpPr>
        <p:spPr/>
        <p:txBody>
          <a:bodyPr>
            <a:normAutofit fontScale="70000" lnSpcReduction="20000"/>
          </a:bodyPr>
          <a:lstStyle/>
          <a:p>
            <a:pPr marL="342900" indent="-342900">
              <a:lnSpc>
                <a:spcPct val="120000"/>
              </a:lnSpc>
              <a:spcBef>
                <a:spcPts val="0"/>
              </a:spcBef>
              <a:spcAft>
                <a:spcPts val="600"/>
              </a:spcAft>
            </a:pPr>
            <a:r>
              <a:rPr lang="en-US" dirty="0">
                <a:latin typeface="Helvetica" pitchFamily="34" charset="0"/>
                <a:cs typeface="Helvetica" pitchFamily="34" charset="0"/>
              </a:rPr>
              <a:t>New algorithm to clarify decision making and action statement relationships  </a:t>
            </a:r>
          </a:p>
          <a:p>
            <a:pPr marL="342900" indent="-342900">
              <a:lnSpc>
                <a:spcPct val="120000"/>
              </a:lnSpc>
              <a:spcBef>
                <a:spcPts val="0"/>
              </a:spcBef>
              <a:spcAft>
                <a:spcPts val="600"/>
              </a:spcAft>
            </a:pPr>
            <a:r>
              <a:rPr lang="en-US" dirty="0">
                <a:latin typeface="Helvetica" pitchFamily="34" charset="0"/>
                <a:cs typeface="Helvetica" pitchFamily="34" charset="0"/>
              </a:rPr>
              <a:t>Extension of watchful waiting (without antibiotic therapy) as an initial management  strategy to all patients with uncomplicated acute bacterial rhinosinusitis regardless of  severity, not just patients with “mild” illness (prior guideline) </a:t>
            </a:r>
          </a:p>
          <a:p>
            <a:pPr marL="342900" indent="-342900">
              <a:lnSpc>
                <a:spcPct val="120000"/>
              </a:lnSpc>
              <a:spcBef>
                <a:spcPts val="0"/>
              </a:spcBef>
              <a:spcAft>
                <a:spcPts val="600"/>
              </a:spcAft>
            </a:pPr>
            <a:r>
              <a:rPr lang="en-US" dirty="0">
                <a:latin typeface="Helvetica" pitchFamily="34" charset="0"/>
                <a:cs typeface="Helvetica" pitchFamily="34" charset="0"/>
              </a:rPr>
              <a:t>Change in recommendation from first-line antibiotic therapy for ABRS to amoxicillin, with or without clavulanate, from amoxicillin alone (prior  guideline) </a:t>
            </a:r>
          </a:p>
          <a:p>
            <a:pPr marL="342900" indent="-342900">
              <a:lnSpc>
                <a:spcPct val="120000"/>
              </a:lnSpc>
              <a:spcBef>
                <a:spcPts val="0"/>
              </a:spcBef>
              <a:spcAft>
                <a:spcPts val="600"/>
              </a:spcAft>
            </a:pPr>
            <a:r>
              <a:rPr lang="en-US" dirty="0">
                <a:latin typeface="Helvetica" pitchFamily="34" charset="0"/>
                <a:cs typeface="Helvetica" pitchFamily="34" charset="0"/>
              </a:rPr>
              <a:t>Addition of asthma as a chronic condition that modifies management of CRS </a:t>
            </a:r>
          </a:p>
          <a:p>
            <a:pPr marL="342900" indent="-342900">
              <a:lnSpc>
                <a:spcPct val="120000"/>
              </a:lnSpc>
              <a:spcBef>
                <a:spcPts val="0"/>
              </a:spcBef>
              <a:spcAft>
                <a:spcPts val="600"/>
              </a:spcAft>
            </a:pPr>
            <a:r>
              <a:rPr lang="en-US" dirty="0">
                <a:latin typeface="Helvetica" pitchFamily="34" charset="0"/>
                <a:cs typeface="Helvetica" pitchFamily="34" charset="0"/>
              </a:rPr>
              <a:t>Three new key action statements on managing CRS: polyps as a modifying factor; a recommendation in favor of topical intranasal therapy </a:t>
            </a:r>
            <a:r>
              <a:rPr lang="en-US" sz="3200" dirty="0">
                <a:latin typeface="Helvetica" pitchFamily="34" charset="0"/>
                <a:cs typeface="Helvetica" pitchFamily="34" charset="0"/>
              </a:rPr>
              <a:t>(saline irrigations, cortico-steroids), and a recommendation against using topical or systemic antifungal agents </a:t>
            </a:r>
          </a:p>
        </p:txBody>
      </p:sp>
    </p:spTree>
    <p:extLst>
      <p:ext uri="{BB962C8B-B14F-4D97-AF65-F5344CB8AC3E}">
        <p14:creationId xmlns:p14="http://schemas.microsoft.com/office/powerpoint/2010/main" val="2146497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92A8C-56A0-4849-BA61-5B37F45CB14A}"/>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6F199583-3554-4B85-81D5-A7B74F2D8E08}"/>
              </a:ext>
            </a:extLst>
          </p:cNvPr>
          <p:cNvSpPr>
            <a:spLocks noGrp="1"/>
          </p:cNvSpPr>
          <p:nvPr>
            <p:ph idx="1"/>
          </p:nvPr>
        </p:nvSpPr>
        <p:spPr/>
        <p:txBody>
          <a:bodyPr>
            <a:normAutofit fontScale="85000" lnSpcReduction="20000"/>
          </a:bodyPr>
          <a:lstStyle/>
          <a:p>
            <a:pPr marL="0" indent="0">
              <a:lnSpc>
                <a:spcPct val="110000"/>
              </a:lnSpc>
              <a:buNone/>
            </a:pPr>
            <a:r>
              <a:rPr lang="en-US" i="1" dirty="0">
                <a:latin typeface="Helvetica" panose="020B0604020202020204" pitchFamily="34" charset="0"/>
                <a:cs typeface="Helvetica" panose="020B0604020202020204" pitchFamily="34" charset="0"/>
              </a:rPr>
              <a:t>Rhinosinusitis </a:t>
            </a:r>
            <a:r>
              <a:rPr lang="en-US" dirty="0">
                <a:latin typeface="Helvetica" panose="020B0604020202020204" pitchFamily="34" charset="0"/>
                <a:cs typeface="Helvetica" panose="020B0604020202020204" pitchFamily="34" charset="0"/>
              </a:rPr>
              <a:t>is defined as symptomatic inflammation of the paranasal sinuses and nasal cavity. The term rhinosinusitis is preferred because sinusitis is almost always accompanied by inflammation of the contiguous nasal mucosa. (Snow 2001, </a:t>
            </a:r>
            <a:r>
              <a:rPr lang="en-US" dirty="0" err="1">
                <a:latin typeface="Helvetica" panose="020B0604020202020204" pitchFamily="34" charset="0"/>
                <a:cs typeface="Helvetica" panose="020B0604020202020204" pitchFamily="34" charset="0"/>
              </a:rPr>
              <a:t>Bhattacharrya</a:t>
            </a:r>
            <a:r>
              <a:rPr lang="en-US" dirty="0">
                <a:latin typeface="Helvetica" panose="020B0604020202020204" pitchFamily="34" charset="0"/>
                <a:cs typeface="Helvetica" panose="020B0604020202020204" pitchFamily="34" charset="0"/>
              </a:rPr>
              <a:t> 2001, Meltzer 2004) Therefore, </a:t>
            </a:r>
            <a:r>
              <a:rPr lang="en-US" i="1" dirty="0">
                <a:latin typeface="Helvetica" panose="020B0604020202020204" pitchFamily="34" charset="0"/>
                <a:cs typeface="Helvetica" panose="020B0604020202020204" pitchFamily="34" charset="0"/>
              </a:rPr>
              <a:t>rhinosinusitis </a:t>
            </a:r>
            <a:r>
              <a:rPr lang="en-US" dirty="0">
                <a:latin typeface="Helvetica" panose="020B0604020202020204" pitchFamily="34" charset="0"/>
                <a:cs typeface="Helvetica" panose="020B0604020202020204" pitchFamily="34" charset="0"/>
              </a:rPr>
              <a:t>is used in the remainder of the guideline. </a:t>
            </a:r>
          </a:p>
          <a:p>
            <a:pPr marL="0" indent="0">
              <a:lnSpc>
                <a:spcPct val="110000"/>
              </a:lnSpc>
              <a:buNone/>
            </a:pPr>
            <a:endParaRPr lang="en-US" dirty="0">
              <a:latin typeface="Helvetica" panose="020B0604020202020204" pitchFamily="34" charset="0"/>
              <a:cs typeface="Helvetica" panose="020B0604020202020204" pitchFamily="34" charset="0"/>
            </a:endParaRPr>
          </a:p>
          <a:p>
            <a:pPr marL="0" indent="0">
              <a:lnSpc>
                <a:spcPct val="110000"/>
              </a:lnSpc>
              <a:buNone/>
            </a:pPr>
            <a:r>
              <a:rPr lang="en-US" i="1" dirty="0">
                <a:latin typeface="Helvetica" panose="020B0604020202020204" pitchFamily="34" charset="0"/>
                <a:cs typeface="Helvetica" panose="020B0604020202020204" pitchFamily="34" charset="0"/>
              </a:rPr>
              <a:t>Uncomplicated rhinosinusitis </a:t>
            </a:r>
            <a:r>
              <a:rPr lang="en-US" dirty="0">
                <a:latin typeface="Helvetica" panose="020B0604020202020204" pitchFamily="34" charset="0"/>
                <a:cs typeface="Helvetica" panose="020B0604020202020204" pitchFamily="34" charset="0"/>
              </a:rPr>
              <a:t>is defined as rhinosinusitis without clinically evident extension of inflammation outside the paranasal sinuses and nasal cavity at the time of diagnosis (e.g., no neurologic, ophthalmologic, or soft tissue involvement). </a:t>
            </a:r>
          </a:p>
        </p:txBody>
      </p:sp>
    </p:spTree>
    <p:extLst>
      <p:ext uri="{BB962C8B-B14F-4D97-AF65-F5344CB8AC3E}">
        <p14:creationId xmlns:p14="http://schemas.microsoft.com/office/powerpoint/2010/main" val="3552981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3F22E-1EEE-4545-99D0-BDC5AA6100B8}"/>
              </a:ext>
            </a:extLst>
          </p:cNvPr>
          <p:cNvSpPr>
            <a:spLocks noGrp="1"/>
          </p:cNvSpPr>
          <p:nvPr>
            <p:ph type="title"/>
          </p:nvPr>
        </p:nvSpPr>
        <p:spPr/>
        <p:txBody>
          <a:bodyPr/>
          <a:lstStyle/>
          <a:p>
            <a:r>
              <a:rPr lang="en-US" dirty="0"/>
              <a:t>Target Population</a:t>
            </a:r>
          </a:p>
        </p:txBody>
      </p:sp>
      <p:sp>
        <p:nvSpPr>
          <p:cNvPr id="3" name="Content Placeholder 2">
            <a:extLst>
              <a:ext uri="{FF2B5EF4-FFF2-40B4-BE49-F238E27FC236}">
                <a16:creationId xmlns:a16="http://schemas.microsoft.com/office/drawing/2014/main" id="{E1D0ECE7-E824-4F2F-9CDC-E76F14ED5696}"/>
              </a:ext>
            </a:extLst>
          </p:cNvPr>
          <p:cNvSpPr>
            <a:spLocks noGrp="1"/>
          </p:cNvSpPr>
          <p:nvPr>
            <p:ph idx="1"/>
          </p:nvPr>
        </p:nvSpPr>
        <p:spPr/>
        <p:txBody>
          <a:bodyPr/>
          <a:lstStyle/>
          <a:p>
            <a:pPr marL="0" indent="0">
              <a:buNone/>
            </a:pPr>
            <a:r>
              <a:rPr lang="en-US" dirty="0">
                <a:latin typeface="Helvetica" panose="020B0604020202020204" pitchFamily="34" charset="0"/>
                <a:cs typeface="Helvetica" panose="020B0604020202020204" pitchFamily="34" charset="0"/>
              </a:rPr>
              <a:t>The target patient for this guideline is aged 18 years or older with a clinical diagnosis of uncomplicated rhinosinusitis </a:t>
            </a:r>
          </a:p>
          <a:p>
            <a:pPr marL="0" indent="0">
              <a:buNone/>
            </a:pPr>
            <a:endParaRPr lang="en-US" dirty="0"/>
          </a:p>
        </p:txBody>
      </p:sp>
    </p:spTree>
    <p:extLst>
      <p:ext uri="{BB962C8B-B14F-4D97-AF65-F5344CB8AC3E}">
        <p14:creationId xmlns:p14="http://schemas.microsoft.com/office/powerpoint/2010/main" val="22461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4D167-D0AE-4B53-BCAC-8E5511C5624B}"/>
              </a:ext>
            </a:extLst>
          </p:cNvPr>
          <p:cNvSpPr>
            <a:spLocks noGrp="1"/>
          </p:cNvSpPr>
          <p:nvPr>
            <p:ph type="title"/>
          </p:nvPr>
        </p:nvSpPr>
        <p:spPr/>
        <p:txBody>
          <a:bodyPr/>
          <a:lstStyle/>
          <a:p>
            <a:r>
              <a:rPr lang="en-US" dirty="0"/>
              <a:t>Purpose &amp; Target Audience</a:t>
            </a:r>
          </a:p>
        </p:txBody>
      </p:sp>
      <p:sp>
        <p:nvSpPr>
          <p:cNvPr id="3" name="Content Placeholder 2">
            <a:extLst>
              <a:ext uri="{FF2B5EF4-FFF2-40B4-BE49-F238E27FC236}">
                <a16:creationId xmlns:a16="http://schemas.microsoft.com/office/drawing/2014/main" id="{93BF6A5A-FAA1-4B15-8FAE-C37F9B549B8C}"/>
              </a:ext>
            </a:extLst>
          </p:cNvPr>
          <p:cNvSpPr>
            <a:spLocks noGrp="1"/>
          </p:cNvSpPr>
          <p:nvPr>
            <p:ph idx="1"/>
          </p:nvPr>
        </p:nvSpPr>
        <p:spPr/>
        <p:txBody>
          <a:bodyPr/>
          <a:lstStyle/>
          <a:p>
            <a:pPr marL="0" indent="0">
              <a:spcAft>
                <a:spcPts val="1200"/>
              </a:spcAft>
              <a:buNone/>
              <a:defRPr/>
            </a:pPr>
            <a:r>
              <a:rPr lang="en-US" b="1" dirty="0">
                <a:latin typeface="Helvetica" pitchFamily="34" charset="0"/>
              </a:rPr>
              <a:t>Purpose: </a:t>
            </a:r>
            <a:r>
              <a:rPr lang="en-US" dirty="0">
                <a:latin typeface="Helvetica" pitchFamily="34" charset="0"/>
              </a:rPr>
              <a:t>To provide evidence-based recommendations for clinicians managing patients with adult rhinosinusitis.  </a:t>
            </a:r>
          </a:p>
          <a:p>
            <a:pPr marL="0" indent="0">
              <a:spcAft>
                <a:spcPts val="1200"/>
              </a:spcAft>
              <a:buNone/>
              <a:defRPr/>
            </a:pPr>
            <a:r>
              <a:rPr lang="en-US" b="1" dirty="0">
                <a:latin typeface="Helvetica" pitchFamily="34" charset="0"/>
              </a:rPr>
              <a:t>Target audience: </a:t>
            </a:r>
            <a:r>
              <a:rPr lang="en-US" dirty="0">
                <a:latin typeface="Helvetica" pitchFamily="34" charset="0"/>
              </a:rPr>
              <a:t>Any clinician, including non-physicians, involved in managing these patients. Patients with rhinosinusitis will often be evaluated by a variety of healthcare providers including primary care clinicians, specialty physicians, and non-physician providers.</a:t>
            </a:r>
          </a:p>
        </p:txBody>
      </p:sp>
    </p:spTree>
    <p:extLst>
      <p:ext uri="{BB962C8B-B14F-4D97-AF65-F5344CB8AC3E}">
        <p14:creationId xmlns:p14="http://schemas.microsoft.com/office/powerpoint/2010/main" val="595581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7A527-4406-4DF0-B1D9-C3B2EDB4816D}"/>
              </a:ext>
            </a:extLst>
          </p:cNvPr>
          <p:cNvSpPr>
            <a:spLocks noGrp="1"/>
          </p:cNvSpPr>
          <p:nvPr>
            <p:ph type="title"/>
          </p:nvPr>
        </p:nvSpPr>
        <p:spPr/>
        <p:txBody>
          <a:bodyPr/>
          <a:lstStyle/>
          <a:p>
            <a:r>
              <a:rPr lang="en-US" dirty="0"/>
              <a:t>KAS 1A: Diagnosis of Acute Bacterial Rhinosinusitis (ABRS)</a:t>
            </a:r>
          </a:p>
        </p:txBody>
      </p:sp>
      <p:sp>
        <p:nvSpPr>
          <p:cNvPr id="3" name="Content Placeholder 2">
            <a:extLst>
              <a:ext uri="{FF2B5EF4-FFF2-40B4-BE49-F238E27FC236}">
                <a16:creationId xmlns:a16="http://schemas.microsoft.com/office/drawing/2014/main" id="{4EDE173D-E81B-4449-B020-4F7B741449CA}"/>
              </a:ext>
            </a:extLst>
          </p:cNvPr>
          <p:cNvSpPr>
            <a:spLocks noGrp="1"/>
          </p:cNvSpPr>
          <p:nvPr>
            <p:ph idx="1"/>
          </p:nvPr>
        </p:nvSpPr>
        <p:spPr/>
        <p:txBody>
          <a:bodyPr>
            <a:normAutofit fontScale="62500" lnSpcReduction="20000"/>
          </a:bodyPr>
          <a:lstStyle/>
          <a:p>
            <a:pPr marL="0" indent="0">
              <a:lnSpc>
                <a:spcPct val="120000"/>
              </a:lnSpc>
              <a:spcBef>
                <a:spcPts val="0"/>
              </a:spcBef>
              <a:spcAft>
                <a:spcPts val="1800"/>
              </a:spcAft>
              <a:buNone/>
            </a:pPr>
            <a:r>
              <a:rPr lang="en-US" b="1" dirty="0">
                <a:latin typeface="Helvetica" pitchFamily="34" charset="0"/>
                <a:cs typeface="Helvetica" pitchFamily="34" charset="0"/>
              </a:rPr>
              <a:t>Clinicians should distinguish presumed acute bacterial rhinosinusitis (ABRS) from acute rhinosinusitis caused by viral upper respiratory infections and non-infectious conditions.  A clinician should diagnose ABRS when (a) symptoms or signs of acute rhinosinusitis (purulent nasal drainage accompanied by nasal obstruction, facial pain-pressure-fullness, or both) </a:t>
            </a:r>
            <a:r>
              <a:rPr lang="en-US" b="1" u="sng" dirty="0">
                <a:latin typeface="Helvetica" pitchFamily="34" charset="0"/>
                <a:cs typeface="Helvetica" pitchFamily="34" charset="0"/>
              </a:rPr>
              <a:t>persist without evidence of improvement for at least 10 days</a:t>
            </a:r>
            <a:r>
              <a:rPr lang="en-US" b="1" dirty="0">
                <a:latin typeface="Helvetica" pitchFamily="34" charset="0"/>
                <a:cs typeface="Helvetica" pitchFamily="34" charset="0"/>
              </a:rPr>
              <a:t> beyond the onset of upper respiratory symptoms, or (b) symptoms or signs of acute rhinosinusitis worsen within 10 days after an initial improvement (double worsening</a:t>
            </a:r>
            <a:r>
              <a:rPr lang="en-US" b="1" i="1" dirty="0">
                <a:latin typeface="Helvetica" pitchFamily="34" charset="0"/>
                <a:cs typeface="Helvetica" pitchFamily="34" charset="0"/>
              </a:rPr>
              <a:t>). </a:t>
            </a:r>
            <a:r>
              <a:rPr lang="en-US" i="1" u="sng" dirty="0">
                <a:latin typeface="Helvetica" pitchFamily="34" charset="0"/>
                <a:cs typeface="Helvetica" pitchFamily="34" charset="0"/>
              </a:rPr>
              <a:t>Strong recommendation</a:t>
            </a:r>
            <a:r>
              <a:rPr lang="en-US" i="1" dirty="0">
                <a:latin typeface="Helvetica" pitchFamily="34" charset="0"/>
                <a:cs typeface="Helvetica" pitchFamily="34" charset="0"/>
              </a:rPr>
              <a:t> based on diagnostic studies with minor limitations and a preponderance of benefit over harm.</a:t>
            </a:r>
            <a:endParaRPr lang="en-US" altLang="en-US" i="1" dirty="0">
              <a:latin typeface="Helvetica" pitchFamily="34" charset="0"/>
              <a:cs typeface="Helvetica" pitchFamily="34" charset="0"/>
            </a:endParaRPr>
          </a:p>
          <a:p>
            <a:pPr marL="0" indent="0">
              <a:lnSpc>
                <a:spcPct val="120000"/>
              </a:lnSpc>
              <a:buNone/>
            </a:pPr>
            <a:r>
              <a:rPr lang="en-US" u="sng" dirty="0">
                <a:latin typeface="Helvetica" pitchFamily="34" charset="0"/>
                <a:cs typeface="Helvetica" pitchFamily="34" charset="0"/>
              </a:rPr>
              <a:t>Benefits: </a:t>
            </a:r>
            <a:r>
              <a:rPr lang="en-US" dirty="0">
                <a:latin typeface="Helvetica" pitchFamily="34" charset="0"/>
                <a:cs typeface="Helvetica" pitchFamily="34" charset="0"/>
              </a:rPr>
              <a:t>decrease inappropriate use of antibiotics for non-bacterial illness; distinguish non-infectious conditions from rhinosinusitis; </a:t>
            </a:r>
          </a:p>
          <a:p>
            <a:pPr marL="0" indent="0">
              <a:lnSpc>
                <a:spcPct val="120000"/>
              </a:lnSpc>
              <a:buNone/>
            </a:pPr>
            <a:r>
              <a:rPr lang="en-US" u="sng" dirty="0">
                <a:latin typeface="Helvetica" pitchFamily="34" charset="0"/>
                <a:cs typeface="Helvetica" pitchFamily="34" charset="0"/>
              </a:rPr>
              <a:t>Risks, harms, costs</a:t>
            </a:r>
            <a:r>
              <a:rPr lang="en-US" dirty="0">
                <a:latin typeface="Helvetica" pitchFamily="34" charset="0"/>
                <a:cs typeface="Helvetica" pitchFamily="34" charset="0"/>
              </a:rPr>
              <a:t>: risk of misclassifying acute bacterial rhinosinusitis as viral, or vice-versa </a:t>
            </a:r>
          </a:p>
        </p:txBody>
      </p:sp>
    </p:spTree>
    <p:extLst>
      <p:ext uri="{BB962C8B-B14F-4D97-AF65-F5344CB8AC3E}">
        <p14:creationId xmlns:p14="http://schemas.microsoft.com/office/powerpoint/2010/main" val="2266658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7A527-4406-4DF0-B1D9-C3B2EDB4816D}"/>
              </a:ext>
            </a:extLst>
          </p:cNvPr>
          <p:cNvSpPr>
            <a:spLocks noGrp="1"/>
          </p:cNvSpPr>
          <p:nvPr>
            <p:ph type="title"/>
          </p:nvPr>
        </p:nvSpPr>
        <p:spPr/>
        <p:txBody>
          <a:bodyPr/>
          <a:lstStyle/>
          <a:p>
            <a:r>
              <a:rPr lang="en-US" dirty="0"/>
              <a:t>KAS 1A: Diagnosis of Acute Bacterial Rhinosinusitis (ABRS)</a:t>
            </a:r>
          </a:p>
        </p:txBody>
      </p:sp>
      <p:sp>
        <p:nvSpPr>
          <p:cNvPr id="3" name="Content Placeholder 2">
            <a:extLst>
              <a:ext uri="{FF2B5EF4-FFF2-40B4-BE49-F238E27FC236}">
                <a16:creationId xmlns:a16="http://schemas.microsoft.com/office/drawing/2014/main" id="{4EDE173D-E81B-4449-B020-4F7B741449CA}"/>
              </a:ext>
            </a:extLst>
          </p:cNvPr>
          <p:cNvSpPr>
            <a:spLocks noGrp="1"/>
          </p:cNvSpPr>
          <p:nvPr>
            <p:ph idx="1"/>
          </p:nvPr>
        </p:nvSpPr>
        <p:spPr/>
        <p:txBody>
          <a:bodyPr>
            <a:normAutofit fontScale="92500" lnSpcReduction="10000"/>
          </a:bodyPr>
          <a:lstStyle/>
          <a:p>
            <a:pPr marL="0" indent="0">
              <a:lnSpc>
                <a:spcPct val="120000"/>
              </a:lnSpc>
              <a:spcBef>
                <a:spcPts val="0"/>
              </a:spcBef>
              <a:spcAft>
                <a:spcPts val="600"/>
              </a:spcAft>
              <a:buNone/>
            </a:pPr>
            <a:r>
              <a:rPr lang="en-US" sz="1600"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Quality improvement opportunity</a:t>
            </a:r>
            <a:r>
              <a:rPr lang="en-US" sz="1400" dirty="0">
                <a:latin typeface="Helvetica" panose="020B0604020202020204" pitchFamily="34" charset="0"/>
                <a:cs typeface="Helvetica" panose="020B0604020202020204" pitchFamily="34" charset="0"/>
              </a:rPr>
              <a:t>: avoid inappropriate use of antibiotics for presumed viral infections</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Aggregate evidence quality</a:t>
            </a:r>
            <a:r>
              <a:rPr lang="en-US" sz="1400" dirty="0">
                <a:latin typeface="Helvetica" pitchFamily="34" charset="0"/>
                <a:cs typeface="Helvetica" panose="020B0604020202020204" pitchFamily="34" charset="0"/>
              </a:rPr>
              <a:t>: Grade B, Systematic reviews, diagnostic studies with minor limitations regarding signs and symptoms associated with acute bacterial rhinosinusitis (ABRS) </a:t>
            </a:r>
          </a:p>
          <a:p>
            <a:pPr marL="0" indent="0">
              <a:lnSpc>
                <a:spcPct val="120000"/>
              </a:lnSpc>
              <a:spcBef>
                <a:spcPts val="0"/>
              </a:spcBef>
              <a:spcAft>
                <a:spcPts val="600"/>
              </a:spcAft>
              <a:buNone/>
            </a:pPr>
            <a:r>
              <a:rPr lang="en-US" sz="1400" u="sng" dirty="0">
                <a:latin typeface="Helvetica" pitchFamily="34" charset="0"/>
                <a:cs typeface="Helvetica" panose="020B0604020202020204" pitchFamily="34" charset="0"/>
              </a:rPr>
              <a:t>Level of confidence in evidence:</a:t>
            </a:r>
            <a:r>
              <a:rPr lang="en-US" sz="1400" dirty="0">
                <a:latin typeface="Helvetica" pitchFamily="34" charset="0"/>
                <a:cs typeface="Helvetica" panose="020B0604020202020204" pitchFamily="34" charset="0"/>
              </a:rPr>
              <a:t>  Medium</a:t>
            </a:r>
          </a:p>
          <a:p>
            <a:pPr marL="0" indent="0">
              <a:lnSpc>
                <a:spcPct val="120000"/>
              </a:lnSpc>
              <a:spcBef>
                <a:spcPts val="0"/>
              </a:spcBef>
              <a:spcAft>
                <a:spcPts val="600"/>
              </a:spcAft>
              <a:buNone/>
            </a:pPr>
            <a:r>
              <a:rPr lang="en-US" sz="1400" u="sng" dirty="0">
                <a:latin typeface="Helvetica" pitchFamily="34" charset="0"/>
                <a:cs typeface="Helvetica" panose="020B0604020202020204" pitchFamily="34" charset="0"/>
              </a:rPr>
              <a:t>Benefit-harm assessment</a:t>
            </a:r>
            <a:r>
              <a:rPr lang="en-US" sz="1400" dirty="0">
                <a:latin typeface="Helvetica" pitchFamily="34" charset="0"/>
                <a:cs typeface="Helvetica" panose="020B0604020202020204" pitchFamily="34" charset="0"/>
              </a:rPr>
              <a:t>: Preponderance of benefit over harm</a:t>
            </a:r>
          </a:p>
          <a:p>
            <a:pPr marL="0" indent="0">
              <a:lnSpc>
                <a:spcPct val="120000"/>
              </a:lnSpc>
              <a:spcBef>
                <a:spcPts val="0"/>
              </a:spcBef>
              <a:spcAft>
                <a:spcPts val="600"/>
              </a:spcAft>
              <a:buNone/>
            </a:pPr>
            <a:r>
              <a:rPr lang="en-US" sz="1400" u="sng" dirty="0">
                <a:latin typeface="Helvetica" pitchFamily="34" charset="0"/>
                <a:cs typeface="Helvetica" panose="020B0604020202020204" pitchFamily="34" charset="0"/>
              </a:rPr>
              <a:t>Value judgments</a:t>
            </a:r>
            <a:r>
              <a:rPr lang="en-US" sz="1400" dirty="0">
                <a:latin typeface="Helvetica" pitchFamily="34" charset="0"/>
                <a:cs typeface="Helvetica" panose="020B0604020202020204" pitchFamily="34" charset="0"/>
              </a:rPr>
              <a:t>: Importance of avoiding inappropriate antibiotic treatment of viral or non-bacterial illness; emphasis on clinical signs and symptoms for initial diagnosis; importance of avoiding unnecessary diagnostic tests </a:t>
            </a:r>
          </a:p>
          <a:p>
            <a:pPr marL="0" indent="0">
              <a:lnSpc>
                <a:spcPct val="120000"/>
              </a:lnSpc>
              <a:spcBef>
                <a:spcPts val="0"/>
              </a:spcBef>
              <a:spcAft>
                <a:spcPts val="600"/>
              </a:spcAft>
              <a:buNone/>
            </a:pPr>
            <a:r>
              <a:rPr lang="en-US" sz="1400" u="sng" dirty="0">
                <a:latin typeface="Helvetica" pitchFamily="34" charset="0"/>
                <a:cs typeface="Helvetica" panose="020B0604020202020204" pitchFamily="34" charset="0"/>
              </a:rPr>
              <a:t>Intentional vagueness</a:t>
            </a:r>
            <a:r>
              <a:rPr lang="en-US" sz="1400" dirty="0">
                <a:latin typeface="Helvetica" pitchFamily="34" charset="0"/>
                <a:cs typeface="Helvetica" panose="020B0604020202020204" pitchFamily="34" charset="0"/>
              </a:rPr>
              <a:t>: None</a:t>
            </a:r>
          </a:p>
          <a:p>
            <a:pPr marL="0" indent="0">
              <a:lnSpc>
                <a:spcPct val="120000"/>
              </a:lnSpc>
              <a:spcBef>
                <a:spcPts val="0"/>
              </a:spcBef>
              <a:spcAft>
                <a:spcPts val="600"/>
              </a:spcAft>
              <a:buNone/>
            </a:pPr>
            <a:r>
              <a:rPr lang="en-US" sz="1400" u="sng" dirty="0">
                <a:latin typeface="Helvetica" pitchFamily="34" charset="0"/>
                <a:cs typeface="Helvetica" panose="020B0604020202020204" pitchFamily="34" charset="0"/>
              </a:rPr>
              <a:t>Role of patient preferences</a:t>
            </a:r>
            <a:r>
              <a:rPr lang="en-US" sz="1400" dirty="0">
                <a:latin typeface="Helvetica" pitchFamily="34" charset="0"/>
                <a:cs typeface="Helvetica" panose="020B0604020202020204" pitchFamily="34" charset="0"/>
              </a:rPr>
              <a:t>: None</a:t>
            </a:r>
          </a:p>
          <a:p>
            <a:pPr marL="0" indent="0">
              <a:lnSpc>
                <a:spcPct val="120000"/>
              </a:lnSpc>
              <a:spcBef>
                <a:spcPts val="0"/>
              </a:spcBef>
              <a:spcAft>
                <a:spcPts val="600"/>
              </a:spcAft>
              <a:buNone/>
            </a:pPr>
            <a:r>
              <a:rPr lang="en-US" sz="1400" u="sng" dirty="0">
                <a:latin typeface="Helvetica" pitchFamily="34" charset="0"/>
                <a:cs typeface="Helvetica" panose="020B0604020202020204" pitchFamily="34" charset="0"/>
              </a:rPr>
              <a:t>Exceptions:</a:t>
            </a:r>
            <a:r>
              <a:rPr lang="en-US" sz="1400" dirty="0">
                <a:latin typeface="Helvetica" pitchFamily="34" charset="0"/>
                <a:cs typeface="Helvetica" panose="020B0604020202020204" pitchFamily="34" charset="0"/>
              </a:rPr>
              <a:t> None</a:t>
            </a:r>
          </a:p>
          <a:p>
            <a:pPr marL="0" indent="0">
              <a:lnSpc>
                <a:spcPct val="120000"/>
              </a:lnSpc>
              <a:spcBef>
                <a:spcPts val="0"/>
              </a:spcBef>
              <a:spcAft>
                <a:spcPts val="600"/>
              </a:spcAft>
              <a:buNone/>
            </a:pPr>
            <a:r>
              <a:rPr lang="en-US" sz="1400" u="sng" dirty="0">
                <a:latin typeface="Helvetica" pitchFamily="34" charset="0"/>
                <a:cs typeface="Helvetica" panose="020B0604020202020204" pitchFamily="34" charset="0"/>
              </a:rPr>
              <a:t>Policy level:</a:t>
            </a:r>
            <a:r>
              <a:rPr lang="en-US" sz="1400" dirty="0">
                <a:latin typeface="Helvetica" pitchFamily="34" charset="0"/>
                <a:cs typeface="Helvetica" panose="020B0604020202020204" pitchFamily="34" charset="0"/>
              </a:rPr>
              <a:t> Strong recommendation</a:t>
            </a:r>
          </a:p>
          <a:p>
            <a:pPr marL="0" indent="0">
              <a:lnSpc>
                <a:spcPct val="120000"/>
              </a:lnSpc>
              <a:spcBef>
                <a:spcPts val="0"/>
              </a:spcBef>
              <a:spcAft>
                <a:spcPts val="600"/>
              </a:spcAft>
              <a:buNone/>
            </a:pPr>
            <a:r>
              <a:rPr lang="en-US" sz="1400" u="sng" dirty="0">
                <a:latin typeface="Helvetica" pitchFamily="34" charset="0"/>
                <a:cs typeface="Helvetica" panose="020B0604020202020204" pitchFamily="34" charset="0"/>
              </a:rPr>
              <a:t>Differences of opinion</a:t>
            </a:r>
            <a:r>
              <a:rPr lang="en-US" sz="1400" dirty="0">
                <a:latin typeface="Helvetica" pitchFamily="34" charset="0"/>
                <a:cs typeface="Helvetica" panose="020B0604020202020204" pitchFamily="34" charset="0"/>
              </a:rPr>
              <a:t>:  None regarding the persistent and double-worsening presentations of ABRS; minor regarding whether to include a severe pattern of ABRS presentation (1 group member was in favor; 9 against).</a:t>
            </a:r>
            <a:endParaRPr lang="en-US" sz="1400" dirty="0">
              <a:latin typeface="Helvetica" pitchFamily="34" charset="0"/>
            </a:endParaRPr>
          </a:p>
        </p:txBody>
      </p:sp>
    </p:spTree>
    <p:extLst>
      <p:ext uri="{BB962C8B-B14F-4D97-AF65-F5344CB8AC3E}">
        <p14:creationId xmlns:p14="http://schemas.microsoft.com/office/powerpoint/2010/main" val="2039084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8EC8D-45F2-4B97-A473-E411C34AF739}"/>
              </a:ext>
            </a:extLst>
          </p:cNvPr>
          <p:cNvSpPr>
            <a:spLocks noGrp="1"/>
          </p:cNvSpPr>
          <p:nvPr>
            <p:ph type="title"/>
          </p:nvPr>
        </p:nvSpPr>
        <p:spPr/>
        <p:txBody>
          <a:bodyPr/>
          <a:lstStyle/>
          <a:p>
            <a:r>
              <a:rPr lang="en-US" dirty="0"/>
              <a:t>KAS 1B: Radiographic Imaging and Acute Rhinosinusitis</a:t>
            </a:r>
          </a:p>
        </p:txBody>
      </p:sp>
      <p:sp>
        <p:nvSpPr>
          <p:cNvPr id="3" name="Content Placeholder 2">
            <a:extLst>
              <a:ext uri="{FF2B5EF4-FFF2-40B4-BE49-F238E27FC236}">
                <a16:creationId xmlns:a16="http://schemas.microsoft.com/office/drawing/2014/main" id="{0B4E31E3-C8A4-4183-A9D9-5595C79299A4}"/>
              </a:ext>
            </a:extLst>
          </p:cNvPr>
          <p:cNvSpPr>
            <a:spLocks noGrp="1"/>
          </p:cNvSpPr>
          <p:nvPr>
            <p:ph idx="1"/>
          </p:nvPr>
        </p:nvSpPr>
        <p:spPr/>
        <p:txBody>
          <a:bodyPr>
            <a:normAutofit/>
          </a:bodyPr>
          <a:lstStyle/>
          <a:p>
            <a:pPr marL="119063" indent="0">
              <a:lnSpc>
                <a:spcPct val="100000"/>
              </a:lnSpc>
              <a:spcBef>
                <a:spcPts val="0"/>
              </a:spcBef>
              <a:spcAft>
                <a:spcPts val="1800"/>
              </a:spcAft>
              <a:buNone/>
            </a:pPr>
            <a:r>
              <a:rPr lang="en-US" sz="1800" b="1" dirty="0">
                <a:latin typeface="Helvetica" pitchFamily="34" charset="0"/>
                <a:cs typeface="Helvetica" pitchFamily="34" charset="0"/>
              </a:rPr>
              <a:t>Clinicians should not obtain radiographic imaging for patients who meet diagnostic criteria for acute rhinosinusitis, unless a complication or alternative diagnosis is suspected.  </a:t>
            </a:r>
            <a:r>
              <a:rPr lang="en-US" sz="1800" i="1" u="sng" dirty="0">
                <a:latin typeface="Helvetica" pitchFamily="34" charset="0"/>
                <a:cs typeface="Helvetica" pitchFamily="34" charset="0"/>
              </a:rPr>
              <a:t>Recommendation (against imaging)</a:t>
            </a:r>
            <a:r>
              <a:rPr lang="en-US" sz="1800" i="1" dirty="0">
                <a:latin typeface="Helvetica" pitchFamily="34" charset="0"/>
                <a:cs typeface="Helvetica" pitchFamily="34" charset="0"/>
              </a:rPr>
              <a:t> </a:t>
            </a:r>
            <a:r>
              <a:rPr lang="en-US" sz="1800" dirty="0">
                <a:latin typeface="Helvetica" pitchFamily="34" charset="0"/>
                <a:cs typeface="Helvetica" pitchFamily="34" charset="0"/>
              </a:rPr>
              <a:t>based on diagnostic studies with minor limitations and a preponderance of benefit over harm for not obtaining imaging.</a:t>
            </a:r>
          </a:p>
          <a:p>
            <a:pPr marL="119063" indent="0">
              <a:lnSpc>
                <a:spcPct val="100000"/>
              </a:lnSpc>
              <a:buNone/>
            </a:pPr>
            <a:r>
              <a:rPr lang="en-US" sz="1800" u="sng" dirty="0">
                <a:latin typeface="Helvetica" pitchFamily="34" charset="0"/>
                <a:cs typeface="Helvetica" pitchFamily="34" charset="0"/>
              </a:rPr>
              <a:t>Benefits</a:t>
            </a:r>
            <a:r>
              <a:rPr lang="en-US" sz="1800" dirty="0">
                <a:latin typeface="Helvetica" pitchFamily="34" charset="0"/>
                <a:cs typeface="Helvetica" pitchFamily="34" charset="0"/>
              </a:rPr>
              <a:t>:</a:t>
            </a:r>
            <a:r>
              <a:rPr lang="en-US" sz="1800" i="1" dirty="0">
                <a:latin typeface="Helvetica" pitchFamily="34" charset="0"/>
                <a:cs typeface="Helvetica" pitchFamily="34" charset="0"/>
              </a:rPr>
              <a:t> </a:t>
            </a:r>
            <a:r>
              <a:rPr lang="en-US" sz="1800" dirty="0">
                <a:latin typeface="Helvetica" pitchFamily="34" charset="0"/>
                <a:cs typeface="Helvetica" pitchFamily="34" charset="0"/>
              </a:rPr>
              <a:t>Avoid unnecessary radiation exposure; avoid delays in diagnosis from obtaining and interpreting imaging studies; savings by not performing routine radiologic imaging </a:t>
            </a:r>
          </a:p>
          <a:p>
            <a:pPr marL="119063" indent="0">
              <a:lnSpc>
                <a:spcPct val="100000"/>
              </a:lnSpc>
              <a:buNone/>
            </a:pPr>
            <a:r>
              <a:rPr lang="en-US" sz="1800" u="sng" dirty="0">
                <a:latin typeface="Helvetica" pitchFamily="34" charset="0"/>
                <a:cs typeface="Helvetica" pitchFamily="34" charset="0"/>
              </a:rPr>
              <a:t>Risks, harms, costs</a:t>
            </a:r>
            <a:r>
              <a:rPr lang="en-US" sz="1800" dirty="0">
                <a:latin typeface="Helvetica" pitchFamily="34" charset="0"/>
                <a:cs typeface="Helvetica" pitchFamily="34" charset="0"/>
              </a:rPr>
              <a:t>: Delayed diagnosis of serious underlying condition </a:t>
            </a:r>
          </a:p>
        </p:txBody>
      </p:sp>
    </p:spTree>
    <p:extLst>
      <p:ext uri="{BB962C8B-B14F-4D97-AF65-F5344CB8AC3E}">
        <p14:creationId xmlns:p14="http://schemas.microsoft.com/office/powerpoint/2010/main" val="943470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8EC8D-45F2-4B97-A473-E411C34AF739}"/>
              </a:ext>
            </a:extLst>
          </p:cNvPr>
          <p:cNvSpPr>
            <a:spLocks noGrp="1"/>
          </p:cNvSpPr>
          <p:nvPr>
            <p:ph type="title"/>
          </p:nvPr>
        </p:nvSpPr>
        <p:spPr/>
        <p:txBody>
          <a:bodyPr/>
          <a:lstStyle/>
          <a:p>
            <a:r>
              <a:rPr lang="en-US" dirty="0"/>
              <a:t>KAS 1B: Radiographic Imaging and Acute Rhinosinusitis</a:t>
            </a:r>
          </a:p>
        </p:txBody>
      </p:sp>
      <p:sp>
        <p:nvSpPr>
          <p:cNvPr id="3" name="Content Placeholder 2">
            <a:extLst>
              <a:ext uri="{FF2B5EF4-FFF2-40B4-BE49-F238E27FC236}">
                <a16:creationId xmlns:a16="http://schemas.microsoft.com/office/drawing/2014/main" id="{0B4E31E3-C8A4-4183-A9D9-5595C79299A4}"/>
              </a:ext>
            </a:extLst>
          </p:cNvPr>
          <p:cNvSpPr>
            <a:spLocks noGrp="1"/>
          </p:cNvSpPr>
          <p:nvPr>
            <p:ph idx="1"/>
          </p:nvPr>
        </p:nvSpPr>
        <p:spPr/>
        <p:txBody>
          <a:bodyPr>
            <a:normAutofit lnSpcReduction="10000"/>
          </a:bodyPr>
          <a:lstStyle/>
          <a:p>
            <a:pPr marL="0" indent="0">
              <a:lnSpc>
                <a:spcPct val="120000"/>
              </a:lnSpc>
              <a:spcBef>
                <a:spcPts val="0"/>
              </a:spcBef>
              <a:spcAft>
                <a:spcPts val="600"/>
              </a:spcAft>
              <a:buNone/>
            </a:pPr>
            <a:r>
              <a:rPr lang="en-US" sz="1600" b="1" dirty="0">
                <a:latin typeface="Helvetica" pitchFamily="34" charset="0"/>
              </a:rPr>
              <a:t>Action Statement Profile</a:t>
            </a:r>
          </a:p>
          <a:p>
            <a:pPr marL="0" indent="0">
              <a:lnSpc>
                <a:spcPct val="120000"/>
              </a:lnSpc>
              <a:spcBef>
                <a:spcPts val="0"/>
              </a:spcBef>
              <a:spcAft>
                <a:spcPts val="600"/>
              </a:spcAft>
              <a:buNone/>
            </a:pPr>
            <a:r>
              <a:rPr lang="en-US" sz="1400" u="sng" dirty="0">
                <a:latin typeface="Helvetica" pitchFamily="34" charset="0"/>
              </a:rPr>
              <a:t>Quality Improvement Opportunity</a:t>
            </a:r>
            <a:r>
              <a:rPr lang="en-US" sz="1400" u="sng" dirty="0">
                <a:latin typeface="Helvetica" panose="020B0604020202020204" pitchFamily="34" charset="0"/>
                <a:cs typeface="Helvetica" panose="020B0604020202020204" pitchFamily="34" charset="0"/>
              </a:rPr>
              <a:t>:</a:t>
            </a:r>
            <a:r>
              <a:rPr lang="en-US" sz="1400" dirty="0">
                <a:latin typeface="Helvetica" panose="020B0604020202020204" pitchFamily="34" charset="0"/>
                <a:cs typeface="Helvetica" panose="020B0604020202020204" pitchFamily="34" charset="0"/>
              </a:rPr>
              <a:t>  Avoid costly diagnostic tests that do not improve diagnostic accuracy and avoid unnecessary radiation exposure </a:t>
            </a:r>
          </a:p>
          <a:p>
            <a:pPr marL="0" indent="0">
              <a:lnSpc>
                <a:spcPct val="120000"/>
              </a:lnSpc>
              <a:spcBef>
                <a:spcPts val="0"/>
              </a:spcBef>
              <a:spcAft>
                <a:spcPts val="600"/>
              </a:spcAft>
              <a:buNone/>
            </a:pPr>
            <a:r>
              <a:rPr lang="en-US" sz="1400" u="sng" dirty="0">
                <a:latin typeface="Helvetica" pitchFamily="34" charset="0"/>
              </a:rPr>
              <a:t>Aggregate evidence </a:t>
            </a:r>
            <a:r>
              <a:rPr lang="en-US" sz="1400" u="sng" dirty="0">
                <a:latin typeface="Helvetica" panose="020B0604020202020204" pitchFamily="34" charset="0"/>
                <a:cs typeface="Helvetica" panose="020B0604020202020204" pitchFamily="34" charset="0"/>
              </a:rPr>
              <a:t>quality</a:t>
            </a:r>
            <a:r>
              <a:rPr lang="en-US" sz="1400" dirty="0">
                <a:latin typeface="Helvetica" pitchFamily="34" charset="0"/>
                <a:cs typeface="Helvetica" panose="020B0604020202020204" pitchFamily="34" charset="0"/>
              </a:rPr>
              <a:t>: Grade B, diagnostic studies with minor limitations </a:t>
            </a:r>
          </a:p>
          <a:p>
            <a:pPr marL="0" indent="0">
              <a:lnSpc>
                <a:spcPct val="120000"/>
              </a:lnSpc>
              <a:spcBef>
                <a:spcPts val="0"/>
              </a:spcBef>
              <a:spcAft>
                <a:spcPts val="600"/>
              </a:spcAft>
              <a:buNone/>
            </a:pPr>
            <a:r>
              <a:rPr lang="en-US" sz="1400" u="sng" dirty="0">
                <a:latin typeface="Helvetica" pitchFamily="34" charset="0"/>
              </a:rPr>
              <a:t>Level of confidence in evidence</a:t>
            </a:r>
            <a:r>
              <a:rPr lang="en-US" sz="1400" dirty="0">
                <a:latin typeface="Helvetica" pitchFamily="34" charset="0"/>
              </a:rPr>
              <a:t>: High</a:t>
            </a:r>
          </a:p>
          <a:p>
            <a:pPr marL="0" indent="0">
              <a:lnSpc>
                <a:spcPct val="120000"/>
              </a:lnSpc>
              <a:spcBef>
                <a:spcPts val="0"/>
              </a:spcBef>
              <a:spcAft>
                <a:spcPts val="600"/>
              </a:spcAft>
              <a:buNone/>
            </a:pPr>
            <a:r>
              <a:rPr lang="en-US" sz="1400" u="sng" dirty="0">
                <a:latin typeface="Helvetica" pitchFamily="34" charset="0"/>
              </a:rPr>
              <a:t>Benefit-harm assessment</a:t>
            </a:r>
            <a:r>
              <a:rPr lang="en-US" sz="1400" dirty="0">
                <a:latin typeface="Helvetica" pitchFamily="34" charset="0"/>
              </a:rPr>
              <a:t>: Preponderance of benefit over harm</a:t>
            </a:r>
          </a:p>
          <a:p>
            <a:pPr marL="0" indent="0">
              <a:lnSpc>
                <a:spcPct val="120000"/>
              </a:lnSpc>
              <a:spcBef>
                <a:spcPts val="0"/>
              </a:spcBef>
              <a:spcAft>
                <a:spcPts val="600"/>
              </a:spcAft>
              <a:buNone/>
            </a:pPr>
            <a:r>
              <a:rPr lang="en-US" sz="1400" u="sng" dirty="0">
                <a:latin typeface="Helvetica" pitchFamily="34" charset="0"/>
              </a:rPr>
              <a:t>Value judgments</a:t>
            </a:r>
            <a:r>
              <a:rPr lang="en-US" sz="1400" dirty="0">
                <a:latin typeface="Helvetica" pitchFamily="34" charset="0"/>
              </a:rPr>
              <a:t>:</a:t>
            </a:r>
            <a:r>
              <a:rPr lang="en-US" sz="1400" dirty="0">
                <a:latin typeface="Helvetica" panose="020B0604020202020204" pitchFamily="34" charset="0"/>
                <a:cs typeface="Helvetica" panose="020B0604020202020204" pitchFamily="34" charset="0"/>
              </a:rPr>
              <a:t> Importance of avoiding unnecessary radiation and cost in diagnosing acute rhinosinusitis </a:t>
            </a:r>
          </a:p>
          <a:p>
            <a:pPr marL="0" indent="0">
              <a:lnSpc>
                <a:spcPct val="120000"/>
              </a:lnSpc>
              <a:spcBef>
                <a:spcPts val="0"/>
              </a:spcBef>
              <a:spcAft>
                <a:spcPts val="600"/>
              </a:spcAft>
              <a:buNone/>
            </a:pPr>
            <a:r>
              <a:rPr lang="en-US" sz="1400" u="sng" dirty="0">
                <a:latin typeface="Helvetica" pitchFamily="34" charset="0"/>
              </a:rPr>
              <a:t>Intentional vagueness</a:t>
            </a:r>
            <a:r>
              <a:rPr lang="en-US" sz="1400" dirty="0">
                <a:latin typeface="Helvetica" pitchFamily="34" charset="0"/>
              </a:rPr>
              <a:t>: None</a:t>
            </a:r>
          </a:p>
          <a:p>
            <a:pPr marL="0" indent="0">
              <a:lnSpc>
                <a:spcPct val="120000"/>
              </a:lnSpc>
              <a:spcBef>
                <a:spcPts val="0"/>
              </a:spcBef>
              <a:spcAft>
                <a:spcPts val="600"/>
              </a:spcAft>
              <a:buNone/>
            </a:pPr>
            <a:r>
              <a:rPr lang="en-US" sz="1400" u="sng" dirty="0">
                <a:latin typeface="Helvetica" pitchFamily="34" charset="0"/>
              </a:rPr>
              <a:t>Role of patient preferences</a:t>
            </a:r>
            <a:r>
              <a:rPr lang="en-US" sz="1400" dirty="0">
                <a:latin typeface="Helvetica" pitchFamily="34" charset="0"/>
              </a:rPr>
              <a:t>: None</a:t>
            </a:r>
          </a:p>
          <a:p>
            <a:pPr marL="0" indent="0">
              <a:lnSpc>
                <a:spcPct val="120000"/>
              </a:lnSpc>
              <a:spcBef>
                <a:spcPts val="0"/>
              </a:spcBef>
              <a:spcAft>
                <a:spcPts val="600"/>
              </a:spcAft>
              <a:buNone/>
            </a:pPr>
            <a:r>
              <a:rPr lang="en-US" sz="1400" u="sng" dirty="0">
                <a:latin typeface="Helvetica" pitchFamily="34" charset="0"/>
              </a:rPr>
              <a:t>Exceptions</a:t>
            </a:r>
            <a:r>
              <a:rPr lang="en-US" sz="1400" dirty="0">
                <a:latin typeface="Helvetica" pitchFamily="34" charset="0"/>
              </a:rPr>
              <a:t>: </a:t>
            </a:r>
            <a:r>
              <a:rPr lang="en-US" sz="1400" dirty="0">
                <a:latin typeface="Helvetica" panose="020B0604020202020204" pitchFamily="34" charset="0"/>
                <a:cs typeface="Helvetica" panose="020B0604020202020204" pitchFamily="34" charset="0"/>
              </a:rPr>
              <a:t>Suspicion of complicated ARS or alternative diagnosis based  on severe headache, proptosis, cranial nerve palsies, facial swelling, or other clinical findings. </a:t>
            </a:r>
          </a:p>
          <a:p>
            <a:pPr marL="0" indent="0">
              <a:lnSpc>
                <a:spcPct val="120000"/>
              </a:lnSpc>
              <a:spcBef>
                <a:spcPts val="0"/>
              </a:spcBef>
              <a:spcAft>
                <a:spcPts val="600"/>
              </a:spcAft>
              <a:buNone/>
            </a:pPr>
            <a:r>
              <a:rPr lang="en-US" sz="1400" u="sng" dirty="0">
                <a:latin typeface="Helvetica" pitchFamily="34" charset="0"/>
              </a:rPr>
              <a:t>Policy level</a:t>
            </a:r>
            <a:r>
              <a:rPr lang="en-US" sz="1400" dirty="0">
                <a:latin typeface="Helvetica" pitchFamily="34" charset="0"/>
              </a:rPr>
              <a:t>: Recommendation</a:t>
            </a:r>
          </a:p>
          <a:p>
            <a:pPr marL="0" indent="0">
              <a:lnSpc>
                <a:spcPct val="120000"/>
              </a:lnSpc>
              <a:spcBef>
                <a:spcPts val="0"/>
              </a:spcBef>
              <a:spcAft>
                <a:spcPts val="600"/>
              </a:spcAft>
              <a:buNone/>
            </a:pPr>
            <a:r>
              <a:rPr lang="en-US" sz="1400" u="sng" dirty="0">
                <a:latin typeface="Helvetica" pitchFamily="34" charset="0"/>
              </a:rPr>
              <a:t>Differences of opinion</a:t>
            </a:r>
            <a:r>
              <a:rPr lang="en-US" sz="1400" dirty="0">
                <a:latin typeface="Helvetica" pitchFamily="34" charset="0"/>
              </a:rPr>
              <a:t>:  None</a:t>
            </a:r>
            <a:endParaRPr lang="en-US" sz="1200" dirty="0">
              <a:latin typeface="Helvetica" pitchFamily="34" charset="0"/>
            </a:endParaRPr>
          </a:p>
        </p:txBody>
      </p:sp>
    </p:spTree>
    <p:extLst>
      <p:ext uri="{BB962C8B-B14F-4D97-AF65-F5344CB8AC3E}">
        <p14:creationId xmlns:p14="http://schemas.microsoft.com/office/powerpoint/2010/main" val="556859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F199D-3C81-407B-A7B0-24B9957CDC99}"/>
              </a:ext>
            </a:extLst>
          </p:cNvPr>
          <p:cNvSpPr>
            <a:spLocks noGrp="1"/>
          </p:cNvSpPr>
          <p:nvPr>
            <p:ph type="title"/>
          </p:nvPr>
        </p:nvSpPr>
        <p:spPr/>
        <p:txBody>
          <a:bodyPr/>
          <a:lstStyle/>
          <a:p>
            <a:r>
              <a:rPr lang="en-US" dirty="0"/>
              <a:t>KAS 2: Symptomatic Relief of Viral Rhinosinusitis (VRS)</a:t>
            </a:r>
          </a:p>
        </p:txBody>
      </p:sp>
      <p:sp>
        <p:nvSpPr>
          <p:cNvPr id="3" name="Content Placeholder 2">
            <a:extLst>
              <a:ext uri="{FF2B5EF4-FFF2-40B4-BE49-F238E27FC236}">
                <a16:creationId xmlns:a16="http://schemas.microsoft.com/office/drawing/2014/main" id="{E27952CB-3E69-4699-9607-A0D84C085C7F}"/>
              </a:ext>
            </a:extLst>
          </p:cNvPr>
          <p:cNvSpPr>
            <a:spLocks noGrp="1"/>
          </p:cNvSpPr>
          <p:nvPr>
            <p:ph idx="1"/>
          </p:nvPr>
        </p:nvSpPr>
        <p:spPr/>
        <p:txBody>
          <a:bodyPr>
            <a:normAutofit/>
          </a:bodyPr>
          <a:lstStyle/>
          <a:p>
            <a:pPr marL="60325" indent="0">
              <a:lnSpc>
                <a:spcPct val="100000"/>
              </a:lnSpc>
              <a:spcBef>
                <a:spcPts val="0"/>
              </a:spcBef>
              <a:spcAft>
                <a:spcPts val="1800"/>
              </a:spcAft>
              <a:buNone/>
            </a:pPr>
            <a:r>
              <a:rPr lang="en-US" sz="1800" b="1" dirty="0">
                <a:latin typeface="Helvetica" pitchFamily="34" charset="0"/>
                <a:cs typeface="Helvetica" pitchFamily="34" charset="0"/>
              </a:rPr>
              <a:t>Clinicians may recommend analgesics, topical intranasal steroids, and/or nasal saline irrigation for symptomatic relief of VRS.</a:t>
            </a:r>
            <a:r>
              <a:rPr lang="en-US" sz="1800" dirty="0">
                <a:latin typeface="Helvetica" pitchFamily="34" charset="0"/>
                <a:cs typeface="Helvetica" pitchFamily="34" charset="0"/>
              </a:rPr>
              <a:t>  </a:t>
            </a:r>
            <a:r>
              <a:rPr lang="en-US" sz="1800" i="1" u="sng" dirty="0">
                <a:latin typeface="Helvetica" pitchFamily="34" charset="0"/>
                <a:cs typeface="Helvetica" pitchFamily="34" charset="0"/>
              </a:rPr>
              <a:t>Option</a:t>
            </a:r>
            <a:r>
              <a:rPr lang="en-US" sz="1800" i="1" dirty="0">
                <a:latin typeface="Helvetica" pitchFamily="34" charset="0"/>
                <a:cs typeface="Helvetica" pitchFamily="34" charset="0"/>
              </a:rPr>
              <a:t> based on randomized controlled trials with limitations and cohort studies with an unclear balance of benefit and harm that varies by patient. </a:t>
            </a:r>
          </a:p>
          <a:p>
            <a:pPr marL="60325" indent="0">
              <a:lnSpc>
                <a:spcPct val="100000"/>
              </a:lnSpc>
              <a:buNone/>
            </a:pPr>
            <a:r>
              <a:rPr lang="en-US" sz="1800" u="sng" dirty="0">
                <a:latin typeface="Helvetica" pitchFamily="34" charset="0"/>
                <a:cs typeface="Helvetica" pitchFamily="34" charset="0"/>
              </a:rPr>
              <a:t>Benefits:</a:t>
            </a:r>
            <a:r>
              <a:rPr lang="en-US" sz="1800" dirty="0">
                <a:latin typeface="Helvetica" pitchFamily="34" charset="0"/>
                <a:cs typeface="Helvetica" pitchFamily="34" charset="0"/>
              </a:rPr>
              <a:t> Reduction of symptoms; avoidance of unnecessary antibiotics </a:t>
            </a:r>
          </a:p>
          <a:p>
            <a:pPr marL="60325" indent="0">
              <a:lnSpc>
                <a:spcPct val="100000"/>
              </a:lnSpc>
              <a:buNone/>
            </a:pPr>
            <a:r>
              <a:rPr lang="en-US" sz="1800" u="sng" dirty="0">
                <a:latin typeface="Helvetica" pitchFamily="34" charset="0"/>
                <a:cs typeface="Helvetica" pitchFamily="34" charset="0"/>
              </a:rPr>
              <a:t>Risks, harms, costs:</a:t>
            </a:r>
            <a:r>
              <a:rPr lang="en-US" sz="1800" dirty="0">
                <a:latin typeface="Helvetica" pitchFamily="34" charset="0"/>
                <a:cs typeface="Helvetica" pitchFamily="34" charset="0"/>
              </a:rPr>
              <a:t> Adverse effects and cost of medications </a:t>
            </a:r>
          </a:p>
        </p:txBody>
      </p:sp>
    </p:spTree>
    <p:extLst>
      <p:ext uri="{BB962C8B-B14F-4D97-AF65-F5344CB8AC3E}">
        <p14:creationId xmlns:p14="http://schemas.microsoft.com/office/powerpoint/2010/main" val="29037967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A7CA0-CF78-4162-B426-DD5F3A4F97A7}"/>
              </a:ext>
            </a:extLst>
          </p:cNvPr>
          <p:cNvSpPr>
            <a:spLocks noGrp="1"/>
          </p:cNvSpPr>
          <p:nvPr>
            <p:ph type="title"/>
          </p:nvPr>
        </p:nvSpPr>
        <p:spPr/>
        <p:txBody>
          <a:bodyPr/>
          <a:lstStyle/>
          <a:p>
            <a:r>
              <a:rPr lang="en-US" dirty="0"/>
              <a:t>KAS 2: Symptomatic Relief of Viral Rhinosinusitis (VRS)</a:t>
            </a:r>
          </a:p>
        </p:txBody>
      </p:sp>
      <p:sp>
        <p:nvSpPr>
          <p:cNvPr id="3" name="Content Placeholder 2">
            <a:extLst>
              <a:ext uri="{FF2B5EF4-FFF2-40B4-BE49-F238E27FC236}">
                <a16:creationId xmlns:a16="http://schemas.microsoft.com/office/drawing/2014/main" id="{8307980C-E2F8-4040-8AE6-A52A909403CD}"/>
              </a:ext>
            </a:extLst>
          </p:cNvPr>
          <p:cNvSpPr>
            <a:spLocks noGrp="1"/>
          </p:cNvSpPr>
          <p:nvPr>
            <p:ph idx="1"/>
          </p:nvPr>
        </p:nvSpPr>
        <p:spPr/>
        <p:txBody>
          <a:bodyPr>
            <a:normAutofit fontScale="92500" lnSpcReduction="10000"/>
          </a:bodyPr>
          <a:lstStyle/>
          <a:p>
            <a:pPr marL="0" indent="0">
              <a:lnSpc>
                <a:spcPct val="120000"/>
              </a:lnSpc>
              <a:spcBef>
                <a:spcPts val="0"/>
              </a:spcBef>
              <a:spcAft>
                <a:spcPts val="600"/>
              </a:spcAft>
              <a:buNone/>
            </a:pPr>
            <a:r>
              <a:rPr lang="en-US" sz="1600" b="1" dirty="0">
                <a:latin typeface="Helvetica" panose="020B0604020202020204" pitchFamily="34" charset="0"/>
                <a:cs typeface="Helvetica" panose="020B0604020202020204" pitchFamily="34" charset="0"/>
              </a:rPr>
              <a:t>Action Statement Profile</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Quality improvement opportunity:</a:t>
            </a:r>
            <a:r>
              <a:rPr lang="en-US" sz="1400" dirty="0">
                <a:latin typeface="Helvetica" panose="020B0604020202020204" pitchFamily="34" charset="0"/>
                <a:cs typeface="Helvetica" panose="020B0604020202020204" pitchFamily="34" charset="0"/>
              </a:rPr>
              <a:t> To encourage consideration of supportive therapies that may improve quality of life for individuals suffering from VRS and furthermore support the avoidance of unnecessary antibiotics in viral disease</a:t>
            </a:r>
            <a:r>
              <a:rPr lang="en-US" sz="1400" dirty="0"/>
              <a:t>. </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Aggregate evidence quality</a:t>
            </a:r>
            <a:r>
              <a:rPr lang="en-US" sz="1400" dirty="0">
                <a:latin typeface="Helvetica" panose="020B0604020202020204" pitchFamily="34" charset="0"/>
                <a:cs typeface="Helvetica" panose="020B0604020202020204" pitchFamily="34" charset="0"/>
              </a:rPr>
              <a:t>: </a:t>
            </a:r>
            <a:r>
              <a:rPr lang="en-US" sz="1400" dirty="0"/>
              <a:t>Grade B and C, randomized controlled trials with limitations and cohort studies</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Level of confidence in evidence</a:t>
            </a:r>
            <a:r>
              <a:rPr lang="en-US" sz="1400" dirty="0">
                <a:latin typeface="Helvetica" panose="020B0604020202020204" pitchFamily="34" charset="0"/>
                <a:cs typeface="Helvetica" panose="020B0604020202020204" pitchFamily="34" charset="0"/>
              </a:rPr>
              <a:t>: Medium</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Benefit-harm assessment</a:t>
            </a:r>
            <a:r>
              <a:rPr lang="en-US" sz="1400" dirty="0">
                <a:latin typeface="Helvetica" panose="020B0604020202020204" pitchFamily="34" charset="0"/>
                <a:cs typeface="Helvetica" panose="020B0604020202020204" pitchFamily="34" charset="0"/>
              </a:rPr>
              <a:t>: Balance of benefit and harm</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Value judgments</a:t>
            </a:r>
            <a:r>
              <a:rPr lang="en-US" sz="1400" dirty="0">
                <a:latin typeface="Helvetica" panose="020B0604020202020204" pitchFamily="34" charset="0"/>
                <a:cs typeface="Helvetica" panose="020B0604020202020204" pitchFamily="34" charset="0"/>
              </a:rPr>
              <a:t>: </a:t>
            </a:r>
            <a:r>
              <a:rPr lang="en-US" sz="1400" dirty="0"/>
              <a:t>A desire to call attention to VRS as a subset of the “common cold,” yet distinct from ABRS, that may benefit from explicit diagnosis and discussing options for symptomatic relief </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Intentional vagueness:</a:t>
            </a:r>
            <a:r>
              <a:rPr lang="en-US" sz="1400" dirty="0">
                <a:latin typeface="Helvetica" panose="020B0604020202020204" pitchFamily="34" charset="0"/>
                <a:cs typeface="Helvetica" panose="020B0604020202020204" pitchFamily="34" charset="0"/>
              </a:rPr>
              <a:t> </a:t>
            </a:r>
            <a:r>
              <a:rPr lang="en-US" sz="1400" dirty="0"/>
              <a:t>The specific “symptomatic relief” is at the discretion of the clinician and patient, but should not include antibiotics </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Role of patient preferences</a:t>
            </a:r>
            <a:r>
              <a:rPr lang="en-US" sz="1400" dirty="0">
                <a:latin typeface="Helvetica" panose="020B0604020202020204" pitchFamily="34" charset="0"/>
                <a:cs typeface="Helvetica" panose="020B0604020202020204" pitchFamily="34" charset="0"/>
              </a:rPr>
              <a:t>: </a:t>
            </a:r>
            <a:r>
              <a:rPr lang="en-US" sz="1400" dirty="0"/>
              <a:t>Large role in selection and use of therapies for symptomatic relief based on shared decision making </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Exceptions: </a:t>
            </a:r>
            <a:r>
              <a:rPr lang="en-US" sz="1400" dirty="0">
                <a:latin typeface="Helvetica" panose="020B0604020202020204" pitchFamily="34" charset="0"/>
                <a:cs typeface="Helvetica" panose="020B0604020202020204" pitchFamily="34" charset="0"/>
              </a:rPr>
              <a:t>None</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Policy level</a:t>
            </a:r>
            <a:r>
              <a:rPr lang="en-US" sz="1400" dirty="0">
                <a:latin typeface="Helvetica" panose="020B0604020202020204" pitchFamily="34" charset="0"/>
                <a:cs typeface="Helvetica" panose="020B0604020202020204" pitchFamily="34" charset="0"/>
              </a:rPr>
              <a:t>: Option</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Differences of opinion</a:t>
            </a:r>
            <a:r>
              <a:rPr lang="en-US" sz="1400" dirty="0">
                <a:latin typeface="Helvetica" panose="020B0604020202020204" pitchFamily="34" charset="0"/>
                <a:cs typeface="Helvetica" panose="020B0604020202020204" pitchFamily="34" charset="0"/>
              </a:rPr>
              <a:t>: Minor regarding the need to explicitly discuss VRS in a distinct statement</a:t>
            </a:r>
            <a:endParaRPr lang="en-US" sz="1400" b="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725171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4E469-FE80-4650-9BFC-C740C2FFFE78}"/>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5BDC6345-DE54-44CD-8947-DD16B224D863}"/>
              </a:ext>
            </a:extLst>
          </p:cNvPr>
          <p:cNvSpPr>
            <a:spLocks noGrp="1"/>
          </p:cNvSpPr>
          <p:nvPr>
            <p:ph idx="1"/>
          </p:nvPr>
        </p:nvSpPr>
        <p:spPr/>
        <p:txBody>
          <a:bodyPr>
            <a:normAutofit fontScale="62500" lnSpcReduction="20000"/>
          </a:bodyPr>
          <a:lstStyle/>
          <a:p>
            <a:pPr marL="0" indent="0" algn="ctr">
              <a:lnSpc>
                <a:spcPct val="120000"/>
              </a:lnSpc>
              <a:buNone/>
            </a:pPr>
            <a:r>
              <a:rPr lang="en-US" dirty="0"/>
              <a:t>The clinical practice guideline is not intended as the sole source of guidance in managing adult patients with sinusitis. Rather, it is designed to assist clinicians by providing an evidence-based framework for decision-making strategies. The guideline is not intended to replace clinical judgment or establish a protocol for all individuals with this condition and may not provide the only appropriate approach to diagnosing and managing this program of care. As medical knowledge expands and technology advances, clinical indicators and guidelines are promoted as conditional and provisional proposals of what is recommended under specific conditions but are not absolute. Guidelines are not mandates. These do not and should not purport to be a legal standard of care. The responsible physician, in light of all circumstances presented by the individual patient, must determine the appropriate treatment. Adherence to these guidelines will not ensure successful patient outcomes in every situation. The American Academy of Otolaryngology-Head and Neck Surgery Foundation emphasizes that these clinical guidelines should not be deemed to include all proper treatment decisions or methods of care or to exclude other treatment decisions or methods of care reasonably directed to obtaining the same results.</a:t>
            </a:r>
          </a:p>
        </p:txBody>
      </p:sp>
    </p:spTree>
    <p:extLst>
      <p:ext uri="{BB962C8B-B14F-4D97-AF65-F5344CB8AC3E}">
        <p14:creationId xmlns:p14="http://schemas.microsoft.com/office/powerpoint/2010/main" val="654507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4D5EA-215E-4DEE-BDF4-6351BF0B8ADE}"/>
              </a:ext>
            </a:extLst>
          </p:cNvPr>
          <p:cNvSpPr>
            <a:spLocks noGrp="1"/>
          </p:cNvSpPr>
          <p:nvPr>
            <p:ph type="title"/>
          </p:nvPr>
        </p:nvSpPr>
        <p:spPr/>
        <p:txBody>
          <a:bodyPr/>
          <a:lstStyle/>
          <a:p>
            <a:r>
              <a:rPr lang="en-US" dirty="0"/>
              <a:t>KAS 3: Symptomatic Relief of Acute Bacterial Rhinosinusitis</a:t>
            </a:r>
          </a:p>
        </p:txBody>
      </p:sp>
      <p:sp>
        <p:nvSpPr>
          <p:cNvPr id="3" name="Content Placeholder 2">
            <a:extLst>
              <a:ext uri="{FF2B5EF4-FFF2-40B4-BE49-F238E27FC236}">
                <a16:creationId xmlns:a16="http://schemas.microsoft.com/office/drawing/2014/main" id="{B3605969-6CF9-472A-8B9F-7C37319EDDD2}"/>
              </a:ext>
            </a:extLst>
          </p:cNvPr>
          <p:cNvSpPr>
            <a:spLocks noGrp="1"/>
          </p:cNvSpPr>
          <p:nvPr>
            <p:ph idx="1"/>
          </p:nvPr>
        </p:nvSpPr>
        <p:spPr/>
        <p:txBody>
          <a:bodyPr>
            <a:normAutofit/>
          </a:bodyPr>
          <a:lstStyle/>
          <a:p>
            <a:pPr marL="119063" indent="0">
              <a:lnSpc>
                <a:spcPct val="120000"/>
              </a:lnSpc>
              <a:spcAft>
                <a:spcPts val="1800"/>
              </a:spcAft>
              <a:buNone/>
            </a:pPr>
            <a:r>
              <a:rPr lang="en-US" sz="1800" b="1" dirty="0">
                <a:latin typeface="Helvetica" pitchFamily="34" charset="0"/>
                <a:cs typeface="Helvetica" pitchFamily="34" charset="0"/>
              </a:rPr>
              <a:t>Clinicians may recommend analgesics, topical intranasal steroids, and/or nasal saline irrigation for symptomatic relief of ABRS.  </a:t>
            </a:r>
            <a:r>
              <a:rPr lang="en-US" sz="1800" i="1" u="sng" dirty="0">
                <a:latin typeface="Helvetica" pitchFamily="34" charset="0"/>
                <a:cs typeface="Helvetica" pitchFamily="34" charset="0"/>
              </a:rPr>
              <a:t>Option</a:t>
            </a:r>
            <a:r>
              <a:rPr lang="en-US" sz="1800" i="1" dirty="0">
                <a:latin typeface="Helvetica" pitchFamily="34" charset="0"/>
                <a:cs typeface="Helvetica" pitchFamily="34" charset="0"/>
              </a:rPr>
              <a:t> based on randomized controlled trials with heterogeneous populations, diagnostic criteria, and outcome measures with a balance of benefit and harm. </a:t>
            </a:r>
          </a:p>
          <a:p>
            <a:pPr marL="119063" indent="0">
              <a:lnSpc>
                <a:spcPct val="120000"/>
              </a:lnSpc>
              <a:spcAft>
                <a:spcPts val="0"/>
              </a:spcAft>
              <a:buNone/>
            </a:pPr>
            <a:r>
              <a:rPr lang="en-US" sz="1800" u="sng" dirty="0">
                <a:latin typeface="Helvetica" pitchFamily="34" charset="0"/>
                <a:cs typeface="Helvetica" pitchFamily="34" charset="0"/>
              </a:rPr>
              <a:t>Benefits:</a:t>
            </a:r>
            <a:r>
              <a:rPr lang="en-US" sz="1800" dirty="0">
                <a:latin typeface="Helvetica" pitchFamily="34" charset="0"/>
                <a:cs typeface="Helvetica" pitchFamily="34" charset="0"/>
              </a:rPr>
              <a:t>  Relief of facial pain with analgesics, modest increase in symptom relief from topical nasal steroids (number needed to treat 14), and possible symptom relief from saline irrigations; avoidance of adverse events from  ineffective therapies</a:t>
            </a:r>
          </a:p>
          <a:p>
            <a:pPr marL="119063" indent="0">
              <a:lnSpc>
                <a:spcPct val="120000"/>
              </a:lnSpc>
              <a:spcBef>
                <a:spcPts val="600"/>
              </a:spcBef>
              <a:buNone/>
            </a:pPr>
            <a:r>
              <a:rPr lang="en-US" sz="1800" u="sng" dirty="0">
                <a:latin typeface="Helvetica" pitchFamily="34" charset="0"/>
                <a:cs typeface="Helvetica" pitchFamily="34" charset="0"/>
              </a:rPr>
              <a:t>Risks, harms, costs:</a:t>
            </a:r>
            <a:r>
              <a:rPr lang="en-US" sz="1800" dirty="0">
                <a:latin typeface="Helvetica" pitchFamily="34" charset="0"/>
                <a:cs typeface="Helvetica" pitchFamily="34" charset="0"/>
              </a:rPr>
              <a:t>  Side effects of medications, which include local and systemic adverse reactions; cost of medications</a:t>
            </a:r>
          </a:p>
        </p:txBody>
      </p:sp>
    </p:spTree>
    <p:extLst>
      <p:ext uri="{BB962C8B-B14F-4D97-AF65-F5344CB8AC3E}">
        <p14:creationId xmlns:p14="http://schemas.microsoft.com/office/powerpoint/2010/main" val="11505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4D5EA-215E-4DEE-BDF4-6351BF0B8ADE}"/>
              </a:ext>
            </a:extLst>
          </p:cNvPr>
          <p:cNvSpPr>
            <a:spLocks noGrp="1"/>
          </p:cNvSpPr>
          <p:nvPr>
            <p:ph type="title"/>
          </p:nvPr>
        </p:nvSpPr>
        <p:spPr/>
        <p:txBody>
          <a:bodyPr/>
          <a:lstStyle/>
          <a:p>
            <a:r>
              <a:rPr lang="en-US" dirty="0"/>
              <a:t>KAS 3: Symptomatic Relief of Acute Bacterial Rhinosinusitis</a:t>
            </a:r>
          </a:p>
        </p:txBody>
      </p:sp>
      <p:sp>
        <p:nvSpPr>
          <p:cNvPr id="3" name="Content Placeholder 2">
            <a:extLst>
              <a:ext uri="{FF2B5EF4-FFF2-40B4-BE49-F238E27FC236}">
                <a16:creationId xmlns:a16="http://schemas.microsoft.com/office/drawing/2014/main" id="{B3605969-6CF9-472A-8B9F-7C37319EDDD2}"/>
              </a:ext>
            </a:extLst>
          </p:cNvPr>
          <p:cNvSpPr>
            <a:spLocks noGrp="1"/>
          </p:cNvSpPr>
          <p:nvPr>
            <p:ph idx="1"/>
          </p:nvPr>
        </p:nvSpPr>
        <p:spPr/>
        <p:txBody>
          <a:bodyPr>
            <a:normAutofit fontScale="40000" lnSpcReduction="20000"/>
          </a:bodyPr>
          <a:lstStyle/>
          <a:p>
            <a:pPr marL="0" indent="0">
              <a:lnSpc>
                <a:spcPct val="120000"/>
              </a:lnSpc>
              <a:spcBef>
                <a:spcPts val="0"/>
              </a:spcBef>
              <a:spcAft>
                <a:spcPts val="600"/>
              </a:spcAft>
              <a:buNone/>
            </a:pPr>
            <a:r>
              <a:rPr lang="en-US" sz="4000"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600"/>
              </a:spcAft>
              <a:buNone/>
            </a:pPr>
            <a:r>
              <a:rPr lang="en-US" sz="3200" u="sng" dirty="0">
                <a:latin typeface="Helvetica" panose="020B0604020202020204" pitchFamily="34" charset="0"/>
                <a:cs typeface="Helvetica" panose="020B0604020202020204" pitchFamily="34" charset="0"/>
              </a:rPr>
              <a:t>Quality improvement opportunity</a:t>
            </a:r>
            <a:r>
              <a:rPr lang="en-US" sz="3200" dirty="0">
                <a:latin typeface="Helvetica" panose="020B0604020202020204" pitchFamily="34" charset="0"/>
                <a:cs typeface="Helvetica" panose="020B0604020202020204" pitchFamily="34" charset="0"/>
              </a:rPr>
              <a:t>: Promote interventions that can relieve ABRS symptoms (analgesics, saline irrigation, topical intranasal steroids) and discourage interventions with questionable or unproven efficacy (antihistamines, systemic steroids, guaifenesin). </a:t>
            </a:r>
          </a:p>
          <a:p>
            <a:pPr marL="0" indent="0">
              <a:lnSpc>
                <a:spcPct val="120000"/>
              </a:lnSpc>
              <a:spcBef>
                <a:spcPts val="0"/>
              </a:spcBef>
              <a:spcAft>
                <a:spcPts val="600"/>
              </a:spcAft>
              <a:buNone/>
            </a:pPr>
            <a:r>
              <a:rPr lang="en-US" sz="3200" u="sng" dirty="0">
                <a:latin typeface="Helvetica" pitchFamily="34" charset="0"/>
                <a:cs typeface="Helvetica" panose="020B0604020202020204" pitchFamily="34" charset="0"/>
              </a:rPr>
              <a:t>Aggregate evidence quality</a:t>
            </a:r>
            <a:r>
              <a:rPr lang="en-US" sz="3200" dirty="0">
                <a:latin typeface="Helvetica" pitchFamily="34" charset="0"/>
                <a:cs typeface="Helvetica" panose="020B0604020202020204" pitchFamily="34" charset="0"/>
              </a:rPr>
              <a:t>: Grade A, systematic review of RCTs for topical nasal steroids; Grade B, randomized controlled trials with heterogeneous populations, diagnostic criteria, and outcomes measures for saline irrigation and systemic steroids; grade D, first principles, for analgesics, decongestants, antihistamines (in non-atopic patients) and guaifenesin. </a:t>
            </a:r>
          </a:p>
          <a:p>
            <a:pPr marL="0" indent="0">
              <a:lnSpc>
                <a:spcPct val="120000"/>
              </a:lnSpc>
              <a:spcBef>
                <a:spcPts val="0"/>
              </a:spcBef>
              <a:spcAft>
                <a:spcPts val="600"/>
              </a:spcAft>
              <a:buNone/>
            </a:pPr>
            <a:r>
              <a:rPr lang="en-US" sz="3200" u="sng" dirty="0">
                <a:latin typeface="Helvetica" pitchFamily="34" charset="0"/>
                <a:cs typeface="Helvetica" panose="020B0604020202020204" pitchFamily="34" charset="0"/>
              </a:rPr>
              <a:t>Level of confidence in evidence</a:t>
            </a:r>
            <a:r>
              <a:rPr lang="en-US" sz="3200" dirty="0">
                <a:latin typeface="Helvetica" pitchFamily="34" charset="0"/>
                <a:cs typeface="Helvetica" panose="020B0604020202020204" pitchFamily="34" charset="0"/>
              </a:rPr>
              <a:t>: Medium</a:t>
            </a:r>
          </a:p>
          <a:p>
            <a:pPr marL="0" indent="0">
              <a:lnSpc>
                <a:spcPct val="120000"/>
              </a:lnSpc>
              <a:spcBef>
                <a:spcPts val="0"/>
              </a:spcBef>
              <a:spcAft>
                <a:spcPts val="600"/>
              </a:spcAft>
              <a:buNone/>
            </a:pPr>
            <a:r>
              <a:rPr lang="en-US" sz="3200" u="sng" dirty="0">
                <a:latin typeface="Helvetica" pitchFamily="34" charset="0"/>
                <a:cs typeface="Helvetica" panose="020B0604020202020204" pitchFamily="34" charset="0"/>
              </a:rPr>
              <a:t>Benefit-harm assessment</a:t>
            </a:r>
            <a:r>
              <a:rPr lang="en-US" sz="3200" dirty="0">
                <a:latin typeface="Helvetica" pitchFamily="34" charset="0"/>
                <a:cs typeface="Helvetica" panose="020B0604020202020204" pitchFamily="34" charset="0"/>
              </a:rPr>
              <a:t>: Balance of benefit and harm</a:t>
            </a:r>
          </a:p>
          <a:p>
            <a:pPr marL="0" indent="0">
              <a:lnSpc>
                <a:spcPct val="120000"/>
              </a:lnSpc>
              <a:spcBef>
                <a:spcPts val="0"/>
              </a:spcBef>
              <a:spcAft>
                <a:spcPts val="600"/>
              </a:spcAft>
              <a:buNone/>
            </a:pPr>
            <a:r>
              <a:rPr lang="en-US" sz="3200" u="sng" dirty="0">
                <a:latin typeface="Helvetica" pitchFamily="34" charset="0"/>
                <a:cs typeface="Helvetica" panose="020B0604020202020204" pitchFamily="34" charset="0"/>
              </a:rPr>
              <a:t>Value judgments</a:t>
            </a:r>
            <a:r>
              <a:rPr lang="en-US" sz="3200" dirty="0">
                <a:latin typeface="Helvetica" pitchFamily="34" charset="0"/>
                <a:cs typeface="Helvetica" panose="020B0604020202020204" pitchFamily="34" charset="0"/>
              </a:rPr>
              <a:t>: Provide symptomatic relief while minimizing adverse events and costs </a:t>
            </a:r>
          </a:p>
          <a:p>
            <a:pPr marL="0" indent="0">
              <a:lnSpc>
                <a:spcPct val="120000"/>
              </a:lnSpc>
              <a:spcBef>
                <a:spcPts val="0"/>
              </a:spcBef>
              <a:spcAft>
                <a:spcPts val="600"/>
              </a:spcAft>
              <a:buNone/>
            </a:pPr>
            <a:r>
              <a:rPr lang="en-US" sz="3200" u="sng" dirty="0">
                <a:latin typeface="Helvetica" pitchFamily="34" charset="0"/>
                <a:cs typeface="Helvetica" panose="020B0604020202020204" pitchFamily="34" charset="0"/>
              </a:rPr>
              <a:t>Intentional vagueness</a:t>
            </a:r>
            <a:r>
              <a:rPr lang="en-US" sz="3200" dirty="0">
                <a:latin typeface="Helvetica" pitchFamily="34" charset="0"/>
                <a:cs typeface="Helvetica" panose="020B0604020202020204" pitchFamily="34" charset="0"/>
              </a:rPr>
              <a:t>: We use the broad term “symptomatic relief” to acknowledge there are several interventions available and to encourage a conversation between clinicians and patients about which specific intervention(s) may be best for their ABRS symptoms. </a:t>
            </a:r>
          </a:p>
          <a:p>
            <a:pPr marL="0" indent="0">
              <a:lnSpc>
                <a:spcPct val="120000"/>
              </a:lnSpc>
              <a:spcBef>
                <a:spcPts val="0"/>
              </a:spcBef>
              <a:spcAft>
                <a:spcPts val="600"/>
              </a:spcAft>
              <a:buNone/>
            </a:pPr>
            <a:r>
              <a:rPr lang="en-US" sz="3200" u="sng" dirty="0">
                <a:latin typeface="Helvetica" pitchFamily="34" charset="0"/>
                <a:cs typeface="Helvetica" panose="020B0604020202020204" pitchFamily="34" charset="0"/>
              </a:rPr>
              <a:t>Role of patient preferences</a:t>
            </a:r>
            <a:r>
              <a:rPr lang="en-US" sz="3200" dirty="0">
                <a:latin typeface="Helvetica" pitchFamily="34" charset="0"/>
                <a:cs typeface="Helvetica" panose="020B0604020202020204" pitchFamily="34" charset="0"/>
              </a:rPr>
              <a:t>: </a:t>
            </a:r>
            <a:r>
              <a:rPr lang="en-US" sz="3200" dirty="0"/>
              <a:t>Large role for shared decision-making regarding use of analgesics, topical nasal steroids, and saline irrigation </a:t>
            </a:r>
          </a:p>
          <a:p>
            <a:pPr marL="0" indent="0">
              <a:lnSpc>
                <a:spcPct val="120000"/>
              </a:lnSpc>
              <a:spcBef>
                <a:spcPts val="0"/>
              </a:spcBef>
              <a:spcAft>
                <a:spcPts val="600"/>
              </a:spcAft>
              <a:buNone/>
            </a:pPr>
            <a:r>
              <a:rPr lang="en-US" sz="3200" u="sng" dirty="0">
                <a:latin typeface="Helvetica" pitchFamily="34" charset="0"/>
                <a:cs typeface="Helvetica" panose="020B0604020202020204" pitchFamily="34" charset="0"/>
              </a:rPr>
              <a:t>Exceptions</a:t>
            </a:r>
            <a:r>
              <a:rPr lang="en-US" sz="3200" dirty="0">
                <a:latin typeface="Helvetica" pitchFamily="34" charset="0"/>
                <a:cs typeface="Helvetica" panose="020B0604020202020204" pitchFamily="34" charset="0"/>
              </a:rPr>
              <a:t>: None</a:t>
            </a:r>
          </a:p>
          <a:p>
            <a:pPr marL="0" indent="0">
              <a:lnSpc>
                <a:spcPct val="120000"/>
              </a:lnSpc>
              <a:spcBef>
                <a:spcPts val="0"/>
              </a:spcBef>
              <a:spcAft>
                <a:spcPts val="600"/>
              </a:spcAft>
              <a:buNone/>
            </a:pPr>
            <a:r>
              <a:rPr lang="en-US" sz="3200" u="sng" dirty="0">
                <a:latin typeface="Helvetica" pitchFamily="34" charset="0"/>
                <a:cs typeface="Helvetica" panose="020B0604020202020204" pitchFamily="34" charset="0"/>
              </a:rPr>
              <a:t>Policy level</a:t>
            </a:r>
            <a:r>
              <a:rPr lang="en-US" sz="3200" dirty="0">
                <a:latin typeface="Helvetica" pitchFamily="34" charset="0"/>
                <a:cs typeface="Helvetica" panose="020B0604020202020204" pitchFamily="34" charset="0"/>
              </a:rPr>
              <a:t>: Option</a:t>
            </a:r>
          </a:p>
          <a:p>
            <a:pPr marL="0" indent="0">
              <a:lnSpc>
                <a:spcPct val="120000"/>
              </a:lnSpc>
              <a:spcBef>
                <a:spcPts val="0"/>
              </a:spcBef>
              <a:spcAft>
                <a:spcPts val="600"/>
              </a:spcAft>
              <a:buNone/>
            </a:pPr>
            <a:r>
              <a:rPr lang="en-US" sz="3200" u="sng" dirty="0">
                <a:latin typeface="Helvetica" pitchFamily="34" charset="0"/>
                <a:cs typeface="Helvetica" panose="020B0604020202020204" pitchFamily="34" charset="0"/>
              </a:rPr>
              <a:t>Differences of opinion</a:t>
            </a:r>
            <a:r>
              <a:rPr lang="en-US" sz="3200" dirty="0">
                <a:latin typeface="Helvetica" pitchFamily="34" charset="0"/>
                <a:cs typeface="Helvetica" panose="020B0604020202020204" pitchFamily="34" charset="0"/>
              </a:rPr>
              <a:t>:  None</a:t>
            </a:r>
            <a:endParaRPr lang="en-US" sz="3600" dirty="0">
              <a:latin typeface="Helvetica" pitchFamily="34" charset="0"/>
              <a:cs typeface="Helvetica" panose="020B0604020202020204" pitchFamily="34" charset="0"/>
            </a:endParaRPr>
          </a:p>
        </p:txBody>
      </p:sp>
    </p:spTree>
    <p:extLst>
      <p:ext uri="{BB962C8B-B14F-4D97-AF65-F5344CB8AC3E}">
        <p14:creationId xmlns:p14="http://schemas.microsoft.com/office/powerpoint/2010/main" val="30509585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587F3-F631-4240-B101-1B8320F041B1}"/>
              </a:ext>
            </a:extLst>
          </p:cNvPr>
          <p:cNvSpPr>
            <a:spLocks noGrp="1"/>
          </p:cNvSpPr>
          <p:nvPr>
            <p:ph type="title"/>
          </p:nvPr>
        </p:nvSpPr>
        <p:spPr/>
        <p:txBody>
          <a:bodyPr/>
          <a:lstStyle/>
          <a:p>
            <a:r>
              <a:rPr lang="en-US" dirty="0"/>
              <a:t>KAS 4: Initial Management of Acute Bacterial Rhinosinusitis (ABRS)</a:t>
            </a:r>
          </a:p>
        </p:txBody>
      </p:sp>
      <p:sp>
        <p:nvSpPr>
          <p:cNvPr id="3" name="Content Placeholder 2">
            <a:extLst>
              <a:ext uri="{FF2B5EF4-FFF2-40B4-BE49-F238E27FC236}">
                <a16:creationId xmlns:a16="http://schemas.microsoft.com/office/drawing/2014/main" id="{5900BED9-10AD-474E-9D43-0CAAADE4567E}"/>
              </a:ext>
            </a:extLst>
          </p:cNvPr>
          <p:cNvSpPr>
            <a:spLocks noGrp="1"/>
          </p:cNvSpPr>
          <p:nvPr>
            <p:ph idx="1"/>
          </p:nvPr>
        </p:nvSpPr>
        <p:spPr/>
        <p:txBody>
          <a:bodyPr>
            <a:normAutofit lnSpcReduction="10000"/>
          </a:bodyPr>
          <a:lstStyle/>
          <a:p>
            <a:pPr marL="0" indent="0">
              <a:lnSpc>
                <a:spcPct val="120000"/>
              </a:lnSpc>
              <a:spcBef>
                <a:spcPts val="0"/>
              </a:spcBef>
              <a:spcAft>
                <a:spcPts val="1800"/>
              </a:spcAft>
              <a:buNone/>
            </a:pPr>
            <a:r>
              <a:rPr lang="en-US" sz="1600" b="1" dirty="0">
                <a:latin typeface="Helvetica" pitchFamily="34" charset="0"/>
                <a:cs typeface="Helvetica" pitchFamily="34" charset="0"/>
              </a:rPr>
              <a:t>Clinicians should either offer watchful waiting (without antibiotics) or prescribe initial antibiotic therapy for adults with uncomplicated ABRS.  Watchful waiting should be offered only when there is assurance of follow up, such that antibiotic therapy is started if the patient’s condition fails to improve by 7 days after ABRS diagnosis or if it worsens at any time. </a:t>
            </a:r>
            <a:r>
              <a:rPr lang="en-US" sz="1600" i="1" u="sng" dirty="0">
                <a:latin typeface="Helvetica" pitchFamily="34" charset="0"/>
                <a:cs typeface="Helvetica" pitchFamily="34" charset="0"/>
              </a:rPr>
              <a:t>Recommendation</a:t>
            </a:r>
            <a:r>
              <a:rPr lang="en-US" sz="1600" i="1" dirty="0">
                <a:latin typeface="Helvetica" pitchFamily="34" charset="0"/>
                <a:cs typeface="Helvetica" pitchFamily="34" charset="0"/>
              </a:rPr>
              <a:t> based on systematic reviews of double-blind randomized controlled trials with some heterogeneity in diagnostic criteria and illness severity, and a relative balance of benefit and risk</a:t>
            </a:r>
          </a:p>
          <a:p>
            <a:pPr marL="0" indent="0">
              <a:lnSpc>
                <a:spcPct val="120000"/>
              </a:lnSpc>
              <a:buNone/>
            </a:pPr>
            <a:r>
              <a:rPr lang="en-US" sz="1600" u="sng" dirty="0">
                <a:latin typeface="Helvetica" pitchFamily="34" charset="0"/>
                <a:cs typeface="Helvetica" pitchFamily="34" charset="0"/>
              </a:rPr>
              <a:t>Benefits</a:t>
            </a:r>
            <a:r>
              <a:rPr lang="en-US" sz="1600" dirty="0">
                <a:latin typeface="Helvetica" pitchFamily="34" charset="0"/>
                <a:cs typeface="Helvetica" pitchFamily="34" charset="0"/>
              </a:rPr>
              <a:t>: Promote more informed, shared-decisions regarding whether or not to prescribe initial antibiotics for ABRS given the favorable natural history in placebo groups, the small to modest benefits of antibiotic therapy, and the higher rates of adverse events when antibiotics are prescribed.; more selective initial use of antibiotics will reduce adverse events and the risk of bacterial resistance. </a:t>
            </a:r>
          </a:p>
          <a:p>
            <a:pPr marL="0" indent="0">
              <a:lnSpc>
                <a:spcPct val="120000"/>
              </a:lnSpc>
              <a:spcBef>
                <a:spcPts val="600"/>
              </a:spcBef>
              <a:buNone/>
            </a:pPr>
            <a:r>
              <a:rPr lang="en-US" sz="1600" u="sng" dirty="0">
                <a:latin typeface="Helvetica" pitchFamily="34" charset="0"/>
                <a:cs typeface="Helvetica" pitchFamily="34" charset="0"/>
              </a:rPr>
              <a:t>Risks, harms, costs</a:t>
            </a:r>
            <a:r>
              <a:rPr lang="en-US" sz="1600" dirty="0">
                <a:latin typeface="Helvetica" pitchFamily="34" charset="0"/>
                <a:cs typeface="Helvetica" pitchFamily="34" charset="0"/>
              </a:rPr>
              <a:t>: Antibiotics could be withheld from patients who would have derived benefit from their use; antibiotics could be prescribed to patients who would have improved equally on their own. </a:t>
            </a:r>
          </a:p>
        </p:txBody>
      </p:sp>
    </p:spTree>
    <p:extLst>
      <p:ext uri="{BB962C8B-B14F-4D97-AF65-F5344CB8AC3E}">
        <p14:creationId xmlns:p14="http://schemas.microsoft.com/office/powerpoint/2010/main" val="10517459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587F3-F631-4240-B101-1B8320F041B1}"/>
              </a:ext>
            </a:extLst>
          </p:cNvPr>
          <p:cNvSpPr>
            <a:spLocks noGrp="1"/>
          </p:cNvSpPr>
          <p:nvPr>
            <p:ph type="title"/>
          </p:nvPr>
        </p:nvSpPr>
        <p:spPr/>
        <p:txBody>
          <a:bodyPr/>
          <a:lstStyle/>
          <a:p>
            <a:r>
              <a:rPr lang="en-US" dirty="0"/>
              <a:t>KAS 4: Initial Management of Acute Bacterial Rhinosinusitis (ABRS)</a:t>
            </a:r>
          </a:p>
        </p:txBody>
      </p:sp>
      <p:sp>
        <p:nvSpPr>
          <p:cNvPr id="3" name="Content Placeholder 2">
            <a:extLst>
              <a:ext uri="{FF2B5EF4-FFF2-40B4-BE49-F238E27FC236}">
                <a16:creationId xmlns:a16="http://schemas.microsoft.com/office/drawing/2014/main" id="{5900BED9-10AD-474E-9D43-0CAAADE4567E}"/>
              </a:ext>
            </a:extLst>
          </p:cNvPr>
          <p:cNvSpPr>
            <a:spLocks noGrp="1"/>
          </p:cNvSpPr>
          <p:nvPr>
            <p:ph idx="1"/>
          </p:nvPr>
        </p:nvSpPr>
        <p:spPr/>
        <p:txBody>
          <a:bodyPr>
            <a:normAutofit fontScale="92500" lnSpcReduction="10000"/>
          </a:bodyPr>
          <a:lstStyle/>
          <a:p>
            <a:pPr marL="0" indent="0">
              <a:lnSpc>
                <a:spcPct val="120000"/>
              </a:lnSpc>
              <a:spcBef>
                <a:spcPts val="0"/>
              </a:spcBef>
              <a:spcAft>
                <a:spcPts val="600"/>
              </a:spcAft>
              <a:buNone/>
            </a:pPr>
            <a:r>
              <a:rPr lang="en-US" sz="1400"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600"/>
              </a:spcAft>
              <a:buNone/>
            </a:pPr>
            <a:r>
              <a:rPr lang="en-US" sz="1200" u="sng" dirty="0">
                <a:latin typeface="Helvetica" pitchFamily="34" charset="0"/>
                <a:cs typeface="Helvetica" pitchFamily="34" charset="0"/>
              </a:rPr>
              <a:t>Quality improvement opportunity</a:t>
            </a:r>
            <a:r>
              <a:rPr lang="en-US" sz="1200" dirty="0">
                <a:latin typeface="Helvetica" pitchFamily="34" charset="0"/>
                <a:cs typeface="Helvetica" pitchFamily="34" charset="0"/>
              </a:rPr>
              <a:t>: Make explicit to clinicians and patients that not prescribing antibiotics for clinically-diagnosed ABRS is an appropriate initial management strategy, because many patients will improve spontaneously and antibiotics could be started later if follow-up was assured. </a:t>
            </a:r>
          </a:p>
          <a:p>
            <a:pPr marL="0" indent="0">
              <a:lnSpc>
                <a:spcPct val="120000"/>
              </a:lnSpc>
              <a:spcBef>
                <a:spcPts val="0"/>
              </a:spcBef>
              <a:spcAft>
                <a:spcPts val="600"/>
              </a:spcAft>
              <a:buNone/>
            </a:pPr>
            <a:r>
              <a:rPr lang="en-US" sz="1200" u="sng" dirty="0">
                <a:latin typeface="Helvetica" panose="020B0604020202020204" pitchFamily="34" charset="0"/>
                <a:cs typeface="Helvetica" panose="020B0604020202020204" pitchFamily="34" charset="0"/>
              </a:rPr>
              <a:t>Aggregate evidence quality:</a:t>
            </a:r>
            <a:r>
              <a:rPr lang="en-US" sz="1200" dirty="0">
                <a:latin typeface="Helvetica" panose="020B0604020202020204" pitchFamily="34" charset="0"/>
                <a:cs typeface="Helvetica" panose="020B0604020202020204" pitchFamily="34" charset="0"/>
              </a:rPr>
              <a:t> Grade A, multiple systematic reviews of randomized controlled trials with some heterogeneity in diagnostic criteria and illness severity. </a:t>
            </a:r>
          </a:p>
          <a:p>
            <a:pPr marL="0" indent="0">
              <a:lnSpc>
                <a:spcPct val="120000"/>
              </a:lnSpc>
              <a:spcBef>
                <a:spcPts val="0"/>
              </a:spcBef>
              <a:spcAft>
                <a:spcPts val="600"/>
              </a:spcAft>
              <a:buNone/>
            </a:pPr>
            <a:r>
              <a:rPr lang="en-US" sz="1200" u="sng" dirty="0">
                <a:latin typeface="Helvetica" panose="020B0604020202020204" pitchFamily="34" charset="0"/>
                <a:cs typeface="Helvetica" panose="020B0604020202020204" pitchFamily="34" charset="0"/>
              </a:rPr>
              <a:t>Level of confidence in evidence:</a:t>
            </a:r>
            <a:r>
              <a:rPr lang="en-US" sz="1200" dirty="0">
                <a:latin typeface="Helvetica" panose="020B0604020202020204" pitchFamily="34" charset="0"/>
                <a:cs typeface="Helvetica" panose="020B0604020202020204" pitchFamily="34" charset="0"/>
              </a:rPr>
              <a:t> Medium</a:t>
            </a:r>
          </a:p>
          <a:p>
            <a:pPr marL="0" indent="0">
              <a:lnSpc>
                <a:spcPct val="120000"/>
              </a:lnSpc>
              <a:spcBef>
                <a:spcPts val="0"/>
              </a:spcBef>
              <a:spcAft>
                <a:spcPts val="600"/>
              </a:spcAft>
              <a:buNone/>
            </a:pPr>
            <a:r>
              <a:rPr lang="en-US" sz="1200" u="sng" dirty="0">
                <a:latin typeface="Helvetica" panose="020B0604020202020204" pitchFamily="34" charset="0"/>
                <a:cs typeface="Helvetica" panose="020B0604020202020204" pitchFamily="34" charset="0"/>
              </a:rPr>
              <a:t>Benefit-harm assessment: </a:t>
            </a:r>
            <a:r>
              <a:rPr lang="en-US" sz="1200" dirty="0">
                <a:latin typeface="Helvetica" panose="020B0604020202020204" pitchFamily="34" charset="0"/>
                <a:cs typeface="Helvetica" panose="020B0604020202020204" pitchFamily="34" charset="0"/>
              </a:rPr>
              <a:t>Preponderance of benefit over harm (regarding the decision for initial management) </a:t>
            </a:r>
          </a:p>
          <a:p>
            <a:pPr marL="0" indent="0">
              <a:lnSpc>
                <a:spcPct val="120000"/>
              </a:lnSpc>
              <a:spcBef>
                <a:spcPts val="0"/>
              </a:spcBef>
              <a:spcAft>
                <a:spcPts val="600"/>
              </a:spcAft>
              <a:buNone/>
            </a:pPr>
            <a:r>
              <a:rPr lang="en-US" sz="1200" u="sng" dirty="0">
                <a:latin typeface="Helvetica" panose="020B0604020202020204" pitchFamily="34" charset="0"/>
                <a:cs typeface="Helvetica" panose="020B0604020202020204" pitchFamily="34" charset="0"/>
              </a:rPr>
              <a:t>Value judgments</a:t>
            </a:r>
            <a:r>
              <a:rPr lang="en-US" sz="1200" dirty="0">
                <a:latin typeface="Helvetica" panose="020B0604020202020204" pitchFamily="34" charset="0"/>
                <a:cs typeface="Helvetica" panose="020B0604020202020204" pitchFamily="34" charset="0"/>
              </a:rPr>
              <a:t>: Perception by the GUG that watchful waiting, without antibiotics, is an underused strategy for initial management of uncomplicated ABRS, despite existing guidelines and systematic reviews that support this approach. </a:t>
            </a:r>
          </a:p>
          <a:p>
            <a:pPr marL="0" indent="0">
              <a:lnSpc>
                <a:spcPct val="120000"/>
              </a:lnSpc>
              <a:spcBef>
                <a:spcPts val="0"/>
              </a:spcBef>
              <a:spcAft>
                <a:spcPts val="600"/>
              </a:spcAft>
              <a:buNone/>
            </a:pPr>
            <a:r>
              <a:rPr lang="en-US" sz="1200" u="sng" dirty="0">
                <a:latin typeface="Helvetica" panose="020B0604020202020204" pitchFamily="34" charset="0"/>
                <a:cs typeface="Helvetica" panose="020B0604020202020204" pitchFamily="34" charset="0"/>
              </a:rPr>
              <a:t>Intentional vagueness:</a:t>
            </a:r>
            <a:r>
              <a:rPr lang="en-US" sz="1200" dirty="0">
                <a:latin typeface="Helvetica" panose="020B0604020202020204" pitchFamily="34" charset="0"/>
                <a:cs typeface="Helvetica" panose="020B0604020202020204" pitchFamily="34" charset="0"/>
              </a:rPr>
              <a:t> No restrictions have been stated for illness severity (e.g., mild, moderate, or severe), which was done in the prior guideline, because of insufficient evidence to determine that severity would impact outcomes of antibiotic therapy, including the potential for complications </a:t>
            </a:r>
          </a:p>
          <a:p>
            <a:pPr marL="0" indent="0">
              <a:lnSpc>
                <a:spcPct val="120000"/>
              </a:lnSpc>
              <a:spcBef>
                <a:spcPts val="0"/>
              </a:spcBef>
              <a:spcAft>
                <a:spcPts val="600"/>
              </a:spcAft>
              <a:buNone/>
            </a:pPr>
            <a:r>
              <a:rPr lang="en-US" sz="1200" u="sng" dirty="0">
                <a:latin typeface="Helvetica" panose="020B0604020202020204" pitchFamily="34" charset="0"/>
                <a:cs typeface="Helvetica" panose="020B0604020202020204" pitchFamily="34" charset="0"/>
              </a:rPr>
              <a:t>Role of patient preferences: </a:t>
            </a:r>
            <a:r>
              <a:rPr lang="en-US" sz="1200" dirty="0">
                <a:latin typeface="Helvetica" panose="020B0604020202020204" pitchFamily="34" charset="0"/>
                <a:cs typeface="Helvetica" panose="020B0604020202020204" pitchFamily="34" charset="0"/>
              </a:rPr>
              <a:t>Large role for shared decision-making</a:t>
            </a:r>
          </a:p>
          <a:p>
            <a:pPr marL="0" indent="0">
              <a:lnSpc>
                <a:spcPct val="120000"/>
              </a:lnSpc>
              <a:spcBef>
                <a:spcPts val="0"/>
              </a:spcBef>
              <a:spcAft>
                <a:spcPts val="600"/>
              </a:spcAft>
              <a:buNone/>
            </a:pPr>
            <a:r>
              <a:rPr lang="en-US" sz="1200" u="sng" dirty="0">
                <a:latin typeface="Helvetica" panose="020B0604020202020204" pitchFamily="34" charset="0"/>
                <a:cs typeface="Helvetica" panose="020B0604020202020204" pitchFamily="34" charset="0"/>
              </a:rPr>
              <a:t>Exceptions</a:t>
            </a:r>
            <a:r>
              <a:rPr lang="en-US" sz="1200" dirty="0">
                <a:latin typeface="Helvetica" panose="020B0604020202020204" pitchFamily="34" charset="0"/>
                <a:cs typeface="Helvetica" panose="020B0604020202020204" pitchFamily="34" charset="0"/>
              </a:rPr>
              <a:t>: Complicated sinusitis, immune deficiency, or coexisting bacterial illness; the clinician should also consider the patient’s age, general health, cardiopulmonary status, and co-morbid conditions when assessing suitability for watchful waiting. </a:t>
            </a:r>
          </a:p>
          <a:p>
            <a:pPr marL="0" indent="0">
              <a:lnSpc>
                <a:spcPct val="120000"/>
              </a:lnSpc>
              <a:spcBef>
                <a:spcPts val="0"/>
              </a:spcBef>
              <a:spcAft>
                <a:spcPts val="600"/>
              </a:spcAft>
              <a:buNone/>
            </a:pPr>
            <a:r>
              <a:rPr lang="en-US" sz="1200" u="sng" dirty="0">
                <a:latin typeface="Helvetica" panose="020B0604020202020204" pitchFamily="34" charset="0"/>
                <a:cs typeface="Helvetica" panose="020B0604020202020204" pitchFamily="34" charset="0"/>
              </a:rPr>
              <a:t>Policy level: </a:t>
            </a:r>
            <a:r>
              <a:rPr lang="en-US" sz="1200" dirty="0">
                <a:latin typeface="Helvetica" panose="020B0604020202020204" pitchFamily="34" charset="0"/>
                <a:cs typeface="Helvetica" panose="020B0604020202020204" pitchFamily="34" charset="0"/>
              </a:rPr>
              <a:t>Recommendation</a:t>
            </a:r>
          </a:p>
          <a:p>
            <a:pPr marL="0" indent="0">
              <a:lnSpc>
                <a:spcPct val="120000"/>
              </a:lnSpc>
              <a:spcBef>
                <a:spcPts val="0"/>
              </a:spcBef>
              <a:spcAft>
                <a:spcPts val="600"/>
              </a:spcAft>
              <a:buNone/>
            </a:pPr>
            <a:r>
              <a:rPr lang="en-US" sz="1200" u="sng" dirty="0">
                <a:latin typeface="Helvetica" pitchFamily="34" charset="0"/>
                <a:cs typeface="Helvetica" pitchFamily="34" charset="0"/>
              </a:rPr>
              <a:t>Differences of opinion</a:t>
            </a:r>
            <a:r>
              <a:rPr lang="en-US" sz="1200" dirty="0">
                <a:latin typeface="Helvetica" pitchFamily="34" charset="0"/>
                <a:cs typeface="Helvetica" pitchFamily="34" charset="0"/>
              </a:rPr>
              <a:t>: No difference of opinion regarding the choice to initially observe or prescribe antibiotics (one abstention); minor difference of opinion (1 against, 9 in favor) regarding the decision to remove severity (e.g., mild illness) as a criterion for watchful waiting </a:t>
            </a:r>
          </a:p>
        </p:txBody>
      </p:sp>
    </p:spTree>
    <p:extLst>
      <p:ext uri="{BB962C8B-B14F-4D97-AF65-F5344CB8AC3E}">
        <p14:creationId xmlns:p14="http://schemas.microsoft.com/office/powerpoint/2010/main" val="3185009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9B5E1-2FBF-40B5-B6D7-C68770D6149D}"/>
              </a:ext>
            </a:extLst>
          </p:cNvPr>
          <p:cNvSpPr>
            <a:spLocks noGrp="1"/>
          </p:cNvSpPr>
          <p:nvPr>
            <p:ph type="title"/>
          </p:nvPr>
        </p:nvSpPr>
        <p:spPr/>
        <p:txBody>
          <a:bodyPr/>
          <a:lstStyle/>
          <a:p>
            <a:r>
              <a:rPr lang="en-US" dirty="0"/>
              <a:t>Patient Q&amp;A</a:t>
            </a:r>
          </a:p>
        </p:txBody>
      </p:sp>
      <p:pic>
        <p:nvPicPr>
          <p:cNvPr id="4" name="table">
            <a:extLst>
              <a:ext uri="{FF2B5EF4-FFF2-40B4-BE49-F238E27FC236}">
                <a16:creationId xmlns:a16="http://schemas.microsoft.com/office/drawing/2014/main" id="{C3FEF13C-184D-492F-A10A-1CFA1D9236FC}"/>
              </a:ext>
            </a:extLst>
          </p:cNvPr>
          <p:cNvPicPr>
            <a:picLocks noGrp="1" noChangeAspect="1"/>
          </p:cNvPicPr>
          <p:nvPr>
            <p:ph idx="1"/>
          </p:nvPr>
        </p:nvPicPr>
        <p:blipFill>
          <a:blip r:embed="rId2"/>
          <a:stretch>
            <a:fillRect/>
          </a:stretch>
        </p:blipFill>
        <p:spPr>
          <a:xfrm>
            <a:off x="2288458" y="1422030"/>
            <a:ext cx="7615084" cy="4512045"/>
          </a:xfrm>
          <a:prstGeom prst="rect">
            <a:avLst/>
          </a:prstGeom>
        </p:spPr>
      </p:pic>
    </p:spTree>
    <p:extLst>
      <p:ext uri="{BB962C8B-B14F-4D97-AF65-F5344CB8AC3E}">
        <p14:creationId xmlns:p14="http://schemas.microsoft.com/office/powerpoint/2010/main" val="2502270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3C856-5995-4F12-88CF-CE15B4B2F0EE}"/>
              </a:ext>
            </a:extLst>
          </p:cNvPr>
          <p:cNvSpPr>
            <a:spLocks noGrp="1"/>
          </p:cNvSpPr>
          <p:nvPr>
            <p:ph type="title"/>
          </p:nvPr>
        </p:nvSpPr>
        <p:spPr/>
        <p:txBody>
          <a:bodyPr/>
          <a:lstStyle/>
          <a:p>
            <a:r>
              <a:rPr lang="en-US" dirty="0"/>
              <a:t>KAS 5: Choice of Antibiotic for Acute Bacterial Rhinosinusitis (ABRS)</a:t>
            </a:r>
          </a:p>
        </p:txBody>
      </p:sp>
      <p:sp>
        <p:nvSpPr>
          <p:cNvPr id="3" name="Content Placeholder 2">
            <a:extLst>
              <a:ext uri="{FF2B5EF4-FFF2-40B4-BE49-F238E27FC236}">
                <a16:creationId xmlns:a16="http://schemas.microsoft.com/office/drawing/2014/main" id="{71654982-7F06-4F02-AE27-22E2E3E74636}"/>
              </a:ext>
            </a:extLst>
          </p:cNvPr>
          <p:cNvSpPr>
            <a:spLocks noGrp="1"/>
          </p:cNvSpPr>
          <p:nvPr>
            <p:ph idx="1"/>
          </p:nvPr>
        </p:nvSpPr>
        <p:spPr/>
        <p:txBody>
          <a:bodyPr>
            <a:normAutofit/>
          </a:bodyPr>
          <a:lstStyle/>
          <a:p>
            <a:pPr marL="0" indent="0">
              <a:lnSpc>
                <a:spcPct val="120000"/>
              </a:lnSpc>
              <a:spcAft>
                <a:spcPts val="1800"/>
              </a:spcAft>
              <a:buNone/>
            </a:pPr>
            <a:r>
              <a:rPr lang="en-US" sz="1800" b="1" dirty="0">
                <a:latin typeface="Helvetica" pitchFamily="34" charset="0"/>
                <a:cs typeface="Helvetica" pitchFamily="34" charset="0"/>
              </a:rPr>
              <a:t>If a decision is made to treat ABRS with an antibiotic agent, the clinician should prescribe amoxicillin with or without clavulanate as first-line therapy for 5 to 10 days for most adults. </a:t>
            </a:r>
            <a:r>
              <a:rPr lang="en-US" sz="1800" i="1" u="sng" dirty="0">
                <a:latin typeface="Helvetica" pitchFamily="34" charset="0"/>
                <a:cs typeface="Helvetica" pitchFamily="34" charset="0"/>
              </a:rPr>
              <a:t>Recommendation</a:t>
            </a:r>
            <a:r>
              <a:rPr lang="en-US" sz="1800" i="1" dirty="0">
                <a:latin typeface="Helvetica" pitchFamily="34" charset="0"/>
                <a:cs typeface="Helvetica" pitchFamily="34" charset="0"/>
              </a:rPr>
              <a:t> based on randomized controlled trials with heterogeneity and non-inferiority design with a preponderance of benefit over harm.</a:t>
            </a:r>
          </a:p>
          <a:p>
            <a:pPr marL="0" indent="0">
              <a:lnSpc>
                <a:spcPct val="120000"/>
              </a:lnSpc>
              <a:buNone/>
            </a:pPr>
            <a:r>
              <a:rPr lang="en-US" sz="1800" u="sng" dirty="0">
                <a:latin typeface="Helvetica" pitchFamily="34" charset="0"/>
                <a:cs typeface="Helvetica" pitchFamily="34" charset="0"/>
              </a:rPr>
              <a:t>Benefits</a:t>
            </a:r>
            <a:r>
              <a:rPr lang="en-US" sz="1800" dirty="0">
                <a:latin typeface="Helvetica" pitchFamily="34" charset="0"/>
                <a:cs typeface="Helvetica" pitchFamily="34" charset="0"/>
              </a:rPr>
              <a:t>: Clinical outcomes that are comparable to broader spectrum antibiotics for initial therapy; potential reduced bacterial resistance by using a narrow spectrum antibiotic as first-line therapy; cost-effectiveness of amoxicillin vs. other antibiotic choices </a:t>
            </a:r>
          </a:p>
          <a:p>
            <a:pPr marL="0" indent="0">
              <a:lnSpc>
                <a:spcPct val="120000"/>
              </a:lnSpc>
              <a:spcBef>
                <a:spcPts val="600"/>
              </a:spcBef>
              <a:buNone/>
            </a:pPr>
            <a:r>
              <a:rPr lang="en-US" sz="1800" u="sng" dirty="0">
                <a:latin typeface="Helvetica" pitchFamily="34" charset="0"/>
                <a:cs typeface="Helvetica" pitchFamily="34" charset="0"/>
              </a:rPr>
              <a:t>Risks, harms, costs: </a:t>
            </a:r>
            <a:r>
              <a:rPr lang="en-US" sz="1800" dirty="0">
                <a:latin typeface="Helvetica" pitchFamily="34" charset="0"/>
                <a:cs typeface="Helvetica" pitchFamily="34" charset="0"/>
              </a:rPr>
              <a:t>Potential increased gastrointestinal adverse effects with amoxicillin-clavulanate compared to other antibiotics; adverse effects from penicillin allergy </a:t>
            </a:r>
          </a:p>
        </p:txBody>
      </p:sp>
    </p:spTree>
    <p:extLst>
      <p:ext uri="{BB962C8B-B14F-4D97-AF65-F5344CB8AC3E}">
        <p14:creationId xmlns:p14="http://schemas.microsoft.com/office/powerpoint/2010/main" val="34816674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3C856-5995-4F12-88CF-CE15B4B2F0EE}"/>
              </a:ext>
            </a:extLst>
          </p:cNvPr>
          <p:cNvSpPr>
            <a:spLocks noGrp="1"/>
          </p:cNvSpPr>
          <p:nvPr>
            <p:ph type="title"/>
          </p:nvPr>
        </p:nvSpPr>
        <p:spPr/>
        <p:txBody>
          <a:bodyPr/>
          <a:lstStyle/>
          <a:p>
            <a:r>
              <a:rPr lang="en-US" dirty="0"/>
              <a:t>KAS 5: Choice of Antibiotic for Acute Bacterial Rhinosinusitis (ABRS)</a:t>
            </a:r>
          </a:p>
        </p:txBody>
      </p:sp>
      <p:sp>
        <p:nvSpPr>
          <p:cNvPr id="3" name="Content Placeholder 2">
            <a:extLst>
              <a:ext uri="{FF2B5EF4-FFF2-40B4-BE49-F238E27FC236}">
                <a16:creationId xmlns:a16="http://schemas.microsoft.com/office/drawing/2014/main" id="{71654982-7F06-4F02-AE27-22E2E3E74636}"/>
              </a:ext>
            </a:extLst>
          </p:cNvPr>
          <p:cNvSpPr>
            <a:spLocks noGrp="1"/>
          </p:cNvSpPr>
          <p:nvPr>
            <p:ph idx="1"/>
          </p:nvPr>
        </p:nvSpPr>
        <p:spPr/>
        <p:txBody>
          <a:bodyPr>
            <a:normAutofit fontScale="40000" lnSpcReduction="20000"/>
          </a:bodyPr>
          <a:lstStyle/>
          <a:p>
            <a:pPr marL="0" indent="0">
              <a:lnSpc>
                <a:spcPct val="120000"/>
              </a:lnSpc>
              <a:spcBef>
                <a:spcPts val="0"/>
              </a:spcBef>
              <a:spcAft>
                <a:spcPts val="600"/>
              </a:spcAft>
              <a:buNone/>
            </a:pPr>
            <a:r>
              <a:rPr lang="en-US" sz="3800"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600"/>
              </a:spcAft>
              <a:buNone/>
            </a:pPr>
            <a:r>
              <a:rPr lang="en-US" sz="2900" u="sng" dirty="0"/>
              <a:t>Quality improvement opportunity</a:t>
            </a:r>
            <a:r>
              <a:rPr lang="en-US" sz="2900" dirty="0"/>
              <a:t>: Discourage initial prescribing of antibiotics other than amoxicillin, with or without clavulanate, that may have lower efficacy or have comparable efficacy but more adverse events. </a:t>
            </a:r>
          </a:p>
          <a:p>
            <a:pPr marL="0" indent="0">
              <a:lnSpc>
                <a:spcPct val="120000"/>
              </a:lnSpc>
              <a:spcBef>
                <a:spcPts val="0"/>
              </a:spcBef>
              <a:spcAft>
                <a:spcPts val="600"/>
              </a:spcAft>
              <a:buNone/>
            </a:pPr>
            <a:r>
              <a:rPr lang="en-US" sz="2900" u="sng" dirty="0">
                <a:latin typeface="Helvetica" pitchFamily="34" charset="0"/>
              </a:rPr>
              <a:t>Aggregate evidence quality</a:t>
            </a:r>
            <a:r>
              <a:rPr lang="en-US" sz="2900" dirty="0">
                <a:latin typeface="Helvetica" pitchFamily="34" charset="0"/>
              </a:rPr>
              <a:t>: </a:t>
            </a:r>
            <a:r>
              <a:rPr lang="en-US" sz="2900" dirty="0"/>
              <a:t>Grade A, systematic reviews of randomized controlled trials with heterogeneity and non-inferiority design </a:t>
            </a:r>
          </a:p>
          <a:p>
            <a:pPr marL="0" indent="0">
              <a:lnSpc>
                <a:spcPct val="120000"/>
              </a:lnSpc>
              <a:spcBef>
                <a:spcPts val="0"/>
              </a:spcBef>
              <a:spcAft>
                <a:spcPts val="600"/>
              </a:spcAft>
              <a:buNone/>
            </a:pPr>
            <a:r>
              <a:rPr lang="en-US" sz="2900" u="sng" dirty="0">
                <a:latin typeface="Helvetica" pitchFamily="34" charset="0"/>
              </a:rPr>
              <a:t>Level of confidence in evidence</a:t>
            </a:r>
            <a:r>
              <a:rPr lang="en-US" sz="2900" dirty="0">
                <a:latin typeface="Helvetica" pitchFamily="34" charset="0"/>
              </a:rPr>
              <a:t>: </a:t>
            </a:r>
            <a:r>
              <a:rPr lang="en-US" sz="2900" dirty="0">
                <a:latin typeface="Helvetica" pitchFamily="34" charset="0"/>
                <a:cs typeface="Helvetica" pitchFamily="34" charset="0"/>
              </a:rPr>
              <a:t>Moderate regarding choice of antibiotic, but lower regarding the optimal duration of antibiotic therapy because of limited supporting evidence and statistical power</a:t>
            </a:r>
          </a:p>
          <a:p>
            <a:pPr marL="0" indent="0">
              <a:lnSpc>
                <a:spcPct val="120000"/>
              </a:lnSpc>
              <a:spcBef>
                <a:spcPts val="0"/>
              </a:spcBef>
              <a:spcAft>
                <a:spcPts val="600"/>
              </a:spcAft>
              <a:buNone/>
            </a:pPr>
            <a:r>
              <a:rPr lang="en-US" sz="2900" u="sng" dirty="0">
                <a:latin typeface="Helvetica" pitchFamily="34" charset="0"/>
              </a:rPr>
              <a:t>Benefit-harm assessment</a:t>
            </a:r>
            <a:r>
              <a:rPr lang="en-US" sz="2900" dirty="0">
                <a:latin typeface="Helvetica" pitchFamily="34" charset="0"/>
              </a:rPr>
              <a:t>: Preponderance of benefit over harm</a:t>
            </a:r>
          </a:p>
          <a:p>
            <a:pPr marL="0" indent="0">
              <a:lnSpc>
                <a:spcPct val="120000"/>
              </a:lnSpc>
              <a:spcBef>
                <a:spcPts val="0"/>
              </a:spcBef>
              <a:spcAft>
                <a:spcPts val="600"/>
              </a:spcAft>
              <a:buNone/>
            </a:pPr>
            <a:r>
              <a:rPr lang="en-US" sz="2900" u="sng" dirty="0">
                <a:latin typeface="Helvetica" pitchFamily="34" charset="0"/>
              </a:rPr>
              <a:t>Value judgments</a:t>
            </a:r>
            <a:r>
              <a:rPr lang="en-US" sz="2900" dirty="0">
                <a:latin typeface="Helvetica" pitchFamily="34" charset="0"/>
              </a:rPr>
              <a:t>: Promote safe and cost-effective initial therapy</a:t>
            </a:r>
          </a:p>
          <a:p>
            <a:pPr marL="0" indent="0">
              <a:lnSpc>
                <a:spcPct val="120000"/>
              </a:lnSpc>
              <a:spcBef>
                <a:spcPts val="0"/>
              </a:spcBef>
              <a:spcAft>
                <a:spcPts val="600"/>
              </a:spcAft>
              <a:buNone/>
            </a:pPr>
            <a:r>
              <a:rPr lang="en-US" sz="2900" u="sng" dirty="0">
                <a:latin typeface="Helvetica" pitchFamily="34" charset="0"/>
              </a:rPr>
              <a:t>Intentional vagueness</a:t>
            </a:r>
            <a:r>
              <a:rPr lang="en-US" sz="2900" dirty="0">
                <a:latin typeface="Helvetica" pitchFamily="34" charset="0"/>
              </a:rPr>
              <a:t>:  Whether to prescribe amoxicillin or amoxicillin-clavulanate is at the discretion of the clinician</a:t>
            </a:r>
            <a:r>
              <a:rPr lang="en-US" sz="2900" dirty="0"/>
              <a:t>, as is the duration of therapy because systematic review has not shown consistent benefits for 10 days of therapy compared with shorter courses.  A longer course of therapy may be appropriate for more severe illness or when symptoms persist despite a shorter course</a:t>
            </a:r>
            <a:endParaRPr lang="en-US" sz="2900" dirty="0">
              <a:latin typeface="Helvetica" pitchFamily="34" charset="0"/>
            </a:endParaRPr>
          </a:p>
          <a:p>
            <a:pPr marL="0" indent="0">
              <a:lnSpc>
                <a:spcPct val="120000"/>
              </a:lnSpc>
              <a:spcBef>
                <a:spcPts val="0"/>
              </a:spcBef>
              <a:spcAft>
                <a:spcPts val="600"/>
              </a:spcAft>
              <a:buNone/>
            </a:pPr>
            <a:r>
              <a:rPr lang="en-US" sz="2900" u="sng" dirty="0">
                <a:latin typeface="Helvetica" pitchFamily="34" charset="0"/>
              </a:rPr>
              <a:t>Role of patient preferences</a:t>
            </a:r>
            <a:r>
              <a:rPr lang="en-US" sz="2900" dirty="0">
                <a:latin typeface="Helvetica" pitchFamily="34" charset="0"/>
              </a:rPr>
              <a:t>: Moderate role for shared decision making; </a:t>
            </a:r>
            <a:r>
              <a:rPr lang="en-US" sz="2900" dirty="0"/>
              <a:t>large role in determining duration of antibiotic therapy since adverse events are reduced with shorter duration of therapy</a:t>
            </a:r>
            <a:endParaRPr lang="en-US" sz="2900" dirty="0">
              <a:latin typeface="Helvetica" pitchFamily="34" charset="0"/>
            </a:endParaRPr>
          </a:p>
          <a:p>
            <a:pPr marL="0" indent="0">
              <a:lnSpc>
                <a:spcPct val="120000"/>
              </a:lnSpc>
              <a:spcBef>
                <a:spcPts val="0"/>
              </a:spcBef>
              <a:spcAft>
                <a:spcPts val="600"/>
              </a:spcAft>
              <a:buNone/>
            </a:pPr>
            <a:r>
              <a:rPr lang="en-US" sz="2900" u="sng" dirty="0">
                <a:latin typeface="Helvetica" pitchFamily="34" charset="0"/>
              </a:rPr>
              <a:t>Exceptions</a:t>
            </a:r>
            <a:r>
              <a:rPr lang="en-US" sz="2900" dirty="0">
                <a:latin typeface="Helvetica" pitchFamily="34" charset="0"/>
              </a:rPr>
              <a:t>: None</a:t>
            </a:r>
          </a:p>
          <a:p>
            <a:pPr marL="0" indent="0">
              <a:lnSpc>
                <a:spcPct val="120000"/>
              </a:lnSpc>
              <a:spcBef>
                <a:spcPts val="0"/>
              </a:spcBef>
              <a:spcAft>
                <a:spcPts val="600"/>
              </a:spcAft>
              <a:buNone/>
            </a:pPr>
            <a:r>
              <a:rPr lang="en-US" sz="2900" u="sng" dirty="0">
                <a:latin typeface="Helvetica" pitchFamily="34" charset="0"/>
              </a:rPr>
              <a:t>Policy level</a:t>
            </a:r>
            <a:r>
              <a:rPr lang="en-US" sz="2900" dirty="0">
                <a:latin typeface="Helvetica" pitchFamily="34" charset="0"/>
              </a:rPr>
              <a:t>: Recommendation</a:t>
            </a:r>
          </a:p>
          <a:p>
            <a:pPr marL="0" indent="0">
              <a:lnSpc>
                <a:spcPct val="120000"/>
              </a:lnSpc>
              <a:spcBef>
                <a:spcPts val="0"/>
              </a:spcBef>
              <a:spcAft>
                <a:spcPts val="600"/>
              </a:spcAft>
              <a:buNone/>
            </a:pPr>
            <a:r>
              <a:rPr lang="en-US" sz="2900" u="sng" dirty="0">
                <a:latin typeface="Helvetica" pitchFamily="34" charset="0"/>
              </a:rPr>
              <a:t>Differences of opinion</a:t>
            </a:r>
            <a:r>
              <a:rPr lang="en-US" sz="2900" dirty="0">
                <a:latin typeface="Helvetica" pitchFamily="34" charset="0"/>
              </a:rPr>
              <a:t>:  None</a:t>
            </a:r>
            <a:endParaRPr lang="en-US" sz="2400" dirty="0">
              <a:latin typeface="Helvetica" pitchFamily="34" charset="0"/>
            </a:endParaRPr>
          </a:p>
        </p:txBody>
      </p:sp>
    </p:spTree>
    <p:extLst>
      <p:ext uri="{BB962C8B-B14F-4D97-AF65-F5344CB8AC3E}">
        <p14:creationId xmlns:p14="http://schemas.microsoft.com/office/powerpoint/2010/main" val="20690521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42B4-3299-40DA-A270-4D0A2BEED4B8}"/>
              </a:ext>
            </a:extLst>
          </p:cNvPr>
          <p:cNvSpPr>
            <a:spLocks noGrp="1"/>
          </p:cNvSpPr>
          <p:nvPr>
            <p:ph type="title"/>
          </p:nvPr>
        </p:nvSpPr>
        <p:spPr/>
        <p:txBody>
          <a:bodyPr/>
          <a:lstStyle/>
          <a:p>
            <a:r>
              <a:rPr lang="en-US" dirty="0"/>
              <a:t>KAS 6: Treatment Failure for Acute Bacterial Rhinosinusitis (ABRS)</a:t>
            </a:r>
          </a:p>
        </p:txBody>
      </p:sp>
      <p:sp>
        <p:nvSpPr>
          <p:cNvPr id="3" name="Content Placeholder 2">
            <a:extLst>
              <a:ext uri="{FF2B5EF4-FFF2-40B4-BE49-F238E27FC236}">
                <a16:creationId xmlns:a16="http://schemas.microsoft.com/office/drawing/2014/main" id="{6C4D1A7D-E306-4E03-960C-BD6415516859}"/>
              </a:ext>
            </a:extLst>
          </p:cNvPr>
          <p:cNvSpPr>
            <a:spLocks noGrp="1"/>
          </p:cNvSpPr>
          <p:nvPr>
            <p:ph idx="1"/>
          </p:nvPr>
        </p:nvSpPr>
        <p:spPr/>
        <p:txBody>
          <a:bodyPr>
            <a:normAutofit lnSpcReduction="10000"/>
          </a:bodyPr>
          <a:lstStyle/>
          <a:p>
            <a:pPr marL="0" indent="0">
              <a:lnSpc>
                <a:spcPct val="120000"/>
              </a:lnSpc>
              <a:spcAft>
                <a:spcPts val="1800"/>
              </a:spcAft>
              <a:buNone/>
            </a:pPr>
            <a:r>
              <a:rPr lang="en-US" sz="1800" b="1" dirty="0">
                <a:latin typeface="Helvetica" pitchFamily="34" charset="0"/>
                <a:cs typeface="Helvetica" pitchFamily="34" charset="0"/>
              </a:rPr>
              <a:t>If the patient fails to improve with the initial management option by 7 days after diagnosis, or worsens during the initial management, the clinician should reassess the patient to confirm ABRS, exclude other causes of illness, and detect complications. If ABRS is confirmed in the patient initially managed with observation, the clinician should begin antibiotic therapy. If the patient was initially managed with an antibiotic, the clinician should change the antibiotic. </a:t>
            </a:r>
            <a:r>
              <a:rPr lang="en-US" sz="1800" i="1" u="sng" dirty="0">
                <a:latin typeface="Helvetica" pitchFamily="34" charset="0"/>
                <a:cs typeface="Helvetica" pitchFamily="34" charset="0"/>
              </a:rPr>
              <a:t>Recommendation</a:t>
            </a:r>
            <a:r>
              <a:rPr lang="en-US" sz="1800" i="1" dirty="0">
                <a:latin typeface="Helvetica" pitchFamily="34" charset="0"/>
                <a:cs typeface="Helvetica" pitchFamily="34" charset="0"/>
              </a:rPr>
              <a:t> based on randomized controlled trials with limitations supporting a cut-point of 7 days for lack of improvement and expert opinion and first principles for changing therapy with a preponderance of benefit over harm. </a:t>
            </a:r>
            <a:endParaRPr lang="en-US" sz="1800" b="1" i="1" u="sng" dirty="0">
              <a:latin typeface="Helvetica" pitchFamily="34" charset="0"/>
              <a:cs typeface="Helvetica" pitchFamily="34" charset="0"/>
            </a:endParaRPr>
          </a:p>
          <a:p>
            <a:pPr marL="0" indent="0">
              <a:lnSpc>
                <a:spcPct val="120000"/>
              </a:lnSpc>
              <a:buNone/>
            </a:pPr>
            <a:r>
              <a:rPr lang="en-US" sz="1800" u="sng" dirty="0">
                <a:latin typeface="Helvetica" pitchFamily="34" charset="0"/>
                <a:cs typeface="Helvetica" pitchFamily="34" charset="0"/>
              </a:rPr>
              <a:t>Benefits:</a:t>
            </a:r>
            <a:r>
              <a:rPr lang="en-US" sz="1800" dirty="0">
                <a:latin typeface="Helvetica" pitchFamily="34" charset="0"/>
                <a:cs typeface="Helvetica" pitchFamily="34" charset="0"/>
              </a:rPr>
              <a:t> Prevent complications, detect misdiagnosis, institute effective therapy</a:t>
            </a:r>
          </a:p>
          <a:p>
            <a:pPr marL="0" indent="0">
              <a:lnSpc>
                <a:spcPct val="120000"/>
              </a:lnSpc>
              <a:buNone/>
            </a:pPr>
            <a:r>
              <a:rPr lang="en-US" sz="1800" u="sng" dirty="0">
                <a:latin typeface="Helvetica" pitchFamily="34" charset="0"/>
                <a:cs typeface="Helvetica" pitchFamily="34" charset="0"/>
              </a:rPr>
              <a:t>Risks, harms, costs:</a:t>
            </a:r>
            <a:r>
              <a:rPr lang="en-US" sz="1800" dirty="0">
                <a:latin typeface="Helvetica" pitchFamily="34" charset="0"/>
                <a:cs typeface="Helvetica" pitchFamily="34" charset="0"/>
              </a:rPr>
              <a:t> Delay of up to 7 days in changing therapy if patient fails to improve; medication cost </a:t>
            </a:r>
          </a:p>
          <a:p>
            <a:pPr marL="0" indent="0">
              <a:lnSpc>
                <a:spcPct val="120000"/>
              </a:lnSpc>
              <a:buNone/>
            </a:pPr>
            <a:endParaRPr lang="en-US" sz="1800" dirty="0"/>
          </a:p>
        </p:txBody>
      </p:sp>
    </p:spTree>
    <p:extLst>
      <p:ext uri="{BB962C8B-B14F-4D97-AF65-F5344CB8AC3E}">
        <p14:creationId xmlns:p14="http://schemas.microsoft.com/office/powerpoint/2010/main" val="24520403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42B4-3299-40DA-A270-4D0A2BEED4B8}"/>
              </a:ext>
            </a:extLst>
          </p:cNvPr>
          <p:cNvSpPr>
            <a:spLocks noGrp="1"/>
          </p:cNvSpPr>
          <p:nvPr>
            <p:ph type="title"/>
          </p:nvPr>
        </p:nvSpPr>
        <p:spPr/>
        <p:txBody>
          <a:bodyPr/>
          <a:lstStyle/>
          <a:p>
            <a:r>
              <a:rPr lang="en-US" dirty="0"/>
              <a:t>KAS 6: Treatment Failure for Acute Bacterial Rhinosinusitis (ABRS)</a:t>
            </a:r>
          </a:p>
        </p:txBody>
      </p:sp>
      <p:sp>
        <p:nvSpPr>
          <p:cNvPr id="3" name="Content Placeholder 2">
            <a:extLst>
              <a:ext uri="{FF2B5EF4-FFF2-40B4-BE49-F238E27FC236}">
                <a16:creationId xmlns:a16="http://schemas.microsoft.com/office/drawing/2014/main" id="{6C4D1A7D-E306-4E03-960C-BD6415516859}"/>
              </a:ext>
            </a:extLst>
          </p:cNvPr>
          <p:cNvSpPr>
            <a:spLocks noGrp="1"/>
          </p:cNvSpPr>
          <p:nvPr>
            <p:ph idx="1"/>
          </p:nvPr>
        </p:nvSpPr>
        <p:spPr/>
        <p:txBody>
          <a:bodyPr>
            <a:normAutofit lnSpcReduction="10000"/>
          </a:bodyPr>
          <a:lstStyle/>
          <a:p>
            <a:pPr marL="0" indent="0">
              <a:lnSpc>
                <a:spcPct val="120000"/>
              </a:lnSpc>
              <a:spcBef>
                <a:spcPts val="0"/>
              </a:spcBef>
              <a:spcAft>
                <a:spcPts val="600"/>
              </a:spcAft>
              <a:buNone/>
            </a:pPr>
            <a:r>
              <a:rPr lang="en-US" sz="1400" b="1" dirty="0">
                <a:latin typeface="Helvetica" panose="020B0604020202020204" pitchFamily="34" charset="0"/>
                <a:cs typeface="Helvetica" panose="020B0604020202020204" pitchFamily="34" charset="0"/>
              </a:rPr>
              <a:t>Action Statement Profile</a:t>
            </a:r>
            <a:endParaRPr lang="en-US" sz="1400" dirty="0">
              <a:latin typeface="Helvetica" panose="020B0604020202020204" pitchFamily="34" charset="0"/>
              <a:cs typeface="Helvetica" panose="020B0604020202020204" pitchFamily="34" charset="0"/>
            </a:endParaRPr>
          </a:p>
          <a:p>
            <a:pPr marL="0" indent="0">
              <a:lnSpc>
                <a:spcPct val="120000"/>
              </a:lnSpc>
              <a:spcBef>
                <a:spcPts val="0"/>
              </a:spcBef>
              <a:spcAft>
                <a:spcPts val="600"/>
              </a:spcAft>
              <a:buNone/>
            </a:pPr>
            <a:r>
              <a:rPr lang="en-US" sz="1050" u="sng" dirty="0">
                <a:latin typeface="Helvetica" panose="020B0604020202020204" pitchFamily="34" charset="0"/>
                <a:cs typeface="Helvetica" panose="020B0604020202020204" pitchFamily="34" charset="0"/>
              </a:rPr>
              <a:t>Quality improvement opportunity</a:t>
            </a:r>
            <a:r>
              <a:rPr lang="en-US" sz="1050" dirty="0">
                <a:latin typeface="Helvetica" panose="020B0604020202020204" pitchFamily="34" charset="0"/>
                <a:cs typeface="Helvetica" panose="020B0604020202020204" pitchFamily="34" charset="0"/>
              </a:rPr>
              <a:t>: Define realistic expectations regarding clinical response to initial management and to articulate clearly when reassessment of the patient is warranted </a:t>
            </a:r>
          </a:p>
          <a:p>
            <a:pPr marL="0" indent="0">
              <a:lnSpc>
                <a:spcPct val="120000"/>
              </a:lnSpc>
              <a:spcBef>
                <a:spcPts val="0"/>
              </a:spcBef>
              <a:spcAft>
                <a:spcPts val="600"/>
              </a:spcAft>
              <a:buNone/>
            </a:pPr>
            <a:r>
              <a:rPr lang="en-US" sz="1050" u="sng" dirty="0">
                <a:latin typeface="Helvetica" panose="020B0604020202020204" pitchFamily="34" charset="0"/>
                <a:cs typeface="Helvetica" panose="020B0604020202020204" pitchFamily="34" charset="0"/>
              </a:rPr>
              <a:t>Aggregate evidence quality: </a:t>
            </a:r>
            <a:r>
              <a:rPr lang="en-US" sz="1050" dirty="0">
                <a:latin typeface="Helvetica" panose="020B0604020202020204" pitchFamily="34" charset="0"/>
                <a:cs typeface="Helvetica" panose="020B0604020202020204" pitchFamily="34" charset="0"/>
              </a:rPr>
              <a:t>Grade B, randomized controlled trials with limitations supporting a cut-point of 7 days for lack of improvement; Grade D, expert opinion and first principles for changing therapy, including the use of rescue antibiotic in randomized controlled trials  </a:t>
            </a:r>
          </a:p>
          <a:p>
            <a:pPr marL="0" indent="0">
              <a:lnSpc>
                <a:spcPct val="120000"/>
              </a:lnSpc>
              <a:spcBef>
                <a:spcPts val="0"/>
              </a:spcBef>
              <a:spcAft>
                <a:spcPts val="600"/>
              </a:spcAft>
              <a:buNone/>
            </a:pPr>
            <a:r>
              <a:rPr lang="en-US" sz="1050" u="sng" dirty="0">
                <a:latin typeface="Helvetica" panose="020B0604020202020204" pitchFamily="34" charset="0"/>
                <a:cs typeface="Helvetica" panose="020B0604020202020204" pitchFamily="34" charset="0"/>
              </a:rPr>
              <a:t>Level of confidence in evidence:</a:t>
            </a:r>
            <a:r>
              <a:rPr lang="en-US" sz="1050" dirty="0">
                <a:latin typeface="Helvetica" panose="020B0604020202020204" pitchFamily="34" charset="0"/>
                <a:cs typeface="Helvetica" panose="020B0604020202020204" pitchFamily="34" charset="0"/>
              </a:rPr>
              <a:t> High</a:t>
            </a:r>
          </a:p>
          <a:p>
            <a:pPr marL="0" indent="0">
              <a:lnSpc>
                <a:spcPct val="120000"/>
              </a:lnSpc>
              <a:spcBef>
                <a:spcPts val="0"/>
              </a:spcBef>
              <a:spcAft>
                <a:spcPts val="600"/>
              </a:spcAft>
              <a:buNone/>
            </a:pPr>
            <a:r>
              <a:rPr lang="en-US" sz="1050" u="sng" dirty="0">
                <a:latin typeface="Helvetica" panose="020B0604020202020204" pitchFamily="34" charset="0"/>
                <a:cs typeface="Helvetica" panose="020B0604020202020204" pitchFamily="34" charset="0"/>
              </a:rPr>
              <a:t>Benefit-harm assessment:</a:t>
            </a:r>
            <a:r>
              <a:rPr lang="en-US" sz="1050" dirty="0">
                <a:latin typeface="Helvetica" panose="020B0604020202020204" pitchFamily="34" charset="0"/>
                <a:cs typeface="Helvetica" panose="020B0604020202020204" pitchFamily="34" charset="0"/>
              </a:rPr>
              <a:t> Preponderance of benefit over harm</a:t>
            </a:r>
          </a:p>
          <a:p>
            <a:pPr marL="0" indent="0">
              <a:lnSpc>
                <a:spcPct val="120000"/>
              </a:lnSpc>
              <a:spcBef>
                <a:spcPts val="0"/>
              </a:spcBef>
              <a:spcAft>
                <a:spcPts val="600"/>
              </a:spcAft>
              <a:buNone/>
            </a:pPr>
            <a:r>
              <a:rPr lang="en-US" sz="1050" u="sng" dirty="0">
                <a:latin typeface="Helvetica" panose="020B0604020202020204" pitchFamily="34" charset="0"/>
                <a:cs typeface="Helvetica" panose="020B0604020202020204" pitchFamily="34" charset="0"/>
              </a:rPr>
              <a:t>Value judgments:</a:t>
            </a:r>
            <a:r>
              <a:rPr lang="en-US" sz="1050" dirty="0">
                <a:latin typeface="Helvetica" panose="020B0604020202020204" pitchFamily="34" charset="0"/>
                <a:cs typeface="Helvetica" panose="020B0604020202020204" pitchFamily="34" charset="0"/>
              </a:rPr>
              <a:t> Avoid excessive classification as treatment failures because of a premature time point for assessing outcomes; emphasize importance of worsening illness in definition of treatment failure </a:t>
            </a:r>
          </a:p>
          <a:p>
            <a:pPr marL="0" indent="0">
              <a:lnSpc>
                <a:spcPct val="120000"/>
              </a:lnSpc>
              <a:spcBef>
                <a:spcPts val="0"/>
              </a:spcBef>
              <a:spcAft>
                <a:spcPts val="600"/>
              </a:spcAft>
              <a:buNone/>
            </a:pPr>
            <a:r>
              <a:rPr lang="en-US" sz="1050" u="sng" dirty="0">
                <a:latin typeface="Helvetica" panose="020B0604020202020204" pitchFamily="34" charset="0"/>
                <a:cs typeface="Helvetica" panose="020B0604020202020204" pitchFamily="34" charset="0"/>
              </a:rPr>
              <a:t>Intentional vagueness:</a:t>
            </a:r>
            <a:r>
              <a:rPr lang="en-US" sz="1050" dirty="0">
                <a:latin typeface="Helvetica" panose="020B0604020202020204" pitchFamily="34" charset="0"/>
                <a:cs typeface="Helvetica" panose="020B0604020202020204" pitchFamily="34" charset="0"/>
              </a:rPr>
              <a:t> How to define “worsening” is left to the judgment of the clinician and patient, but there was group consensus that fluctuations in signs and symptoms within the first 48-72 hours of initial therapy were not uncommon and not necessarily indicative of failure</a:t>
            </a:r>
          </a:p>
          <a:p>
            <a:pPr marL="0" indent="0">
              <a:lnSpc>
                <a:spcPct val="120000"/>
              </a:lnSpc>
              <a:spcBef>
                <a:spcPts val="0"/>
              </a:spcBef>
              <a:spcAft>
                <a:spcPts val="600"/>
              </a:spcAft>
              <a:buNone/>
            </a:pPr>
            <a:r>
              <a:rPr lang="en-US" sz="1050" u="sng" dirty="0">
                <a:latin typeface="Helvetica" panose="020B0604020202020204" pitchFamily="34" charset="0"/>
                <a:cs typeface="Helvetica" panose="020B0604020202020204" pitchFamily="34" charset="0"/>
              </a:rPr>
              <a:t>Role of patient preferences:</a:t>
            </a:r>
            <a:r>
              <a:rPr lang="en-US" sz="1050" dirty="0">
                <a:latin typeface="Helvetica" panose="020B0604020202020204" pitchFamily="34" charset="0"/>
                <a:cs typeface="Helvetica" panose="020B0604020202020204" pitchFamily="34" charset="0"/>
              </a:rPr>
              <a:t> None (unless the patient declines reassessment) </a:t>
            </a:r>
          </a:p>
          <a:p>
            <a:pPr marL="0" indent="0">
              <a:lnSpc>
                <a:spcPct val="120000"/>
              </a:lnSpc>
              <a:spcBef>
                <a:spcPts val="0"/>
              </a:spcBef>
              <a:spcAft>
                <a:spcPts val="600"/>
              </a:spcAft>
              <a:buNone/>
            </a:pPr>
            <a:r>
              <a:rPr lang="en-US" sz="1050" u="sng" dirty="0">
                <a:latin typeface="Helvetica" panose="020B0604020202020204" pitchFamily="34" charset="0"/>
                <a:cs typeface="Helvetica" panose="020B0604020202020204" pitchFamily="34" charset="0"/>
              </a:rPr>
              <a:t>Exceptions:</a:t>
            </a:r>
            <a:r>
              <a:rPr lang="en-US" sz="1050" dirty="0">
                <a:latin typeface="Helvetica" panose="020B0604020202020204" pitchFamily="34" charset="0"/>
                <a:cs typeface="Helvetica" panose="020B0604020202020204" pitchFamily="34" charset="0"/>
              </a:rPr>
              <a:t> Include but are not limited to severe illness, complicated sinusitis, immune deficiency, prior sinus surgery, or coexisting bacterial illness; the clinician should also consider the patient’s age, general health, cardiopulmonary status, and co-morbid conditions in determining an appropriate </a:t>
            </a:r>
            <a:r>
              <a:rPr lang="en-US" sz="1050" dirty="0" err="1">
                <a:latin typeface="Helvetica" panose="020B0604020202020204" pitchFamily="34" charset="0"/>
                <a:cs typeface="Helvetica" panose="020B0604020202020204" pitchFamily="34" charset="0"/>
              </a:rPr>
              <a:t>cutpoint</a:t>
            </a:r>
            <a:r>
              <a:rPr lang="en-US" sz="1050" dirty="0">
                <a:latin typeface="Helvetica" panose="020B0604020202020204" pitchFamily="34" charset="0"/>
                <a:cs typeface="Helvetica" panose="020B0604020202020204" pitchFamily="34" charset="0"/>
              </a:rPr>
              <a:t> for assessing treatment failure; changing antibiotic therapy before failure would be appropriate in the face of adverse treatment effects. </a:t>
            </a:r>
          </a:p>
          <a:p>
            <a:pPr marL="0" indent="0">
              <a:lnSpc>
                <a:spcPct val="120000"/>
              </a:lnSpc>
              <a:spcBef>
                <a:spcPts val="0"/>
              </a:spcBef>
              <a:spcAft>
                <a:spcPts val="600"/>
              </a:spcAft>
              <a:buNone/>
            </a:pPr>
            <a:r>
              <a:rPr lang="en-US" sz="1050" u="sng" dirty="0">
                <a:latin typeface="Helvetica" panose="020B0604020202020204" pitchFamily="34" charset="0"/>
                <a:cs typeface="Helvetica" panose="020B0604020202020204" pitchFamily="34" charset="0"/>
              </a:rPr>
              <a:t>Policy level</a:t>
            </a:r>
            <a:r>
              <a:rPr lang="en-US" sz="1050" dirty="0">
                <a:latin typeface="Helvetica" panose="020B0604020202020204" pitchFamily="34" charset="0"/>
                <a:cs typeface="Helvetica" panose="020B0604020202020204" pitchFamily="34" charset="0"/>
              </a:rPr>
              <a:t>: Recommendation</a:t>
            </a:r>
          </a:p>
          <a:p>
            <a:pPr marL="0" indent="0">
              <a:lnSpc>
                <a:spcPct val="120000"/>
              </a:lnSpc>
              <a:spcBef>
                <a:spcPts val="0"/>
              </a:spcBef>
              <a:spcAft>
                <a:spcPts val="600"/>
              </a:spcAft>
              <a:buNone/>
            </a:pPr>
            <a:r>
              <a:rPr lang="en-US" sz="1050" u="sng" dirty="0">
                <a:latin typeface="Helvetica" panose="020B0604020202020204" pitchFamily="34" charset="0"/>
                <a:cs typeface="Helvetica" panose="020B0604020202020204" pitchFamily="34" charset="0"/>
              </a:rPr>
              <a:t>Differences of opinion</a:t>
            </a:r>
            <a:r>
              <a:rPr lang="en-US" sz="1050" dirty="0">
                <a:latin typeface="Helvetica" panose="020B0604020202020204" pitchFamily="34" charset="0"/>
                <a:cs typeface="Helvetica" panose="020B0604020202020204" pitchFamily="34" charset="0"/>
              </a:rPr>
              <a:t>: None</a:t>
            </a:r>
            <a:endParaRPr lang="en-US" sz="9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9363539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C34A8-1ED9-48CB-95D6-49B25F5A6B73}"/>
              </a:ext>
            </a:extLst>
          </p:cNvPr>
          <p:cNvSpPr>
            <a:spLocks noGrp="1"/>
          </p:cNvSpPr>
          <p:nvPr>
            <p:ph type="title"/>
          </p:nvPr>
        </p:nvSpPr>
        <p:spPr/>
        <p:txBody>
          <a:bodyPr>
            <a:normAutofit fontScale="90000"/>
          </a:bodyPr>
          <a:lstStyle/>
          <a:p>
            <a:r>
              <a:rPr lang="en-US" dirty="0"/>
              <a:t>KAS 7A: Diagnosis of Chronic Rhinosinusitis and Recurrent Acute Rhinosinusitis</a:t>
            </a:r>
          </a:p>
        </p:txBody>
      </p:sp>
      <p:sp>
        <p:nvSpPr>
          <p:cNvPr id="3" name="Content Placeholder 2">
            <a:extLst>
              <a:ext uri="{FF2B5EF4-FFF2-40B4-BE49-F238E27FC236}">
                <a16:creationId xmlns:a16="http://schemas.microsoft.com/office/drawing/2014/main" id="{90A723AC-CF15-4762-863B-7C354E7B61BC}"/>
              </a:ext>
            </a:extLst>
          </p:cNvPr>
          <p:cNvSpPr>
            <a:spLocks noGrp="1"/>
          </p:cNvSpPr>
          <p:nvPr>
            <p:ph idx="1"/>
          </p:nvPr>
        </p:nvSpPr>
        <p:spPr/>
        <p:txBody>
          <a:bodyPr>
            <a:normAutofit/>
          </a:bodyPr>
          <a:lstStyle/>
          <a:p>
            <a:pPr marL="0" indent="0">
              <a:lnSpc>
                <a:spcPct val="120000"/>
              </a:lnSpc>
              <a:spcBef>
                <a:spcPts val="0"/>
              </a:spcBef>
              <a:spcAft>
                <a:spcPts val="1800"/>
              </a:spcAft>
              <a:buNone/>
            </a:pPr>
            <a:r>
              <a:rPr lang="en-US" sz="1800" b="1" dirty="0">
                <a:latin typeface="Helvetica" pitchFamily="34" charset="0"/>
                <a:cs typeface="Helvetica" pitchFamily="34" charset="0"/>
              </a:rPr>
              <a:t>Clinicians should distinguish chronic rhinosinusitis and recurrent acute rhinosinusitis from isolated episodes of acute bacterial rhinosinusitis and other causes of </a:t>
            </a:r>
            <a:r>
              <a:rPr lang="en-US" sz="1800" b="1" dirty="0" err="1">
                <a:latin typeface="Helvetica" pitchFamily="34" charset="0"/>
                <a:cs typeface="Helvetica" pitchFamily="34" charset="0"/>
              </a:rPr>
              <a:t>sinonasal</a:t>
            </a:r>
            <a:r>
              <a:rPr lang="en-US" sz="1800" b="1" dirty="0">
                <a:latin typeface="Helvetica" pitchFamily="34" charset="0"/>
                <a:cs typeface="Helvetica" pitchFamily="34" charset="0"/>
              </a:rPr>
              <a:t> symptoms. </a:t>
            </a:r>
            <a:r>
              <a:rPr lang="en-US" sz="1800" i="1" u="sng" dirty="0">
                <a:latin typeface="Helvetica" pitchFamily="34" charset="0"/>
                <a:cs typeface="Helvetica" pitchFamily="34" charset="0"/>
              </a:rPr>
              <a:t>Recommendation</a:t>
            </a:r>
            <a:r>
              <a:rPr lang="en-US" sz="1800" i="1" dirty="0">
                <a:latin typeface="Helvetica" pitchFamily="34" charset="0"/>
                <a:cs typeface="Helvetica" pitchFamily="34" charset="0"/>
              </a:rPr>
              <a:t> based on cohort and observational studies with a preponderance of benefit over harm. </a:t>
            </a:r>
            <a:endParaRPr lang="en-US" sz="1800" dirty="0">
              <a:latin typeface="Helvetica" pitchFamily="34" charset="0"/>
              <a:cs typeface="Helvetica" pitchFamily="34" charset="0"/>
            </a:endParaRPr>
          </a:p>
          <a:p>
            <a:pPr marL="0" indent="0">
              <a:lnSpc>
                <a:spcPct val="120000"/>
              </a:lnSpc>
              <a:buNone/>
            </a:pPr>
            <a:r>
              <a:rPr lang="en-US" sz="1800" u="sng" dirty="0">
                <a:latin typeface="Helvetica" pitchFamily="34" charset="0"/>
                <a:cs typeface="Helvetica" pitchFamily="34" charset="0"/>
              </a:rPr>
              <a:t>Benefits</a:t>
            </a:r>
            <a:r>
              <a:rPr lang="en-US" sz="1800" dirty="0">
                <a:latin typeface="Helvetica" pitchFamily="34" charset="0"/>
                <a:cs typeface="Helvetica" pitchFamily="34" charset="0"/>
              </a:rPr>
              <a:t>: Distinguish conditions that might benefit from additional management strategies than isolated cases of ABRS</a:t>
            </a:r>
          </a:p>
          <a:p>
            <a:pPr marL="0" indent="0">
              <a:lnSpc>
                <a:spcPct val="120000"/>
              </a:lnSpc>
              <a:buNone/>
            </a:pPr>
            <a:r>
              <a:rPr lang="en-US" sz="1800" u="sng" dirty="0">
                <a:latin typeface="Helvetica" pitchFamily="34" charset="0"/>
                <a:cs typeface="Helvetica" pitchFamily="34" charset="0"/>
              </a:rPr>
              <a:t>Risks, harms, costs</a:t>
            </a:r>
            <a:r>
              <a:rPr lang="en-US" sz="1800" dirty="0">
                <a:latin typeface="Helvetica" pitchFamily="34" charset="0"/>
                <a:cs typeface="Helvetica" pitchFamily="34" charset="0"/>
              </a:rPr>
              <a:t>: Potential misclassification of illness because of overlapping symptomatology with other illnesses; no cost </a:t>
            </a:r>
          </a:p>
        </p:txBody>
      </p:sp>
    </p:spTree>
    <p:extLst>
      <p:ext uri="{BB962C8B-B14F-4D97-AF65-F5344CB8AC3E}">
        <p14:creationId xmlns:p14="http://schemas.microsoft.com/office/powerpoint/2010/main" val="2917901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557BA-EEDA-4037-86A5-6B45314889A3}"/>
              </a:ext>
            </a:extLst>
          </p:cNvPr>
          <p:cNvSpPr>
            <a:spLocks noGrp="1"/>
          </p:cNvSpPr>
          <p:nvPr>
            <p:ph type="title"/>
          </p:nvPr>
        </p:nvSpPr>
        <p:spPr/>
        <p:txBody>
          <a:bodyPr/>
          <a:lstStyle/>
          <a:p>
            <a:r>
              <a:rPr lang="en-US" dirty="0"/>
              <a:t>Burden</a:t>
            </a:r>
          </a:p>
        </p:txBody>
      </p:sp>
      <p:sp>
        <p:nvSpPr>
          <p:cNvPr id="3" name="Content Placeholder 2">
            <a:extLst>
              <a:ext uri="{FF2B5EF4-FFF2-40B4-BE49-F238E27FC236}">
                <a16:creationId xmlns:a16="http://schemas.microsoft.com/office/drawing/2014/main" id="{AA17D386-E173-45BA-BAA4-E54CBF009AD2}"/>
              </a:ext>
            </a:extLst>
          </p:cNvPr>
          <p:cNvSpPr>
            <a:spLocks noGrp="1"/>
          </p:cNvSpPr>
          <p:nvPr>
            <p:ph idx="1"/>
          </p:nvPr>
        </p:nvSpPr>
        <p:spPr/>
        <p:txBody>
          <a:bodyPr>
            <a:normAutofit fontScale="70000" lnSpcReduction="20000"/>
          </a:bodyPr>
          <a:lstStyle/>
          <a:p>
            <a:pPr>
              <a:lnSpc>
                <a:spcPct val="120000"/>
              </a:lnSpc>
              <a:spcBef>
                <a:spcPts val="1200"/>
              </a:spcBef>
              <a:buClr>
                <a:srgbClr val="C0040F"/>
              </a:buClr>
              <a:buSzPct val="120000"/>
            </a:pPr>
            <a:r>
              <a:rPr lang="en-US" dirty="0">
                <a:latin typeface="Helvetica" pitchFamily="34" charset="0"/>
                <a:cs typeface="Helvetica" pitchFamily="34" charset="0"/>
              </a:rPr>
              <a:t>Sinusitis affects about 1 in 8 adults in the United States resulting in over 30 million annual diagnoses (Lethbridge-</a:t>
            </a:r>
            <a:r>
              <a:rPr lang="en-US" dirty="0" err="1">
                <a:latin typeface="Helvetica" pitchFamily="34" charset="0"/>
                <a:cs typeface="Helvetica" pitchFamily="34" charset="0"/>
              </a:rPr>
              <a:t>Cejku</a:t>
            </a:r>
            <a:r>
              <a:rPr lang="en-US" dirty="0">
                <a:latin typeface="Helvetica" pitchFamily="34" charset="0"/>
                <a:cs typeface="Helvetica" pitchFamily="34" charset="0"/>
              </a:rPr>
              <a:t> 2006, Blackwell 2014).</a:t>
            </a:r>
          </a:p>
          <a:p>
            <a:pPr>
              <a:lnSpc>
                <a:spcPct val="120000"/>
              </a:lnSpc>
              <a:spcBef>
                <a:spcPts val="1200"/>
              </a:spcBef>
              <a:buClr>
                <a:srgbClr val="C0040F"/>
              </a:buClr>
              <a:buSzPct val="120000"/>
            </a:pPr>
            <a:r>
              <a:rPr lang="en-US" dirty="0">
                <a:latin typeface="Helvetica" pitchFamily="34" charset="0"/>
                <a:cs typeface="Helvetica" pitchFamily="34" charset="0"/>
              </a:rPr>
              <a:t>The direct cost of managing acute and chronic sinusitis exceeds $11 billion per year (Blackwell 2014, SAHP 2004), with additional expense from lost productivity, reduced job effectiveness, and impaired quality of life (</a:t>
            </a:r>
            <a:r>
              <a:rPr lang="en-US" dirty="0" err="1">
                <a:latin typeface="Helvetica" pitchFamily="34" charset="0"/>
                <a:cs typeface="Helvetica" pitchFamily="34" charset="0"/>
              </a:rPr>
              <a:t>Rudmik</a:t>
            </a:r>
            <a:r>
              <a:rPr lang="en-US" dirty="0">
                <a:latin typeface="Helvetica" pitchFamily="34" charset="0"/>
                <a:cs typeface="Helvetica" pitchFamily="34" charset="0"/>
              </a:rPr>
              <a:t> 2014; </a:t>
            </a:r>
            <a:r>
              <a:rPr lang="en-US" dirty="0" err="1">
                <a:latin typeface="Helvetica" pitchFamily="34" charset="0"/>
                <a:cs typeface="Helvetica" pitchFamily="34" charset="0"/>
              </a:rPr>
              <a:t>Stankiewicz</a:t>
            </a:r>
            <a:r>
              <a:rPr lang="en-US" dirty="0">
                <a:latin typeface="Helvetica" pitchFamily="34" charset="0"/>
                <a:cs typeface="Helvetica" pitchFamily="34" charset="0"/>
              </a:rPr>
              <a:t> 2011, </a:t>
            </a:r>
            <a:r>
              <a:rPr lang="en-US" dirty="0" err="1">
                <a:latin typeface="Helvetica" pitchFamily="34" charset="0"/>
                <a:cs typeface="Helvetica" pitchFamily="34" charset="0"/>
              </a:rPr>
              <a:t>Gliklich</a:t>
            </a:r>
            <a:r>
              <a:rPr lang="en-US" dirty="0">
                <a:latin typeface="Helvetica" pitchFamily="34" charset="0"/>
                <a:cs typeface="Helvetica" pitchFamily="34" charset="0"/>
              </a:rPr>
              <a:t> 1995).</a:t>
            </a:r>
          </a:p>
          <a:p>
            <a:pPr>
              <a:lnSpc>
                <a:spcPct val="120000"/>
              </a:lnSpc>
              <a:spcBef>
                <a:spcPts val="1200"/>
              </a:spcBef>
              <a:buClr>
                <a:srgbClr val="C0040F"/>
              </a:buClr>
              <a:buSzPct val="120000"/>
            </a:pPr>
            <a:r>
              <a:rPr lang="en-US" dirty="0">
                <a:latin typeface="Helvetica" pitchFamily="34" charset="0"/>
                <a:cs typeface="Helvetica" pitchFamily="34" charset="0"/>
              </a:rPr>
              <a:t>More than 1 in 5 antibiotics prescribed in adults are for sinusitis, making it the fifth most common diagnosis responsible for antibiotic therapy (SAHP 2004).</a:t>
            </a:r>
          </a:p>
          <a:p>
            <a:pPr>
              <a:lnSpc>
                <a:spcPct val="120000"/>
              </a:lnSpc>
              <a:spcBef>
                <a:spcPts val="1200"/>
              </a:spcBef>
              <a:buClr>
                <a:srgbClr val="C0040F"/>
              </a:buClr>
              <a:buSzPct val="120000"/>
            </a:pPr>
            <a:r>
              <a:rPr lang="en-US" dirty="0">
                <a:latin typeface="Helvetica" pitchFamily="34" charset="0"/>
                <a:cs typeface="Helvetica" pitchFamily="34" charset="0"/>
              </a:rPr>
              <a:t>Despite the high prevalence and economic impact of sinusitis, considerable practice variations exist across and within the multiple disciplines involved in managing the condition (</a:t>
            </a:r>
            <a:r>
              <a:rPr lang="en-US" dirty="0" err="1">
                <a:latin typeface="Helvetica" pitchFamily="34" charset="0"/>
                <a:cs typeface="Helvetica" pitchFamily="34" charset="0"/>
              </a:rPr>
              <a:t>Kaszuba</a:t>
            </a:r>
            <a:r>
              <a:rPr lang="en-US" dirty="0">
                <a:latin typeface="Helvetica" pitchFamily="34" charset="0"/>
                <a:cs typeface="Helvetica" pitchFamily="34" charset="0"/>
              </a:rPr>
              <a:t> 2006, Winstead 2003).</a:t>
            </a:r>
          </a:p>
        </p:txBody>
      </p:sp>
    </p:spTree>
    <p:extLst>
      <p:ext uri="{BB962C8B-B14F-4D97-AF65-F5344CB8AC3E}">
        <p14:creationId xmlns:p14="http://schemas.microsoft.com/office/powerpoint/2010/main" val="2600807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73EBF-250E-4AE6-AD31-E9A18370117C}"/>
              </a:ext>
            </a:extLst>
          </p:cNvPr>
          <p:cNvSpPr>
            <a:spLocks noGrp="1"/>
          </p:cNvSpPr>
          <p:nvPr>
            <p:ph type="title"/>
          </p:nvPr>
        </p:nvSpPr>
        <p:spPr/>
        <p:txBody>
          <a:bodyPr/>
          <a:lstStyle/>
          <a:p>
            <a:r>
              <a:rPr lang="en-US" dirty="0"/>
              <a:t>Diagnostic Criteria for CRS and Recurrent ARS</a:t>
            </a:r>
          </a:p>
        </p:txBody>
      </p:sp>
      <p:pic>
        <p:nvPicPr>
          <p:cNvPr id="4" name="table">
            <a:extLst>
              <a:ext uri="{FF2B5EF4-FFF2-40B4-BE49-F238E27FC236}">
                <a16:creationId xmlns:a16="http://schemas.microsoft.com/office/drawing/2014/main" id="{48724668-CDD1-43F1-8B47-51C2F5B5D6E8}"/>
              </a:ext>
            </a:extLst>
          </p:cNvPr>
          <p:cNvPicPr>
            <a:picLocks noGrp="1" noChangeAspect="1"/>
          </p:cNvPicPr>
          <p:nvPr>
            <p:ph idx="1"/>
          </p:nvPr>
        </p:nvPicPr>
        <p:blipFill>
          <a:blip r:embed="rId2"/>
          <a:stretch>
            <a:fillRect/>
          </a:stretch>
        </p:blipFill>
        <p:spPr>
          <a:xfrm>
            <a:off x="2231134" y="1563222"/>
            <a:ext cx="7729732" cy="4218453"/>
          </a:xfrm>
          <a:prstGeom prst="rect">
            <a:avLst/>
          </a:prstGeom>
        </p:spPr>
      </p:pic>
    </p:spTree>
    <p:extLst>
      <p:ext uri="{BB962C8B-B14F-4D97-AF65-F5344CB8AC3E}">
        <p14:creationId xmlns:p14="http://schemas.microsoft.com/office/powerpoint/2010/main" val="7876659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C34A8-1ED9-48CB-95D6-49B25F5A6B73}"/>
              </a:ext>
            </a:extLst>
          </p:cNvPr>
          <p:cNvSpPr>
            <a:spLocks noGrp="1"/>
          </p:cNvSpPr>
          <p:nvPr>
            <p:ph type="title"/>
          </p:nvPr>
        </p:nvSpPr>
        <p:spPr/>
        <p:txBody>
          <a:bodyPr>
            <a:normAutofit fontScale="90000"/>
          </a:bodyPr>
          <a:lstStyle/>
          <a:p>
            <a:r>
              <a:rPr lang="en-US" dirty="0"/>
              <a:t>KAS 7A: Diagnosis of Chronic Rhinosinusitis and Recurrent Acute Rhinosinusitis</a:t>
            </a:r>
          </a:p>
        </p:txBody>
      </p:sp>
      <p:sp>
        <p:nvSpPr>
          <p:cNvPr id="3" name="Content Placeholder 2">
            <a:extLst>
              <a:ext uri="{FF2B5EF4-FFF2-40B4-BE49-F238E27FC236}">
                <a16:creationId xmlns:a16="http://schemas.microsoft.com/office/drawing/2014/main" id="{90A723AC-CF15-4762-863B-7C354E7B61BC}"/>
              </a:ext>
            </a:extLst>
          </p:cNvPr>
          <p:cNvSpPr>
            <a:spLocks noGrp="1"/>
          </p:cNvSpPr>
          <p:nvPr>
            <p:ph idx="1"/>
          </p:nvPr>
        </p:nvSpPr>
        <p:spPr/>
        <p:txBody>
          <a:bodyPr>
            <a:normAutofit/>
          </a:bodyPr>
          <a:lstStyle/>
          <a:p>
            <a:pPr marL="0" indent="0">
              <a:lnSpc>
                <a:spcPct val="120000"/>
              </a:lnSpc>
              <a:spcBef>
                <a:spcPts val="0"/>
              </a:spcBef>
              <a:spcAft>
                <a:spcPts val="600"/>
              </a:spcAft>
              <a:buNone/>
            </a:pPr>
            <a:r>
              <a:rPr lang="en-US" sz="1400" b="1" dirty="0">
                <a:latin typeface="Helvetica" panose="020B0604020202020204" pitchFamily="34" charset="0"/>
                <a:cs typeface="Helvetica" panose="020B0604020202020204" pitchFamily="34" charset="0"/>
              </a:rPr>
              <a:t>Action Statement Profile</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Quality improvement opportunity</a:t>
            </a:r>
            <a:r>
              <a:rPr lang="en-US" sz="1400" dirty="0"/>
              <a:t>: Raise awareness of the distinct clinical entities of CRS and recurrent ARS so that appropriate management strategies may be implemented </a:t>
            </a:r>
          </a:p>
          <a:p>
            <a:pPr marL="0" indent="0">
              <a:lnSpc>
                <a:spcPct val="120000"/>
              </a:lnSpc>
              <a:spcBef>
                <a:spcPts val="0"/>
              </a:spcBef>
              <a:spcAft>
                <a:spcPts val="600"/>
              </a:spcAft>
              <a:buNone/>
            </a:pPr>
            <a:r>
              <a:rPr lang="en-US" sz="1400" u="sng" dirty="0">
                <a:latin typeface="Helvetica" pitchFamily="34" charset="0"/>
              </a:rPr>
              <a:t>Aggregate evidence quality</a:t>
            </a:r>
            <a:r>
              <a:rPr lang="en-US" sz="1400" dirty="0">
                <a:latin typeface="Helvetica" pitchFamily="34" charset="0"/>
              </a:rPr>
              <a:t>: </a:t>
            </a:r>
            <a:r>
              <a:rPr lang="en-US" sz="1400" dirty="0"/>
              <a:t>Grade C, cohort and observational studies </a:t>
            </a:r>
          </a:p>
          <a:p>
            <a:pPr marL="0" indent="0">
              <a:lnSpc>
                <a:spcPct val="120000"/>
              </a:lnSpc>
              <a:spcBef>
                <a:spcPts val="0"/>
              </a:spcBef>
              <a:spcAft>
                <a:spcPts val="600"/>
              </a:spcAft>
              <a:buNone/>
            </a:pPr>
            <a:r>
              <a:rPr lang="en-US" sz="1400" u="sng" dirty="0">
                <a:latin typeface="Helvetica" pitchFamily="34" charset="0"/>
              </a:rPr>
              <a:t>Level of confidence in evidence</a:t>
            </a:r>
            <a:r>
              <a:rPr lang="en-US" sz="1400" dirty="0">
                <a:latin typeface="Helvetica" pitchFamily="34" charset="0"/>
              </a:rPr>
              <a:t>: High</a:t>
            </a:r>
          </a:p>
          <a:p>
            <a:pPr marL="0" indent="0">
              <a:lnSpc>
                <a:spcPct val="120000"/>
              </a:lnSpc>
              <a:spcBef>
                <a:spcPts val="0"/>
              </a:spcBef>
              <a:spcAft>
                <a:spcPts val="600"/>
              </a:spcAft>
              <a:buNone/>
            </a:pPr>
            <a:r>
              <a:rPr lang="en-US" sz="1400" u="sng" dirty="0">
                <a:latin typeface="Helvetica" pitchFamily="34" charset="0"/>
              </a:rPr>
              <a:t>Benefit-harm assessment</a:t>
            </a:r>
            <a:r>
              <a:rPr lang="en-US" sz="1400" dirty="0">
                <a:latin typeface="Helvetica" pitchFamily="34" charset="0"/>
              </a:rPr>
              <a:t>: Preponderance of benefit over harm</a:t>
            </a:r>
          </a:p>
          <a:p>
            <a:pPr marL="0" indent="0">
              <a:lnSpc>
                <a:spcPct val="120000"/>
              </a:lnSpc>
              <a:spcBef>
                <a:spcPts val="0"/>
              </a:spcBef>
              <a:spcAft>
                <a:spcPts val="600"/>
              </a:spcAft>
              <a:buNone/>
            </a:pPr>
            <a:r>
              <a:rPr lang="en-US" sz="1400" u="sng" dirty="0">
                <a:latin typeface="Helvetica" pitchFamily="34" charset="0"/>
              </a:rPr>
              <a:t>Value judgments</a:t>
            </a:r>
            <a:r>
              <a:rPr lang="en-US" sz="1400" dirty="0">
                <a:latin typeface="Helvetica" pitchFamily="34" charset="0"/>
              </a:rPr>
              <a:t>: Importance of accurate diagnosis</a:t>
            </a:r>
          </a:p>
          <a:p>
            <a:pPr marL="0" indent="0">
              <a:lnSpc>
                <a:spcPct val="120000"/>
              </a:lnSpc>
              <a:spcBef>
                <a:spcPts val="0"/>
              </a:spcBef>
              <a:spcAft>
                <a:spcPts val="600"/>
              </a:spcAft>
              <a:buNone/>
            </a:pPr>
            <a:r>
              <a:rPr lang="en-US" sz="1400" u="sng" dirty="0">
                <a:latin typeface="Helvetica" pitchFamily="34" charset="0"/>
              </a:rPr>
              <a:t>Intentional Vagueness</a:t>
            </a:r>
            <a:r>
              <a:rPr lang="en-US" sz="1400" dirty="0">
                <a:latin typeface="Helvetica" pitchFamily="34" charset="0"/>
              </a:rPr>
              <a:t>: None</a:t>
            </a:r>
          </a:p>
          <a:p>
            <a:pPr marL="0" indent="0">
              <a:lnSpc>
                <a:spcPct val="120000"/>
              </a:lnSpc>
              <a:spcBef>
                <a:spcPts val="0"/>
              </a:spcBef>
              <a:spcAft>
                <a:spcPts val="600"/>
              </a:spcAft>
              <a:buNone/>
            </a:pPr>
            <a:r>
              <a:rPr lang="en-US" sz="1400" u="sng" dirty="0">
                <a:latin typeface="Helvetica" pitchFamily="34" charset="0"/>
              </a:rPr>
              <a:t>Role of patient preferences</a:t>
            </a:r>
            <a:r>
              <a:rPr lang="en-US" sz="1400" dirty="0">
                <a:latin typeface="Helvetica" pitchFamily="34" charset="0"/>
              </a:rPr>
              <a:t>: Not applicable</a:t>
            </a:r>
          </a:p>
          <a:p>
            <a:pPr marL="0" indent="0">
              <a:lnSpc>
                <a:spcPct val="120000"/>
              </a:lnSpc>
              <a:spcBef>
                <a:spcPts val="0"/>
              </a:spcBef>
              <a:spcAft>
                <a:spcPts val="600"/>
              </a:spcAft>
              <a:buNone/>
            </a:pPr>
            <a:r>
              <a:rPr lang="en-US" sz="1400" u="sng" dirty="0">
                <a:latin typeface="Helvetica" pitchFamily="34" charset="0"/>
              </a:rPr>
              <a:t>Exceptions</a:t>
            </a:r>
            <a:r>
              <a:rPr lang="en-US" sz="1400" dirty="0">
                <a:latin typeface="Helvetica" pitchFamily="34" charset="0"/>
              </a:rPr>
              <a:t>: None</a:t>
            </a:r>
          </a:p>
          <a:p>
            <a:pPr marL="0" indent="0">
              <a:lnSpc>
                <a:spcPct val="120000"/>
              </a:lnSpc>
              <a:spcBef>
                <a:spcPts val="0"/>
              </a:spcBef>
              <a:spcAft>
                <a:spcPts val="600"/>
              </a:spcAft>
              <a:buNone/>
            </a:pPr>
            <a:r>
              <a:rPr lang="en-US" sz="1400" u="sng" dirty="0">
                <a:latin typeface="Helvetica" pitchFamily="34" charset="0"/>
              </a:rPr>
              <a:t>Policy Level:</a:t>
            </a:r>
            <a:r>
              <a:rPr lang="en-US" sz="1400" dirty="0">
                <a:latin typeface="Helvetica" pitchFamily="34" charset="0"/>
              </a:rPr>
              <a:t> Recommendation</a:t>
            </a:r>
          </a:p>
          <a:p>
            <a:pPr marL="0" indent="0">
              <a:lnSpc>
                <a:spcPct val="120000"/>
              </a:lnSpc>
              <a:spcBef>
                <a:spcPts val="0"/>
              </a:spcBef>
              <a:spcAft>
                <a:spcPts val="600"/>
              </a:spcAft>
              <a:buNone/>
            </a:pPr>
            <a:r>
              <a:rPr lang="en-US" sz="1400" u="sng" dirty="0">
                <a:latin typeface="Helvetica" pitchFamily="34" charset="0"/>
                <a:cs typeface="Helvetica" panose="020B0604020202020204" pitchFamily="34" charset="0"/>
              </a:rPr>
              <a:t>Differences of opinion</a:t>
            </a:r>
            <a:r>
              <a:rPr lang="en-US" sz="1400" dirty="0">
                <a:latin typeface="Helvetica" pitchFamily="34" charset="0"/>
                <a:cs typeface="Helvetica" pitchFamily="34" charset="0"/>
              </a:rPr>
              <a:t>: None</a:t>
            </a:r>
            <a:endParaRPr lang="en-US" sz="1000" dirty="0">
              <a:latin typeface="Helvetica" pitchFamily="34" charset="0"/>
              <a:cs typeface="Helvetica" pitchFamily="34" charset="0"/>
            </a:endParaRPr>
          </a:p>
        </p:txBody>
      </p:sp>
    </p:spTree>
    <p:extLst>
      <p:ext uri="{BB962C8B-B14F-4D97-AF65-F5344CB8AC3E}">
        <p14:creationId xmlns:p14="http://schemas.microsoft.com/office/powerpoint/2010/main" val="16940297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4D24A-37D7-4B8C-A29C-236B11610519}"/>
              </a:ext>
            </a:extLst>
          </p:cNvPr>
          <p:cNvSpPr>
            <a:spLocks noGrp="1"/>
          </p:cNvSpPr>
          <p:nvPr>
            <p:ph type="title"/>
          </p:nvPr>
        </p:nvSpPr>
        <p:spPr/>
        <p:txBody>
          <a:bodyPr/>
          <a:lstStyle/>
          <a:p>
            <a:r>
              <a:rPr lang="en-US" dirty="0"/>
              <a:t>KAS 7B: Objective Confirmation of CRS</a:t>
            </a:r>
          </a:p>
        </p:txBody>
      </p:sp>
      <p:sp>
        <p:nvSpPr>
          <p:cNvPr id="3" name="Content Placeholder 2">
            <a:extLst>
              <a:ext uri="{FF2B5EF4-FFF2-40B4-BE49-F238E27FC236}">
                <a16:creationId xmlns:a16="http://schemas.microsoft.com/office/drawing/2014/main" id="{A16B5D75-7FB2-473E-AC65-355ABE28996E}"/>
              </a:ext>
            </a:extLst>
          </p:cNvPr>
          <p:cNvSpPr>
            <a:spLocks noGrp="1"/>
          </p:cNvSpPr>
          <p:nvPr>
            <p:ph idx="1"/>
          </p:nvPr>
        </p:nvSpPr>
        <p:spPr/>
        <p:txBody>
          <a:bodyPr>
            <a:normAutofit/>
          </a:bodyPr>
          <a:lstStyle/>
          <a:p>
            <a:pPr marL="0" indent="0">
              <a:lnSpc>
                <a:spcPct val="120000"/>
              </a:lnSpc>
              <a:spcBef>
                <a:spcPts val="0"/>
              </a:spcBef>
              <a:spcAft>
                <a:spcPts val="1800"/>
              </a:spcAft>
              <a:buNone/>
            </a:pPr>
            <a:r>
              <a:rPr lang="en-US" sz="1800" b="1" dirty="0">
                <a:latin typeface="Helvetica" pitchFamily="34" charset="0"/>
                <a:cs typeface="Helvetica" pitchFamily="34" charset="0"/>
              </a:rPr>
              <a:t>The clinician should confirm a clinical diagnosis of CRS with objective documentation of </a:t>
            </a:r>
            <a:r>
              <a:rPr lang="en-US" sz="1800" b="1" dirty="0" err="1">
                <a:latin typeface="Helvetica" pitchFamily="34" charset="0"/>
                <a:cs typeface="Helvetica" pitchFamily="34" charset="0"/>
              </a:rPr>
              <a:t>sinonasal</a:t>
            </a:r>
            <a:r>
              <a:rPr lang="en-US" sz="1800" b="1" dirty="0">
                <a:latin typeface="Helvetica" pitchFamily="34" charset="0"/>
                <a:cs typeface="Helvetica" pitchFamily="34" charset="0"/>
              </a:rPr>
              <a:t> inflammation, which may be accomplished using anterior rhinoscopy, nasal endoscopy, or computed tomography.  </a:t>
            </a:r>
            <a:r>
              <a:rPr lang="en-US" sz="1800" i="1" u="sng" dirty="0">
                <a:latin typeface="Helvetica" pitchFamily="34" charset="0"/>
                <a:cs typeface="Helvetica" pitchFamily="34" charset="0"/>
              </a:rPr>
              <a:t>Strong recommendation</a:t>
            </a:r>
            <a:r>
              <a:rPr lang="en-US" sz="1800" i="1" dirty="0">
                <a:latin typeface="Helvetica" pitchFamily="34" charset="0"/>
                <a:cs typeface="Helvetica" pitchFamily="34" charset="0"/>
              </a:rPr>
              <a:t> based on cross-sectional studies with a preponderance of benefit over harm</a:t>
            </a:r>
          </a:p>
          <a:p>
            <a:pPr marL="0" indent="0">
              <a:lnSpc>
                <a:spcPct val="120000"/>
              </a:lnSpc>
              <a:spcBef>
                <a:spcPts val="0"/>
              </a:spcBef>
              <a:spcAft>
                <a:spcPts val="0"/>
              </a:spcAft>
              <a:buNone/>
            </a:pPr>
            <a:r>
              <a:rPr lang="en-US" sz="1800" u="sng" dirty="0">
                <a:latin typeface="Helvetica" pitchFamily="34" charset="0"/>
                <a:cs typeface="Helvetica" pitchFamily="34" charset="0"/>
              </a:rPr>
              <a:t>Benefit:</a:t>
            </a:r>
            <a:r>
              <a:rPr lang="en-US" sz="1800" dirty="0">
                <a:latin typeface="Helvetica" pitchFamily="34" charset="0"/>
                <a:cs typeface="Helvetica" pitchFamily="34" charset="0"/>
              </a:rPr>
              <a:t> Improved diagnostic certainty for CRS and fewer false-positive diagnoses, which allows patients with CRS to be managed more promptly and those without CRS to seek additional evaluation of sinusitis-like symptoms and begin effective therapy. </a:t>
            </a:r>
          </a:p>
          <a:p>
            <a:pPr marL="0" indent="0">
              <a:lnSpc>
                <a:spcPct val="120000"/>
              </a:lnSpc>
              <a:spcBef>
                <a:spcPts val="600"/>
              </a:spcBef>
              <a:spcAft>
                <a:spcPts val="0"/>
              </a:spcAft>
              <a:buNone/>
            </a:pPr>
            <a:r>
              <a:rPr lang="en-US" sz="1800" u="sng" dirty="0">
                <a:latin typeface="Helvetica" pitchFamily="34" charset="0"/>
                <a:cs typeface="Helvetica" pitchFamily="34" charset="0"/>
              </a:rPr>
              <a:t>Risk, harm, costs:</a:t>
            </a:r>
            <a:r>
              <a:rPr lang="en-US" sz="1800" dirty="0">
                <a:latin typeface="Helvetica" pitchFamily="34" charset="0"/>
                <a:cs typeface="Helvetica" pitchFamily="34" charset="0"/>
              </a:rPr>
              <a:t> None associated with improved diagnostic certainty, but diagnostic modalities have their own risk and direct cost profiles. </a:t>
            </a:r>
            <a:endParaRPr lang="en-US" altLang="en-US" sz="1800" dirty="0">
              <a:latin typeface="Helvetica" pitchFamily="34" charset="0"/>
              <a:cs typeface="Helvetica" pitchFamily="34" charset="0"/>
            </a:endParaRPr>
          </a:p>
        </p:txBody>
      </p:sp>
    </p:spTree>
    <p:extLst>
      <p:ext uri="{BB962C8B-B14F-4D97-AF65-F5344CB8AC3E}">
        <p14:creationId xmlns:p14="http://schemas.microsoft.com/office/powerpoint/2010/main" val="324108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4D24A-37D7-4B8C-A29C-236B11610519}"/>
              </a:ext>
            </a:extLst>
          </p:cNvPr>
          <p:cNvSpPr>
            <a:spLocks noGrp="1"/>
          </p:cNvSpPr>
          <p:nvPr>
            <p:ph type="title"/>
          </p:nvPr>
        </p:nvSpPr>
        <p:spPr/>
        <p:txBody>
          <a:bodyPr/>
          <a:lstStyle/>
          <a:p>
            <a:r>
              <a:rPr lang="en-US" dirty="0"/>
              <a:t>KAS 7B: Objective Confirmation of CRS</a:t>
            </a:r>
          </a:p>
        </p:txBody>
      </p:sp>
      <p:sp>
        <p:nvSpPr>
          <p:cNvPr id="3" name="Content Placeholder 2">
            <a:extLst>
              <a:ext uri="{FF2B5EF4-FFF2-40B4-BE49-F238E27FC236}">
                <a16:creationId xmlns:a16="http://schemas.microsoft.com/office/drawing/2014/main" id="{A16B5D75-7FB2-473E-AC65-355ABE28996E}"/>
              </a:ext>
            </a:extLst>
          </p:cNvPr>
          <p:cNvSpPr>
            <a:spLocks noGrp="1"/>
          </p:cNvSpPr>
          <p:nvPr>
            <p:ph idx="1"/>
          </p:nvPr>
        </p:nvSpPr>
        <p:spPr/>
        <p:txBody>
          <a:bodyPr>
            <a:normAutofit fontScale="55000" lnSpcReduction="20000"/>
          </a:bodyPr>
          <a:lstStyle/>
          <a:p>
            <a:pPr marL="0" indent="0">
              <a:lnSpc>
                <a:spcPct val="120000"/>
              </a:lnSpc>
              <a:spcBef>
                <a:spcPts val="0"/>
              </a:spcBef>
              <a:spcAft>
                <a:spcPts val="600"/>
              </a:spcAft>
              <a:buNone/>
            </a:pPr>
            <a:r>
              <a:rPr lang="en-US" sz="3200" b="1" dirty="0">
                <a:latin typeface="Helvetica" pitchFamily="34" charset="0"/>
                <a:cs typeface="Helvetica" panose="020B0604020202020204" pitchFamily="34" charset="0"/>
              </a:rPr>
              <a:t>Action Statement Profile </a:t>
            </a:r>
          </a:p>
          <a:p>
            <a:pPr marL="0" indent="0">
              <a:lnSpc>
                <a:spcPct val="120000"/>
              </a:lnSpc>
              <a:spcBef>
                <a:spcPts val="0"/>
              </a:spcBef>
              <a:spcAft>
                <a:spcPts val="600"/>
              </a:spcAft>
              <a:buNone/>
            </a:pPr>
            <a:r>
              <a:rPr lang="en-US" u="sng" dirty="0">
                <a:latin typeface="Helvetica" panose="020B0604020202020204" pitchFamily="34" charset="0"/>
                <a:cs typeface="Helvetica" panose="020B0604020202020204" pitchFamily="34" charset="0"/>
              </a:rPr>
              <a:t>Quality improvement opportunity</a:t>
            </a:r>
            <a:r>
              <a:rPr lang="en-US" dirty="0">
                <a:latin typeface="Helvetica" panose="020B0604020202020204" pitchFamily="34" charset="0"/>
                <a:cs typeface="Helvetica" panose="020B0604020202020204" pitchFamily="34" charset="0"/>
              </a:rPr>
              <a:t>: Reduce over-diagnosis of CRS based on self-reported symptoms </a:t>
            </a:r>
          </a:p>
          <a:p>
            <a:pPr marL="0" indent="0">
              <a:lnSpc>
                <a:spcPct val="120000"/>
              </a:lnSpc>
              <a:spcBef>
                <a:spcPts val="0"/>
              </a:spcBef>
              <a:spcAft>
                <a:spcPts val="600"/>
              </a:spcAft>
              <a:buNone/>
            </a:pPr>
            <a:r>
              <a:rPr lang="en-US" u="sng" dirty="0">
                <a:latin typeface="Helvetica" pitchFamily="34" charset="0"/>
                <a:cs typeface="Helvetica" panose="020B0604020202020204" pitchFamily="34" charset="0"/>
              </a:rPr>
              <a:t>Aggregate evidence quality</a:t>
            </a:r>
            <a:r>
              <a:rPr lang="en-US" dirty="0">
                <a:latin typeface="Helvetica" pitchFamily="34" charset="0"/>
                <a:cs typeface="Helvetica" panose="020B0604020202020204" pitchFamily="34" charset="0"/>
              </a:rPr>
              <a:t>: Grade B, cross-sectional studies </a:t>
            </a:r>
          </a:p>
          <a:p>
            <a:pPr marL="0" indent="0">
              <a:lnSpc>
                <a:spcPct val="120000"/>
              </a:lnSpc>
              <a:spcBef>
                <a:spcPts val="0"/>
              </a:spcBef>
              <a:spcAft>
                <a:spcPts val="600"/>
              </a:spcAft>
              <a:buNone/>
            </a:pPr>
            <a:r>
              <a:rPr lang="en-US" u="sng" dirty="0">
                <a:latin typeface="Helvetica" pitchFamily="34" charset="0"/>
                <a:cs typeface="Helvetica" panose="020B0604020202020204" pitchFamily="34" charset="0"/>
              </a:rPr>
              <a:t>Level of confidence in evidence</a:t>
            </a:r>
            <a:r>
              <a:rPr lang="en-US" dirty="0">
                <a:latin typeface="Helvetica" pitchFamily="34" charset="0"/>
                <a:cs typeface="Helvetica" panose="020B0604020202020204" pitchFamily="34" charset="0"/>
              </a:rPr>
              <a:t>: High</a:t>
            </a:r>
            <a:endParaRPr lang="en-US" u="sng" dirty="0">
              <a:latin typeface="Helvetica" pitchFamily="34" charset="0"/>
              <a:cs typeface="Helvetica" panose="020B0604020202020204" pitchFamily="34" charset="0"/>
            </a:endParaRPr>
          </a:p>
          <a:p>
            <a:pPr marL="0" indent="0">
              <a:lnSpc>
                <a:spcPct val="120000"/>
              </a:lnSpc>
              <a:spcBef>
                <a:spcPts val="0"/>
              </a:spcBef>
              <a:spcAft>
                <a:spcPts val="600"/>
              </a:spcAft>
              <a:buNone/>
            </a:pPr>
            <a:r>
              <a:rPr lang="en-US" u="sng" dirty="0">
                <a:latin typeface="Helvetica" pitchFamily="34" charset="0"/>
                <a:cs typeface="Helvetica" panose="020B0604020202020204" pitchFamily="34" charset="0"/>
              </a:rPr>
              <a:t>Benefit-harm assessment</a:t>
            </a:r>
            <a:r>
              <a:rPr lang="en-US" dirty="0">
                <a:latin typeface="Helvetica" pitchFamily="34" charset="0"/>
                <a:cs typeface="Helvetica" panose="020B0604020202020204" pitchFamily="34" charset="0"/>
              </a:rPr>
              <a:t>: Preponderance of benefit over harm</a:t>
            </a:r>
          </a:p>
          <a:p>
            <a:pPr marL="0" indent="0">
              <a:lnSpc>
                <a:spcPct val="120000"/>
              </a:lnSpc>
              <a:spcBef>
                <a:spcPts val="0"/>
              </a:spcBef>
              <a:spcAft>
                <a:spcPts val="600"/>
              </a:spcAft>
              <a:buNone/>
            </a:pPr>
            <a:r>
              <a:rPr lang="en-US" u="sng" dirty="0">
                <a:latin typeface="Helvetica" pitchFamily="34" charset="0"/>
                <a:cs typeface="Helvetica" panose="020B0604020202020204" pitchFamily="34" charset="0"/>
              </a:rPr>
              <a:t>Value judgments</a:t>
            </a:r>
            <a:r>
              <a:rPr lang="en-US" dirty="0">
                <a:latin typeface="Helvetica" pitchFamily="34" charset="0"/>
                <a:cs typeface="Helvetica" panose="020B0604020202020204" pitchFamily="34" charset="0"/>
              </a:rPr>
              <a:t>: Strong consensus by the GUG that the need for objective documentation of </a:t>
            </a:r>
            <a:r>
              <a:rPr lang="en-US" dirty="0" err="1">
                <a:latin typeface="Helvetica" pitchFamily="34" charset="0"/>
                <a:cs typeface="Helvetica" panose="020B0604020202020204" pitchFamily="34" charset="0"/>
              </a:rPr>
              <a:t>sinonasal</a:t>
            </a:r>
            <a:r>
              <a:rPr lang="en-US" dirty="0">
                <a:latin typeface="Helvetica" pitchFamily="34" charset="0"/>
                <a:cs typeface="Helvetica" panose="020B0604020202020204" pitchFamily="34" charset="0"/>
              </a:rPr>
              <a:t> inflammation is likely underappreciated, and underperformed, despite its critical role in substantiating a diagnosis of CRS.</a:t>
            </a:r>
          </a:p>
          <a:p>
            <a:pPr marL="0" indent="0">
              <a:lnSpc>
                <a:spcPct val="120000"/>
              </a:lnSpc>
              <a:spcBef>
                <a:spcPts val="0"/>
              </a:spcBef>
              <a:spcAft>
                <a:spcPts val="600"/>
              </a:spcAft>
              <a:buNone/>
            </a:pPr>
            <a:r>
              <a:rPr lang="en-US" u="sng" dirty="0">
                <a:latin typeface="Helvetica" pitchFamily="34" charset="0"/>
                <a:cs typeface="Helvetica" panose="020B0604020202020204" pitchFamily="34" charset="0"/>
              </a:rPr>
              <a:t>Intentional vagueness </a:t>
            </a:r>
            <a:r>
              <a:rPr lang="en-US" dirty="0">
                <a:latin typeface="Helvetica" pitchFamily="34" charset="0"/>
                <a:cs typeface="Helvetica" panose="020B0604020202020204" pitchFamily="34" charset="0"/>
              </a:rPr>
              <a:t>:Which of the three listed diagnostic modalities to use is not stated </a:t>
            </a:r>
          </a:p>
          <a:p>
            <a:pPr marL="0" indent="0">
              <a:lnSpc>
                <a:spcPct val="120000"/>
              </a:lnSpc>
              <a:spcBef>
                <a:spcPts val="0"/>
              </a:spcBef>
              <a:spcAft>
                <a:spcPts val="600"/>
              </a:spcAft>
              <a:buNone/>
            </a:pPr>
            <a:r>
              <a:rPr lang="en-US" u="sng" dirty="0">
                <a:latin typeface="Helvetica" pitchFamily="34" charset="0"/>
                <a:cs typeface="Helvetica" panose="020B0604020202020204" pitchFamily="34" charset="0"/>
              </a:rPr>
              <a:t>Role of patient preferences</a:t>
            </a:r>
            <a:r>
              <a:rPr lang="en-US" dirty="0">
                <a:latin typeface="Helvetica" pitchFamily="34" charset="0"/>
                <a:cs typeface="Helvetica" panose="020B0604020202020204" pitchFamily="34" charset="0"/>
              </a:rPr>
              <a:t>: Large role for shared-decision making with clinicians regarding choice of the confirmatory diagnostic modality </a:t>
            </a:r>
          </a:p>
          <a:p>
            <a:pPr marL="0" indent="0">
              <a:lnSpc>
                <a:spcPct val="120000"/>
              </a:lnSpc>
              <a:spcBef>
                <a:spcPts val="0"/>
              </a:spcBef>
              <a:spcAft>
                <a:spcPts val="600"/>
              </a:spcAft>
              <a:buNone/>
            </a:pPr>
            <a:r>
              <a:rPr lang="en-US" u="sng" dirty="0">
                <a:latin typeface="Helvetica" pitchFamily="34" charset="0"/>
                <a:cs typeface="Helvetica" panose="020B0604020202020204" pitchFamily="34" charset="0"/>
              </a:rPr>
              <a:t>Exceptions</a:t>
            </a:r>
            <a:r>
              <a:rPr lang="en-US" dirty="0">
                <a:latin typeface="Helvetica" pitchFamily="34" charset="0"/>
                <a:cs typeface="Helvetica" panose="020B0604020202020204" pitchFamily="34" charset="0"/>
              </a:rPr>
              <a:t>: None</a:t>
            </a:r>
          </a:p>
          <a:p>
            <a:pPr marL="0" indent="0">
              <a:lnSpc>
                <a:spcPct val="120000"/>
              </a:lnSpc>
              <a:spcBef>
                <a:spcPts val="0"/>
              </a:spcBef>
              <a:spcAft>
                <a:spcPts val="600"/>
              </a:spcAft>
              <a:buNone/>
            </a:pPr>
            <a:r>
              <a:rPr lang="en-US" u="sng" dirty="0">
                <a:latin typeface="Helvetica" pitchFamily="34" charset="0"/>
                <a:cs typeface="Helvetica" panose="020B0604020202020204" pitchFamily="34" charset="0"/>
              </a:rPr>
              <a:t>Policy level</a:t>
            </a:r>
            <a:r>
              <a:rPr lang="en-US" dirty="0">
                <a:latin typeface="Helvetica" pitchFamily="34" charset="0"/>
                <a:cs typeface="Helvetica" panose="020B0604020202020204" pitchFamily="34" charset="0"/>
              </a:rPr>
              <a:t>: Strong recommendation</a:t>
            </a:r>
          </a:p>
          <a:p>
            <a:pPr marL="0" indent="0">
              <a:lnSpc>
                <a:spcPct val="120000"/>
              </a:lnSpc>
              <a:spcBef>
                <a:spcPts val="0"/>
              </a:spcBef>
              <a:spcAft>
                <a:spcPts val="600"/>
              </a:spcAft>
              <a:buNone/>
            </a:pPr>
            <a:r>
              <a:rPr lang="en-US" u="sng" dirty="0">
                <a:latin typeface="Helvetica" pitchFamily="34" charset="0"/>
                <a:cs typeface="Helvetica" panose="020B0604020202020204" pitchFamily="34" charset="0"/>
              </a:rPr>
              <a:t>Differences of opinion</a:t>
            </a:r>
            <a:r>
              <a:rPr lang="en-US" dirty="0">
                <a:latin typeface="Helvetica" pitchFamily="34" charset="0"/>
                <a:cs typeface="Helvetica" panose="020B0604020202020204" pitchFamily="34" charset="0"/>
              </a:rPr>
              <a:t>:  None</a:t>
            </a:r>
          </a:p>
        </p:txBody>
      </p:sp>
    </p:spTree>
    <p:extLst>
      <p:ext uri="{BB962C8B-B14F-4D97-AF65-F5344CB8AC3E}">
        <p14:creationId xmlns:p14="http://schemas.microsoft.com/office/powerpoint/2010/main" val="2347557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FBD26-4018-4F2E-BBC6-B8E6D257B023}"/>
              </a:ext>
            </a:extLst>
          </p:cNvPr>
          <p:cNvSpPr>
            <a:spLocks noGrp="1"/>
          </p:cNvSpPr>
          <p:nvPr>
            <p:ph type="title"/>
          </p:nvPr>
        </p:nvSpPr>
        <p:spPr/>
        <p:txBody>
          <a:bodyPr/>
          <a:lstStyle/>
          <a:p>
            <a:r>
              <a:rPr lang="en-US" dirty="0"/>
              <a:t>KAS 8: Modifying Factors</a:t>
            </a:r>
          </a:p>
        </p:txBody>
      </p:sp>
      <p:sp>
        <p:nvSpPr>
          <p:cNvPr id="3" name="Content Placeholder 2">
            <a:extLst>
              <a:ext uri="{FF2B5EF4-FFF2-40B4-BE49-F238E27FC236}">
                <a16:creationId xmlns:a16="http://schemas.microsoft.com/office/drawing/2014/main" id="{1EA7379A-8E3F-4EC6-91C9-5FBA4F90C1C7}"/>
              </a:ext>
            </a:extLst>
          </p:cNvPr>
          <p:cNvSpPr>
            <a:spLocks noGrp="1"/>
          </p:cNvSpPr>
          <p:nvPr>
            <p:ph idx="1"/>
          </p:nvPr>
        </p:nvSpPr>
        <p:spPr/>
        <p:txBody>
          <a:bodyPr>
            <a:normAutofit/>
          </a:bodyPr>
          <a:lstStyle/>
          <a:p>
            <a:pPr marL="0" indent="0">
              <a:lnSpc>
                <a:spcPct val="120000"/>
              </a:lnSpc>
              <a:spcBef>
                <a:spcPts val="0"/>
              </a:spcBef>
              <a:spcAft>
                <a:spcPts val="1800"/>
              </a:spcAft>
              <a:buNone/>
            </a:pPr>
            <a:r>
              <a:rPr lang="en-US" sz="1800" b="1" dirty="0">
                <a:latin typeface="Helvetica" pitchFamily="34" charset="0"/>
                <a:cs typeface="Helvetica" pitchFamily="34" charset="0"/>
              </a:rPr>
              <a:t>Clinicians should assess the patient with chronic rhinosinusitis (CRS) or recurrent acute rhinosinusitis for multiple chronic conditions that would modify management such as asthma, cystic fibrosis, immunocompromised state, and ciliary dyskinesia. </a:t>
            </a:r>
            <a:r>
              <a:rPr lang="en-US" sz="1800" i="1" u="sng" dirty="0">
                <a:latin typeface="Helvetica" pitchFamily="34" charset="0"/>
                <a:cs typeface="Helvetica" pitchFamily="34" charset="0"/>
              </a:rPr>
              <a:t>Recommendation</a:t>
            </a:r>
            <a:r>
              <a:rPr lang="en-US" sz="1800" i="1" dirty="0">
                <a:latin typeface="Helvetica" pitchFamily="34" charset="0"/>
                <a:cs typeface="Helvetica" pitchFamily="34" charset="0"/>
              </a:rPr>
              <a:t> based on one systematic review and multiple observational studies with a preponderance of benefit over harm. </a:t>
            </a:r>
          </a:p>
          <a:p>
            <a:pPr marL="0" indent="0">
              <a:lnSpc>
                <a:spcPct val="120000"/>
              </a:lnSpc>
              <a:buNone/>
            </a:pPr>
            <a:r>
              <a:rPr lang="en-US" sz="1800" u="sng" dirty="0">
                <a:latin typeface="Helvetica" pitchFamily="34" charset="0"/>
                <a:cs typeface="Helvetica" pitchFamily="34" charset="0"/>
              </a:rPr>
              <a:t>Benefits:</a:t>
            </a:r>
            <a:r>
              <a:rPr lang="en-US" sz="1800" dirty="0">
                <a:latin typeface="Helvetica" pitchFamily="34" charset="0"/>
                <a:cs typeface="Helvetica" pitchFamily="34" charset="0"/>
              </a:rPr>
              <a:t> Identify modifying factors that would alter management of CRS or recurrent acute rhinosinusitis; identify conditions that require therapy independent of rhinosinusitis </a:t>
            </a:r>
          </a:p>
          <a:p>
            <a:pPr marL="0" indent="0">
              <a:lnSpc>
                <a:spcPct val="120000"/>
              </a:lnSpc>
              <a:spcBef>
                <a:spcPts val="600"/>
              </a:spcBef>
              <a:buNone/>
            </a:pPr>
            <a:r>
              <a:rPr lang="en-US" sz="1800" u="sng" dirty="0">
                <a:latin typeface="Helvetica" pitchFamily="34" charset="0"/>
                <a:cs typeface="Helvetica" pitchFamily="34" charset="0"/>
              </a:rPr>
              <a:t>Risks, harms, costs</a:t>
            </a:r>
            <a:r>
              <a:rPr lang="en-US" sz="1800" dirty="0">
                <a:latin typeface="Helvetica" pitchFamily="34" charset="0"/>
                <a:cs typeface="Helvetica" pitchFamily="34" charset="0"/>
              </a:rPr>
              <a:t>: Identifying and treating incidental findings or subclinical conditions that might not require independent therapy; morbidity related to specific tests; variable costs based on testing ordered </a:t>
            </a:r>
          </a:p>
        </p:txBody>
      </p:sp>
    </p:spTree>
    <p:extLst>
      <p:ext uri="{BB962C8B-B14F-4D97-AF65-F5344CB8AC3E}">
        <p14:creationId xmlns:p14="http://schemas.microsoft.com/office/powerpoint/2010/main" val="10216675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FBD26-4018-4F2E-BBC6-B8E6D257B023}"/>
              </a:ext>
            </a:extLst>
          </p:cNvPr>
          <p:cNvSpPr>
            <a:spLocks noGrp="1"/>
          </p:cNvSpPr>
          <p:nvPr>
            <p:ph type="title"/>
          </p:nvPr>
        </p:nvSpPr>
        <p:spPr/>
        <p:txBody>
          <a:bodyPr/>
          <a:lstStyle/>
          <a:p>
            <a:r>
              <a:rPr lang="en-US" dirty="0"/>
              <a:t>KAS 8: Modifying Factors</a:t>
            </a:r>
          </a:p>
        </p:txBody>
      </p:sp>
      <p:sp>
        <p:nvSpPr>
          <p:cNvPr id="3" name="Content Placeholder 2">
            <a:extLst>
              <a:ext uri="{FF2B5EF4-FFF2-40B4-BE49-F238E27FC236}">
                <a16:creationId xmlns:a16="http://schemas.microsoft.com/office/drawing/2014/main" id="{1EA7379A-8E3F-4EC6-91C9-5FBA4F90C1C7}"/>
              </a:ext>
            </a:extLst>
          </p:cNvPr>
          <p:cNvSpPr>
            <a:spLocks noGrp="1"/>
          </p:cNvSpPr>
          <p:nvPr>
            <p:ph idx="1"/>
          </p:nvPr>
        </p:nvSpPr>
        <p:spPr>
          <a:xfrm>
            <a:off x="838200" y="1447800"/>
            <a:ext cx="10515600" cy="4334435"/>
          </a:xfrm>
        </p:spPr>
        <p:txBody>
          <a:bodyPr>
            <a:noAutofit/>
          </a:bodyPr>
          <a:lstStyle/>
          <a:p>
            <a:pPr marL="0" indent="0">
              <a:lnSpc>
                <a:spcPct val="100000"/>
              </a:lnSpc>
              <a:spcBef>
                <a:spcPts val="0"/>
              </a:spcBef>
              <a:spcAft>
                <a:spcPts val="600"/>
              </a:spcAft>
              <a:buNone/>
            </a:pPr>
            <a:r>
              <a:rPr lang="en-US" sz="1600" b="1" dirty="0">
                <a:latin typeface="Helvetica" pitchFamily="34" charset="0"/>
                <a:cs typeface="Helvetica" panose="020B0604020202020204" pitchFamily="34" charset="0"/>
              </a:rPr>
              <a:t>Action Statement Profile </a:t>
            </a:r>
          </a:p>
          <a:p>
            <a:pPr marL="0" indent="0">
              <a:lnSpc>
                <a:spcPct val="100000"/>
              </a:lnSpc>
              <a:spcBef>
                <a:spcPts val="0"/>
              </a:spcBef>
              <a:spcAft>
                <a:spcPts val="600"/>
              </a:spcAft>
              <a:buNone/>
            </a:pPr>
            <a:r>
              <a:rPr lang="en-US" sz="1600" u="sng" dirty="0">
                <a:latin typeface="Helvetica" panose="020B0604020202020204" pitchFamily="34" charset="0"/>
                <a:cs typeface="Helvetica" panose="020B0604020202020204" pitchFamily="34" charset="0"/>
              </a:rPr>
              <a:t>Quality improvement opportunity</a:t>
            </a:r>
            <a:r>
              <a:rPr lang="en-US" sz="1600" dirty="0">
                <a:latin typeface="Helvetica" pitchFamily="34" charset="0"/>
                <a:cs typeface="Helvetica" pitchFamily="34" charset="0"/>
              </a:rPr>
              <a:t>: Identify comorbid conditions that are known to accompany CRS and recurrent ARS, the knowledge of which would improve management of the sinusitis, and, conversely, management of sinusitis may improve the associated chronic condition (asthma) </a:t>
            </a:r>
          </a:p>
          <a:p>
            <a:pPr marL="0" indent="0">
              <a:lnSpc>
                <a:spcPct val="100000"/>
              </a:lnSpc>
              <a:spcBef>
                <a:spcPts val="0"/>
              </a:spcBef>
              <a:spcAft>
                <a:spcPts val="600"/>
              </a:spcAft>
              <a:buNone/>
            </a:pPr>
            <a:r>
              <a:rPr lang="en-US" sz="1600" u="sng" dirty="0">
                <a:latin typeface="Helvetica" pitchFamily="34" charset="0"/>
                <a:cs typeface="Helvetica" pitchFamily="34" charset="0"/>
              </a:rPr>
              <a:t>Aggregate evidence quality</a:t>
            </a:r>
            <a:r>
              <a:rPr lang="en-US" sz="1600" dirty="0">
                <a:latin typeface="Helvetica" pitchFamily="34" charset="0"/>
                <a:cs typeface="Helvetica" pitchFamily="34" charset="0"/>
              </a:rPr>
              <a:t>: Grade B, one systematic review and multiple observational studies </a:t>
            </a:r>
          </a:p>
          <a:p>
            <a:pPr marL="0" indent="0">
              <a:lnSpc>
                <a:spcPct val="100000"/>
              </a:lnSpc>
              <a:spcBef>
                <a:spcPts val="0"/>
              </a:spcBef>
              <a:spcAft>
                <a:spcPts val="600"/>
              </a:spcAft>
              <a:buNone/>
            </a:pPr>
            <a:r>
              <a:rPr lang="en-US" sz="1600" u="sng" dirty="0">
                <a:latin typeface="Helvetica" pitchFamily="34" charset="0"/>
                <a:cs typeface="Helvetica" pitchFamily="34" charset="0"/>
              </a:rPr>
              <a:t>Level of confidence in evidence</a:t>
            </a:r>
            <a:r>
              <a:rPr lang="en-US" sz="1600" dirty="0">
                <a:latin typeface="Helvetica" pitchFamily="34" charset="0"/>
                <a:cs typeface="Helvetica" pitchFamily="34" charset="0"/>
              </a:rPr>
              <a:t>: Medium</a:t>
            </a:r>
            <a:endParaRPr lang="en-US" sz="1600" u="sng" dirty="0">
              <a:latin typeface="Helvetica" pitchFamily="34" charset="0"/>
              <a:cs typeface="Helvetica" pitchFamily="34" charset="0"/>
            </a:endParaRPr>
          </a:p>
          <a:p>
            <a:pPr marL="0" indent="0">
              <a:lnSpc>
                <a:spcPct val="100000"/>
              </a:lnSpc>
              <a:spcBef>
                <a:spcPts val="0"/>
              </a:spcBef>
              <a:spcAft>
                <a:spcPts val="600"/>
              </a:spcAft>
              <a:buNone/>
            </a:pPr>
            <a:r>
              <a:rPr lang="en-US" sz="1600" u="sng" dirty="0">
                <a:latin typeface="Helvetica" pitchFamily="34" charset="0"/>
                <a:cs typeface="Helvetica" pitchFamily="34" charset="0"/>
              </a:rPr>
              <a:t>Benefit-harm assessment</a:t>
            </a:r>
            <a:r>
              <a:rPr lang="en-US" sz="1600" dirty="0">
                <a:latin typeface="Helvetica" pitchFamily="34" charset="0"/>
                <a:cs typeface="Helvetica" pitchFamily="34" charset="0"/>
              </a:rPr>
              <a:t>:  Preponderance of benefit over harm </a:t>
            </a:r>
          </a:p>
          <a:p>
            <a:pPr marL="0" indent="0">
              <a:lnSpc>
                <a:spcPct val="100000"/>
              </a:lnSpc>
              <a:spcBef>
                <a:spcPts val="0"/>
              </a:spcBef>
              <a:spcAft>
                <a:spcPts val="600"/>
              </a:spcAft>
              <a:buNone/>
            </a:pPr>
            <a:r>
              <a:rPr lang="en-US" sz="1600" u="sng" dirty="0">
                <a:latin typeface="Helvetica" pitchFamily="34" charset="0"/>
                <a:cs typeface="Helvetica" pitchFamily="34" charset="0"/>
              </a:rPr>
              <a:t>Value judgments</a:t>
            </a:r>
            <a:r>
              <a:rPr lang="en-US" sz="1600" dirty="0">
                <a:latin typeface="Helvetica" pitchFamily="34" charset="0"/>
                <a:cs typeface="Helvetica" pitchFamily="34" charset="0"/>
              </a:rPr>
              <a:t>: Consensus that identifying and managing modifying factors will improve outcomes </a:t>
            </a:r>
          </a:p>
          <a:p>
            <a:pPr marL="0" indent="0">
              <a:lnSpc>
                <a:spcPct val="100000"/>
              </a:lnSpc>
              <a:spcBef>
                <a:spcPts val="0"/>
              </a:spcBef>
              <a:spcAft>
                <a:spcPts val="600"/>
              </a:spcAft>
              <a:buNone/>
            </a:pPr>
            <a:r>
              <a:rPr lang="en-US" sz="1600" u="sng" dirty="0">
                <a:latin typeface="Helvetica" pitchFamily="34" charset="0"/>
                <a:cs typeface="Helvetica" pitchFamily="34" charset="0"/>
              </a:rPr>
              <a:t>Intentional vagueness</a:t>
            </a:r>
            <a:r>
              <a:rPr lang="en-US" sz="1600" dirty="0">
                <a:latin typeface="Helvetica" pitchFamily="34" charset="0"/>
                <a:cs typeface="Helvetica" pitchFamily="34" charset="0"/>
              </a:rPr>
              <a:t>: </a:t>
            </a:r>
            <a:r>
              <a:rPr lang="en-US" sz="1400" dirty="0">
                <a:latin typeface="Helvetica" pitchFamily="34" charset="0"/>
                <a:cs typeface="Helvetica" pitchFamily="34" charset="0"/>
              </a:rPr>
              <a:t>The method of assessing for these conditions is at the discretion of the clinician and may include history, physical examination, or diagnostic tests</a:t>
            </a:r>
          </a:p>
          <a:p>
            <a:pPr marL="0" indent="0">
              <a:lnSpc>
                <a:spcPct val="100000"/>
              </a:lnSpc>
              <a:spcBef>
                <a:spcPts val="0"/>
              </a:spcBef>
              <a:spcAft>
                <a:spcPts val="600"/>
              </a:spcAft>
              <a:buNone/>
            </a:pPr>
            <a:r>
              <a:rPr lang="en-US" sz="1600" u="sng" dirty="0">
                <a:latin typeface="Helvetica" pitchFamily="34" charset="0"/>
                <a:cs typeface="Helvetica" pitchFamily="34" charset="0"/>
              </a:rPr>
              <a:t>Role of patient preferences</a:t>
            </a:r>
            <a:r>
              <a:rPr lang="en-US" sz="1600" dirty="0">
                <a:latin typeface="Helvetica" pitchFamily="34" charset="0"/>
                <a:cs typeface="Helvetica" pitchFamily="34" charset="0"/>
              </a:rPr>
              <a:t>: Small</a:t>
            </a:r>
          </a:p>
          <a:p>
            <a:pPr marL="0" indent="0">
              <a:lnSpc>
                <a:spcPct val="100000"/>
              </a:lnSpc>
              <a:spcBef>
                <a:spcPts val="0"/>
              </a:spcBef>
              <a:spcAft>
                <a:spcPts val="600"/>
              </a:spcAft>
              <a:buNone/>
            </a:pPr>
            <a:r>
              <a:rPr lang="en-US" sz="1600" u="sng" dirty="0">
                <a:latin typeface="Helvetica" pitchFamily="34" charset="0"/>
                <a:cs typeface="Helvetica" pitchFamily="34" charset="0"/>
              </a:rPr>
              <a:t>Exceptions</a:t>
            </a:r>
            <a:r>
              <a:rPr lang="en-US" sz="1600" dirty="0">
                <a:latin typeface="Helvetica" pitchFamily="34" charset="0"/>
                <a:cs typeface="Helvetica" pitchFamily="34" charset="0"/>
              </a:rPr>
              <a:t>:  None</a:t>
            </a:r>
          </a:p>
          <a:p>
            <a:pPr marL="0" indent="0">
              <a:lnSpc>
                <a:spcPct val="100000"/>
              </a:lnSpc>
              <a:spcBef>
                <a:spcPts val="0"/>
              </a:spcBef>
              <a:spcAft>
                <a:spcPts val="600"/>
              </a:spcAft>
              <a:buNone/>
            </a:pPr>
            <a:r>
              <a:rPr lang="en-US" sz="1600" u="sng" dirty="0">
                <a:latin typeface="Helvetica" pitchFamily="34" charset="0"/>
                <a:cs typeface="Helvetica" pitchFamily="34" charset="0"/>
              </a:rPr>
              <a:t>Policy level</a:t>
            </a:r>
            <a:r>
              <a:rPr lang="en-US" sz="1600" dirty="0">
                <a:latin typeface="Helvetica" pitchFamily="34" charset="0"/>
                <a:cs typeface="Helvetica" pitchFamily="34" charset="0"/>
              </a:rPr>
              <a:t>:  Recommendation</a:t>
            </a:r>
          </a:p>
          <a:p>
            <a:pPr marL="0" indent="0">
              <a:lnSpc>
                <a:spcPct val="100000"/>
              </a:lnSpc>
              <a:spcBef>
                <a:spcPts val="0"/>
              </a:spcBef>
              <a:spcAft>
                <a:spcPts val="600"/>
              </a:spcAft>
              <a:buNone/>
            </a:pPr>
            <a:r>
              <a:rPr lang="en-US" sz="1600" u="sng" dirty="0">
                <a:latin typeface="Helvetica" pitchFamily="34" charset="0"/>
                <a:cs typeface="Helvetica" pitchFamily="34" charset="0"/>
              </a:rPr>
              <a:t>Differences of opinion: </a:t>
            </a:r>
            <a:r>
              <a:rPr lang="en-US" sz="1600" dirty="0">
                <a:latin typeface="Helvetica" pitchFamily="34" charset="0"/>
                <a:cs typeface="Helvetica" pitchFamily="34" charset="0"/>
              </a:rPr>
              <a:t>None</a:t>
            </a:r>
          </a:p>
        </p:txBody>
      </p:sp>
    </p:spTree>
    <p:extLst>
      <p:ext uri="{BB962C8B-B14F-4D97-AF65-F5344CB8AC3E}">
        <p14:creationId xmlns:p14="http://schemas.microsoft.com/office/powerpoint/2010/main" val="25280835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16576-0725-4281-9257-0E4EDE3FAAEB}"/>
              </a:ext>
            </a:extLst>
          </p:cNvPr>
          <p:cNvSpPr>
            <a:spLocks noGrp="1"/>
          </p:cNvSpPr>
          <p:nvPr>
            <p:ph type="title"/>
          </p:nvPr>
        </p:nvSpPr>
        <p:spPr/>
        <p:txBody>
          <a:bodyPr/>
          <a:lstStyle/>
          <a:p>
            <a:r>
              <a:rPr lang="en-US" dirty="0"/>
              <a:t>KAS 9: Testing for Allergy &amp; Immune Function</a:t>
            </a:r>
          </a:p>
        </p:txBody>
      </p:sp>
      <p:sp>
        <p:nvSpPr>
          <p:cNvPr id="3" name="Content Placeholder 2">
            <a:extLst>
              <a:ext uri="{FF2B5EF4-FFF2-40B4-BE49-F238E27FC236}">
                <a16:creationId xmlns:a16="http://schemas.microsoft.com/office/drawing/2014/main" id="{219BDFC2-9C0E-44EE-9048-709DF355A419}"/>
              </a:ext>
            </a:extLst>
          </p:cNvPr>
          <p:cNvSpPr>
            <a:spLocks noGrp="1"/>
          </p:cNvSpPr>
          <p:nvPr>
            <p:ph idx="1"/>
          </p:nvPr>
        </p:nvSpPr>
        <p:spPr/>
        <p:txBody>
          <a:bodyPr>
            <a:normAutofit/>
          </a:bodyPr>
          <a:lstStyle/>
          <a:p>
            <a:pPr marL="0" indent="0">
              <a:lnSpc>
                <a:spcPct val="120000"/>
              </a:lnSpc>
              <a:spcBef>
                <a:spcPts val="0"/>
              </a:spcBef>
              <a:spcAft>
                <a:spcPts val="1800"/>
              </a:spcAft>
              <a:buNone/>
            </a:pPr>
            <a:r>
              <a:rPr lang="en-US" sz="1800" b="1" dirty="0">
                <a:latin typeface="Helvetica" pitchFamily="34" charset="0"/>
                <a:cs typeface="Helvetica" pitchFamily="34" charset="0"/>
              </a:rPr>
              <a:t>The clinician may obtain testing for allergy and immune function in evaluating a patient with chronic rhinosinusitis or recurrent acute rhinosinusitis. </a:t>
            </a:r>
            <a:r>
              <a:rPr lang="en-US" sz="1800" i="1" u="sng" dirty="0">
                <a:latin typeface="Helvetica" pitchFamily="34" charset="0"/>
                <a:cs typeface="Helvetica" pitchFamily="34" charset="0"/>
              </a:rPr>
              <a:t>Option</a:t>
            </a:r>
            <a:r>
              <a:rPr lang="en-US" sz="1800" i="1" dirty="0">
                <a:latin typeface="Helvetica" pitchFamily="34" charset="0"/>
                <a:cs typeface="Helvetica" pitchFamily="34" charset="0"/>
              </a:rPr>
              <a:t> based on observational studies with an unclear balance of benefit vs. harm. </a:t>
            </a:r>
          </a:p>
          <a:p>
            <a:pPr marL="0" indent="0">
              <a:lnSpc>
                <a:spcPct val="120000"/>
              </a:lnSpc>
              <a:buNone/>
            </a:pPr>
            <a:r>
              <a:rPr lang="en-US" sz="1800" u="sng" dirty="0">
                <a:latin typeface="Helvetica" pitchFamily="34" charset="0"/>
                <a:cs typeface="Helvetica" pitchFamily="34" charset="0"/>
              </a:rPr>
              <a:t>Benefits:</a:t>
            </a:r>
            <a:r>
              <a:rPr lang="en-US" sz="1800" dirty="0">
                <a:latin typeface="Helvetica" pitchFamily="34" charset="0"/>
                <a:cs typeface="Helvetica" pitchFamily="34" charset="0"/>
              </a:rPr>
              <a:t> Identify allergies or immunodeficient states that are potential modifying factors for CRS or recurrent acute rhinosinusitis and improve management strategies </a:t>
            </a:r>
          </a:p>
          <a:p>
            <a:pPr marL="0" indent="0">
              <a:lnSpc>
                <a:spcPct val="120000"/>
              </a:lnSpc>
              <a:spcBef>
                <a:spcPts val="600"/>
              </a:spcBef>
              <a:buNone/>
            </a:pPr>
            <a:r>
              <a:rPr lang="en-US" sz="1800" u="sng" dirty="0">
                <a:latin typeface="Helvetica" pitchFamily="34" charset="0"/>
                <a:cs typeface="Helvetica" pitchFamily="34" charset="0"/>
              </a:rPr>
              <a:t>Risks, harms, costs:</a:t>
            </a:r>
            <a:r>
              <a:rPr lang="en-US" sz="1800" dirty="0">
                <a:latin typeface="Helvetica" pitchFamily="34" charset="0"/>
                <a:cs typeface="Helvetica" pitchFamily="34" charset="0"/>
              </a:rPr>
              <a:t> Procedural discomfort; instituting therapy based on test results with limited evidence of efficacy for CRS or recurrent acute rhinosinusitis; very rare chance of anaphylactic reactions during allergy testing; procedural and laboratory cost </a:t>
            </a:r>
          </a:p>
        </p:txBody>
      </p:sp>
    </p:spTree>
    <p:extLst>
      <p:ext uri="{BB962C8B-B14F-4D97-AF65-F5344CB8AC3E}">
        <p14:creationId xmlns:p14="http://schemas.microsoft.com/office/powerpoint/2010/main" val="39897553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16576-0725-4281-9257-0E4EDE3FAAEB}"/>
              </a:ext>
            </a:extLst>
          </p:cNvPr>
          <p:cNvSpPr>
            <a:spLocks noGrp="1"/>
          </p:cNvSpPr>
          <p:nvPr>
            <p:ph type="title"/>
          </p:nvPr>
        </p:nvSpPr>
        <p:spPr/>
        <p:txBody>
          <a:bodyPr/>
          <a:lstStyle/>
          <a:p>
            <a:r>
              <a:rPr lang="en-US" dirty="0"/>
              <a:t>KAS 9: Testing for Allergy &amp; Immune Function</a:t>
            </a:r>
          </a:p>
        </p:txBody>
      </p:sp>
      <p:sp>
        <p:nvSpPr>
          <p:cNvPr id="3" name="Content Placeholder 2">
            <a:extLst>
              <a:ext uri="{FF2B5EF4-FFF2-40B4-BE49-F238E27FC236}">
                <a16:creationId xmlns:a16="http://schemas.microsoft.com/office/drawing/2014/main" id="{219BDFC2-9C0E-44EE-9048-709DF355A419}"/>
              </a:ext>
            </a:extLst>
          </p:cNvPr>
          <p:cNvSpPr>
            <a:spLocks noGrp="1"/>
          </p:cNvSpPr>
          <p:nvPr>
            <p:ph idx="1"/>
          </p:nvPr>
        </p:nvSpPr>
        <p:spPr>
          <a:xfrm>
            <a:off x="838200" y="1690688"/>
            <a:ext cx="10515600" cy="3956610"/>
          </a:xfrm>
        </p:spPr>
        <p:txBody>
          <a:bodyPr>
            <a:normAutofit lnSpcReduction="10000"/>
          </a:bodyPr>
          <a:lstStyle/>
          <a:p>
            <a:pPr marL="0" indent="0">
              <a:lnSpc>
                <a:spcPct val="120000"/>
              </a:lnSpc>
              <a:spcBef>
                <a:spcPts val="0"/>
              </a:spcBef>
              <a:spcAft>
                <a:spcPts val="600"/>
              </a:spcAft>
              <a:buNone/>
            </a:pPr>
            <a:r>
              <a:rPr lang="en-US" sz="1400" b="1" dirty="0">
                <a:latin typeface="Helvetica" panose="020B0604020202020204" pitchFamily="34" charset="0"/>
                <a:cs typeface="Helvetica" panose="020B0604020202020204" pitchFamily="34" charset="0"/>
              </a:rPr>
              <a:t>Action Statement Profile</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Quality improvement opportunity</a:t>
            </a:r>
            <a:r>
              <a:rPr lang="en-US" sz="1400" dirty="0">
                <a:latin typeface="Helvetica" panose="020B0604020202020204" pitchFamily="34" charset="0"/>
                <a:cs typeface="Helvetica" panose="020B0604020202020204" pitchFamily="34" charset="0"/>
              </a:rPr>
              <a:t>: Improve patient quality of life by identifying, and managing, allergies that often coexist with CRS and recurrent ARS and have overlapping symptoms that may make diagnosis difficult using strictly clinical criteria without testing </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Aggregate evidence quality:</a:t>
            </a:r>
            <a:r>
              <a:rPr lang="en-US" sz="1400" dirty="0">
                <a:latin typeface="Helvetica" panose="020B0604020202020204" pitchFamily="34" charset="0"/>
                <a:cs typeface="Helvetica" panose="020B0604020202020204" pitchFamily="34" charset="0"/>
              </a:rPr>
              <a:t> </a:t>
            </a:r>
            <a:r>
              <a:rPr lang="en-US" sz="1400" dirty="0"/>
              <a:t>Grade C, systematic review of observational studies </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Level of confidence in evidence</a:t>
            </a:r>
            <a:r>
              <a:rPr lang="en-US" sz="1400" dirty="0">
                <a:latin typeface="Helvetica" panose="020B0604020202020204" pitchFamily="34" charset="0"/>
                <a:cs typeface="Helvetica" panose="020B0604020202020204" pitchFamily="34" charset="0"/>
              </a:rPr>
              <a:t>: Medium</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Benefit-harm assessment:</a:t>
            </a:r>
            <a:r>
              <a:rPr lang="en-US" sz="1400" dirty="0">
                <a:latin typeface="Helvetica" panose="020B0604020202020204" pitchFamily="34" charset="0"/>
                <a:cs typeface="Helvetica" panose="020B0604020202020204" pitchFamily="34" charset="0"/>
              </a:rPr>
              <a:t> Balance of Benefit and Harm</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Value judgments</a:t>
            </a:r>
            <a:r>
              <a:rPr lang="en-US" sz="1400" dirty="0">
                <a:latin typeface="Helvetica" panose="020B0604020202020204" pitchFamily="34" charset="0"/>
                <a:cs typeface="Helvetica" panose="020B0604020202020204" pitchFamily="34" charset="0"/>
              </a:rPr>
              <a:t>:</a:t>
            </a:r>
            <a:r>
              <a:rPr lang="en-US" sz="1400" dirty="0">
                <a:cs typeface="Helvetica" panose="020B0604020202020204" pitchFamily="34" charset="0"/>
              </a:rPr>
              <a:t> </a:t>
            </a:r>
            <a:r>
              <a:rPr lang="en-US" sz="1400" dirty="0"/>
              <a:t>Need to balance detecting allergy in a population with high prevalence vs. limited evidence showing benefits of allergy management on rhinosinusitis outcomes </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Intentional vagueness:</a:t>
            </a:r>
            <a:r>
              <a:rPr lang="en-US" sz="1400" dirty="0">
                <a:latin typeface="Helvetica" panose="020B0604020202020204" pitchFamily="34" charset="0"/>
                <a:cs typeface="Helvetica" panose="020B0604020202020204" pitchFamily="34" charset="0"/>
              </a:rPr>
              <a:t> </a:t>
            </a:r>
            <a:r>
              <a:rPr lang="en-US" sz="1400" dirty="0"/>
              <a:t>The methods and scope of testing for allergy and immune function are at the discretion of the clinician </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Role of patient preferences:</a:t>
            </a:r>
            <a:r>
              <a:rPr lang="en-US" sz="1400" dirty="0">
                <a:latin typeface="Helvetica" panose="020B0604020202020204" pitchFamily="34" charset="0"/>
                <a:cs typeface="Helvetica" panose="020B0604020202020204" pitchFamily="34" charset="0"/>
              </a:rPr>
              <a:t> Large for shared decision making</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Exceptions:</a:t>
            </a:r>
            <a:r>
              <a:rPr lang="en-US" sz="14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Policy level</a:t>
            </a:r>
            <a:r>
              <a:rPr lang="en-US" sz="1400" dirty="0">
                <a:latin typeface="Helvetica" panose="020B0604020202020204" pitchFamily="34" charset="0"/>
                <a:cs typeface="Helvetica" panose="020B0604020202020204" pitchFamily="34" charset="0"/>
              </a:rPr>
              <a:t>: Option</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Differences of opinion</a:t>
            </a:r>
            <a:r>
              <a:rPr lang="en-US" sz="1400" dirty="0">
                <a:latin typeface="Helvetica" panose="020B0604020202020204" pitchFamily="34" charset="0"/>
                <a:cs typeface="Helvetica" panose="020B0604020202020204" pitchFamily="34" charset="0"/>
              </a:rPr>
              <a:t>: None</a:t>
            </a:r>
          </a:p>
        </p:txBody>
      </p:sp>
    </p:spTree>
    <p:extLst>
      <p:ext uri="{BB962C8B-B14F-4D97-AF65-F5344CB8AC3E}">
        <p14:creationId xmlns:p14="http://schemas.microsoft.com/office/powerpoint/2010/main" val="33784644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6D552-5826-450D-B889-DF61504B06CF}"/>
              </a:ext>
            </a:extLst>
          </p:cNvPr>
          <p:cNvSpPr>
            <a:spLocks noGrp="1"/>
          </p:cNvSpPr>
          <p:nvPr>
            <p:ph type="title"/>
          </p:nvPr>
        </p:nvSpPr>
        <p:spPr/>
        <p:txBody>
          <a:bodyPr/>
          <a:lstStyle/>
          <a:p>
            <a:r>
              <a:rPr lang="en-US" dirty="0"/>
              <a:t>KAS 10: CRS with Polyps</a:t>
            </a:r>
          </a:p>
        </p:txBody>
      </p:sp>
      <p:sp>
        <p:nvSpPr>
          <p:cNvPr id="3" name="Content Placeholder 2">
            <a:extLst>
              <a:ext uri="{FF2B5EF4-FFF2-40B4-BE49-F238E27FC236}">
                <a16:creationId xmlns:a16="http://schemas.microsoft.com/office/drawing/2014/main" id="{488A583C-5BFB-44FD-BFCB-4401CDA86BF6}"/>
              </a:ext>
            </a:extLst>
          </p:cNvPr>
          <p:cNvSpPr>
            <a:spLocks noGrp="1"/>
          </p:cNvSpPr>
          <p:nvPr>
            <p:ph idx="1"/>
          </p:nvPr>
        </p:nvSpPr>
        <p:spPr/>
        <p:txBody>
          <a:bodyPr>
            <a:normAutofit/>
          </a:bodyPr>
          <a:lstStyle/>
          <a:p>
            <a:pPr marL="0" indent="0">
              <a:lnSpc>
                <a:spcPct val="120000"/>
              </a:lnSpc>
              <a:spcBef>
                <a:spcPts val="0"/>
              </a:spcBef>
              <a:spcAft>
                <a:spcPts val="1800"/>
              </a:spcAft>
              <a:buNone/>
            </a:pPr>
            <a:r>
              <a:rPr lang="en-US" sz="1800" b="1" dirty="0">
                <a:latin typeface="Helvetica" pitchFamily="34" charset="0"/>
                <a:cs typeface="Helvetica" pitchFamily="34" charset="0"/>
              </a:rPr>
              <a:t>The clinician should confirm the presence or absence of nasal polyps in a patient with CRS. </a:t>
            </a:r>
            <a:r>
              <a:rPr lang="en-US" sz="1800" i="1" u="sng" dirty="0">
                <a:latin typeface="Helvetica" pitchFamily="34" charset="0"/>
                <a:cs typeface="Helvetica" pitchFamily="34" charset="0"/>
              </a:rPr>
              <a:t>Recommendation</a:t>
            </a:r>
            <a:r>
              <a:rPr lang="en-US" sz="1800" i="1" dirty="0">
                <a:latin typeface="Helvetica" pitchFamily="34" charset="0"/>
                <a:cs typeface="Helvetica" pitchFamily="34" charset="0"/>
              </a:rPr>
              <a:t> based on observational studies with preponderance of benefit over harm. </a:t>
            </a:r>
          </a:p>
          <a:p>
            <a:pPr marL="0" indent="0">
              <a:lnSpc>
                <a:spcPct val="120000"/>
              </a:lnSpc>
              <a:buNone/>
            </a:pPr>
            <a:r>
              <a:rPr lang="en-US" sz="1800" u="sng" dirty="0">
                <a:latin typeface="Helvetica" pitchFamily="34" charset="0"/>
                <a:cs typeface="Helvetica" pitchFamily="34" charset="0"/>
              </a:rPr>
              <a:t>Benefits:</a:t>
            </a:r>
            <a:r>
              <a:rPr lang="en-US" sz="1800" dirty="0">
                <a:latin typeface="Helvetica" pitchFamily="34" charset="0"/>
                <a:cs typeface="Helvetica" pitchFamily="34" charset="0"/>
              </a:rPr>
              <a:t> Prioritize referral for specialty evaluation, identify patients likely to benefit most from topical (intranasal) or systemic corticosteroid therapy, identify patients for additional diagnostic tests to assess for conditions other than CRS that are associated with nasal polyposis and may require different management strategies </a:t>
            </a:r>
          </a:p>
          <a:p>
            <a:pPr marL="0" indent="0">
              <a:lnSpc>
                <a:spcPct val="120000"/>
              </a:lnSpc>
              <a:spcBef>
                <a:spcPts val="600"/>
              </a:spcBef>
              <a:buNone/>
            </a:pPr>
            <a:r>
              <a:rPr lang="en-US" sz="1800" u="sng" dirty="0">
                <a:latin typeface="Helvetica" pitchFamily="34" charset="0"/>
                <a:cs typeface="Helvetica" pitchFamily="34" charset="0"/>
              </a:rPr>
              <a:t>Risk, harm, costs:</a:t>
            </a:r>
            <a:r>
              <a:rPr lang="en-US" sz="1800" dirty="0">
                <a:latin typeface="Helvetica" pitchFamily="34" charset="0"/>
                <a:cs typeface="Helvetica" pitchFamily="34" charset="0"/>
              </a:rPr>
              <a:t>  None related to identifying patients; specific costs and risks based on the choice of diagnostic procedure </a:t>
            </a:r>
          </a:p>
        </p:txBody>
      </p:sp>
    </p:spTree>
    <p:extLst>
      <p:ext uri="{BB962C8B-B14F-4D97-AF65-F5344CB8AC3E}">
        <p14:creationId xmlns:p14="http://schemas.microsoft.com/office/powerpoint/2010/main" val="42199342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6D552-5826-450D-B889-DF61504B06CF}"/>
              </a:ext>
            </a:extLst>
          </p:cNvPr>
          <p:cNvSpPr>
            <a:spLocks noGrp="1"/>
          </p:cNvSpPr>
          <p:nvPr>
            <p:ph type="title"/>
          </p:nvPr>
        </p:nvSpPr>
        <p:spPr/>
        <p:txBody>
          <a:bodyPr/>
          <a:lstStyle/>
          <a:p>
            <a:r>
              <a:rPr lang="en-US" dirty="0"/>
              <a:t>KAS 10: CRS with Polyps</a:t>
            </a:r>
          </a:p>
        </p:txBody>
      </p:sp>
      <p:sp>
        <p:nvSpPr>
          <p:cNvPr id="3" name="Content Placeholder 2">
            <a:extLst>
              <a:ext uri="{FF2B5EF4-FFF2-40B4-BE49-F238E27FC236}">
                <a16:creationId xmlns:a16="http://schemas.microsoft.com/office/drawing/2014/main" id="{488A583C-5BFB-44FD-BFCB-4401CDA86BF6}"/>
              </a:ext>
            </a:extLst>
          </p:cNvPr>
          <p:cNvSpPr>
            <a:spLocks noGrp="1"/>
          </p:cNvSpPr>
          <p:nvPr>
            <p:ph idx="1"/>
          </p:nvPr>
        </p:nvSpPr>
        <p:spPr>
          <a:xfrm>
            <a:off x="838200" y="1495425"/>
            <a:ext cx="10515600" cy="4286810"/>
          </a:xfrm>
        </p:spPr>
        <p:txBody>
          <a:bodyPr>
            <a:normAutofit/>
          </a:bodyPr>
          <a:lstStyle/>
          <a:p>
            <a:pPr marL="0" indent="0">
              <a:spcBef>
                <a:spcPts val="0"/>
              </a:spcBef>
              <a:spcAft>
                <a:spcPts val="600"/>
              </a:spcAft>
              <a:buNone/>
            </a:pPr>
            <a:r>
              <a:rPr lang="en-US" sz="1800" b="1" dirty="0">
                <a:latin typeface="Helvetica" panose="020B0604020202020204" pitchFamily="34" charset="0"/>
                <a:cs typeface="Helvetica" panose="020B0604020202020204" pitchFamily="34" charset="0"/>
              </a:rPr>
              <a:t>Action Statement Profile</a:t>
            </a:r>
          </a:p>
          <a:p>
            <a:pPr marL="0" indent="0">
              <a:spcBef>
                <a:spcPts val="0"/>
              </a:spcBef>
              <a:spcAft>
                <a:spcPts val="600"/>
              </a:spcAft>
              <a:buNone/>
            </a:pPr>
            <a:r>
              <a:rPr lang="en-US" sz="1800" u="sng" dirty="0">
                <a:latin typeface="Helvetica" panose="020B0604020202020204" pitchFamily="34" charset="0"/>
                <a:cs typeface="Helvetica" panose="020B0604020202020204" pitchFamily="34" charset="0"/>
              </a:rPr>
              <a:t>Quality improvement opportunity</a:t>
            </a:r>
            <a:r>
              <a:rPr lang="en-US" sz="1800" dirty="0">
                <a:latin typeface="Helvetica" panose="020B0604020202020204" pitchFamily="34" charset="0"/>
                <a:cs typeface="Helvetica" panose="020B0604020202020204" pitchFamily="34" charset="0"/>
              </a:rPr>
              <a:t>: Improve awareness of the prevalence of polyps in patients with CRS and their role as a modifying factor for further diagnostic assessment and treatment. </a:t>
            </a:r>
          </a:p>
          <a:p>
            <a:pPr marL="0" indent="0">
              <a:spcBef>
                <a:spcPts val="0"/>
              </a:spcBef>
              <a:spcAft>
                <a:spcPts val="600"/>
              </a:spcAft>
              <a:buNone/>
            </a:pPr>
            <a:r>
              <a:rPr lang="en-US" sz="1800" u="sng" dirty="0">
                <a:latin typeface="Helvetica" pitchFamily="34" charset="0"/>
                <a:cs typeface="Helvetica" panose="020B0604020202020204" pitchFamily="34" charset="0"/>
              </a:rPr>
              <a:t>Aggregate evidence quality:</a:t>
            </a:r>
            <a:r>
              <a:rPr lang="en-US" sz="1800" dirty="0">
                <a:latin typeface="Helvetica" pitchFamily="34" charset="0"/>
                <a:cs typeface="Helvetica" panose="020B0604020202020204" pitchFamily="34" charset="0"/>
              </a:rPr>
              <a:t> Grade A , systematic review of multiple RCTs. </a:t>
            </a:r>
          </a:p>
          <a:p>
            <a:pPr marL="0" indent="0">
              <a:spcBef>
                <a:spcPts val="0"/>
              </a:spcBef>
              <a:spcAft>
                <a:spcPts val="600"/>
              </a:spcAft>
              <a:buNone/>
            </a:pPr>
            <a:r>
              <a:rPr lang="en-US" sz="1800" u="sng" dirty="0">
                <a:latin typeface="Helvetica" pitchFamily="34" charset="0"/>
                <a:cs typeface="Helvetica" panose="020B0604020202020204" pitchFamily="34" charset="0"/>
              </a:rPr>
              <a:t>Level of confidence in evidence:</a:t>
            </a:r>
            <a:r>
              <a:rPr lang="en-US" sz="1800" dirty="0">
                <a:latin typeface="Helvetica" pitchFamily="34" charset="0"/>
                <a:cs typeface="Helvetica" panose="020B0604020202020204" pitchFamily="34" charset="0"/>
              </a:rPr>
              <a:t> Medium</a:t>
            </a:r>
          </a:p>
          <a:p>
            <a:pPr marL="0" indent="0">
              <a:spcBef>
                <a:spcPts val="0"/>
              </a:spcBef>
              <a:spcAft>
                <a:spcPts val="600"/>
              </a:spcAft>
              <a:buNone/>
            </a:pPr>
            <a:r>
              <a:rPr lang="en-US" sz="1800" u="sng" dirty="0">
                <a:latin typeface="Helvetica" pitchFamily="34" charset="0"/>
                <a:cs typeface="Helvetica" panose="020B0604020202020204" pitchFamily="34" charset="0"/>
              </a:rPr>
              <a:t>Benefit-harm assessment</a:t>
            </a:r>
            <a:r>
              <a:rPr lang="en-US" sz="1800" dirty="0">
                <a:latin typeface="Helvetica" pitchFamily="34" charset="0"/>
                <a:cs typeface="Helvetica" panose="020B0604020202020204" pitchFamily="34" charset="0"/>
              </a:rPr>
              <a:t>: Preponderance  of benefit over harm</a:t>
            </a:r>
          </a:p>
          <a:p>
            <a:pPr marL="0" indent="0">
              <a:spcBef>
                <a:spcPts val="0"/>
              </a:spcBef>
              <a:spcAft>
                <a:spcPts val="600"/>
              </a:spcAft>
              <a:buNone/>
            </a:pPr>
            <a:r>
              <a:rPr lang="en-US" sz="1800" u="sng" dirty="0">
                <a:latin typeface="Helvetica" pitchFamily="34" charset="0"/>
                <a:cs typeface="Helvetica" panose="020B0604020202020204" pitchFamily="34" charset="0"/>
              </a:rPr>
              <a:t>Value judgments:</a:t>
            </a:r>
            <a:r>
              <a:rPr lang="en-US" sz="1800" dirty="0">
                <a:latin typeface="Helvetica" pitchFamily="34" charset="0"/>
                <a:cs typeface="Helvetica" panose="020B0604020202020204" pitchFamily="34" charset="0"/>
              </a:rPr>
              <a:t> Under appreciation of the importance of polyps as a modifying factor for CRS; perception of diagnostic uncertainty in the ability to detect or exclude the presence of polyps </a:t>
            </a:r>
          </a:p>
          <a:p>
            <a:pPr marL="0" indent="0">
              <a:spcBef>
                <a:spcPts val="0"/>
              </a:spcBef>
              <a:spcAft>
                <a:spcPts val="600"/>
              </a:spcAft>
              <a:buNone/>
            </a:pPr>
            <a:r>
              <a:rPr lang="en-US" sz="1800" u="sng" dirty="0">
                <a:latin typeface="Helvetica" pitchFamily="34" charset="0"/>
                <a:cs typeface="Helvetica" panose="020B0604020202020204" pitchFamily="34" charset="0"/>
              </a:rPr>
              <a:t>Intentional vagueness:</a:t>
            </a:r>
            <a:r>
              <a:rPr lang="en-US" sz="1800" dirty="0">
                <a:latin typeface="Helvetica" pitchFamily="34" charset="0"/>
                <a:cs typeface="Helvetica" panose="020B0604020202020204" pitchFamily="34" charset="0"/>
              </a:rPr>
              <a:t> The method of confirming the diagnosis is left to the discretion of the clinician, provided that a high degree of diagnostic certainty is achieved </a:t>
            </a:r>
          </a:p>
          <a:p>
            <a:pPr marL="0" indent="0">
              <a:spcBef>
                <a:spcPts val="0"/>
              </a:spcBef>
              <a:spcAft>
                <a:spcPts val="600"/>
              </a:spcAft>
              <a:buNone/>
            </a:pPr>
            <a:r>
              <a:rPr lang="en-US" sz="1800" u="sng" dirty="0">
                <a:latin typeface="Helvetica" pitchFamily="34" charset="0"/>
                <a:cs typeface="Helvetica" panose="020B0604020202020204" pitchFamily="34" charset="0"/>
              </a:rPr>
              <a:t>Role of patient preferences</a:t>
            </a:r>
            <a:r>
              <a:rPr lang="en-US" sz="1800" dirty="0">
                <a:latin typeface="Helvetica" pitchFamily="34" charset="0"/>
                <a:cs typeface="Helvetica" panose="020B0604020202020204" pitchFamily="34" charset="0"/>
              </a:rPr>
              <a:t>: None</a:t>
            </a:r>
          </a:p>
          <a:p>
            <a:pPr marL="0" indent="0">
              <a:spcBef>
                <a:spcPts val="0"/>
              </a:spcBef>
              <a:spcAft>
                <a:spcPts val="600"/>
              </a:spcAft>
              <a:buNone/>
            </a:pPr>
            <a:r>
              <a:rPr lang="en-US" sz="1800" u="sng" dirty="0">
                <a:latin typeface="Helvetica" pitchFamily="34" charset="0"/>
                <a:cs typeface="Helvetica" panose="020B0604020202020204" pitchFamily="34" charset="0"/>
              </a:rPr>
              <a:t>Exceptions</a:t>
            </a:r>
            <a:r>
              <a:rPr lang="en-US" sz="1800" dirty="0">
                <a:latin typeface="Helvetica" pitchFamily="34" charset="0"/>
                <a:cs typeface="Helvetica" panose="020B0604020202020204" pitchFamily="34" charset="0"/>
              </a:rPr>
              <a:t>: None</a:t>
            </a:r>
          </a:p>
          <a:p>
            <a:pPr marL="0" indent="0">
              <a:spcBef>
                <a:spcPts val="0"/>
              </a:spcBef>
              <a:spcAft>
                <a:spcPts val="600"/>
              </a:spcAft>
              <a:buNone/>
            </a:pPr>
            <a:r>
              <a:rPr lang="en-US" sz="1800" u="sng" dirty="0">
                <a:latin typeface="Helvetica" pitchFamily="34" charset="0"/>
                <a:cs typeface="Helvetica" panose="020B0604020202020204" pitchFamily="34" charset="0"/>
              </a:rPr>
              <a:t>Differences of opinion</a:t>
            </a:r>
            <a:r>
              <a:rPr lang="en-US" sz="1800" dirty="0">
                <a:latin typeface="Helvetica" pitchFamily="34" charset="0"/>
                <a:cs typeface="Helvetica" panose="020B0604020202020204" pitchFamily="34" charset="0"/>
              </a:rPr>
              <a:t>:  None</a:t>
            </a:r>
          </a:p>
        </p:txBody>
      </p:sp>
    </p:spTree>
    <p:extLst>
      <p:ext uri="{BB962C8B-B14F-4D97-AF65-F5344CB8AC3E}">
        <p14:creationId xmlns:p14="http://schemas.microsoft.com/office/powerpoint/2010/main" val="3857535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8BDA5-1669-4841-AF12-4B7202CE559B}"/>
              </a:ext>
            </a:extLst>
          </p:cNvPr>
          <p:cNvSpPr>
            <a:spLocks noGrp="1"/>
          </p:cNvSpPr>
          <p:nvPr>
            <p:ph type="title"/>
          </p:nvPr>
        </p:nvSpPr>
        <p:spPr/>
        <p:txBody>
          <a:bodyPr>
            <a:normAutofit fontScale="90000"/>
          </a:bodyPr>
          <a:lstStyle/>
          <a:p>
            <a:r>
              <a:rPr lang="en-US" dirty="0"/>
              <a:t>Clinical Practice Guideline Development Manual: Third Edition</a:t>
            </a:r>
            <a:br>
              <a:rPr lang="en-US" dirty="0"/>
            </a:br>
            <a:r>
              <a:rPr lang="en-US" sz="2200" dirty="0"/>
              <a:t>Rosenfeld, </a:t>
            </a:r>
            <a:r>
              <a:rPr lang="en-US" sz="2200" dirty="0" err="1"/>
              <a:t>Shiffman</a:t>
            </a:r>
            <a:r>
              <a:rPr lang="en-US" sz="2200" dirty="0"/>
              <a:t>, and Robertson</a:t>
            </a:r>
            <a:endParaRPr lang="en-US" dirty="0"/>
          </a:p>
        </p:txBody>
      </p:sp>
      <p:sp>
        <p:nvSpPr>
          <p:cNvPr id="3" name="Content Placeholder 2">
            <a:extLst>
              <a:ext uri="{FF2B5EF4-FFF2-40B4-BE49-F238E27FC236}">
                <a16:creationId xmlns:a16="http://schemas.microsoft.com/office/drawing/2014/main" id="{A40DB22D-12C6-4B4E-9243-85AF282089F8}"/>
              </a:ext>
            </a:extLst>
          </p:cNvPr>
          <p:cNvSpPr>
            <a:spLocks noGrp="1"/>
          </p:cNvSpPr>
          <p:nvPr>
            <p:ph idx="1"/>
          </p:nvPr>
        </p:nvSpPr>
        <p:spPr>
          <a:xfrm>
            <a:off x="838200" y="1825625"/>
            <a:ext cx="7438255" cy="3956610"/>
          </a:xfrm>
        </p:spPr>
        <p:txBody>
          <a:bodyPr>
            <a:normAutofit fontScale="92500"/>
          </a:bodyPr>
          <a:lstStyle/>
          <a:p>
            <a:pPr marL="342900" indent="-342900">
              <a:spcBef>
                <a:spcPts val="0"/>
              </a:spcBef>
              <a:spcAft>
                <a:spcPts val="1200"/>
              </a:spcAft>
            </a:pPr>
            <a:r>
              <a:rPr lang="en-US" b="1" dirty="0">
                <a:solidFill>
                  <a:srgbClr val="C00000"/>
                </a:solidFill>
              </a:rPr>
              <a:t>Pragmatic</a:t>
            </a:r>
            <a:r>
              <a:rPr lang="en-US" dirty="0"/>
              <a:t>, transparent approach to creating guidelines for performance assessment</a:t>
            </a:r>
          </a:p>
          <a:p>
            <a:pPr marL="342900" indent="-342900">
              <a:spcBef>
                <a:spcPts val="0"/>
              </a:spcBef>
              <a:spcAft>
                <a:spcPts val="1200"/>
              </a:spcAft>
            </a:pPr>
            <a:r>
              <a:rPr lang="en-US" dirty="0"/>
              <a:t>Evidence-based, multidisciplinary process leading to </a:t>
            </a:r>
            <a:r>
              <a:rPr lang="en-US" b="1" dirty="0">
                <a:solidFill>
                  <a:srgbClr val="C00000"/>
                </a:solidFill>
              </a:rPr>
              <a:t>publication in 12-18 months</a:t>
            </a:r>
          </a:p>
          <a:p>
            <a:pPr marL="342900" indent="-342900">
              <a:spcBef>
                <a:spcPts val="0"/>
              </a:spcBef>
              <a:spcAft>
                <a:spcPts val="1200"/>
              </a:spcAft>
            </a:pPr>
            <a:r>
              <a:rPr lang="en-US" dirty="0"/>
              <a:t>Emphasizes a focused set of </a:t>
            </a:r>
            <a:r>
              <a:rPr lang="en-US" b="1" dirty="0">
                <a:solidFill>
                  <a:srgbClr val="C00000"/>
                </a:solidFill>
              </a:rPr>
              <a:t>key action statements</a:t>
            </a:r>
            <a:r>
              <a:rPr lang="en-US" dirty="0"/>
              <a:t> to promote </a:t>
            </a:r>
            <a:r>
              <a:rPr lang="en-US" b="1" dirty="0">
                <a:solidFill>
                  <a:srgbClr val="C00000"/>
                </a:solidFill>
              </a:rPr>
              <a:t>quality improvement </a:t>
            </a:r>
          </a:p>
          <a:p>
            <a:pPr marL="342900" indent="-342900">
              <a:spcBef>
                <a:spcPts val="0"/>
              </a:spcBef>
              <a:spcAft>
                <a:spcPts val="1200"/>
              </a:spcAft>
            </a:pPr>
            <a:r>
              <a:rPr lang="en-US" dirty="0"/>
              <a:t>Uses </a:t>
            </a:r>
            <a:r>
              <a:rPr lang="en-US" b="1" dirty="0">
                <a:solidFill>
                  <a:srgbClr val="C00000"/>
                </a:solidFill>
              </a:rPr>
              <a:t>action statement profiles </a:t>
            </a:r>
            <a:r>
              <a:rPr lang="en-US" dirty="0"/>
              <a:t>to summarize decisions in recommendations</a:t>
            </a:r>
          </a:p>
        </p:txBody>
      </p:sp>
      <p:pic>
        <p:nvPicPr>
          <p:cNvPr id="4" name="Picture 3">
            <a:extLst>
              <a:ext uri="{FF2B5EF4-FFF2-40B4-BE49-F238E27FC236}">
                <a16:creationId xmlns:a16="http://schemas.microsoft.com/office/drawing/2014/main" id="{57E29717-9162-4134-9B9E-899FFACDE9BD}"/>
              </a:ext>
            </a:extLst>
          </p:cNvPr>
          <p:cNvPicPr>
            <a:picLocks noChangeAspect="1"/>
          </p:cNvPicPr>
          <p:nvPr/>
        </p:nvPicPr>
        <p:blipFill>
          <a:blip r:embed="rId2" cstate="email">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8276455" y="1535685"/>
            <a:ext cx="2581755" cy="4176097"/>
          </a:xfrm>
          <a:prstGeom prst="rect">
            <a:avLst/>
          </a:prstGeom>
        </p:spPr>
      </p:pic>
      <p:sp>
        <p:nvSpPr>
          <p:cNvPr id="5" name="TextBox 4">
            <a:extLst>
              <a:ext uri="{FF2B5EF4-FFF2-40B4-BE49-F238E27FC236}">
                <a16:creationId xmlns:a16="http://schemas.microsoft.com/office/drawing/2014/main" id="{8CEAD36D-5414-4BBE-B755-EC691300016A}"/>
              </a:ext>
            </a:extLst>
          </p:cNvPr>
          <p:cNvSpPr txBox="1"/>
          <p:nvPr/>
        </p:nvSpPr>
        <p:spPr>
          <a:xfrm>
            <a:off x="7061200" y="5950540"/>
            <a:ext cx="5037668" cy="646331"/>
          </a:xfrm>
          <a:prstGeom prst="rect">
            <a:avLst/>
          </a:prstGeom>
          <a:noFill/>
        </p:spPr>
        <p:txBody>
          <a:bodyPr wrap="square" rtlCol="0">
            <a:spAutoFit/>
          </a:bodyPr>
          <a:lstStyle/>
          <a:p>
            <a:r>
              <a:rPr lang="en-US" dirty="0" err="1"/>
              <a:t>Otolaryngol</a:t>
            </a:r>
            <a:r>
              <a:rPr lang="en-US" dirty="0">
                <a:solidFill>
                  <a:srgbClr val="CCECFF"/>
                </a:solidFill>
                <a:effectLst>
                  <a:outerShdw blurRad="38100" dist="38100" dir="2700000" algn="tl">
                    <a:srgbClr val="000000"/>
                  </a:outerShdw>
                </a:effectLst>
              </a:rPr>
              <a:t> </a:t>
            </a:r>
            <a:r>
              <a:rPr lang="en-US" dirty="0"/>
              <a:t>Head Neck Surg 2013; 148(Suppl):S1-55</a:t>
            </a:r>
          </a:p>
          <a:p>
            <a:endParaRPr lang="en-US" dirty="0"/>
          </a:p>
        </p:txBody>
      </p:sp>
    </p:spTree>
    <p:extLst>
      <p:ext uri="{BB962C8B-B14F-4D97-AF65-F5344CB8AC3E}">
        <p14:creationId xmlns:p14="http://schemas.microsoft.com/office/powerpoint/2010/main" val="1919588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A0917-276E-4047-AD84-00D1BB8C31D1}"/>
              </a:ext>
            </a:extLst>
          </p:cNvPr>
          <p:cNvSpPr>
            <a:spLocks noGrp="1"/>
          </p:cNvSpPr>
          <p:nvPr>
            <p:ph type="title"/>
          </p:nvPr>
        </p:nvSpPr>
        <p:spPr/>
        <p:txBody>
          <a:bodyPr/>
          <a:lstStyle/>
          <a:p>
            <a:r>
              <a:rPr lang="en-US" dirty="0"/>
              <a:t>KAS 11: Topical Intranasal Therapy for CRS</a:t>
            </a:r>
          </a:p>
        </p:txBody>
      </p:sp>
      <p:sp>
        <p:nvSpPr>
          <p:cNvPr id="3" name="Content Placeholder 2">
            <a:extLst>
              <a:ext uri="{FF2B5EF4-FFF2-40B4-BE49-F238E27FC236}">
                <a16:creationId xmlns:a16="http://schemas.microsoft.com/office/drawing/2014/main" id="{83CB797F-3B77-4A78-BFFB-A26BB6415534}"/>
              </a:ext>
            </a:extLst>
          </p:cNvPr>
          <p:cNvSpPr>
            <a:spLocks noGrp="1"/>
          </p:cNvSpPr>
          <p:nvPr>
            <p:ph idx="1"/>
          </p:nvPr>
        </p:nvSpPr>
        <p:spPr/>
        <p:txBody>
          <a:bodyPr>
            <a:normAutofit/>
          </a:bodyPr>
          <a:lstStyle/>
          <a:p>
            <a:pPr marL="0" indent="0">
              <a:lnSpc>
                <a:spcPct val="110000"/>
              </a:lnSpc>
              <a:spcBef>
                <a:spcPts val="0"/>
              </a:spcBef>
              <a:spcAft>
                <a:spcPts val="1800"/>
              </a:spcAft>
              <a:buNone/>
            </a:pPr>
            <a:r>
              <a:rPr lang="en-US" sz="1800" b="1" dirty="0">
                <a:latin typeface="Helvetica" pitchFamily="34" charset="0"/>
                <a:cs typeface="Helvetica" pitchFamily="34" charset="0"/>
              </a:rPr>
              <a:t>Clinicians should recommend saline nasal irrigation, topical intranasal corticosteroids, or both, for symptom relief of CRS.  </a:t>
            </a:r>
            <a:r>
              <a:rPr lang="en-US" sz="1800" i="1" u="sng" dirty="0">
                <a:latin typeface="Helvetica" pitchFamily="34" charset="0"/>
                <a:cs typeface="Helvetica" pitchFamily="34" charset="0"/>
              </a:rPr>
              <a:t>Recommendation</a:t>
            </a:r>
            <a:r>
              <a:rPr lang="en-US" sz="1800" i="1" dirty="0">
                <a:latin typeface="Helvetica" pitchFamily="34" charset="0"/>
                <a:cs typeface="Helvetica" pitchFamily="34" charset="0"/>
              </a:rPr>
              <a:t> based on a preponderance of benefit over harm. </a:t>
            </a:r>
          </a:p>
          <a:p>
            <a:pPr marL="0" indent="0">
              <a:lnSpc>
                <a:spcPct val="110000"/>
              </a:lnSpc>
              <a:buNone/>
            </a:pPr>
            <a:r>
              <a:rPr lang="en-US" sz="1800" u="sng" dirty="0">
                <a:latin typeface="Helvetica" pitchFamily="34" charset="0"/>
                <a:cs typeface="Helvetica" pitchFamily="34" charset="0"/>
              </a:rPr>
              <a:t>Benefits:</a:t>
            </a:r>
            <a:r>
              <a:rPr lang="en-US" sz="1800" dirty="0">
                <a:latin typeface="Helvetica" pitchFamily="34" charset="0"/>
                <a:cs typeface="Helvetica" pitchFamily="34" charset="0"/>
              </a:rPr>
              <a:t> Symptomatic relief, promoting awareness of effective over-the-counter interventions, discouraging improper and ineffective usage, and avoiding adverse events from systemic therapies </a:t>
            </a:r>
          </a:p>
          <a:p>
            <a:pPr marL="0" indent="0">
              <a:lnSpc>
                <a:spcPct val="110000"/>
              </a:lnSpc>
              <a:spcBef>
                <a:spcPts val="600"/>
              </a:spcBef>
              <a:buNone/>
            </a:pPr>
            <a:r>
              <a:rPr lang="en-US" sz="1800" u="sng" dirty="0">
                <a:latin typeface="Helvetica" pitchFamily="34" charset="0"/>
                <a:cs typeface="Helvetica" pitchFamily="34" charset="0"/>
              </a:rPr>
              <a:t>Risk, harm, costs:</a:t>
            </a:r>
            <a:r>
              <a:rPr lang="en-US" sz="1800" dirty="0">
                <a:latin typeface="Helvetica" pitchFamily="34" charset="0"/>
                <a:cs typeface="Helvetica" pitchFamily="34" charset="0"/>
              </a:rPr>
              <a:t> Intranasal discomfort, burning, stinging; epistaxis; direct costs of  saline or steroid </a:t>
            </a:r>
          </a:p>
        </p:txBody>
      </p:sp>
    </p:spTree>
    <p:extLst>
      <p:ext uri="{BB962C8B-B14F-4D97-AF65-F5344CB8AC3E}">
        <p14:creationId xmlns:p14="http://schemas.microsoft.com/office/powerpoint/2010/main" val="13315315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A0917-276E-4047-AD84-00D1BB8C31D1}"/>
              </a:ext>
            </a:extLst>
          </p:cNvPr>
          <p:cNvSpPr>
            <a:spLocks noGrp="1"/>
          </p:cNvSpPr>
          <p:nvPr>
            <p:ph type="title"/>
          </p:nvPr>
        </p:nvSpPr>
        <p:spPr/>
        <p:txBody>
          <a:bodyPr/>
          <a:lstStyle/>
          <a:p>
            <a:r>
              <a:rPr lang="en-US" dirty="0"/>
              <a:t>KAS 11: Topical Intranasal Therapy for CRS</a:t>
            </a:r>
          </a:p>
        </p:txBody>
      </p:sp>
      <p:sp>
        <p:nvSpPr>
          <p:cNvPr id="3" name="Content Placeholder 2">
            <a:extLst>
              <a:ext uri="{FF2B5EF4-FFF2-40B4-BE49-F238E27FC236}">
                <a16:creationId xmlns:a16="http://schemas.microsoft.com/office/drawing/2014/main" id="{83CB797F-3B77-4A78-BFFB-A26BB6415534}"/>
              </a:ext>
            </a:extLst>
          </p:cNvPr>
          <p:cNvSpPr>
            <a:spLocks noGrp="1"/>
          </p:cNvSpPr>
          <p:nvPr>
            <p:ph idx="1"/>
          </p:nvPr>
        </p:nvSpPr>
        <p:spPr/>
        <p:txBody>
          <a:bodyPr>
            <a:normAutofit fontScale="47500" lnSpcReduction="20000"/>
          </a:bodyPr>
          <a:lstStyle/>
          <a:p>
            <a:pPr marL="0" indent="0">
              <a:lnSpc>
                <a:spcPct val="120000"/>
              </a:lnSpc>
              <a:spcBef>
                <a:spcPts val="0"/>
              </a:spcBef>
              <a:spcAft>
                <a:spcPts val="600"/>
              </a:spcAft>
              <a:buNone/>
            </a:pPr>
            <a:r>
              <a:rPr lang="en-US" sz="3400" b="1" dirty="0">
                <a:latin typeface="Helvetica" pitchFamily="34" charset="0"/>
                <a:cs typeface="Helvetica" panose="020B0604020202020204" pitchFamily="34" charset="0"/>
              </a:rPr>
              <a:t>Action Statement Profile</a:t>
            </a:r>
          </a:p>
          <a:p>
            <a:pPr marL="0" indent="0">
              <a:lnSpc>
                <a:spcPct val="120000"/>
              </a:lnSpc>
              <a:spcBef>
                <a:spcPts val="0"/>
              </a:spcBef>
              <a:spcAft>
                <a:spcPts val="600"/>
              </a:spcAft>
              <a:buNone/>
            </a:pPr>
            <a:r>
              <a:rPr lang="en-US" sz="3400" u="sng" dirty="0">
                <a:latin typeface="Helvetica" panose="020B0604020202020204" pitchFamily="34" charset="0"/>
                <a:cs typeface="Helvetica" panose="020B0604020202020204" pitchFamily="34" charset="0"/>
              </a:rPr>
              <a:t>Quality improvement opportunity</a:t>
            </a:r>
            <a:r>
              <a:rPr lang="en-US" sz="3400" dirty="0">
                <a:latin typeface="Helvetica" panose="020B0604020202020204" pitchFamily="34" charset="0"/>
                <a:cs typeface="Helvetica" panose="020B0604020202020204" pitchFamily="34" charset="0"/>
              </a:rPr>
              <a:t>: Address underutilization; promote awareness of efficacy; reduce confusion over delivery method, frequency, and duration; educate patients on optimal administration </a:t>
            </a:r>
          </a:p>
          <a:p>
            <a:pPr marL="0" indent="0">
              <a:lnSpc>
                <a:spcPct val="120000"/>
              </a:lnSpc>
              <a:spcBef>
                <a:spcPts val="0"/>
              </a:spcBef>
              <a:spcAft>
                <a:spcPts val="600"/>
              </a:spcAft>
              <a:buNone/>
            </a:pPr>
            <a:r>
              <a:rPr lang="en-US" sz="3400" u="sng" dirty="0">
                <a:latin typeface="Helvetica" pitchFamily="34" charset="0"/>
              </a:rPr>
              <a:t>Aggregate evidence quality</a:t>
            </a:r>
            <a:r>
              <a:rPr lang="en-US" sz="3400" dirty="0">
                <a:latin typeface="Helvetica" pitchFamily="34" charset="0"/>
              </a:rPr>
              <a:t>: Grade A, systematic reviews of RCTs</a:t>
            </a:r>
          </a:p>
          <a:p>
            <a:pPr marL="0" indent="0">
              <a:lnSpc>
                <a:spcPct val="120000"/>
              </a:lnSpc>
              <a:spcBef>
                <a:spcPts val="0"/>
              </a:spcBef>
              <a:spcAft>
                <a:spcPts val="600"/>
              </a:spcAft>
              <a:buNone/>
            </a:pPr>
            <a:r>
              <a:rPr lang="en-US" sz="3400" u="sng" dirty="0">
                <a:latin typeface="Helvetica" pitchFamily="34" charset="0"/>
              </a:rPr>
              <a:t>Level of confidence in evidence:</a:t>
            </a:r>
            <a:r>
              <a:rPr lang="en-US" sz="3400" dirty="0">
                <a:latin typeface="Helvetica" pitchFamily="34" charset="0"/>
              </a:rPr>
              <a:t> High</a:t>
            </a:r>
          </a:p>
          <a:p>
            <a:pPr marL="0" indent="0">
              <a:lnSpc>
                <a:spcPct val="120000"/>
              </a:lnSpc>
              <a:spcBef>
                <a:spcPts val="0"/>
              </a:spcBef>
              <a:spcAft>
                <a:spcPts val="600"/>
              </a:spcAft>
              <a:buNone/>
            </a:pPr>
            <a:r>
              <a:rPr lang="en-US" sz="3400" u="sng" dirty="0">
                <a:latin typeface="Helvetica" pitchFamily="34" charset="0"/>
              </a:rPr>
              <a:t>Benefit-harm assessment</a:t>
            </a:r>
            <a:r>
              <a:rPr lang="en-US" sz="3400" dirty="0">
                <a:latin typeface="Helvetica" pitchFamily="34" charset="0"/>
              </a:rPr>
              <a:t>: Preponderance of benefit over harm</a:t>
            </a:r>
          </a:p>
          <a:p>
            <a:pPr marL="0" indent="0">
              <a:lnSpc>
                <a:spcPct val="120000"/>
              </a:lnSpc>
              <a:spcBef>
                <a:spcPts val="0"/>
              </a:spcBef>
              <a:spcAft>
                <a:spcPts val="600"/>
              </a:spcAft>
              <a:buNone/>
            </a:pPr>
            <a:r>
              <a:rPr lang="en-US" sz="3400" u="sng" dirty="0">
                <a:latin typeface="Helvetica" pitchFamily="34" charset="0"/>
              </a:rPr>
              <a:t>Value judgments</a:t>
            </a:r>
            <a:r>
              <a:rPr lang="en-US" sz="3400" dirty="0">
                <a:latin typeface="Helvetica" pitchFamily="34" charset="0"/>
              </a:rPr>
              <a:t>: None</a:t>
            </a:r>
          </a:p>
          <a:p>
            <a:pPr marL="0" indent="0">
              <a:lnSpc>
                <a:spcPct val="120000"/>
              </a:lnSpc>
              <a:spcBef>
                <a:spcPts val="0"/>
              </a:spcBef>
              <a:spcAft>
                <a:spcPts val="600"/>
              </a:spcAft>
              <a:buNone/>
            </a:pPr>
            <a:r>
              <a:rPr lang="en-US" sz="3400" u="sng" dirty="0">
                <a:latin typeface="Helvetica" pitchFamily="34" charset="0"/>
              </a:rPr>
              <a:t>Intentional vagueness</a:t>
            </a:r>
            <a:r>
              <a:rPr lang="en-US" sz="3400" dirty="0">
                <a:latin typeface="Helvetica" pitchFamily="34" charset="0"/>
              </a:rPr>
              <a:t>: </a:t>
            </a:r>
            <a:r>
              <a:rPr lang="en-US" sz="3400" dirty="0"/>
              <a:t>The choice of saline, steroid, or both is a shared-decision; it is not clear how long the treatment should last as the natural history is unknown </a:t>
            </a:r>
          </a:p>
          <a:p>
            <a:pPr marL="0" indent="0">
              <a:lnSpc>
                <a:spcPct val="120000"/>
              </a:lnSpc>
              <a:spcBef>
                <a:spcPts val="0"/>
              </a:spcBef>
              <a:spcAft>
                <a:spcPts val="600"/>
              </a:spcAft>
              <a:buNone/>
            </a:pPr>
            <a:r>
              <a:rPr lang="en-US" sz="3400" u="sng" dirty="0">
                <a:latin typeface="Helvetica" pitchFamily="34" charset="0"/>
              </a:rPr>
              <a:t>Role of patient preferences:</a:t>
            </a:r>
            <a:r>
              <a:rPr lang="en-US" sz="3400" dirty="0">
                <a:latin typeface="Helvetica" pitchFamily="34" charset="0"/>
              </a:rPr>
              <a:t> </a:t>
            </a:r>
            <a:r>
              <a:rPr lang="en-US" sz="3400" dirty="0"/>
              <a:t> Large role for deciding which products to use and their duration</a:t>
            </a:r>
          </a:p>
          <a:p>
            <a:pPr marL="0" indent="0">
              <a:lnSpc>
                <a:spcPct val="120000"/>
              </a:lnSpc>
              <a:spcBef>
                <a:spcPts val="0"/>
              </a:spcBef>
              <a:spcAft>
                <a:spcPts val="600"/>
              </a:spcAft>
              <a:buNone/>
            </a:pPr>
            <a:r>
              <a:rPr lang="en-US" sz="3400" u="sng" dirty="0">
                <a:latin typeface="Helvetica" pitchFamily="34" charset="0"/>
              </a:rPr>
              <a:t>Policy level</a:t>
            </a:r>
            <a:r>
              <a:rPr lang="en-US" sz="3400" dirty="0">
                <a:latin typeface="Helvetica" pitchFamily="34" charset="0"/>
              </a:rPr>
              <a:t>: Recommendation</a:t>
            </a:r>
          </a:p>
          <a:p>
            <a:pPr marL="0" indent="0">
              <a:lnSpc>
                <a:spcPct val="120000"/>
              </a:lnSpc>
              <a:spcBef>
                <a:spcPts val="0"/>
              </a:spcBef>
              <a:spcAft>
                <a:spcPts val="600"/>
              </a:spcAft>
              <a:buNone/>
            </a:pPr>
            <a:r>
              <a:rPr lang="en-US" sz="3400" u="sng" dirty="0">
                <a:latin typeface="Helvetica" pitchFamily="34" charset="0"/>
              </a:rPr>
              <a:t>Differences of opinion</a:t>
            </a:r>
            <a:r>
              <a:rPr lang="en-US" sz="3400" dirty="0">
                <a:latin typeface="Helvetica" pitchFamily="34" charset="0"/>
              </a:rPr>
              <a:t>:  None</a:t>
            </a:r>
            <a:endParaRPr lang="en-US" sz="3200" dirty="0">
              <a:latin typeface="Helvetica" pitchFamily="34" charset="0"/>
            </a:endParaRPr>
          </a:p>
        </p:txBody>
      </p:sp>
    </p:spTree>
    <p:extLst>
      <p:ext uri="{BB962C8B-B14F-4D97-AF65-F5344CB8AC3E}">
        <p14:creationId xmlns:p14="http://schemas.microsoft.com/office/powerpoint/2010/main" val="19914868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7C483-F708-4923-A53E-EEBD847A9C5C}"/>
              </a:ext>
            </a:extLst>
          </p:cNvPr>
          <p:cNvSpPr>
            <a:spLocks noGrp="1"/>
          </p:cNvSpPr>
          <p:nvPr>
            <p:ph type="title"/>
          </p:nvPr>
        </p:nvSpPr>
        <p:spPr/>
        <p:txBody>
          <a:bodyPr/>
          <a:lstStyle/>
          <a:p>
            <a:r>
              <a:rPr lang="en-US" dirty="0"/>
              <a:t>KAS 12: Antifungal Therapy for CRS</a:t>
            </a:r>
          </a:p>
        </p:txBody>
      </p:sp>
      <p:sp>
        <p:nvSpPr>
          <p:cNvPr id="3" name="Content Placeholder 2">
            <a:extLst>
              <a:ext uri="{FF2B5EF4-FFF2-40B4-BE49-F238E27FC236}">
                <a16:creationId xmlns:a16="http://schemas.microsoft.com/office/drawing/2014/main" id="{301F705C-E9BE-425F-8BF5-0B4C067B119C}"/>
              </a:ext>
            </a:extLst>
          </p:cNvPr>
          <p:cNvSpPr>
            <a:spLocks noGrp="1"/>
          </p:cNvSpPr>
          <p:nvPr>
            <p:ph idx="1"/>
          </p:nvPr>
        </p:nvSpPr>
        <p:spPr/>
        <p:txBody>
          <a:bodyPr>
            <a:normAutofit/>
          </a:bodyPr>
          <a:lstStyle/>
          <a:p>
            <a:pPr marL="0" indent="0">
              <a:lnSpc>
                <a:spcPct val="120000"/>
              </a:lnSpc>
              <a:spcBef>
                <a:spcPts val="0"/>
              </a:spcBef>
              <a:spcAft>
                <a:spcPts val="1800"/>
              </a:spcAft>
              <a:buNone/>
            </a:pPr>
            <a:r>
              <a:rPr lang="en-US" sz="1800" b="1" dirty="0">
                <a:latin typeface="Helvetica" pitchFamily="34" charset="0"/>
                <a:cs typeface="Helvetica" pitchFamily="34" charset="0"/>
              </a:rPr>
              <a:t>Clinicians should not prescribe topical or systemic antifungal therapy for patients with CRS.  </a:t>
            </a:r>
            <a:r>
              <a:rPr lang="en-US" sz="1800" i="1" u="sng" dirty="0">
                <a:latin typeface="Helvetica" pitchFamily="34" charset="0"/>
                <a:cs typeface="Helvetica" pitchFamily="34" charset="0"/>
              </a:rPr>
              <a:t>Recommendation</a:t>
            </a:r>
            <a:r>
              <a:rPr lang="en-US" sz="1800" i="1" dirty="0">
                <a:latin typeface="Helvetica" pitchFamily="34" charset="0"/>
                <a:cs typeface="Helvetica" pitchFamily="34" charset="0"/>
              </a:rPr>
              <a:t> (against antifungal therapy) based on systematic review of RCTs with a preponderance of benefit over harm (for not treating). </a:t>
            </a:r>
          </a:p>
          <a:p>
            <a:pPr marL="0" indent="0">
              <a:lnSpc>
                <a:spcPct val="120000"/>
              </a:lnSpc>
              <a:buNone/>
            </a:pPr>
            <a:r>
              <a:rPr lang="en-US" sz="1800" u="sng" dirty="0">
                <a:latin typeface="Helvetica" pitchFamily="34" charset="0"/>
                <a:cs typeface="Helvetica" pitchFamily="34" charset="0"/>
              </a:rPr>
              <a:t>Benefits:</a:t>
            </a:r>
            <a:r>
              <a:rPr lang="en-US" sz="1800" dirty="0">
                <a:latin typeface="Helvetica" pitchFamily="34" charset="0"/>
                <a:cs typeface="Helvetica" pitchFamily="34" charset="0"/>
              </a:rPr>
              <a:t> Avoid cost of ineffective medications, avoid unnecessary adverse events, direct management away from ineffective therapy to beneficial therapy (opportunity cost), avoid selection of resistant fungi and alterations of </a:t>
            </a:r>
            <a:r>
              <a:rPr lang="en-US" sz="1800" dirty="0" err="1">
                <a:latin typeface="Helvetica" pitchFamily="34" charset="0"/>
                <a:cs typeface="Helvetica" pitchFamily="34" charset="0"/>
              </a:rPr>
              <a:t>sinonasal</a:t>
            </a:r>
            <a:r>
              <a:rPr lang="en-US" sz="1800" dirty="0">
                <a:latin typeface="Helvetica" pitchFamily="34" charset="0"/>
                <a:cs typeface="Helvetica" pitchFamily="34" charset="0"/>
              </a:rPr>
              <a:t> flora</a:t>
            </a:r>
          </a:p>
          <a:p>
            <a:pPr marL="0" indent="0">
              <a:lnSpc>
                <a:spcPct val="120000"/>
              </a:lnSpc>
              <a:spcBef>
                <a:spcPts val="600"/>
              </a:spcBef>
              <a:buNone/>
            </a:pPr>
            <a:r>
              <a:rPr lang="en-US" sz="1800" u="sng" dirty="0">
                <a:latin typeface="Helvetica" pitchFamily="34" charset="0"/>
                <a:cs typeface="Helvetica" pitchFamily="34" charset="0"/>
              </a:rPr>
              <a:t>Risk, harm, cost:</a:t>
            </a:r>
            <a:r>
              <a:rPr lang="en-US" sz="1800" dirty="0">
                <a:latin typeface="Helvetica" pitchFamily="34" charset="0"/>
                <a:cs typeface="Helvetica" pitchFamily="34" charset="0"/>
              </a:rPr>
              <a:t> None (for avoiding ineffective therapy) </a:t>
            </a:r>
            <a:endParaRPr lang="en-US" sz="1800" i="1" dirty="0">
              <a:latin typeface="Helvetica" pitchFamily="34" charset="0"/>
              <a:cs typeface="Helvetica" pitchFamily="34" charset="0"/>
            </a:endParaRPr>
          </a:p>
        </p:txBody>
      </p:sp>
    </p:spTree>
    <p:extLst>
      <p:ext uri="{BB962C8B-B14F-4D97-AF65-F5344CB8AC3E}">
        <p14:creationId xmlns:p14="http://schemas.microsoft.com/office/powerpoint/2010/main" val="15998051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7C483-F708-4923-A53E-EEBD847A9C5C}"/>
              </a:ext>
            </a:extLst>
          </p:cNvPr>
          <p:cNvSpPr>
            <a:spLocks noGrp="1"/>
          </p:cNvSpPr>
          <p:nvPr>
            <p:ph type="title"/>
          </p:nvPr>
        </p:nvSpPr>
        <p:spPr/>
        <p:txBody>
          <a:bodyPr/>
          <a:lstStyle/>
          <a:p>
            <a:r>
              <a:rPr lang="en-US" dirty="0"/>
              <a:t>KAS 12: Antifungal Therapy for CRS</a:t>
            </a:r>
          </a:p>
        </p:txBody>
      </p:sp>
      <p:sp>
        <p:nvSpPr>
          <p:cNvPr id="3" name="Content Placeholder 2">
            <a:extLst>
              <a:ext uri="{FF2B5EF4-FFF2-40B4-BE49-F238E27FC236}">
                <a16:creationId xmlns:a16="http://schemas.microsoft.com/office/drawing/2014/main" id="{301F705C-E9BE-425F-8BF5-0B4C067B119C}"/>
              </a:ext>
            </a:extLst>
          </p:cNvPr>
          <p:cNvSpPr>
            <a:spLocks noGrp="1"/>
          </p:cNvSpPr>
          <p:nvPr>
            <p:ph idx="1"/>
          </p:nvPr>
        </p:nvSpPr>
        <p:spPr/>
        <p:txBody>
          <a:bodyPr>
            <a:normAutofit/>
          </a:bodyPr>
          <a:lstStyle/>
          <a:p>
            <a:pPr marL="0" indent="0">
              <a:lnSpc>
                <a:spcPct val="120000"/>
              </a:lnSpc>
              <a:spcBef>
                <a:spcPts val="0"/>
              </a:spcBef>
              <a:spcAft>
                <a:spcPts val="600"/>
              </a:spcAft>
              <a:buNone/>
            </a:pPr>
            <a:r>
              <a:rPr lang="en-US" sz="1400" b="1" dirty="0">
                <a:latin typeface="Helvetica" pitchFamily="34" charset="0"/>
                <a:cs typeface="Helvetica" panose="020B0604020202020204" pitchFamily="34" charset="0"/>
              </a:rPr>
              <a:t>Action Statement Profile</a:t>
            </a:r>
          </a:p>
          <a:p>
            <a:pPr mar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Quality improvement opportunity</a:t>
            </a:r>
            <a:r>
              <a:rPr lang="en-US" sz="1400" dirty="0">
                <a:latin typeface="Helvetica" panose="020B0604020202020204" pitchFamily="34" charset="0"/>
                <a:cs typeface="Helvetica" panose="020B0604020202020204" pitchFamily="34" charset="0"/>
              </a:rPr>
              <a:t>: </a:t>
            </a:r>
            <a:r>
              <a:rPr lang="en-US" sz="1400" dirty="0"/>
              <a:t>Discourage use of antifungal therapy for CRS based on lack of efficacy and presence of significant cost and adverse effects </a:t>
            </a:r>
          </a:p>
          <a:p>
            <a:pPr marL="0" indent="0">
              <a:lnSpc>
                <a:spcPct val="120000"/>
              </a:lnSpc>
              <a:spcBef>
                <a:spcPts val="0"/>
              </a:spcBef>
              <a:spcAft>
                <a:spcPts val="600"/>
              </a:spcAft>
              <a:buNone/>
            </a:pPr>
            <a:r>
              <a:rPr lang="en-US" sz="1400" u="sng" dirty="0">
                <a:latin typeface="Helvetica" pitchFamily="34" charset="0"/>
              </a:rPr>
              <a:t>Aggregate evidence quality</a:t>
            </a:r>
            <a:r>
              <a:rPr lang="en-US" sz="1400" dirty="0">
                <a:latin typeface="Helvetica" pitchFamily="34" charset="0"/>
              </a:rPr>
              <a:t>: Grade A, systematic reviews of RCTs</a:t>
            </a:r>
          </a:p>
          <a:p>
            <a:pPr marL="0" indent="0">
              <a:lnSpc>
                <a:spcPct val="120000"/>
              </a:lnSpc>
              <a:spcBef>
                <a:spcPts val="0"/>
              </a:spcBef>
              <a:spcAft>
                <a:spcPts val="600"/>
              </a:spcAft>
              <a:buNone/>
            </a:pPr>
            <a:r>
              <a:rPr lang="en-US" sz="1400" u="sng" dirty="0">
                <a:latin typeface="Helvetica" pitchFamily="34" charset="0"/>
              </a:rPr>
              <a:t>Level of confidence in evidence:</a:t>
            </a:r>
            <a:r>
              <a:rPr lang="en-US" sz="1400" dirty="0">
                <a:latin typeface="Helvetica" pitchFamily="34" charset="0"/>
              </a:rPr>
              <a:t> High</a:t>
            </a:r>
          </a:p>
          <a:p>
            <a:pPr marL="0" indent="0">
              <a:lnSpc>
                <a:spcPct val="120000"/>
              </a:lnSpc>
              <a:spcBef>
                <a:spcPts val="0"/>
              </a:spcBef>
              <a:spcAft>
                <a:spcPts val="600"/>
              </a:spcAft>
              <a:buNone/>
            </a:pPr>
            <a:r>
              <a:rPr lang="en-US" sz="1400" u="sng" dirty="0">
                <a:latin typeface="Helvetica" pitchFamily="34" charset="0"/>
              </a:rPr>
              <a:t>Benefit-harm assessment</a:t>
            </a:r>
            <a:r>
              <a:rPr lang="en-US" sz="1400" dirty="0">
                <a:latin typeface="Helvetica" pitchFamily="34" charset="0"/>
              </a:rPr>
              <a:t>: Preponderance of benefit over harm (for not testing)</a:t>
            </a:r>
          </a:p>
          <a:p>
            <a:pPr marL="0" indent="0">
              <a:lnSpc>
                <a:spcPct val="120000"/>
              </a:lnSpc>
              <a:spcBef>
                <a:spcPts val="0"/>
              </a:spcBef>
              <a:spcAft>
                <a:spcPts val="600"/>
              </a:spcAft>
              <a:buNone/>
            </a:pPr>
            <a:r>
              <a:rPr lang="en-US" sz="1400" u="sng" dirty="0">
                <a:latin typeface="Helvetica" pitchFamily="34" charset="0"/>
              </a:rPr>
              <a:t>Value judgments</a:t>
            </a:r>
            <a:r>
              <a:rPr lang="en-US" sz="1400" dirty="0">
                <a:latin typeface="Helvetica" pitchFamily="34" charset="0"/>
              </a:rPr>
              <a:t>: </a:t>
            </a:r>
            <a:r>
              <a:rPr lang="en-US" sz="1400" dirty="0"/>
              <a:t>Antifungal therapy is frequently used, with regional variations, for treating CRS despite good evidence of no efficacy </a:t>
            </a:r>
            <a:endParaRPr lang="en-US" sz="1400" dirty="0">
              <a:latin typeface="Helvetica" pitchFamily="34" charset="0"/>
            </a:endParaRPr>
          </a:p>
          <a:p>
            <a:pPr marL="0" indent="0">
              <a:lnSpc>
                <a:spcPct val="120000"/>
              </a:lnSpc>
              <a:spcBef>
                <a:spcPts val="0"/>
              </a:spcBef>
              <a:spcAft>
                <a:spcPts val="600"/>
              </a:spcAft>
              <a:buNone/>
            </a:pPr>
            <a:r>
              <a:rPr lang="en-US" sz="1400" u="sng" dirty="0">
                <a:latin typeface="Helvetica" pitchFamily="34" charset="0"/>
              </a:rPr>
              <a:t>Intentional vagueness</a:t>
            </a:r>
            <a:r>
              <a:rPr lang="en-US" sz="1400" dirty="0">
                <a:latin typeface="Helvetica" pitchFamily="34" charset="0"/>
              </a:rPr>
              <a:t>: </a:t>
            </a:r>
            <a:r>
              <a:rPr lang="en-US" sz="1400" dirty="0"/>
              <a:t>None</a:t>
            </a:r>
          </a:p>
          <a:p>
            <a:pPr marL="0" indent="0">
              <a:lnSpc>
                <a:spcPct val="120000"/>
              </a:lnSpc>
              <a:spcBef>
                <a:spcPts val="0"/>
              </a:spcBef>
              <a:spcAft>
                <a:spcPts val="600"/>
              </a:spcAft>
              <a:buNone/>
            </a:pPr>
            <a:r>
              <a:rPr lang="en-US" sz="1400" u="sng" dirty="0">
                <a:latin typeface="Helvetica" pitchFamily="34" charset="0"/>
              </a:rPr>
              <a:t>Role of patient preferences:</a:t>
            </a:r>
            <a:r>
              <a:rPr lang="en-US" sz="1400" dirty="0">
                <a:latin typeface="Helvetica" pitchFamily="34" charset="0"/>
              </a:rPr>
              <a:t> </a:t>
            </a:r>
            <a:r>
              <a:rPr lang="en-US" sz="1400" dirty="0"/>
              <a:t> None</a:t>
            </a:r>
          </a:p>
          <a:p>
            <a:pPr marL="0" indent="0">
              <a:lnSpc>
                <a:spcPct val="120000"/>
              </a:lnSpc>
              <a:spcBef>
                <a:spcPts val="0"/>
              </a:spcBef>
              <a:spcAft>
                <a:spcPts val="600"/>
              </a:spcAft>
              <a:buNone/>
            </a:pPr>
            <a:r>
              <a:rPr lang="en-US" sz="1400" u="sng" dirty="0">
                <a:latin typeface="Helvetica" pitchFamily="34" charset="0"/>
              </a:rPr>
              <a:t>Policy level</a:t>
            </a:r>
            <a:r>
              <a:rPr lang="en-US" sz="1400" dirty="0">
                <a:latin typeface="Helvetica" pitchFamily="34" charset="0"/>
              </a:rPr>
              <a:t>: Recommendation</a:t>
            </a:r>
          </a:p>
          <a:p>
            <a:pPr marL="0" indent="0">
              <a:lnSpc>
                <a:spcPct val="120000"/>
              </a:lnSpc>
              <a:spcBef>
                <a:spcPts val="0"/>
              </a:spcBef>
              <a:spcAft>
                <a:spcPts val="600"/>
              </a:spcAft>
              <a:buNone/>
            </a:pPr>
            <a:r>
              <a:rPr lang="en-US" sz="1400" u="sng" dirty="0">
                <a:latin typeface="Helvetica" pitchFamily="34" charset="0"/>
              </a:rPr>
              <a:t>Differences of opinion</a:t>
            </a:r>
            <a:r>
              <a:rPr lang="en-US" sz="1400" dirty="0">
                <a:latin typeface="Helvetica" pitchFamily="34" charset="0"/>
              </a:rPr>
              <a:t>:  None</a:t>
            </a:r>
          </a:p>
        </p:txBody>
      </p:sp>
    </p:spTree>
    <p:extLst>
      <p:ext uri="{BB962C8B-B14F-4D97-AF65-F5344CB8AC3E}">
        <p14:creationId xmlns:p14="http://schemas.microsoft.com/office/powerpoint/2010/main" val="20239450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660DB-5CA4-4F8B-82E7-EDA1C20DB839}"/>
              </a:ext>
            </a:extLst>
          </p:cNvPr>
          <p:cNvSpPr>
            <a:spLocks noGrp="1"/>
          </p:cNvSpPr>
          <p:nvPr>
            <p:ph type="title"/>
          </p:nvPr>
        </p:nvSpPr>
        <p:spPr/>
        <p:txBody>
          <a:bodyPr/>
          <a:lstStyle/>
          <a:p>
            <a:r>
              <a:rPr lang="en-US" dirty="0"/>
              <a:t>In Summary</a:t>
            </a:r>
          </a:p>
        </p:txBody>
      </p:sp>
      <p:pic>
        <p:nvPicPr>
          <p:cNvPr id="4" name="table">
            <a:extLst>
              <a:ext uri="{FF2B5EF4-FFF2-40B4-BE49-F238E27FC236}">
                <a16:creationId xmlns:a16="http://schemas.microsoft.com/office/drawing/2014/main" id="{6E6164AA-117E-41E6-B96F-6EE0F8FBCFE3}"/>
              </a:ext>
            </a:extLst>
          </p:cNvPr>
          <p:cNvPicPr>
            <a:picLocks noGrp="1" noChangeAspect="1"/>
          </p:cNvPicPr>
          <p:nvPr>
            <p:ph idx="1"/>
          </p:nvPr>
        </p:nvPicPr>
        <p:blipFill>
          <a:blip r:embed="rId2"/>
          <a:stretch>
            <a:fillRect/>
          </a:stretch>
        </p:blipFill>
        <p:spPr>
          <a:xfrm>
            <a:off x="2609850" y="1372986"/>
            <a:ext cx="7434875" cy="5119889"/>
          </a:xfrm>
          <a:prstGeom prst="rect">
            <a:avLst/>
          </a:prstGeom>
        </p:spPr>
      </p:pic>
    </p:spTree>
    <p:extLst>
      <p:ext uri="{BB962C8B-B14F-4D97-AF65-F5344CB8AC3E}">
        <p14:creationId xmlns:p14="http://schemas.microsoft.com/office/powerpoint/2010/main" val="21319395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1EB8B-1316-4DC1-A736-D77E23AAA954}"/>
              </a:ext>
            </a:extLst>
          </p:cNvPr>
          <p:cNvSpPr>
            <a:spLocks noGrp="1"/>
          </p:cNvSpPr>
          <p:nvPr>
            <p:ph type="title"/>
          </p:nvPr>
        </p:nvSpPr>
        <p:spPr/>
        <p:txBody>
          <a:bodyPr/>
          <a:lstStyle/>
          <a:p>
            <a:r>
              <a:rPr lang="en-US" dirty="0"/>
              <a:t>Research Needs</a:t>
            </a:r>
          </a:p>
        </p:txBody>
      </p:sp>
      <p:sp>
        <p:nvSpPr>
          <p:cNvPr id="3" name="Content Placeholder 2">
            <a:extLst>
              <a:ext uri="{FF2B5EF4-FFF2-40B4-BE49-F238E27FC236}">
                <a16:creationId xmlns:a16="http://schemas.microsoft.com/office/drawing/2014/main" id="{649B0291-B462-4205-A99A-4FE0D9C6962E}"/>
              </a:ext>
            </a:extLst>
          </p:cNvPr>
          <p:cNvSpPr>
            <a:spLocks noGrp="1"/>
          </p:cNvSpPr>
          <p:nvPr>
            <p:ph idx="1"/>
          </p:nvPr>
        </p:nvSpPr>
        <p:spPr>
          <a:xfrm>
            <a:off x="838200" y="1466850"/>
            <a:ext cx="10515600" cy="4315385"/>
          </a:xfrm>
        </p:spPr>
        <p:txBody>
          <a:bodyPr>
            <a:normAutofit lnSpcReduction="10000"/>
          </a:bodyPr>
          <a:lstStyle/>
          <a:p>
            <a:pPr marL="0" indent="0">
              <a:lnSpc>
                <a:spcPct val="100000"/>
              </a:lnSpc>
              <a:spcBef>
                <a:spcPts val="0"/>
              </a:spcBef>
              <a:spcAft>
                <a:spcPts val="600"/>
              </a:spcAft>
              <a:buNone/>
            </a:pPr>
            <a:r>
              <a:rPr lang="en-US" sz="1600" dirty="0">
                <a:latin typeface="Helvetica" panose="020B0604020202020204" pitchFamily="34" charset="0"/>
                <a:cs typeface="Helvetica" panose="020B0604020202020204" pitchFamily="34" charset="0"/>
              </a:rPr>
              <a:t>1. Define the natural history and management of subacute rhinosinusitis. </a:t>
            </a:r>
          </a:p>
          <a:p>
            <a:pPr marL="0" indent="0">
              <a:lnSpc>
                <a:spcPct val="100000"/>
              </a:lnSpc>
              <a:spcBef>
                <a:spcPts val="0"/>
              </a:spcBef>
              <a:spcAft>
                <a:spcPts val="600"/>
              </a:spcAft>
              <a:buNone/>
            </a:pPr>
            <a:r>
              <a:rPr lang="en-US" sz="1600" dirty="0">
                <a:latin typeface="Helvetica" panose="020B0604020202020204" pitchFamily="34" charset="0"/>
                <a:cs typeface="Helvetica" panose="020B0604020202020204" pitchFamily="34" charset="0"/>
              </a:rPr>
              <a:t>2. Determine the validity of diagnosing ABRS by patient history without confirmatory physical examination. </a:t>
            </a:r>
          </a:p>
          <a:p>
            <a:pPr marL="0" indent="0">
              <a:lnSpc>
                <a:spcPct val="100000"/>
              </a:lnSpc>
              <a:spcBef>
                <a:spcPts val="0"/>
              </a:spcBef>
              <a:spcAft>
                <a:spcPts val="600"/>
              </a:spcAft>
              <a:buNone/>
            </a:pPr>
            <a:r>
              <a:rPr lang="en-US" sz="1600" dirty="0">
                <a:latin typeface="Helvetica" panose="020B0604020202020204" pitchFamily="34" charset="0"/>
                <a:cs typeface="Helvetica" panose="020B0604020202020204" pitchFamily="34" charset="0"/>
              </a:rPr>
              <a:t>3. Refine and validate diagnostic criteria for VRS and ABRS</a:t>
            </a:r>
          </a:p>
          <a:p>
            <a:pPr marL="0" indent="0">
              <a:lnSpc>
                <a:spcPct val="100000"/>
              </a:lnSpc>
              <a:spcBef>
                <a:spcPts val="0"/>
              </a:spcBef>
              <a:spcAft>
                <a:spcPts val="600"/>
              </a:spcAft>
              <a:buNone/>
            </a:pPr>
            <a:r>
              <a:rPr lang="en-US" sz="1600" dirty="0">
                <a:latin typeface="Helvetica" panose="020B0604020202020204" pitchFamily="34" charset="0"/>
                <a:cs typeface="Helvetica" panose="020B0604020202020204" pitchFamily="34" charset="0"/>
              </a:rPr>
              <a:t>4. Determine whether a 7- or 10-day symptom duration is more likely to be associated with ABRS</a:t>
            </a:r>
            <a:r>
              <a:rPr lang="en-US" sz="1600" dirty="0"/>
              <a:t>. </a:t>
            </a:r>
          </a:p>
          <a:p>
            <a:pPr marL="0" indent="0">
              <a:lnSpc>
                <a:spcPct val="100000"/>
              </a:lnSpc>
              <a:spcBef>
                <a:spcPts val="0"/>
              </a:spcBef>
              <a:spcAft>
                <a:spcPts val="600"/>
              </a:spcAft>
              <a:buNone/>
            </a:pPr>
            <a:r>
              <a:rPr lang="en-US" sz="1600" dirty="0"/>
              <a:t>5. Assess the validity of diagnosing ABRS before 10 days based on persistent fever plus concurrent purulent nasal discharge.</a:t>
            </a:r>
          </a:p>
          <a:p>
            <a:pPr marL="0" indent="0">
              <a:lnSpc>
                <a:spcPct val="100000"/>
              </a:lnSpc>
              <a:spcBef>
                <a:spcPts val="0"/>
              </a:spcBef>
              <a:spcAft>
                <a:spcPts val="600"/>
              </a:spcAft>
              <a:buNone/>
            </a:pPr>
            <a:r>
              <a:rPr lang="en-US" sz="1600" dirty="0">
                <a:latin typeface="Helvetica" panose="020B0604020202020204" pitchFamily="34" charset="0"/>
                <a:cs typeface="Helvetica" panose="020B0604020202020204" pitchFamily="34" charset="0"/>
              </a:rPr>
              <a:t>6. Determine whether a diagnostic algorithm tool would change physician behavior in terms of antibiotic prescription practices. </a:t>
            </a:r>
          </a:p>
          <a:p>
            <a:pPr marL="0" indent="0">
              <a:lnSpc>
                <a:spcPct val="100000"/>
              </a:lnSpc>
              <a:spcBef>
                <a:spcPts val="0"/>
              </a:spcBef>
              <a:spcAft>
                <a:spcPts val="600"/>
              </a:spcAft>
              <a:buNone/>
            </a:pPr>
            <a:r>
              <a:rPr lang="en-US" sz="1600" dirty="0">
                <a:latin typeface="Helvetica" panose="020B0604020202020204" pitchFamily="34" charset="0"/>
                <a:cs typeface="Helvetica" panose="020B0604020202020204" pitchFamily="34" charset="0"/>
              </a:rPr>
              <a:t>7. </a:t>
            </a:r>
            <a:r>
              <a:rPr lang="en-US" sz="1600" dirty="0"/>
              <a:t>Assess the impact of clinician beliefs about antibiotic prescribing for ABRS and how they might impact patient preferences and satisfaction.</a:t>
            </a:r>
            <a:endParaRPr lang="en-US" sz="1600" dirty="0">
              <a:latin typeface="Helvetica" panose="020B0604020202020204" pitchFamily="34" charset="0"/>
              <a:cs typeface="Helvetica" panose="020B0604020202020204" pitchFamily="34" charset="0"/>
            </a:endParaRPr>
          </a:p>
          <a:p>
            <a:pPr marL="0" indent="0">
              <a:lnSpc>
                <a:spcPct val="100000"/>
              </a:lnSpc>
              <a:spcBef>
                <a:spcPts val="0"/>
              </a:spcBef>
              <a:spcAft>
                <a:spcPts val="600"/>
              </a:spcAft>
              <a:buNone/>
            </a:pPr>
            <a:r>
              <a:rPr lang="en-US" sz="1600" dirty="0">
                <a:latin typeface="Helvetica" panose="020B0604020202020204" pitchFamily="34" charset="0"/>
                <a:cs typeface="Helvetica" panose="020B0604020202020204" pitchFamily="34" charset="0"/>
              </a:rPr>
              <a:t>8. </a:t>
            </a:r>
            <a:r>
              <a:rPr lang="en-US" sz="1600" dirty="0"/>
              <a:t>Assess the value of viral screening methods in the routine management of patients with suspected ABRS.</a:t>
            </a:r>
            <a:endParaRPr lang="en-US" sz="1600" dirty="0">
              <a:latin typeface="Helvetica" panose="020B0604020202020204" pitchFamily="34" charset="0"/>
              <a:cs typeface="Helvetica" panose="020B0604020202020204" pitchFamily="34" charset="0"/>
            </a:endParaRPr>
          </a:p>
          <a:p>
            <a:pPr marL="0" indent="0">
              <a:lnSpc>
                <a:spcPct val="100000"/>
              </a:lnSpc>
              <a:spcBef>
                <a:spcPts val="0"/>
              </a:spcBef>
              <a:spcAft>
                <a:spcPts val="600"/>
              </a:spcAft>
              <a:buNone/>
            </a:pPr>
            <a:r>
              <a:rPr lang="en-US" sz="1600" dirty="0">
                <a:latin typeface="Helvetica" panose="020B0604020202020204" pitchFamily="34" charset="0"/>
                <a:cs typeface="Helvetica" panose="020B0604020202020204" pitchFamily="34" charset="0"/>
              </a:rPr>
              <a:t>9. </a:t>
            </a:r>
            <a:r>
              <a:rPr lang="en-US" sz="1600" dirty="0"/>
              <a:t>Conduct randomized controlled trials (RCTs) to determine the efficacy of an “observation option” for </a:t>
            </a:r>
            <a:r>
              <a:rPr lang="en-US" sz="1600" dirty="0" err="1"/>
              <a:t>nonsevere</a:t>
            </a:r>
            <a:r>
              <a:rPr lang="en-US" sz="1600" dirty="0"/>
              <a:t> ABRS, by randomizing patients to immediate vs. delayed antibiotics and assessing clinical outcomes.</a:t>
            </a:r>
            <a:endParaRPr lang="en-US" sz="1600" dirty="0">
              <a:latin typeface="Helvetica" panose="020B0604020202020204" pitchFamily="34" charset="0"/>
              <a:cs typeface="Helvetica" panose="020B0604020202020204" pitchFamily="34" charset="0"/>
            </a:endParaRPr>
          </a:p>
          <a:p>
            <a:pPr marL="0" indent="0">
              <a:lnSpc>
                <a:spcPct val="100000"/>
              </a:lnSpc>
              <a:spcBef>
                <a:spcPts val="0"/>
              </a:spcBef>
              <a:spcAft>
                <a:spcPts val="600"/>
              </a:spcAft>
              <a:buNone/>
            </a:pPr>
            <a:r>
              <a:rPr lang="en-US" sz="1600" dirty="0">
                <a:latin typeface="Helvetica" panose="020B0604020202020204" pitchFamily="34" charset="0"/>
                <a:cs typeface="Helvetica" panose="020B0604020202020204" pitchFamily="34" charset="0"/>
              </a:rPr>
              <a:t>10. Standardize the definition of “severe” illness in patients diagnosed with ABRS and determine whether it is a valid and useful distinction for diagnosis in adults.  Establish the proper terminology and management of sinusitis symptoms lasting between 4 and 12 weeks</a:t>
            </a:r>
          </a:p>
        </p:txBody>
      </p:sp>
    </p:spTree>
    <p:extLst>
      <p:ext uri="{BB962C8B-B14F-4D97-AF65-F5344CB8AC3E}">
        <p14:creationId xmlns:p14="http://schemas.microsoft.com/office/powerpoint/2010/main" val="5143263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7B8CB-7D37-49E4-ACF8-6B35266FAA3C}"/>
              </a:ext>
            </a:extLst>
          </p:cNvPr>
          <p:cNvSpPr>
            <a:spLocks noGrp="1"/>
          </p:cNvSpPr>
          <p:nvPr>
            <p:ph type="title"/>
          </p:nvPr>
        </p:nvSpPr>
        <p:spPr/>
        <p:txBody>
          <a:bodyPr/>
          <a:lstStyle/>
          <a:p>
            <a:r>
              <a:rPr lang="en-US" dirty="0"/>
              <a:t>Research Needs (cont’d)</a:t>
            </a:r>
          </a:p>
        </p:txBody>
      </p:sp>
      <p:sp>
        <p:nvSpPr>
          <p:cNvPr id="3" name="Content Placeholder 2">
            <a:extLst>
              <a:ext uri="{FF2B5EF4-FFF2-40B4-BE49-F238E27FC236}">
                <a16:creationId xmlns:a16="http://schemas.microsoft.com/office/drawing/2014/main" id="{FBF72BCC-C11E-4E3A-BFFA-C510D79AB6AA}"/>
              </a:ext>
            </a:extLst>
          </p:cNvPr>
          <p:cNvSpPr>
            <a:spLocks noGrp="1"/>
          </p:cNvSpPr>
          <p:nvPr>
            <p:ph idx="1"/>
          </p:nvPr>
        </p:nvSpPr>
        <p:spPr>
          <a:xfrm>
            <a:off x="838200" y="1466850"/>
            <a:ext cx="10515600" cy="4315385"/>
          </a:xfrm>
        </p:spPr>
        <p:txBody>
          <a:bodyPr>
            <a:normAutofit fontScale="92500"/>
          </a:bodyPr>
          <a:lstStyle/>
          <a:p>
            <a:pPr marL="0" indent="0">
              <a:lnSpc>
                <a:spcPct val="120000"/>
              </a:lnSpc>
              <a:spcBef>
                <a:spcPts val="0"/>
              </a:spcBef>
              <a:spcAft>
                <a:spcPts val="600"/>
              </a:spcAft>
              <a:buNone/>
            </a:pPr>
            <a:r>
              <a:rPr lang="en-US" sz="1600" dirty="0">
                <a:latin typeface="Helvetica" panose="020B0604020202020204" pitchFamily="34" charset="0"/>
                <a:cs typeface="Helvetica" panose="020B0604020202020204" pitchFamily="34" charset="0"/>
              </a:rPr>
              <a:t>11. </a:t>
            </a:r>
            <a:r>
              <a:rPr lang="en-US" sz="1400" dirty="0"/>
              <a:t>Conduct RCTs with superiority design that emphasize time to improvement/resolution, not just binary outcomes at fixed time points.</a:t>
            </a:r>
            <a:endParaRPr lang="en-US" sz="1400" dirty="0">
              <a:latin typeface="Helvetica" panose="020B0604020202020204" pitchFamily="34" charset="0"/>
              <a:cs typeface="Helvetica" panose="020B0604020202020204" pitchFamily="34" charset="0"/>
            </a:endParaRPr>
          </a:p>
          <a:p>
            <a:pPr marL="0" indent="0">
              <a:lnSpc>
                <a:spcPct val="120000"/>
              </a:lnSpc>
              <a:spcBef>
                <a:spcPts val="0"/>
              </a:spcBef>
              <a:spcAft>
                <a:spcPts val="600"/>
              </a:spcAft>
              <a:buNone/>
            </a:pPr>
            <a:r>
              <a:rPr lang="en-US" sz="1400" dirty="0">
                <a:latin typeface="Helvetica" panose="020B0604020202020204" pitchFamily="34" charset="0"/>
                <a:cs typeface="Helvetica" panose="020B0604020202020204" pitchFamily="34" charset="0"/>
              </a:rPr>
              <a:t>12. Perform RCTs of antibiotic vs. placebo for ABRS in settings other than primary care, including emergency rooms and specialist offices. </a:t>
            </a:r>
          </a:p>
          <a:p>
            <a:pPr marL="0" lvl="0" indent="0">
              <a:lnSpc>
                <a:spcPct val="120000"/>
              </a:lnSpc>
              <a:spcBef>
                <a:spcPts val="0"/>
              </a:spcBef>
              <a:spcAft>
                <a:spcPts val="600"/>
              </a:spcAft>
              <a:buNone/>
            </a:pPr>
            <a:r>
              <a:rPr lang="en-US" sz="1400" dirty="0">
                <a:latin typeface="Helvetica" panose="020B0604020202020204" pitchFamily="34" charset="0"/>
                <a:cs typeface="Helvetica" panose="020B0604020202020204" pitchFamily="34" charset="0"/>
              </a:rPr>
              <a:t>13. </a:t>
            </a:r>
            <a:r>
              <a:rPr lang="en-US" sz="1400" dirty="0"/>
              <a:t>Perform RCTs to assess the comparative efficacy of different antibiotics for initial management of uncomplicated ABRS.</a:t>
            </a:r>
          </a:p>
          <a:p>
            <a:pPr marL="0" indent="0">
              <a:lnSpc>
                <a:spcPct val="120000"/>
              </a:lnSpc>
              <a:spcBef>
                <a:spcPts val="0"/>
              </a:spcBef>
              <a:spcAft>
                <a:spcPts val="600"/>
              </a:spcAft>
              <a:buNone/>
            </a:pPr>
            <a:r>
              <a:rPr lang="en-US" sz="1400" dirty="0">
                <a:latin typeface="Helvetica" panose="020B0604020202020204" pitchFamily="34" charset="0"/>
                <a:cs typeface="Helvetica" panose="020B0604020202020204" pitchFamily="34" charset="0"/>
              </a:rPr>
              <a:t>14. Evaluate the role of analgesic therapy in managing rhinosinusitis and the comparative efficacy of different drug classes. </a:t>
            </a:r>
          </a:p>
          <a:p>
            <a:pPr marL="0" indent="0">
              <a:lnSpc>
                <a:spcPct val="120000"/>
              </a:lnSpc>
              <a:spcBef>
                <a:spcPts val="0"/>
              </a:spcBef>
              <a:spcAft>
                <a:spcPts val="600"/>
              </a:spcAft>
              <a:buNone/>
            </a:pPr>
            <a:r>
              <a:rPr lang="en-US" sz="1400" dirty="0">
                <a:latin typeface="Helvetica" panose="020B0604020202020204" pitchFamily="34" charset="0"/>
                <a:cs typeface="Helvetica" panose="020B0604020202020204" pitchFamily="34" charset="0"/>
              </a:rPr>
              <a:t>15. Assess the benefits of symptomatic therapy for VRS in properly conducted RCTs. </a:t>
            </a:r>
          </a:p>
          <a:p>
            <a:pPr marL="0" indent="0">
              <a:lnSpc>
                <a:spcPct val="120000"/>
              </a:lnSpc>
              <a:spcBef>
                <a:spcPts val="0"/>
              </a:spcBef>
              <a:spcAft>
                <a:spcPts val="600"/>
              </a:spcAft>
              <a:buNone/>
            </a:pPr>
            <a:r>
              <a:rPr lang="en-US" sz="1400" dirty="0">
                <a:latin typeface="Helvetica" panose="020B0604020202020204" pitchFamily="34" charset="0"/>
                <a:cs typeface="Helvetica" panose="020B0604020202020204" pitchFamily="34" charset="0"/>
              </a:rPr>
              <a:t>16. Assess the benefits of various symptomatic therapies for ABRS in properly conducted RCTs. </a:t>
            </a:r>
          </a:p>
          <a:p>
            <a:pPr marL="0" indent="0">
              <a:lnSpc>
                <a:spcPct val="120000"/>
              </a:lnSpc>
              <a:spcBef>
                <a:spcPts val="0"/>
              </a:spcBef>
              <a:spcAft>
                <a:spcPts val="600"/>
              </a:spcAft>
              <a:buNone/>
            </a:pPr>
            <a:r>
              <a:rPr lang="en-US" sz="1400" dirty="0">
                <a:latin typeface="Helvetica" panose="020B0604020202020204" pitchFamily="34" charset="0"/>
                <a:cs typeface="Helvetica" panose="020B0604020202020204" pitchFamily="34" charset="0"/>
              </a:rPr>
              <a:t>17. Determine optimum salinity, pH and regimen for administering nasal saline irrigation. </a:t>
            </a:r>
          </a:p>
          <a:p>
            <a:pPr marL="0" indent="0">
              <a:lnSpc>
                <a:spcPct val="120000"/>
              </a:lnSpc>
              <a:spcBef>
                <a:spcPts val="0"/>
              </a:spcBef>
              <a:spcAft>
                <a:spcPts val="600"/>
              </a:spcAft>
              <a:buNone/>
            </a:pPr>
            <a:r>
              <a:rPr lang="en-US" sz="1400" dirty="0">
                <a:latin typeface="Helvetica" panose="020B0604020202020204" pitchFamily="34" charset="0"/>
                <a:cs typeface="Helvetica" panose="020B0604020202020204" pitchFamily="34" charset="0"/>
              </a:rPr>
              <a:t>18. Devise strategies or treatment regiments to avoid the rebound effect of topical nasal decongestants. </a:t>
            </a:r>
          </a:p>
          <a:p>
            <a:pPr marL="0" indent="0">
              <a:lnSpc>
                <a:spcPct val="120000"/>
              </a:lnSpc>
              <a:spcBef>
                <a:spcPts val="0"/>
              </a:spcBef>
              <a:spcAft>
                <a:spcPts val="600"/>
              </a:spcAft>
              <a:buNone/>
            </a:pPr>
            <a:r>
              <a:rPr lang="en-US" sz="1400" dirty="0">
                <a:latin typeface="Helvetica" panose="020B0604020202020204" pitchFamily="34" charset="0"/>
                <a:cs typeface="Helvetica" panose="020B0604020202020204" pitchFamily="34" charset="0"/>
              </a:rPr>
              <a:t>19. Determine the comparative clinical efficacy of antibiotics for culture-proven ABRS using RCTs with standardized, uniform definitions of clinical disease, severity, and clinical outcomes</a:t>
            </a:r>
          </a:p>
          <a:p>
            <a:pPr marL="0" indent="0">
              <a:lnSpc>
                <a:spcPct val="120000"/>
              </a:lnSpc>
              <a:spcBef>
                <a:spcPts val="0"/>
              </a:spcBef>
              <a:spcAft>
                <a:spcPts val="600"/>
              </a:spcAft>
              <a:buNone/>
            </a:pPr>
            <a:r>
              <a:rPr lang="en-US" sz="1400" dirty="0">
                <a:latin typeface="Helvetica" panose="020B0604020202020204" pitchFamily="34" charset="0"/>
                <a:cs typeface="Helvetica" panose="020B0604020202020204" pitchFamily="34" charset="0"/>
              </a:rPr>
              <a:t>20. Conduct RCTs to determine the efficacy of adjuvant therapy (nasal steroids, antihistamines, decongestants) in combination with antibiotics. </a:t>
            </a:r>
          </a:p>
          <a:p>
            <a:pPr marL="0" indent="0">
              <a:lnSpc>
                <a:spcPct val="120000"/>
              </a:lnSpc>
              <a:spcBef>
                <a:spcPts val="0"/>
              </a:spcBef>
              <a:spcAft>
                <a:spcPts val="600"/>
              </a:spcAft>
              <a:buNone/>
            </a:pPr>
            <a:r>
              <a:rPr lang="en-US" sz="1400" dirty="0">
                <a:latin typeface="Helvetica" panose="020B0604020202020204" pitchFamily="34" charset="0"/>
                <a:cs typeface="Helvetica" panose="020B0604020202020204" pitchFamily="34" charset="0"/>
              </a:rPr>
              <a:t>21. Obtain greater evidence for which ABRS patients are most appropriate for short-course antibiotic regimens </a:t>
            </a:r>
          </a:p>
        </p:txBody>
      </p:sp>
    </p:spTree>
    <p:extLst>
      <p:ext uri="{BB962C8B-B14F-4D97-AF65-F5344CB8AC3E}">
        <p14:creationId xmlns:p14="http://schemas.microsoft.com/office/powerpoint/2010/main" val="25654254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7B8CB-7D37-49E4-ACF8-6B35266FAA3C}"/>
              </a:ext>
            </a:extLst>
          </p:cNvPr>
          <p:cNvSpPr>
            <a:spLocks noGrp="1"/>
          </p:cNvSpPr>
          <p:nvPr>
            <p:ph type="title"/>
          </p:nvPr>
        </p:nvSpPr>
        <p:spPr/>
        <p:txBody>
          <a:bodyPr/>
          <a:lstStyle/>
          <a:p>
            <a:r>
              <a:rPr lang="en-US" dirty="0"/>
              <a:t>Research Needs (cont’d)</a:t>
            </a:r>
          </a:p>
        </p:txBody>
      </p:sp>
      <p:sp>
        <p:nvSpPr>
          <p:cNvPr id="3" name="Content Placeholder 2">
            <a:extLst>
              <a:ext uri="{FF2B5EF4-FFF2-40B4-BE49-F238E27FC236}">
                <a16:creationId xmlns:a16="http://schemas.microsoft.com/office/drawing/2014/main" id="{FBF72BCC-C11E-4E3A-BFFA-C510D79AB6AA}"/>
              </a:ext>
            </a:extLst>
          </p:cNvPr>
          <p:cNvSpPr>
            <a:spLocks noGrp="1"/>
          </p:cNvSpPr>
          <p:nvPr>
            <p:ph idx="1"/>
          </p:nvPr>
        </p:nvSpPr>
        <p:spPr>
          <a:xfrm>
            <a:off x="838200" y="1466850"/>
            <a:ext cx="10515600" cy="4315385"/>
          </a:xfrm>
        </p:spPr>
        <p:txBody>
          <a:bodyPr>
            <a:normAutofit fontScale="47500" lnSpcReduction="20000"/>
          </a:bodyPr>
          <a:lstStyle/>
          <a:p>
            <a:pPr marL="0" lvl="0" indent="0">
              <a:lnSpc>
                <a:spcPct val="120000"/>
              </a:lnSpc>
              <a:spcBef>
                <a:spcPts val="0"/>
              </a:spcBef>
              <a:spcAft>
                <a:spcPts val="600"/>
              </a:spcAft>
              <a:buNone/>
            </a:pPr>
            <a:r>
              <a:rPr lang="en-US" sz="3200" dirty="0">
                <a:latin typeface="Helvetica" panose="020B0604020202020204" pitchFamily="34" charset="0"/>
                <a:cs typeface="Helvetica" panose="020B0604020202020204" pitchFamily="34" charset="0"/>
              </a:rPr>
              <a:t>22. </a:t>
            </a:r>
            <a:r>
              <a:rPr lang="en-US" sz="3200" dirty="0"/>
              <a:t>Perform RCTs examining antibiotic efficacy among patient subpopulations; efficacy of fluoroquinolones relative to other antibiotics.</a:t>
            </a:r>
          </a:p>
          <a:p>
            <a:pPr marL="0" lvl="0" indent="0">
              <a:lnSpc>
                <a:spcPct val="120000"/>
              </a:lnSpc>
              <a:spcBef>
                <a:spcPts val="0"/>
              </a:spcBef>
              <a:spcAft>
                <a:spcPts val="600"/>
              </a:spcAft>
              <a:buNone/>
            </a:pPr>
            <a:r>
              <a:rPr lang="en-US" sz="3200" dirty="0"/>
              <a:t>23. Include quality of life and other patient-reported outcome measures as study outcomes in RCTs.</a:t>
            </a:r>
          </a:p>
          <a:p>
            <a:pPr marL="0" lvl="0" indent="0">
              <a:lnSpc>
                <a:spcPct val="120000"/>
              </a:lnSpc>
              <a:spcBef>
                <a:spcPts val="0"/>
              </a:spcBef>
              <a:spcAft>
                <a:spcPts val="600"/>
              </a:spcAft>
              <a:buNone/>
            </a:pPr>
            <a:r>
              <a:rPr lang="en-US" sz="3200" dirty="0"/>
              <a:t>24. Further assess the diagnosis of CRS and recurrent acute rhinosinusitis in primary care settings, rather than specialty clinic settings, because of biased disease prevalence.</a:t>
            </a:r>
          </a:p>
          <a:p>
            <a:pPr marL="0" lvl="0" indent="0">
              <a:lnSpc>
                <a:spcPct val="120000"/>
              </a:lnSpc>
              <a:spcBef>
                <a:spcPts val="0"/>
              </a:spcBef>
              <a:spcAft>
                <a:spcPts val="600"/>
              </a:spcAft>
              <a:buNone/>
            </a:pPr>
            <a:r>
              <a:rPr lang="en-US" sz="3200" dirty="0"/>
              <a:t>25.Conduct investigations to further characterize the role of fungi in the etiology of inflammation of the paranasal sinuses.</a:t>
            </a:r>
          </a:p>
          <a:p>
            <a:pPr marL="0" lvl="0" indent="0">
              <a:lnSpc>
                <a:spcPct val="120000"/>
              </a:lnSpc>
              <a:spcBef>
                <a:spcPts val="0"/>
              </a:spcBef>
              <a:spcAft>
                <a:spcPts val="600"/>
              </a:spcAft>
              <a:buNone/>
            </a:pPr>
            <a:r>
              <a:rPr lang="en-US" sz="3200" dirty="0"/>
              <a:t>26.Conduct investigations to determine the underlying causes of the inflammation that characterizes CRS and to determine the value of individualizing therapy based on this information.</a:t>
            </a:r>
          </a:p>
          <a:p>
            <a:pPr marL="0" lvl="0" indent="0">
              <a:lnSpc>
                <a:spcPct val="120000"/>
              </a:lnSpc>
              <a:spcBef>
                <a:spcPts val="0"/>
              </a:spcBef>
              <a:spcAft>
                <a:spcPts val="600"/>
              </a:spcAft>
              <a:buNone/>
            </a:pPr>
            <a:r>
              <a:rPr lang="en-US" sz="3200" dirty="0"/>
              <a:t>27. Determine the pathogenesis of CRS and the association of allergic rhinitis (AR) and CRS.</a:t>
            </a:r>
          </a:p>
          <a:p>
            <a:pPr marL="0" lvl="0" indent="0">
              <a:lnSpc>
                <a:spcPct val="120000"/>
              </a:lnSpc>
              <a:spcBef>
                <a:spcPts val="0"/>
              </a:spcBef>
              <a:spcAft>
                <a:spcPts val="600"/>
              </a:spcAft>
              <a:buNone/>
            </a:pPr>
            <a:r>
              <a:rPr lang="en-US" sz="3200" dirty="0"/>
              <a:t>28. Establish the benefit of testing for allergy and immune function in subgroups of patients with CRS.</a:t>
            </a:r>
          </a:p>
          <a:p>
            <a:pPr marL="0" lvl="0" indent="0">
              <a:lnSpc>
                <a:spcPct val="120000"/>
              </a:lnSpc>
              <a:spcBef>
                <a:spcPts val="0"/>
              </a:spcBef>
              <a:spcAft>
                <a:spcPts val="600"/>
              </a:spcAft>
              <a:buNone/>
            </a:pPr>
            <a:r>
              <a:rPr lang="en-US" sz="3200" dirty="0"/>
              <a:t>29. Perform RCTs to address outcomes of allergy management in patients with CRS or recurrent acute rhinosinusitis.</a:t>
            </a:r>
          </a:p>
          <a:p>
            <a:pPr marL="0" lvl="0" indent="0">
              <a:lnSpc>
                <a:spcPct val="120000"/>
              </a:lnSpc>
              <a:spcBef>
                <a:spcPts val="0"/>
              </a:spcBef>
              <a:spcAft>
                <a:spcPts val="600"/>
              </a:spcAft>
              <a:buNone/>
            </a:pPr>
            <a:r>
              <a:rPr lang="en-US" sz="3200" dirty="0"/>
              <a:t>30. Perform RCTs to address outcomes of detecting and managing immunodeficient states in patients with CRS or recurrent acute rhinosinusitis.</a:t>
            </a:r>
          </a:p>
          <a:p>
            <a:pPr marL="0" indent="0">
              <a:lnSpc>
                <a:spcPct val="120000"/>
              </a:lnSpc>
              <a:spcBef>
                <a:spcPts val="0"/>
              </a:spcBef>
              <a:spcAft>
                <a:spcPts val="600"/>
              </a:spcAft>
              <a:buNone/>
            </a:pPr>
            <a:r>
              <a:rPr lang="en-US" sz="3200" dirty="0">
                <a:latin typeface="Helvetica" pitchFamily="34" charset="0"/>
                <a:cs typeface="Helvetica" pitchFamily="34" charset="0"/>
              </a:rPr>
              <a:t>31. Validate nasal endoscopy scoring systems.</a:t>
            </a:r>
          </a:p>
        </p:txBody>
      </p:sp>
    </p:spTree>
    <p:extLst>
      <p:ext uri="{BB962C8B-B14F-4D97-AF65-F5344CB8AC3E}">
        <p14:creationId xmlns:p14="http://schemas.microsoft.com/office/powerpoint/2010/main" val="34759177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7B8CB-7D37-49E4-ACF8-6B35266FAA3C}"/>
              </a:ext>
            </a:extLst>
          </p:cNvPr>
          <p:cNvSpPr>
            <a:spLocks noGrp="1"/>
          </p:cNvSpPr>
          <p:nvPr>
            <p:ph type="title"/>
          </p:nvPr>
        </p:nvSpPr>
        <p:spPr/>
        <p:txBody>
          <a:bodyPr/>
          <a:lstStyle/>
          <a:p>
            <a:r>
              <a:rPr lang="en-US" dirty="0"/>
              <a:t>Research Needs (cont’d)</a:t>
            </a:r>
          </a:p>
        </p:txBody>
      </p:sp>
      <p:sp>
        <p:nvSpPr>
          <p:cNvPr id="3" name="Content Placeholder 2">
            <a:extLst>
              <a:ext uri="{FF2B5EF4-FFF2-40B4-BE49-F238E27FC236}">
                <a16:creationId xmlns:a16="http://schemas.microsoft.com/office/drawing/2014/main" id="{FBF72BCC-C11E-4E3A-BFFA-C510D79AB6AA}"/>
              </a:ext>
            </a:extLst>
          </p:cNvPr>
          <p:cNvSpPr>
            <a:spLocks noGrp="1"/>
          </p:cNvSpPr>
          <p:nvPr>
            <p:ph idx="1"/>
          </p:nvPr>
        </p:nvSpPr>
        <p:spPr>
          <a:xfrm>
            <a:off x="838200" y="1466850"/>
            <a:ext cx="10515600" cy="4315385"/>
          </a:xfrm>
        </p:spPr>
        <p:txBody>
          <a:bodyPr>
            <a:normAutofit lnSpcReduction="10000"/>
          </a:bodyPr>
          <a:lstStyle/>
          <a:p>
            <a:pPr marL="0" lvl="0" indent="0">
              <a:lnSpc>
                <a:spcPct val="120000"/>
              </a:lnSpc>
              <a:spcBef>
                <a:spcPts val="0"/>
              </a:spcBef>
              <a:spcAft>
                <a:spcPts val="600"/>
              </a:spcAft>
              <a:buNone/>
            </a:pPr>
            <a:r>
              <a:rPr lang="en-US" sz="1400" dirty="0">
                <a:latin typeface="Helvetica" pitchFamily="34" charset="0"/>
                <a:cs typeface="Helvetica" pitchFamily="34" charset="0"/>
              </a:rPr>
              <a:t>32. Assess the impact of IVIG on CRS or recurrent acute rhinosinusitis in patients with humoral immune deficiency.</a:t>
            </a:r>
          </a:p>
          <a:p>
            <a:pPr marL="0" lvl="0" indent="0">
              <a:lnSpc>
                <a:spcPct val="120000"/>
              </a:lnSpc>
              <a:spcBef>
                <a:spcPts val="0"/>
              </a:spcBef>
              <a:spcAft>
                <a:spcPts val="600"/>
              </a:spcAft>
              <a:buNone/>
            </a:pPr>
            <a:r>
              <a:rPr lang="en-US" sz="1400" dirty="0">
                <a:latin typeface="Helvetica" pitchFamily="34" charset="0"/>
                <a:cs typeface="Helvetica" pitchFamily="34" charset="0"/>
              </a:rPr>
              <a:t>33. Conduct longitudinal studies with comparable control groups to evaluate long-term benefits of adjunctive therapies in the secondary prevention of CRS and recurrent acute rhinosinusitis.</a:t>
            </a:r>
          </a:p>
          <a:p>
            <a:pPr marL="0" lvl="0" indent="0">
              <a:lnSpc>
                <a:spcPct val="120000"/>
              </a:lnSpc>
              <a:spcBef>
                <a:spcPts val="0"/>
              </a:spcBef>
              <a:spcAft>
                <a:spcPts val="600"/>
              </a:spcAft>
              <a:buNone/>
            </a:pPr>
            <a:r>
              <a:rPr lang="en-US" sz="1400" dirty="0">
                <a:latin typeface="Helvetica" pitchFamily="34" charset="0"/>
                <a:cs typeface="Helvetica" pitchFamily="34" charset="0"/>
              </a:rPr>
              <a:t>34. Perform quantitative studies evaluating the impact of healthy lifestyle changes, such as smoking cessation, dietary modification, and exercise on CRS.</a:t>
            </a:r>
          </a:p>
          <a:p>
            <a:pPr marL="0" lvl="0" indent="0">
              <a:lnSpc>
                <a:spcPct val="120000"/>
              </a:lnSpc>
              <a:spcBef>
                <a:spcPts val="0"/>
              </a:spcBef>
              <a:spcAft>
                <a:spcPts val="600"/>
              </a:spcAft>
              <a:buNone/>
            </a:pPr>
            <a:r>
              <a:rPr lang="en-US" sz="1400" dirty="0">
                <a:latin typeface="Helvetica" pitchFamily="34" charset="0"/>
                <a:cs typeface="Helvetica" pitchFamily="34" charset="0"/>
              </a:rPr>
              <a:t>35. Conduct RCTs of saline nasal irrigations as short-term vs. long-term treatment for recurrent acute and chronic rhinosinusitis.</a:t>
            </a:r>
          </a:p>
          <a:p>
            <a:pPr marL="0" lvl="0" indent="0">
              <a:lnSpc>
                <a:spcPct val="120000"/>
              </a:lnSpc>
              <a:spcBef>
                <a:spcPts val="0"/>
              </a:spcBef>
              <a:spcAft>
                <a:spcPts val="600"/>
              </a:spcAft>
              <a:buNone/>
            </a:pPr>
            <a:r>
              <a:rPr lang="en-US" sz="1400" dirty="0">
                <a:latin typeface="Helvetica" pitchFamily="34" charset="0"/>
                <a:cs typeface="Helvetica" pitchFamily="34" charset="0"/>
              </a:rPr>
              <a:t>36. Determine whether there is a difference in efficacy between isotonic and hypertonic concentrations for intranasal saline irrigations.</a:t>
            </a:r>
          </a:p>
          <a:p>
            <a:pPr marL="0" lvl="0" indent="0">
              <a:lnSpc>
                <a:spcPct val="120000"/>
              </a:lnSpc>
              <a:spcBef>
                <a:spcPts val="0"/>
              </a:spcBef>
              <a:spcAft>
                <a:spcPts val="600"/>
              </a:spcAft>
              <a:buNone/>
            </a:pPr>
            <a:r>
              <a:rPr lang="en-US" sz="1400" dirty="0">
                <a:latin typeface="Helvetica" pitchFamily="34" charset="0"/>
                <a:cs typeface="Helvetica" pitchFamily="34" charset="0"/>
              </a:rPr>
              <a:t>37. Define what is maximal medical therapy, including the efficacy of certain medications over others and the amount of time required for treatment.</a:t>
            </a:r>
          </a:p>
          <a:p>
            <a:pPr marL="0" lvl="0" indent="0">
              <a:lnSpc>
                <a:spcPct val="120000"/>
              </a:lnSpc>
              <a:spcBef>
                <a:spcPts val="0"/>
              </a:spcBef>
              <a:spcAft>
                <a:spcPts val="600"/>
              </a:spcAft>
              <a:buNone/>
            </a:pPr>
            <a:r>
              <a:rPr lang="en-US" sz="1400" dirty="0">
                <a:latin typeface="Helvetica" pitchFamily="34" charset="0"/>
                <a:cs typeface="Helvetica" pitchFamily="34" charset="0"/>
              </a:rPr>
              <a:t>38. Identify the natural history of CRS and determine whether it is curable.</a:t>
            </a:r>
          </a:p>
          <a:p>
            <a:pPr marL="0" lvl="0" indent="0">
              <a:lnSpc>
                <a:spcPct val="120000"/>
              </a:lnSpc>
              <a:spcBef>
                <a:spcPts val="0"/>
              </a:spcBef>
              <a:spcAft>
                <a:spcPts val="600"/>
              </a:spcAft>
              <a:buNone/>
            </a:pPr>
            <a:r>
              <a:rPr lang="en-US" sz="1400" dirty="0">
                <a:latin typeface="Helvetica" pitchFamily="34" charset="0"/>
                <a:cs typeface="Helvetica" pitchFamily="34" charset="0"/>
              </a:rPr>
              <a:t>39. Determine if certain subtypes of CRS with nasal polyps may respond to antifungal therapy.</a:t>
            </a:r>
          </a:p>
          <a:p>
            <a:pPr marL="0" lvl="0" indent="0">
              <a:lnSpc>
                <a:spcPct val="120000"/>
              </a:lnSpc>
              <a:spcBef>
                <a:spcPts val="0"/>
              </a:spcBef>
              <a:spcAft>
                <a:spcPts val="600"/>
              </a:spcAft>
              <a:buNone/>
            </a:pPr>
            <a:r>
              <a:rPr lang="en-US" sz="1400" dirty="0">
                <a:latin typeface="Helvetica" pitchFamily="34" charset="0"/>
                <a:cs typeface="Helvetica" pitchFamily="34" charset="0"/>
              </a:rPr>
              <a:t>40. Further assess the cost effectiveness of management strategies for CRS and their impact on resource utilization and patient quality of life.</a:t>
            </a:r>
          </a:p>
          <a:p>
            <a:pPr marL="0" lvl="0" indent="0">
              <a:lnSpc>
                <a:spcPct val="120000"/>
              </a:lnSpc>
              <a:spcBef>
                <a:spcPts val="0"/>
              </a:spcBef>
              <a:spcAft>
                <a:spcPts val="600"/>
              </a:spcAft>
              <a:buNone/>
            </a:pPr>
            <a:r>
              <a:rPr lang="en-US" sz="1400" dirty="0">
                <a:latin typeface="Helvetica" pitchFamily="34" charset="0"/>
                <a:cs typeface="Helvetica" pitchFamily="34" charset="0"/>
              </a:rPr>
              <a:t>41. Perform additional RCTs to clarify the impact of antibiotic therapy on CRS outcomes.</a:t>
            </a:r>
          </a:p>
        </p:txBody>
      </p:sp>
    </p:spTree>
    <p:extLst>
      <p:ext uri="{BB962C8B-B14F-4D97-AF65-F5344CB8AC3E}">
        <p14:creationId xmlns:p14="http://schemas.microsoft.com/office/powerpoint/2010/main" val="35094853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lstStyle/>
          <a:p>
            <a:r>
              <a:rPr lang="en-US" dirty="0"/>
              <a:t>Choosing Wisely</a:t>
            </a:r>
            <a:r>
              <a:rPr lang="en-US" sz="3600" baseline="30000" dirty="0"/>
              <a:t>®</a:t>
            </a:r>
            <a:endParaRPr lang="en-US" baseline="30000" dirty="0"/>
          </a:p>
        </p:txBody>
      </p:sp>
      <p:sp>
        <p:nvSpPr>
          <p:cNvPr id="3" name="Content Placeholder 2">
            <a:extLst>
              <a:ext uri="{FF2B5EF4-FFF2-40B4-BE49-F238E27FC236}">
                <a16:creationId xmlns:a16="http://schemas.microsoft.com/office/drawing/2014/main" id="{E9ED9D5B-8DEC-4FFD-BE5A-39C15817A663}"/>
              </a:ext>
            </a:extLst>
          </p:cNvPr>
          <p:cNvSpPr>
            <a:spLocks noGrp="1"/>
          </p:cNvSpPr>
          <p:nvPr>
            <p:ph idx="1"/>
          </p:nvPr>
        </p:nvSpPr>
        <p:spPr>
          <a:xfrm>
            <a:off x="3442446" y="1825625"/>
            <a:ext cx="7911353" cy="3956610"/>
          </a:xfrm>
        </p:spPr>
        <p:txBody>
          <a:bodyPr>
            <a:normAutofit fontScale="70000" lnSpcReduction="20000"/>
          </a:bodyPr>
          <a:lstStyle/>
          <a:p>
            <a:pPr marL="285750" lvl="0" indent="-285750">
              <a:lnSpc>
                <a:spcPct val="100000"/>
              </a:lnSpc>
              <a:spcBef>
                <a:spcPts val="0"/>
              </a:spcBef>
              <a:buClrTx/>
              <a:defRPr/>
            </a:pPr>
            <a:r>
              <a:rPr lang="en-US" kern="0" dirty="0"/>
              <a:t>It is an initiative of the American Board of Internal Medicine (ABIM) Foundation.</a:t>
            </a:r>
          </a:p>
          <a:p>
            <a:pPr marL="0" lvl="0" indent="0">
              <a:lnSpc>
                <a:spcPct val="100000"/>
              </a:lnSpc>
              <a:spcBef>
                <a:spcPts val="0"/>
              </a:spcBef>
              <a:buClrTx/>
              <a:buNone/>
              <a:defRPr/>
            </a:pPr>
            <a:endParaRPr lang="en-US" kern="0" dirty="0"/>
          </a:p>
          <a:p>
            <a:pPr marL="285750" lvl="0" indent="-285750">
              <a:lnSpc>
                <a:spcPct val="100000"/>
              </a:lnSpc>
              <a:spcBef>
                <a:spcPts val="0"/>
              </a:spcBef>
              <a:buClrTx/>
              <a:defRPr/>
            </a:pPr>
            <a:r>
              <a:rPr lang="en-US" kern="0" dirty="0"/>
              <a:t>Aims to encourage discussions between physicians and patients about appropriate care. </a:t>
            </a:r>
          </a:p>
          <a:p>
            <a:pPr marL="285750" lvl="0" indent="-285750">
              <a:lnSpc>
                <a:spcPct val="100000"/>
              </a:lnSpc>
              <a:spcBef>
                <a:spcPts val="0"/>
              </a:spcBef>
              <a:buClrTx/>
              <a:defRPr/>
            </a:pPr>
            <a:endParaRPr lang="en-US" kern="0" dirty="0"/>
          </a:p>
          <a:p>
            <a:pPr marL="285750" lvl="0" indent="-285750">
              <a:lnSpc>
                <a:spcPct val="100000"/>
              </a:lnSpc>
              <a:spcBef>
                <a:spcPts val="0"/>
              </a:spcBef>
              <a:buClrTx/>
              <a:defRPr/>
            </a:pPr>
            <a:r>
              <a:rPr lang="en-US" kern="0" dirty="0"/>
              <a:t>Each of the campaign’s organization partners is asked to identify (initially) 5 items within its specialty that physicians and patients should question. The AAO-HNSF list has now grown to 10 items.</a:t>
            </a:r>
          </a:p>
          <a:p>
            <a:pPr marL="285750" lvl="0" indent="-285750">
              <a:lnSpc>
                <a:spcPct val="100000"/>
              </a:lnSpc>
              <a:spcBef>
                <a:spcPts val="0"/>
              </a:spcBef>
              <a:buClrTx/>
              <a:defRPr/>
            </a:pPr>
            <a:endParaRPr lang="en-US" kern="0" dirty="0"/>
          </a:p>
          <a:p>
            <a:pPr marL="285750" lvl="0" indent="-285750">
              <a:lnSpc>
                <a:spcPct val="100000"/>
              </a:lnSpc>
              <a:spcBef>
                <a:spcPts val="0"/>
              </a:spcBef>
              <a:buClrTx/>
              <a:defRPr/>
            </a:pPr>
            <a:r>
              <a:rPr lang="en-US" kern="0" dirty="0"/>
              <a:t>The AAO-HNSF’s list of recommendations were carefully selected after a review of the current evidence that included AAO-HNSF clinical practice guidelines.</a:t>
            </a:r>
          </a:p>
          <a:p>
            <a:pPr marL="285750" lvl="0" indent="-285750">
              <a:lnSpc>
                <a:spcPct val="100000"/>
              </a:lnSpc>
              <a:spcBef>
                <a:spcPts val="0"/>
              </a:spcBef>
              <a:buClrTx/>
              <a:defRPr/>
            </a:pPr>
            <a:endParaRPr lang="en-US" kern="0" dirty="0"/>
          </a:p>
          <a:p>
            <a:pPr marL="285750" lvl="0" indent="-285750">
              <a:lnSpc>
                <a:spcPct val="100000"/>
              </a:lnSpc>
              <a:spcBef>
                <a:spcPts val="0"/>
              </a:spcBef>
              <a:buClrTx/>
              <a:defRPr/>
            </a:pPr>
            <a:r>
              <a:rPr lang="en-US" kern="0" dirty="0"/>
              <a:t>More information is available at </a:t>
            </a:r>
            <a:r>
              <a:rPr lang="en-US" kern="0" dirty="0">
                <a:hlinkClick r:id="rId2">
                  <a:extLst>
                    <a:ext uri="{A12FA001-AC4F-418D-AE19-62706E023703}">
                      <ahyp:hlinkClr xmlns:ahyp="http://schemas.microsoft.com/office/drawing/2018/hyperlinkcolor" val="tx"/>
                    </a:ext>
                  </a:extLst>
                </a:hlinkClick>
              </a:rPr>
              <a:t>www.entnet.org/ChoosingWisely</a:t>
            </a:r>
            <a:r>
              <a:rPr lang="en-US" kern="0" dirty="0"/>
              <a:t> </a:t>
            </a:r>
          </a:p>
        </p:txBody>
      </p:sp>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984885"/>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chemeClr val="tx2"/>
                </a:solidFill>
                <a:latin typeface="Arial" panose="020B0604020202020204" pitchFamily="34" charset="0"/>
                <a:ea typeface="+mn-ea"/>
                <a:cs typeface="Arial" panose="020B0604020202020204" pitchFamily="34" charset="0"/>
              </a:rPr>
              <a:t>What is Choosing Wisely</a:t>
            </a:r>
            <a:r>
              <a:rPr lang="en-US" kern="0" baseline="30000" dirty="0">
                <a:solidFill>
                  <a:schemeClr val="tx2"/>
                </a:solidFill>
                <a:latin typeface="Arial" panose="020B0604020202020204" pitchFamily="34" charset="0"/>
                <a:ea typeface="+mn-ea"/>
                <a:cs typeface="Arial" panose="020B0604020202020204" pitchFamily="34" charset="0"/>
              </a:rPr>
              <a:t>®</a:t>
            </a:r>
            <a:r>
              <a:rPr lang="en-US" sz="2000" kern="0" dirty="0">
                <a:solidFill>
                  <a:schemeClr val="tx2"/>
                </a:solidFill>
                <a:latin typeface="Arial" panose="020B0604020202020204" pitchFamily="34" charset="0"/>
                <a:ea typeface="+mn-ea"/>
                <a:cs typeface="Arial" panose="020B0604020202020204" pitchFamily="34" charset="0"/>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3"/>
          <a:stretch>
            <a:fillRect/>
          </a:stretch>
        </p:blipFill>
        <p:spPr>
          <a:xfrm>
            <a:off x="616980" y="1825625"/>
            <a:ext cx="2415584" cy="1589743"/>
          </a:xfrm>
          <a:prstGeom prst="rect">
            <a:avLst/>
          </a:prstGeom>
        </p:spPr>
      </p:pic>
    </p:spTree>
    <p:extLst>
      <p:ext uri="{BB962C8B-B14F-4D97-AF65-F5344CB8AC3E}">
        <p14:creationId xmlns:p14="http://schemas.microsoft.com/office/powerpoint/2010/main" val="3087839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41B0F-2F7B-480F-815F-E8BFD2C586E6}"/>
              </a:ext>
            </a:extLst>
          </p:cNvPr>
          <p:cNvSpPr>
            <a:spLocks noGrp="1"/>
          </p:cNvSpPr>
          <p:nvPr>
            <p:ph type="title"/>
          </p:nvPr>
        </p:nvSpPr>
        <p:spPr/>
        <p:txBody>
          <a:bodyPr/>
          <a:lstStyle/>
          <a:p>
            <a:r>
              <a:rPr lang="en-US" dirty="0"/>
              <a:t>CPG Goals</a:t>
            </a:r>
          </a:p>
        </p:txBody>
      </p:sp>
      <p:sp>
        <p:nvSpPr>
          <p:cNvPr id="3" name="Content Placeholder 2">
            <a:extLst>
              <a:ext uri="{FF2B5EF4-FFF2-40B4-BE49-F238E27FC236}">
                <a16:creationId xmlns:a16="http://schemas.microsoft.com/office/drawing/2014/main" id="{61646CC8-4515-47E4-9B2B-D2F48144DD08}"/>
              </a:ext>
            </a:extLst>
          </p:cNvPr>
          <p:cNvSpPr>
            <a:spLocks noGrp="1"/>
          </p:cNvSpPr>
          <p:nvPr>
            <p:ph idx="1"/>
          </p:nvPr>
        </p:nvSpPr>
        <p:spPr/>
        <p:txBody>
          <a:bodyPr/>
          <a:lstStyle/>
          <a:p>
            <a:pPr marL="990600" indent="-457200">
              <a:lnSpc>
                <a:spcPct val="100000"/>
              </a:lnSpc>
              <a:spcBef>
                <a:spcPts val="1200"/>
              </a:spcBef>
              <a:spcAft>
                <a:spcPts val="1200"/>
              </a:spcAft>
              <a:buClr>
                <a:srgbClr val="C0040F"/>
              </a:buClr>
            </a:pPr>
            <a:r>
              <a:rPr lang="en-US" dirty="0">
                <a:latin typeface="Helvetica" pitchFamily="34" charset="0"/>
                <a:cs typeface="Helvetica" pitchFamily="34" charset="0"/>
              </a:rPr>
              <a:t>Focus on quality improvement opportunities</a:t>
            </a:r>
          </a:p>
          <a:p>
            <a:pPr marL="990600" indent="-457200">
              <a:lnSpc>
                <a:spcPct val="100000"/>
              </a:lnSpc>
              <a:spcBef>
                <a:spcPts val="1200"/>
              </a:spcBef>
              <a:spcAft>
                <a:spcPts val="1200"/>
              </a:spcAft>
              <a:buClr>
                <a:srgbClr val="C0040F"/>
              </a:buClr>
            </a:pPr>
            <a:r>
              <a:rPr lang="en-US" dirty="0">
                <a:latin typeface="Helvetica" pitchFamily="34" charset="0"/>
                <a:cs typeface="Helvetica" pitchFamily="34" charset="0"/>
              </a:rPr>
              <a:t>Define actionable statements for clinicians regardless of discipline to improve care</a:t>
            </a:r>
          </a:p>
          <a:p>
            <a:pPr marL="990600" indent="-457200">
              <a:lnSpc>
                <a:spcPct val="100000"/>
              </a:lnSpc>
              <a:spcBef>
                <a:spcPts val="1200"/>
              </a:spcBef>
              <a:spcAft>
                <a:spcPts val="1200"/>
              </a:spcAft>
              <a:buClr>
                <a:srgbClr val="C0040F"/>
              </a:buClr>
            </a:pPr>
            <a:r>
              <a:rPr lang="en-US" dirty="0">
                <a:latin typeface="Helvetica" pitchFamily="34" charset="0"/>
                <a:cs typeface="Helvetica" pitchFamily="34" charset="0"/>
              </a:rPr>
              <a:t>The guideline is not intended to be comprehensive</a:t>
            </a:r>
          </a:p>
          <a:p>
            <a:pPr marL="990600" indent="-457200">
              <a:lnSpc>
                <a:spcPct val="100000"/>
              </a:lnSpc>
              <a:spcBef>
                <a:spcPts val="1200"/>
              </a:spcBef>
              <a:spcAft>
                <a:spcPts val="1200"/>
              </a:spcAft>
              <a:buClr>
                <a:srgbClr val="C0040F"/>
              </a:buClr>
            </a:pPr>
            <a:r>
              <a:rPr lang="en-US" dirty="0">
                <a:latin typeface="Helvetica" pitchFamily="34" charset="0"/>
                <a:cs typeface="Helvetica" pitchFamily="34" charset="0"/>
              </a:rPr>
              <a:t>The guideline is not intended to limit or restrict care provided by clinicians to individual patients </a:t>
            </a:r>
          </a:p>
        </p:txBody>
      </p:sp>
    </p:spTree>
    <p:extLst>
      <p:ext uri="{BB962C8B-B14F-4D97-AF65-F5344CB8AC3E}">
        <p14:creationId xmlns:p14="http://schemas.microsoft.com/office/powerpoint/2010/main" val="36950564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normAutofit fontScale="90000"/>
          </a:bodyPr>
          <a:lstStyle/>
          <a:p>
            <a:r>
              <a:rPr lang="en-US" dirty="0"/>
              <a:t>AAO-HNSF List of 10 Things Physicians and Patients Should Question</a:t>
            </a:r>
            <a:endParaRPr lang="en-US" baseline="30000" dirty="0"/>
          </a:p>
        </p:txBody>
      </p:sp>
      <p:sp>
        <p:nvSpPr>
          <p:cNvPr id="3" name="Content Placeholder 2">
            <a:extLst>
              <a:ext uri="{FF2B5EF4-FFF2-40B4-BE49-F238E27FC236}">
                <a16:creationId xmlns:a16="http://schemas.microsoft.com/office/drawing/2014/main" id="{66F2EA81-A5D3-4E91-96A2-1F280E98179E}"/>
              </a:ext>
            </a:extLst>
          </p:cNvPr>
          <p:cNvSpPr>
            <a:spLocks noGrp="1"/>
          </p:cNvSpPr>
          <p:nvPr>
            <p:ph idx="1"/>
          </p:nvPr>
        </p:nvSpPr>
        <p:spPr/>
        <p:txBody>
          <a:bodyPr/>
          <a:lstStyle/>
          <a:p>
            <a:endParaRPr lang="en-US"/>
          </a:p>
        </p:txBody>
      </p:sp>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67710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chemeClr val="tx2"/>
                </a:solidFill>
                <a:latin typeface="Arial" panose="020B0604020202020204" pitchFamily="34" charset="0"/>
                <a:ea typeface="+mn-ea"/>
                <a:cs typeface="Arial" panose="020B0604020202020204" pitchFamily="34" charset="0"/>
              </a:rPr>
              <a:t>The Initial List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2"/>
          <a:stretch>
            <a:fillRect/>
          </a:stretch>
        </p:blipFill>
        <p:spPr>
          <a:xfrm>
            <a:off x="616980" y="1825625"/>
            <a:ext cx="2415584" cy="1589743"/>
          </a:xfrm>
          <a:prstGeom prst="rect">
            <a:avLst/>
          </a:prstGeom>
        </p:spPr>
      </p:pic>
      <p:pic>
        <p:nvPicPr>
          <p:cNvPr id="6" name="Content Placeholder 1">
            <a:extLst>
              <a:ext uri="{FF2B5EF4-FFF2-40B4-BE49-F238E27FC236}">
                <a16:creationId xmlns:a16="http://schemas.microsoft.com/office/drawing/2014/main" id="{5EE5B06E-2561-488D-9812-87EE72E9E1E3}"/>
              </a:ext>
            </a:extLst>
          </p:cNvPr>
          <p:cNvPicPr>
            <a:picLocks noGrp="1" noChangeAspect="1"/>
          </p:cNvPicPr>
          <p:nvPr/>
        </p:nvPicPr>
        <p:blipFill>
          <a:blip r:embed="rId3"/>
          <a:stretch>
            <a:fillRect/>
          </a:stretch>
        </p:blipFill>
        <p:spPr>
          <a:xfrm>
            <a:off x="3967450" y="1893888"/>
            <a:ext cx="7784059" cy="679335"/>
          </a:xfrm>
          <a:prstGeom prst="rect">
            <a:avLst/>
          </a:prstGeom>
        </p:spPr>
      </p:pic>
      <p:pic>
        <p:nvPicPr>
          <p:cNvPr id="7" name="Content Placeholder 3">
            <a:extLst>
              <a:ext uri="{FF2B5EF4-FFF2-40B4-BE49-F238E27FC236}">
                <a16:creationId xmlns:a16="http://schemas.microsoft.com/office/drawing/2014/main" id="{37CDF332-5687-4660-A738-1FE5F8E0B35D}"/>
              </a:ext>
            </a:extLst>
          </p:cNvPr>
          <p:cNvPicPr>
            <a:picLocks noGrp="1" noChangeAspect="1"/>
          </p:cNvPicPr>
          <p:nvPr/>
        </p:nvPicPr>
        <p:blipFill>
          <a:blip r:embed="rId4"/>
          <a:stretch>
            <a:fillRect/>
          </a:stretch>
        </p:blipFill>
        <p:spPr>
          <a:xfrm>
            <a:off x="3967450" y="2573560"/>
            <a:ext cx="7784059" cy="679335"/>
          </a:xfrm>
          <a:prstGeom prst="rect">
            <a:avLst/>
          </a:prstGeom>
        </p:spPr>
      </p:pic>
      <p:pic>
        <p:nvPicPr>
          <p:cNvPr id="8" name="Picture 7">
            <a:extLst>
              <a:ext uri="{FF2B5EF4-FFF2-40B4-BE49-F238E27FC236}">
                <a16:creationId xmlns:a16="http://schemas.microsoft.com/office/drawing/2014/main" id="{03C10F27-1D1E-409C-B0B4-6987F1A744E7}"/>
              </a:ext>
            </a:extLst>
          </p:cNvPr>
          <p:cNvPicPr>
            <a:picLocks noChangeAspect="1"/>
          </p:cNvPicPr>
          <p:nvPr/>
        </p:nvPicPr>
        <p:blipFill>
          <a:blip r:embed="rId5"/>
          <a:stretch>
            <a:fillRect/>
          </a:stretch>
        </p:blipFill>
        <p:spPr>
          <a:xfrm>
            <a:off x="3967450" y="3284949"/>
            <a:ext cx="7839826" cy="684203"/>
          </a:xfrm>
          <a:prstGeom prst="rect">
            <a:avLst/>
          </a:prstGeom>
        </p:spPr>
      </p:pic>
      <p:pic>
        <p:nvPicPr>
          <p:cNvPr id="9" name="Picture 8">
            <a:extLst>
              <a:ext uri="{FF2B5EF4-FFF2-40B4-BE49-F238E27FC236}">
                <a16:creationId xmlns:a16="http://schemas.microsoft.com/office/drawing/2014/main" id="{89643461-961A-458C-842A-760D17823C4B}"/>
              </a:ext>
            </a:extLst>
          </p:cNvPr>
          <p:cNvPicPr>
            <a:picLocks noChangeAspect="1"/>
          </p:cNvPicPr>
          <p:nvPr/>
        </p:nvPicPr>
        <p:blipFill>
          <a:blip r:embed="rId6"/>
          <a:stretch>
            <a:fillRect/>
          </a:stretch>
        </p:blipFill>
        <p:spPr>
          <a:xfrm>
            <a:off x="3967450" y="4003802"/>
            <a:ext cx="7839826" cy="997796"/>
          </a:xfrm>
          <a:prstGeom prst="rect">
            <a:avLst/>
          </a:prstGeom>
        </p:spPr>
      </p:pic>
      <p:pic>
        <p:nvPicPr>
          <p:cNvPr id="10" name="Picture 9">
            <a:extLst>
              <a:ext uri="{FF2B5EF4-FFF2-40B4-BE49-F238E27FC236}">
                <a16:creationId xmlns:a16="http://schemas.microsoft.com/office/drawing/2014/main" id="{D54CFC94-F2EC-47ED-BF90-FCC40AB5D4C0}"/>
              </a:ext>
            </a:extLst>
          </p:cNvPr>
          <p:cNvPicPr>
            <a:picLocks noChangeAspect="1"/>
          </p:cNvPicPr>
          <p:nvPr/>
        </p:nvPicPr>
        <p:blipFill>
          <a:blip r:embed="rId7"/>
          <a:stretch>
            <a:fillRect/>
          </a:stretch>
        </p:blipFill>
        <p:spPr>
          <a:xfrm>
            <a:off x="3967450" y="5036248"/>
            <a:ext cx="7839826" cy="997796"/>
          </a:xfrm>
          <a:prstGeom prst="rect">
            <a:avLst/>
          </a:prstGeom>
        </p:spPr>
      </p:pic>
    </p:spTree>
    <p:extLst>
      <p:ext uri="{BB962C8B-B14F-4D97-AF65-F5344CB8AC3E}">
        <p14:creationId xmlns:p14="http://schemas.microsoft.com/office/powerpoint/2010/main" val="33645921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A screenshot of a social media post&#10;&#10;Description automatically generated">
            <a:extLst>
              <a:ext uri="{FF2B5EF4-FFF2-40B4-BE49-F238E27FC236}">
                <a16:creationId xmlns:a16="http://schemas.microsoft.com/office/drawing/2014/main" id="{7B88F292-4CD5-445F-B197-8A1B72F10C45}"/>
              </a:ext>
            </a:extLst>
          </p:cNvPr>
          <p:cNvPicPr>
            <a:picLocks noGrp="1" noChangeAspect="1"/>
          </p:cNvPicPr>
          <p:nvPr>
            <p:ph idx="1"/>
          </p:nvPr>
        </p:nvPicPr>
        <p:blipFill>
          <a:blip r:embed="rId2"/>
          <a:stretch>
            <a:fillRect/>
          </a:stretch>
        </p:blipFill>
        <p:spPr>
          <a:xfrm>
            <a:off x="3808122" y="2966145"/>
            <a:ext cx="5972439" cy="3371041"/>
          </a:xfrm>
        </p:spPr>
      </p:pic>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normAutofit fontScale="90000"/>
          </a:bodyPr>
          <a:lstStyle/>
          <a:p>
            <a:r>
              <a:rPr lang="en-US" dirty="0"/>
              <a:t>AAO-HNSF List of 10 Things Physicians and Patients Should Question</a:t>
            </a:r>
            <a:endParaRPr lang="en-US" baseline="30000" dirty="0"/>
          </a:p>
        </p:txBody>
      </p:sp>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67710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chemeClr val="tx2"/>
                </a:solidFill>
                <a:latin typeface="Arial" panose="020B0604020202020204" pitchFamily="34" charset="0"/>
                <a:ea typeface="+mn-ea"/>
                <a:cs typeface="Arial" panose="020B0604020202020204" pitchFamily="34" charset="0"/>
              </a:rPr>
              <a:t>The Second List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3"/>
          <a:stretch>
            <a:fillRect/>
          </a:stretch>
        </p:blipFill>
        <p:spPr>
          <a:xfrm>
            <a:off x="616980" y="1825625"/>
            <a:ext cx="2415584" cy="1589743"/>
          </a:xfrm>
          <a:prstGeom prst="rect">
            <a:avLst/>
          </a:prstGeom>
        </p:spPr>
      </p:pic>
      <p:pic>
        <p:nvPicPr>
          <p:cNvPr id="11" name="Picture 10">
            <a:extLst>
              <a:ext uri="{FF2B5EF4-FFF2-40B4-BE49-F238E27FC236}">
                <a16:creationId xmlns:a16="http://schemas.microsoft.com/office/drawing/2014/main" id="{61E9614D-2882-4583-ADD6-59E4858C99C6}"/>
              </a:ext>
            </a:extLst>
          </p:cNvPr>
          <p:cNvPicPr>
            <a:picLocks noChangeAspect="1"/>
          </p:cNvPicPr>
          <p:nvPr/>
        </p:nvPicPr>
        <p:blipFill>
          <a:blip r:embed="rId4"/>
          <a:stretch>
            <a:fillRect/>
          </a:stretch>
        </p:blipFill>
        <p:spPr>
          <a:xfrm>
            <a:off x="3904204" y="1694009"/>
            <a:ext cx="5097183" cy="648733"/>
          </a:xfrm>
          <a:prstGeom prst="rect">
            <a:avLst/>
          </a:prstGeom>
        </p:spPr>
      </p:pic>
      <p:pic>
        <p:nvPicPr>
          <p:cNvPr id="12" name="Picture 11">
            <a:extLst>
              <a:ext uri="{FF2B5EF4-FFF2-40B4-BE49-F238E27FC236}">
                <a16:creationId xmlns:a16="http://schemas.microsoft.com/office/drawing/2014/main" id="{948F4933-CD59-4B47-8445-73F37312193C}"/>
              </a:ext>
            </a:extLst>
          </p:cNvPr>
          <p:cNvPicPr>
            <a:picLocks noChangeAspect="1"/>
          </p:cNvPicPr>
          <p:nvPr/>
        </p:nvPicPr>
        <p:blipFill>
          <a:blip r:embed="rId5"/>
          <a:stretch>
            <a:fillRect/>
          </a:stretch>
        </p:blipFill>
        <p:spPr>
          <a:xfrm>
            <a:off x="3904205" y="2380111"/>
            <a:ext cx="5206240" cy="662613"/>
          </a:xfrm>
          <a:prstGeom prst="rect">
            <a:avLst/>
          </a:prstGeom>
        </p:spPr>
      </p:pic>
    </p:spTree>
    <p:extLst>
      <p:ext uri="{BB962C8B-B14F-4D97-AF65-F5344CB8AC3E}">
        <p14:creationId xmlns:p14="http://schemas.microsoft.com/office/powerpoint/2010/main" val="20247421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normAutofit fontScale="90000"/>
          </a:bodyPr>
          <a:lstStyle/>
          <a:p>
            <a:r>
              <a:rPr lang="en-US" dirty="0"/>
              <a:t>AAO-HNSF List of 10 Things Physicians and Patients Should Question</a:t>
            </a:r>
            <a:endParaRPr lang="en-US" baseline="30000" dirty="0"/>
          </a:p>
        </p:txBody>
      </p:sp>
      <p:sp>
        <p:nvSpPr>
          <p:cNvPr id="4" name="TextBox 8">
            <a:extLst>
              <a:ext uri="{FF2B5EF4-FFF2-40B4-BE49-F238E27FC236}">
                <a16:creationId xmlns:a16="http://schemas.microsoft.com/office/drawing/2014/main" id="{3535B83C-3991-4C8A-8CB8-4E7AB2FE5FF2}"/>
              </a:ext>
            </a:extLst>
          </p:cNvPr>
          <p:cNvSpPr txBox="1"/>
          <p:nvPr/>
        </p:nvSpPr>
        <p:spPr>
          <a:xfrm>
            <a:off x="1098390" y="3798582"/>
            <a:ext cx="2415584" cy="160043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b="1" kern="0" dirty="0">
                <a:solidFill>
                  <a:schemeClr val="tx2"/>
                </a:solidFill>
                <a:latin typeface="Arial" panose="020B0604020202020204" pitchFamily="34" charset="0"/>
                <a:ea typeface="+mn-ea"/>
                <a:cs typeface="Arial" panose="020B0604020202020204" pitchFamily="34" charset="0"/>
              </a:rPr>
              <a:t>What Statement Relates to this Clinical Practice Guideline?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2"/>
          <a:stretch>
            <a:fillRect/>
          </a:stretch>
        </p:blipFill>
        <p:spPr>
          <a:xfrm>
            <a:off x="616980" y="1825625"/>
            <a:ext cx="2415584" cy="1589743"/>
          </a:xfrm>
          <a:prstGeom prst="rect">
            <a:avLst/>
          </a:prstGeom>
        </p:spPr>
      </p:pic>
      <p:pic>
        <p:nvPicPr>
          <p:cNvPr id="9" name="Picture 8">
            <a:extLst>
              <a:ext uri="{FF2B5EF4-FFF2-40B4-BE49-F238E27FC236}">
                <a16:creationId xmlns:a16="http://schemas.microsoft.com/office/drawing/2014/main" id="{89643461-961A-458C-842A-760D17823C4B}"/>
              </a:ext>
            </a:extLst>
          </p:cNvPr>
          <p:cNvPicPr>
            <a:picLocks noChangeAspect="1"/>
          </p:cNvPicPr>
          <p:nvPr/>
        </p:nvPicPr>
        <p:blipFill>
          <a:blip r:embed="rId3"/>
          <a:stretch>
            <a:fillRect/>
          </a:stretch>
        </p:blipFill>
        <p:spPr>
          <a:xfrm>
            <a:off x="3967450" y="1927352"/>
            <a:ext cx="7839826" cy="997796"/>
          </a:xfrm>
          <a:prstGeom prst="rect">
            <a:avLst/>
          </a:prstGeom>
        </p:spPr>
      </p:pic>
      <p:sp>
        <p:nvSpPr>
          <p:cNvPr id="11" name="Rectangle 10">
            <a:extLst>
              <a:ext uri="{FF2B5EF4-FFF2-40B4-BE49-F238E27FC236}">
                <a16:creationId xmlns:a16="http://schemas.microsoft.com/office/drawing/2014/main" id="{B0010904-5F95-4FD1-A0BE-0E1CF708792B}"/>
              </a:ext>
            </a:extLst>
          </p:cNvPr>
          <p:cNvSpPr/>
          <p:nvPr/>
        </p:nvSpPr>
        <p:spPr>
          <a:xfrm>
            <a:off x="3967450" y="2899758"/>
            <a:ext cx="7319675" cy="3139321"/>
          </a:xfrm>
          <a:prstGeom prst="rect">
            <a:avLst/>
          </a:prstGeom>
        </p:spPr>
        <p:txBody>
          <a:bodyPr wrap="square">
            <a:spAutoFit/>
          </a:bodyPr>
          <a:lstStyle/>
          <a:p>
            <a:r>
              <a:rPr lang="en-US" dirty="0">
                <a:solidFill>
                  <a:schemeClr val="tx2"/>
                </a:solidFill>
                <a:latin typeface="Helvetica" panose="020B0604020202020204" pitchFamily="34" charset="0"/>
                <a:cs typeface="Helvetica" panose="020B0604020202020204" pitchFamily="34" charset="0"/>
              </a:rPr>
              <a:t>Imaging of the paranasal sinuses, including plain film radiography, computed tomography (CT) and magnetic resonance imaging (MRI) is unnecessary in patients who meet the clinical diagnostic criteria for uncomplicated acute rhinosinusitis. Acute rhinosinusitis is defined as up to four weeks of purulent nasal drainage (anterior, posterior or both) accompanied by nasal obstruction, facial pain-pressure-fullness or both. Imaging is costly and exposes patients to radiation. Imaging may be appropriate in patients with a complication of acute rhinosinusitis, patients with comorbidities that predispose them to complications and patients in whom an alternative diagnosis is suspected.</a:t>
            </a:r>
          </a:p>
        </p:txBody>
      </p:sp>
    </p:spTree>
    <p:extLst>
      <p:ext uri="{BB962C8B-B14F-4D97-AF65-F5344CB8AC3E}">
        <p14:creationId xmlns:p14="http://schemas.microsoft.com/office/powerpoint/2010/main" val="13053273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normAutofit fontScale="90000"/>
          </a:bodyPr>
          <a:lstStyle/>
          <a:p>
            <a:r>
              <a:rPr lang="en-US" dirty="0"/>
              <a:t>AAO-HNSF List of 10 Things Physicians and Patients Should Question</a:t>
            </a:r>
            <a:endParaRPr lang="en-US" baseline="30000" dirty="0"/>
          </a:p>
        </p:txBody>
      </p:sp>
      <p:sp>
        <p:nvSpPr>
          <p:cNvPr id="4" name="TextBox 8">
            <a:extLst>
              <a:ext uri="{FF2B5EF4-FFF2-40B4-BE49-F238E27FC236}">
                <a16:creationId xmlns:a16="http://schemas.microsoft.com/office/drawing/2014/main" id="{3535B83C-3991-4C8A-8CB8-4E7AB2FE5FF2}"/>
              </a:ext>
            </a:extLst>
          </p:cNvPr>
          <p:cNvSpPr txBox="1"/>
          <p:nvPr/>
        </p:nvSpPr>
        <p:spPr>
          <a:xfrm>
            <a:off x="1098390" y="3798582"/>
            <a:ext cx="2415584" cy="160043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b="1" kern="0" dirty="0">
                <a:solidFill>
                  <a:schemeClr val="tx2"/>
                </a:solidFill>
                <a:latin typeface="Arial" panose="020B0604020202020204" pitchFamily="34" charset="0"/>
                <a:ea typeface="+mn-ea"/>
                <a:cs typeface="Arial" panose="020B0604020202020204" pitchFamily="34" charset="0"/>
              </a:rPr>
              <a:t>What Statement Relates to this Clinical Practice Guideline?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2"/>
          <a:stretch>
            <a:fillRect/>
          </a:stretch>
        </p:blipFill>
        <p:spPr>
          <a:xfrm>
            <a:off x="616980" y="1825625"/>
            <a:ext cx="2415584" cy="1589743"/>
          </a:xfrm>
          <a:prstGeom prst="rect">
            <a:avLst/>
          </a:prstGeom>
        </p:spPr>
      </p:pic>
      <p:sp>
        <p:nvSpPr>
          <p:cNvPr id="11" name="Rectangle 10">
            <a:extLst>
              <a:ext uri="{FF2B5EF4-FFF2-40B4-BE49-F238E27FC236}">
                <a16:creationId xmlns:a16="http://schemas.microsoft.com/office/drawing/2014/main" id="{B0010904-5F95-4FD1-A0BE-0E1CF708792B}"/>
              </a:ext>
            </a:extLst>
          </p:cNvPr>
          <p:cNvSpPr/>
          <p:nvPr/>
        </p:nvSpPr>
        <p:spPr>
          <a:xfrm>
            <a:off x="4667250" y="3156933"/>
            <a:ext cx="5553075" cy="1754326"/>
          </a:xfrm>
          <a:prstGeom prst="rect">
            <a:avLst/>
          </a:prstGeom>
        </p:spPr>
        <p:txBody>
          <a:bodyPr wrap="square">
            <a:spAutoFit/>
          </a:bodyPr>
          <a:lstStyle/>
          <a:p>
            <a:r>
              <a:rPr lang="en-US" dirty="0">
                <a:solidFill>
                  <a:schemeClr val="tx2"/>
                </a:solidFill>
                <a:latin typeface="Helvetica" panose="020B0604020202020204" pitchFamily="34" charset="0"/>
                <a:cs typeface="Helvetica" panose="020B0604020202020204" pitchFamily="34" charset="0"/>
              </a:rPr>
              <a:t>Computerized tomography scanning is expensive, exposes the patient to ionizing radiation and offers no additional information that would improve initial management. Multiple CT scans within 90 days may be appropriate in patients with complicated sinusitis or where an alternative diagnosis is suspected.</a:t>
            </a:r>
          </a:p>
        </p:txBody>
      </p:sp>
      <p:pic>
        <p:nvPicPr>
          <p:cNvPr id="7" name="Picture 6" descr="CW-8-Ad-Sin">
            <a:extLst>
              <a:ext uri="{FF2B5EF4-FFF2-40B4-BE49-F238E27FC236}">
                <a16:creationId xmlns:a16="http://schemas.microsoft.com/office/drawing/2014/main" id="{44853A62-ADBB-4E73-AC7B-8434F5D219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7250" y="1825625"/>
            <a:ext cx="5238750"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111397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98D93-799A-4DDB-B919-6420C075741D}"/>
              </a:ext>
            </a:extLst>
          </p:cNvPr>
          <p:cNvSpPr>
            <a:spLocks noGrp="1"/>
          </p:cNvSpPr>
          <p:nvPr>
            <p:ph type="title" idx="4294967295"/>
          </p:nvPr>
        </p:nvSpPr>
        <p:spPr>
          <a:xfrm>
            <a:off x="838200" y="1162843"/>
            <a:ext cx="10515600" cy="1325563"/>
          </a:xfrm>
        </p:spPr>
        <p:txBody>
          <a:bodyPr anchor="t">
            <a:normAutofit/>
          </a:bodyPr>
          <a:lstStyle/>
          <a:p>
            <a:pPr algn="ctr"/>
            <a:r>
              <a:rPr lang="en-US" sz="5400" dirty="0"/>
              <a:t>Thank you for your attention</a:t>
            </a:r>
          </a:p>
        </p:txBody>
      </p:sp>
      <p:sp>
        <p:nvSpPr>
          <p:cNvPr id="3" name="Content Placeholder 2">
            <a:extLst>
              <a:ext uri="{FF2B5EF4-FFF2-40B4-BE49-F238E27FC236}">
                <a16:creationId xmlns:a16="http://schemas.microsoft.com/office/drawing/2014/main" id="{F08275B6-07D5-4CAA-8B24-43121B8D6A2C}"/>
              </a:ext>
            </a:extLst>
          </p:cNvPr>
          <p:cNvSpPr>
            <a:spLocks noGrp="1"/>
          </p:cNvSpPr>
          <p:nvPr>
            <p:ph idx="4294967295"/>
          </p:nvPr>
        </p:nvSpPr>
        <p:spPr>
          <a:xfrm>
            <a:off x="838200" y="1960096"/>
            <a:ext cx="10515600" cy="3956050"/>
          </a:xfrm>
        </p:spPr>
        <p:txBody>
          <a:bodyPr anchor="ctr">
            <a:normAutofit/>
          </a:bodyPr>
          <a:lstStyle/>
          <a:p>
            <a:pPr marL="0" indent="0" algn="ctr">
              <a:buNone/>
            </a:pPr>
            <a:r>
              <a:rPr lang="en-US" sz="5400" dirty="0"/>
              <a:t>QUESTIONS?</a:t>
            </a:r>
          </a:p>
        </p:txBody>
      </p:sp>
    </p:spTree>
    <p:extLst>
      <p:ext uri="{BB962C8B-B14F-4D97-AF65-F5344CB8AC3E}">
        <p14:creationId xmlns:p14="http://schemas.microsoft.com/office/powerpoint/2010/main" val="13653986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057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11B28-EAE7-4F4F-9D03-9AEF49357EE9}"/>
              </a:ext>
            </a:extLst>
          </p:cNvPr>
          <p:cNvSpPr>
            <a:spLocks noGrp="1"/>
          </p:cNvSpPr>
          <p:nvPr>
            <p:ph type="title"/>
          </p:nvPr>
        </p:nvSpPr>
        <p:spPr/>
        <p:txBody>
          <a:bodyPr/>
          <a:lstStyle/>
          <a:p>
            <a:r>
              <a:rPr lang="en-US" dirty="0"/>
              <a:t>CPG Development</a:t>
            </a:r>
          </a:p>
        </p:txBody>
      </p:sp>
      <p:sp>
        <p:nvSpPr>
          <p:cNvPr id="3" name="Content Placeholder 2">
            <a:extLst>
              <a:ext uri="{FF2B5EF4-FFF2-40B4-BE49-F238E27FC236}">
                <a16:creationId xmlns:a16="http://schemas.microsoft.com/office/drawing/2014/main" id="{E50015E1-BF66-43ED-BFF3-F3CB65CF36F5}"/>
              </a:ext>
            </a:extLst>
          </p:cNvPr>
          <p:cNvSpPr>
            <a:spLocks noGrp="1"/>
          </p:cNvSpPr>
          <p:nvPr>
            <p:ph idx="1"/>
          </p:nvPr>
        </p:nvSpPr>
        <p:spPr/>
        <p:txBody>
          <a:bodyPr/>
          <a:lstStyle/>
          <a:p>
            <a:pPr>
              <a:spcBef>
                <a:spcPts val="1200"/>
              </a:spcBef>
              <a:spcAft>
                <a:spcPts val="1200"/>
              </a:spcAft>
              <a:buClr>
                <a:srgbClr val="C0040F"/>
              </a:buClr>
            </a:pPr>
            <a:r>
              <a:rPr lang="en-US" dirty="0">
                <a:latin typeface="Helvetica"/>
                <a:cs typeface="Helvetica"/>
              </a:rPr>
              <a:t>Developed using an explicit and transparent a priori protocol</a:t>
            </a:r>
          </a:p>
          <a:p>
            <a:pPr>
              <a:spcBef>
                <a:spcPts val="1200"/>
              </a:spcBef>
              <a:spcAft>
                <a:spcPts val="1200"/>
              </a:spcAft>
              <a:buClr>
                <a:srgbClr val="C0040F"/>
              </a:buClr>
            </a:pPr>
            <a:r>
              <a:rPr lang="en-US" dirty="0">
                <a:latin typeface="Helvetica"/>
                <a:cs typeface="Helvetica"/>
              </a:rPr>
              <a:t>Create actionable statements based upon the supporting evidence and associated balance of benefit and harm</a:t>
            </a:r>
          </a:p>
        </p:txBody>
      </p:sp>
    </p:spTree>
    <p:extLst>
      <p:ext uri="{BB962C8B-B14F-4D97-AF65-F5344CB8AC3E}">
        <p14:creationId xmlns:p14="http://schemas.microsoft.com/office/powerpoint/2010/main" val="4078009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9E657-1053-433B-8993-56128EE5BA24}"/>
              </a:ext>
            </a:extLst>
          </p:cNvPr>
          <p:cNvSpPr>
            <a:spLocks noGrp="1"/>
          </p:cNvSpPr>
          <p:nvPr>
            <p:ph type="title"/>
          </p:nvPr>
        </p:nvSpPr>
        <p:spPr/>
        <p:txBody>
          <a:bodyPr/>
          <a:lstStyle/>
          <a:p>
            <a:r>
              <a:rPr lang="en-US" dirty="0"/>
              <a:t>CPG Leadership &amp; Panel</a:t>
            </a:r>
          </a:p>
        </p:txBody>
      </p:sp>
      <p:sp>
        <p:nvSpPr>
          <p:cNvPr id="3" name="Content Placeholder 2">
            <a:extLst>
              <a:ext uri="{FF2B5EF4-FFF2-40B4-BE49-F238E27FC236}">
                <a16:creationId xmlns:a16="http://schemas.microsoft.com/office/drawing/2014/main" id="{265F0D9E-57B0-4277-A6A0-EE58F013870D}"/>
              </a:ext>
            </a:extLst>
          </p:cNvPr>
          <p:cNvSpPr>
            <a:spLocks noGrp="1"/>
          </p:cNvSpPr>
          <p:nvPr>
            <p:ph idx="1"/>
          </p:nvPr>
        </p:nvSpPr>
        <p:spPr/>
        <p:txBody>
          <a:bodyPr>
            <a:normAutofit fontScale="62500" lnSpcReduction="20000"/>
          </a:bodyPr>
          <a:lstStyle/>
          <a:p>
            <a:pPr marL="285750" indent="0">
              <a:lnSpc>
                <a:spcPct val="120000"/>
              </a:lnSpc>
              <a:spcBef>
                <a:spcPts val="1200"/>
              </a:spcBef>
              <a:spcAft>
                <a:spcPts val="1200"/>
              </a:spcAft>
              <a:buClr>
                <a:srgbClr val="C0040F"/>
              </a:buClr>
              <a:buNone/>
            </a:pPr>
            <a:r>
              <a:rPr lang="en-US" u="sng" dirty="0">
                <a:latin typeface="Helvetica"/>
                <a:cs typeface="Helvetica"/>
              </a:rPr>
              <a:t>CPG leadership</a:t>
            </a:r>
            <a:r>
              <a:rPr lang="en-US" dirty="0">
                <a:latin typeface="Helvetica"/>
                <a:cs typeface="Helvetica"/>
              </a:rPr>
              <a:t>:</a:t>
            </a:r>
          </a:p>
          <a:p>
            <a:pPr marL="285750" indent="0">
              <a:lnSpc>
                <a:spcPct val="120000"/>
              </a:lnSpc>
              <a:spcBef>
                <a:spcPts val="1200"/>
              </a:spcBef>
              <a:spcAft>
                <a:spcPts val="600"/>
              </a:spcAft>
              <a:buClr>
                <a:srgbClr val="C0040F"/>
              </a:buClr>
              <a:buNone/>
            </a:pPr>
            <a:r>
              <a:rPr lang="en-US" dirty="0">
                <a:latin typeface="Helvetica"/>
                <a:cs typeface="Helvetica"/>
              </a:rPr>
              <a:t>Richard M. Rosenfeld, MD, MPH (Chair)</a:t>
            </a:r>
          </a:p>
          <a:p>
            <a:pPr marL="304800" indent="0">
              <a:lnSpc>
                <a:spcPct val="120000"/>
              </a:lnSpc>
              <a:spcBef>
                <a:spcPts val="1200"/>
              </a:spcBef>
              <a:spcAft>
                <a:spcPts val="600"/>
              </a:spcAft>
              <a:buClr>
                <a:srgbClr val="C0040F"/>
              </a:buClr>
              <a:buNone/>
            </a:pPr>
            <a:r>
              <a:rPr lang="en-US" dirty="0">
                <a:latin typeface="Helvetica"/>
                <a:cs typeface="Helvetica"/>
              </a:rPr>
              <a:t>Jay F. </a:t>
            </a:r>
            <a:r>
              <a:rPr lang="en-US" dirty="0" err="1">
                <a:latin typeface="Helvetica"/>
                <a:cs typeface="Helvetica"/>
              </a:rPr>
              <a:t>Piccirillo</a:t>
            </a:r>
            <a:r>
              <a:rPr lang="en-US" dirty="0">
                <a:latin typeface="Helvetica"/>
                <a:cs typeface="Helvetica"/>
              </a:rPr>
              <a:t>, MD (Assistant Chair)</a:t>
            </a:r>
          </a:p>
          <a:p>
            <a:pPr marL="304800" indent="0">
              <a:lnSpc>
                <a:spcPct val="120000"/>
              </a:lnSpc>
              <a:spcBef>
                <a:spcPts val="1200"/>
              </a:spcBef>
              <a:spcAft>
                <a:spcPts val="600"/>
              </a:spcAft>
              <a:buClr>
                <a:srgbClr val="C0040F"/>
              </a:buClr>
              <a:buNone/>
            </a:pPr>
            <a:r>
              <a:rPr lang="en-US" dirty="0" err="1">
                <a:latin typeface="Helvetica"/>
                <a:cs typeface="Helvetica"/>
              </a:rPr>
              <a:t>Sujana</a:t>
            </a:r>
            <a:r>
              <a:rPr lang="en-US" dirty="0">
                <a:latin typeface="Helvetica"/>
                <a:cs typeface="Helvetica"/>
              </a:rPr>
              <a:t> S. Chandrasekhar, MD (Methodologist)</a:t>
            </a:r>
          </a:p>
          <a:p>
            <a:pPr marL="285750" indent="0">
              <a:lnSpc>
                <a:spcPct val="120000"/>
              </a:lnSpc>
              <a:spcBef>
                <a:spcPts val="0"/>
              </a:spcBef>
              <a:spcAft>
                <a:spcPts val="0"/>
              </a:spcAft>
              <a:buClr>
                <a:srgbClr val="C0040F"/>
              </a:buClr>
              <a:buNone/>
            </a:pPr>
            <a:endParaRPr lang="en-US" u="sng" dirty="0">
              <a:latin typeface="Helvetica" pitchFamily="34" charset="0"/>
              <a:cs typeface="Helvetica" pitchFamily="34" charset="0"/>
            </a:endParaRPr>
          </a:p>
          <a:p>
            <a:pPr marL="285750" indent="0">
              <a:lnSpc>
                <a:spcPct val="120000"/>
              </a:lnSpc>
              <a:spcBef>
                <a:spcPts val="0"/>
              </a:spcBef>
              <a:spcAft>
                <a:spcPts val="0"/>
              </a:spcAft>
              <a:buClr>
                <a:srgbClr val="C0040F"/>
              </a:buClr>
              <a:buNone/>
            </a:pPr>
            <a:r>
              <a:rPr lang="en-US" u="sng" dirty="0">
                <a:latin typeface="Helvetica" pitchFamily="34" charset="0"/>
                <a:cs typeface="Helvetica" pitchFamily="34" charset="0"/>
              </a:rPr>
              <a:t>Writing panel:</a:t>
            </a:r>
            <a:r>
              <a:rPr lang="en-US" dirty="0">
                <a:latin typeface="Helvetica" pitchFamily="34" charset="0"/>
                <a:cs typeface="Helvetica" pitchFamily="34" charset="0"/>
              </a:rPr>
              <a:t> </a:t>
            </a:r>
          </a:p>
          <a:p>
            <a:pPr marL="285750" indent="0">
              <a:lnSpc>
                <a:spcPct val="120000"/>
              </a:lnSpc>
              <a:spcBef>
                <a:spcPts val="0"/>
              </a:spcBef>
              <a:spcAft>
                <a:spcPts val="0"/>
              </a:spcAft>
              <a:buClr>
                <a:srgbClr val="C0040F"/>
              </a:buClr>
              <a:buNone/>
            </a:pPr>
            <a:r>
              <a:rPr lang="en-US" dirty="0">
                <a:latin typeface="Helvetica" pitchFamily="34" charset="0"/>
                <a:cs typeface="Helvetica" pitchFamily="34" charset="0"/>
              </a:rPr>
              <a:t>Itzhak Brook, MD, MSc, Panelist (pediatric infectious disease), </a:t>
            </a:r>
            <a:r>
              <a:rPr lang="en-US" dirty="0" err="1">
                <a:latin typeface="Helvetica" pitchFamily="34" charset="0"/>
                <a:cs typeface="Helvetica" pitchFamily="34" charset="0"/>
              </a:rPr>
              <a:t>Kaparaboyna</a:t>
            </a:r>
            <a:r>
              <a:rPr lang="en-US" dirty="0">
                <a:latin typeface="Helvetica" pitchFamily="34" charset="0"/>
                <a:cs typeface="Helvetica" pitchFamily="34" charset="0"/>
              </a:rPr>
              <a:t> Ashok Kumar, MD, FRCS, FAAFP, Panelist (family practice), Maggie </a:t>
            </a:r>
            <a:r>
              <a:rPr lang="en-US" dirty="0" err="1">
                <a:latin typeface="Helvetica" pitchFamily="34" charset="0"/>
                <a:cs typeface="Helvetica" pitchFamily="34" charset="0"/>
              </a:rPr>
              <a:t>Krumper</a:t>
            </a:r>
            <a:r>
              <a:rPr lang="en-US" dirty="0">
                <a:latin typeface="Helvetica" pitchFamily="34" charset="0"/>
                <a:cs typeface="Helvetica" pitchFamily="34" charset="0"/>
              </a:rPr>
              <a:t>, RN, FNP, CORLN, Panelist (advanced practice nursing), Richard R. </a:t>
            </a:r>
            <a:r>
              <a:rPr lang="en-US" dirty="0" err="1">
                <a:latin typeface="Helvetica" pitchFamily="34" charset="0"/>
                <a:cs typeface="Helvetica" pitchFamily="34" charset="0"/>
              </a:rPr>
              <a:t>Orlandi</a:t>
            </a:r>
            <a:r>
              <a:rPr lang="en-US" dirty="0">
                <a:latin typeface="Helvetica" pitchFamily="34" charset="0"/>
                <a:cs typeface="Helvetica" pitchFamily="34" charset="0"/>
              </a:rPr>
              <a:t>, MD, Panelist (AAOA), James N. Palmer, MD, Panelist (ARS), Zara M. Patel, MD, Panelist (AAO-HNS BOG), Anju Peters, MD, Panelist (allergy and immunology), Sandy Walsh, Panelist (consumer), Maureen Corrigan, AAO HNSF Staff Liaison</a:t>
            </a:r>
          </a:p>
          <a:p>
            <a:pPr marL="0" indent="0">
              <a:lnSpc>
                <a:spcPct val="120000"/>
              </a:lnSpc>
              <a:buNone/>
            </a:pPr>
            <a:endParaRPr lang="en-US" dirty="0"/>
          </a:p>
        </p:txBody>
      </p:sp>
    </p:spTree>
    <p:extLst>
      <p:ext uri="{BB962C8B-B14F-4D97-AF65-F5344CB8AC3E}">
        <p14:creationId xmlns:p14="http://schemas.microsoft.com/office/powerpoint/2010/main" val="156751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1CE0C-54E2-408A-87CA-024895C432C6}"/>
              </a:ext>
            </a:extLst>
          </p:cNvPr>
          <p:cNvSpPr>
            <a:spLocks noGrp="1"/>
          </p:cNvSpPr>
          <p:nvPr>
            <p:ph type="title"/>
          </p:nvPr>
        </p:nvSpPr>
        <p:spPr/>
        <p:txBody>
          <a:bodyPr/>
          <a:lstStyle/>
          <a:p>
            <a:r>
              <a:rPr lang="en-US" dirty="0"/>
              <a:t>Literature Search</a:t>
            </a:r>
          </a:p>
        </p:txBody>
      </p:sp>
      <p:sp>
        <p:nvSpPr>
          <p:cNvPr id="3" name="Content Placeholder 2">
            <a:extLst>
              <a:ext uri="{FF2B5EF4-FFF2-40B4-BE49-F238E27FC236}">
                <a16:creationId xmlns:a16="http://schemas.microsoft.com/office/drawing/2014/main" id="{4566EB67-D9E9-4C2F-8335-AB947B500190}"/>
              </a:ext>
            </a:extLst>
          </p:cNvPr>
          <p:cNvSpPr>
            <a:spLocks noGrp="1"/>
          </p:cNvSpPr>
          <p:nvPr>
            <p:ph idx="1"/>
          </p:nvPr>
        </p:nvSpPr>
        <p:spPr/>
        <p:txBody>
          <a:bodyPr/>
          <a:lstStyle/>
          <a:p>
            <a:pPr>
              <a:spcBef>
                <a:spcPts val="1200"/>
              </a:spcBef>
              <a:spcAft>
                <a:spcPts val="0"/>
              </a:spcAft>
              <a:buClr>
                <a:srgbClr val="C0040F"/>
              </a:buClr>
            </a:pPr>
            <a:r>
              <a:rPr lang="en-US" dirty="0">
                <a:latin typeface="Helvetica" pitchFamily="34" charset="0"/>
                <a:cs typeface="Helvetica" pitchFamily="34" charset="0"/>
              </a:rPr>
              <a:t>Performed by an information specialist </a:t>
            </a:r>
          </a:p>
          <a:p>
            <a:pPr>
              <a:spcBef>
                <a:spcPts val="1200"/>
              </a:spcBef>
              <a:spcAft>
                <a:spcPts val="0"/>
              </a:spcAft>
              <a:buClr>
                <a:srgbClr val="C0040F"/>
              </a:buClr>
            </a:pPr>
            <a:r>
              <a:rPr lang="en-US" dirty="0">
                <a:latin typeface="Helvetica" pitchFamily="34" charset="0"/>
                <a:cs typeface="Helvetica" pitchFamily="34" charset="0"/>
              </a:rPr>
              <a:t>Clinical Practice Guidelines – 54 identified, 5 included in the final CPG</a:t>
            </a:r>
          </a:p>
          <a:p>
            <a:pPr>
              <a:spcBef>
                <a:spcPts val="1200"/>
              </a:spcBef>
              <a:spcAft>
                <a:spcPts val="0"/>
              </a:spcAft>
              <a:buClr>
                <a:srgbClr val="C0040F"/>
              </a:buClr>
            </a:pPr>
            <a:r>
              <a:rPr lang="en-US" dirty="0">
                <a:latin typeface="Helvetica" pitchFamily="34" charset="0"/>
                <a:cs typeface="Helvetica" pitchFamily="34" charset="0"/>
              </a:rPr>
              <a:t>Systematic Reviews – 166 identified, 42 included in the final CPG</a:t>
            </a:r>
          </a:p>
          <a:p>
            <a:pPr>
              <a:spcBef>
                <a:spcPts val="1200"/>
              </a:spcBef>
              <a:spcAft>
                <a:spcPts val="0"/>
              </a:spcAft>
              <a:buClr>
                <a:srgbClr val="C0040F"/>
              </a:buClr>
            </a:pPr>
            <a:r>
              <a:rPr lang="en-US" dirty="0">
                <a:latin typeface="Helvetica" pitchFamily="34" charset="0"/>
                <a:cs typeface="Helvetica" pitchFamily="34" charset="0"/>
              </a:rPr>
              <a:t>Randomized Controlled Trials –352 identified, 70 included in the final CPG</a:t>
            </a:r>
          </a:p>
        </p:txBody>
      </p:sp>
    </p:spTree>
    <p:extLst>
      <p:ext uri="{BB962C8B-B14F-4D97-AF65-F5344CB8AC3E}">
        <p14:creationId xmlns:p14="http://schemas.microsoft.com/office/powerpoint/2010/main" val="4178353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6ECF-B25E-4C1E-B364-AD7074AD952A}"/>
              </a:ext>
            </a:extLst>
          </p:cNvPr>
          <p:cNvSpPr>
            <a:spLocks noGrp="1"/>
          </p:cNvSpPr>
          <p:nvPr>
            <p:ph type="title"/>
          </p:nvPr>
        </p:nvSpPr>
        <p:spPr/>
        <p:txBody>
          <a:bodyPr/>
          <a:lstStyle/>
          <a:p>
            <a:r>
              <a:rPr lang="en-US" dirty="0"/>
              <a:t>Difference from Prior CPG</a:t>
            </a:r>
          </a:p>
        </p:txBody>
      </p:sp>
      <p:sp>
        <p:nvSpPr>
          <p:cNvPr id="3" name="Content Placeholder 2">
            <a:extLst>
              <a:ext uri="{FF2B5EF4-FFF2-40B4-BE49-F238E27FC236}">
                <a16:creationId xmlns:a16="http://schemas.microsoft.com/office/drawing/2014/main" id="{B9378212-76BF-4FED-B240-166172C8B0CD}"/>
              </a:ext>
            </a:extLst>
          </p:cNvPr>
          <p:cNvSpPr>
            <a:spLocks noGrp="1"/>
          </p:cNvSpPr>
          <p:nvPr>
            <p:ph idx="1"/>
          </p:nvPr>
        </p:nvSpPr>
        <p:spPr/>
        <p:txBody>
          <a:bodyPr>
            <a:normAutofit fontScale="92500"/>
          </a:bodyPr>
          <a:lstStyle/>
          <a:p>
            <a:pPr marL="342900" indent="-342900">
              <a:lnSpc>
                <a:spcPct val="120000"/>
              </a:lnSpc>
              <a:spcBef>
                <a:spcPts val="0"/>
              </a:spcBef>
              <a:spcAft>
                <a:spcPts val="600"/>
              </a:spcAft>
            </a:pPr>
            <a:r>
              <a:rPr lang="en-US" sz="2400" dirty="0">
                <a:latin typeface="Helvetica" pitchFamily="34" charset="0"/>
                <a:cs typeface="Helvetica" pitchFamily="34" charset="0"/>
              </a:rPr>
              <a:t>Addition of a consumer advocate to the guideline development group </a:t>
            </a:r>
          </a:p>
          <a:p>
            <a:pPr marL="342900" indent="-342900">
              <a:lnSpc>
                <a:spcPct val="120000"/>
              </a:lnSpc>
              <a:spcBef>
                <a:spcPts val="0"/>
              </a:spcBef>
              <a:spcAft>
                <a:spcPts val="600"/>
              </a:spcAft>
            </a:pPr>
            <a:r>
              <a:rPr lang="en-US" sz="2400" dirty="0">
                <a:latin typeface="Helvetica" pitchFamily="34" charset="0"/>
                <a:cs typeface="Helvetica" pitchFamily="34" charset="0"/>
              </a:rPr>
              <a:t>New evidence from 5 clinical practice guidelines, 42 systematic reviews, and 70  randomized controlled trials  </a:t>
            </a:r>
          </a:p>
          <a:p>
            <a:pPr marL="342900" indent="-342900">
              <a:lnSpc>
                <a:spcPct val="120000"/>
              </a:lnSpc>
              <a:spcBef>
                <a:spcPts val="0"/>
              </a:spcBef>
              <a:spcAft>
                <a:spcPts val="600"/>
              </a:spcAft>
            </a:pPr>
            <a:r>
              <a:rPr lang="en-US" sz="2400" dirty="0">
                <a:latin typeface="Helvetica" pitchFamily="34" charset="0"/>
                <a:cs typeface="Helvetica" pitchFamily="34" charset="0"/>
              </a:rPr>
              <a:t>Expanded action statement profiles to explicitly state QI opportunities,  confidence in the evidence, intentional vagueness, and differences of opinion  </a:t>
            </a:r>
          </a:p>
          <a:p>
            <a:pPr marL="342900" indent="-342900">
              <a:lnSpc>
                <a:spcPct val="120000"/>
              </a:lnSpc>
              <a:spcBef>
                <a:spcPts val="0"/>
              </a:spcBef>
              <a:spcAft>
                <a:spcPts val="600"/>
              </a:spcAft>
            </a:pPr>
            <a:r>
              <a:rPr lang="en-US" sz="2400" dirty="0">
                <a:latin typeface="Helvetica" pitchFamily="34" charset="0"/>
                <a:cs typeface="Helvetica" pitchFamily="34" charset="0"/>
              </a:rPr>
              <a:t>Enhanced external review process to include public comment and journal peer review  </a:t>
            </a:r>
          </a:p>
          <a:p>
            <a:pPr marL="342900" indent="-342900">
              <a:lnSpc>
                <a:spcPct val="120000"/>
              </a:lnSpc>
              <a:spcBef>
                <a:spcPts val="0"/>
              </a:spcBef>
              <a:spcAft>
                <a:spcPts val="600"/>
              </a:spcAft>
            </a:pPr>
            <a:r>
              <a:rPr lang="en-US" sz="2400" dirty="0">
                <a:latin typeface="Helvetica" pitchFamily="34" charset="0"/>
                <a:cs typeface="Helvetica" pitchFamily="34" charset="0"/>
              </a:rPr>
              <a:t>Emphasis on patient education and counseling with new explanatory tables  </a:t>
            </a:r>
          </a:p>
        </p:txBody>
      </p:sp>
    </p:spTree>
    <p:extLst>
      <p:ext uri="{BB962C8B-B14F-4D97-AF65-F5344CB8AC3E}">
        <p14:creationId xmlns:p14="http://schemas.microsoft.com/office/powerpoint/2010/main" val="2493959057"/>
      </p:ext>
    </p:extLst>
  </p:cSld>
  <p:clrMapOvr>
    <a:masterClrMapping/>
  </p:clrMapOvr>
</p:sld>
</file>

<file path=ppt/theme/theme1.xml><?xml version="1.0" encoding="utf-8"?>
<a:theme xmlns:a="http://schemas.openxmlformats.org/drawingml/2006/main" name="ACADEMY: Left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625DAA46-7CA6-B54A-B632-E51B8F2FAFF2}"/>
    </a:ext>
  </a:extLst>
</a:theme>
</file>

<file path=ppt/theme/theme2.xml><?xml version="1.0" encoding="utf-8"?>
<a:theme xmlns:a="http://schemas.openxmlformats.org/drawingml/2006/main" name="ACADEMY: Top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FF78EB33-F530-C34A-AA2A-D2166A51BA03}"/>
    </a:ext>
  </a:extLst>
</a:theme>
</file>

<file path=ppt/theme/theme3.xml><?xml version="1.0" encoding="utf-8"?>
<a:theme xmlns:a="http://schemas.openxmlformats.org/drawingml/2006/main" name="ACADEMY: Simple">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2E774CA6-D3B7-3A4F-B7DA-589E2CA91FD1}"/>
    </a:ext>
  </a:extLst>
</a:theme>
</file>

<file path=ppt/theme/theme4.xml><?xml version="1.0" encoding="utf-8"?>
<a:theme xmlns:a="http://schemas.openxmlformats.org/drawingml/2006/main" name="FOUNDATION: Large Swirl">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1C210AA4-410A-6E4A-8F8D-A5943EFD2FDB}"/>
    </a:ext>
  </a:extLst>
</a:theme>
</file>

<file path=ppt/theme/theme5.xml><?xml version="1.0" encoding="utf-8"?>
<a:theme xmlns:a="http://schemas.openxmlformats.org/drawingml/2006/main" name="FOUNDATION: Left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E77987C5-7655-C14E-BCEB-75FB03D87CFF}"/>
    </a:ext>
  </a:extLst>
</a:theme>
</file>

<file path=ppt/theme/theme6.xml><?xml version="1.0" encoding="utf-8"?>
<a:theme xmlns:a="http://schemas.openxmlformats.org/drawingml/2006/main" name="FOUNDATION: Top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691C7BEB-1B89-584F-8A32-166F02C55882}"/>
    </a:ext>
  </a:extLst>
</a:theme>
</file>

<file path=ppt/theme/theme7.xml><?xml version="1.0" encoding="utf-8"?>
<a:theme xmlns:a="http://schemas.openxmlformats.org/drawingml/2006/main" name="FOUNDATION: Simple">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9DA4169E-AE82-AE48-8A86-CFBF772076C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Academy_Foundation_NewLogo_Template</Template>
  <TotalTime>47</TotalTime>
  <Words>6224</Words>
  <Application>Microsoft Office PowerPoint</Application>
  <PresentationFormat>Widescreen</PresentationFormat>
  <Paragraphs>351</Paragraphs>
  <Slides>55</Slides>
  <Notes>0</Notes>
  <HiddenSlides>0</HiddenSlides>
  <MMClips>0</MMClips>
  <ScaleCrop>false</ScaleCrop>
  <HeadingPairs>
    <vt:vector size="6" baseType="variant">
      <vt:variant>
        <vt:lpstr>Fonts Used</vt:lpstr>
      </vt:variant>
      <vt:variant>
        <vt:i4>3</vt:i4>
      </vt:variant>
      <vt:variant>
        <vt:lpstr>Theme</vt:lpstr>
      </vt:variant>
      <vt:variant>
        <vt:i4>7</vt:i4>
      </vt:variant>
      <vt:variant>
        <vt:lpstr>Slide Titles</vt:lpstr>
      </vt:variant>
      <vt:variant>
        <vt:i4>55</vt:i4>
      </vt:variant>
    </vt:vector>
  </HeadingPairs>
  <TitlesOfParts>
    <vt:vector size="65" baseType="lpstr">
      <vt:lpstr>Arial</vt:lpstr>
      <vt:lpstr>Calibri</vt:lpstr>
      <vt:lpstr>Helvetica</vt:lpstr>
      <vt:lpstr>ACADEMY: Left Bar</vt:lpstr>
      <vt:lpstr>ACADEMY: Top Bar</vt:lpstr>
      <vt:lpstr>ACADEMY: Simple</vt:lpstr>
      <vt:lpstr>FOUNDATION: Large Swirl</vt:lpstr>
      <vt:lpstr>FOUNDATION: Left Bar</vt:lpstr>
      <vt:lpstr>FOUNDATION: Top Bar</vt:lpstr>
      <vt:lpstr>FOUNDATION: Simple</vt:lpstr>
      <vt:lpstr>AAO-HNSF Clinical Practice Guideline: Adult Sinusitis</vt:lpstr>
      <vt:lpstr>Disclaimer</vt:lpstr>
      <vt:lpstr>Burden</vt:lpstr>
      <vt:lpstr>Clinical Practice Guideline Development Manual: Third Edition Rosenfeld, Shiffman, and Robertson</vt:lpstr>
      <vt:lpstr>CPG Goals</vt:lpstr>
      <vt:lpstr>CPG Development</vt:lpstr>
      <vt:lpstr>CPG Leadership &amp; Panel</vt:lpstr>
      <vt:lpstr>Literature Search</vt:lpstr>
      <vt:lpstr>Difference from Prior CPG</vt:lpstr>
      <vt:lpstr>Difference from Prior CPG (Cont’d)</vt:lpstr>
      <vt:lpstr>Definitions</vt:lpstr>
      <vt:lpstr>Target Population</vt:lpstr>
      <vt:lpstr>Purpose &amp; Target Audience</vt:lpstr>
      <vt:lpstr>KAS 1A: Diagnosis of Acute Bacterial Rhinosinusitis (ABRS)</vt:lpstr>
      <vt:lpstr>KAS 1A: Diagnosis of Acute Bacterial Rhinosinusitis (ABRS)</vt:lpstr>
      <vt:lpstr>KAS 1B: Radiographic Imaging and Acute Rhinosinusitis</vt:lpstr>
      <vt:lpstr>KAS 1B: Radiographic Imaging and Acute Rhinosinusitis</vt:lpstr>
      <vt:lpstr>KAS 2: Symptomatic Relief of Viral Rhinosinusitis (VRS)</vt:lpstr>
      <vt:lpstr>KAS 2: Symptomatic Relief of Viral Rhinosinusitis (VRS)</vt:lpstr>
      <vt:lpstr>KAS 3: Symptomatic Relief of Acute Bacterial Rhinosinusitis</vt:lpstr>
      <vt:lpstr>KAS 3: Symptomatic Relief of Acute Bacterial Rhinosinusitis</vt:lpstr>
      <vt:lpstr>KAS 4: Initial Management of Acute Bacterial Rhinosinusitis (ABRS)</vt:lpstr>
      <vt:lpstr>KAS 4: Initial Management of Acute Bacterial Rhinosinusitis (ABRS)</vt:lpstr>
      <vt:lpstr>Patient Q&amp;A</vt:lpstr>
      <vt:lpstr>KAS 5: Choice of Antibiotic for Acute Bacterial Rhinosinusitis (ABRS)</vt:lpstr>
      <vt:lpstr>KAS 5: Choice of Antibiotic for Acute Bacterial Rhinosinusitis (ABRS)</vt:lpstr>
      <vt:lpstr>KAS 6: Treatment Failure for Acute Bacterial Rhinosinusitis (ABRS)</vt:lpstr>
      <vt:lpstr>KAS 6: Treatment Failure for Acute Bacterial Rhinosinusitis (ABRS)</vt:lpstr>
      <vt:lpstr>KAS 7A: Diagnosis of Chronic Rhinosinusitis and Recurrent Acute Rhinosinusitis</vt:lpstr>
      <vt:lpstr>Diagnostic Criteria for CRS and Recurrent ARS</vt:lpstr>
      <vt:lpstr>KAS 7A: Diagnosis of Chronic Rhinosinusitis and Recurrent Acute Rhinosinusitis</vt:lpstr>
      <vt:lpstr>KAS 7B: Objective Confirmation of CRS</vt:lpstr>
      <vt:lpstr>KAS 7B: Objective Confirmation of CRS</vt:lpstr>
      <vt:lpstr>KAS 8: Modifying Factors</vt:lpstr>
      <vt:lpstr>KAS 8: Modifying Factors</vt:lpstr>
      <vt:lpstr>KAS 9: Testing for Allergy &amp; Immune Function</vt:lpstr>
      <vt:lpstr>KAS 9: Testing for Allergy &amp; Immune Function</vt:lpstr>
      <vt:lpstr>KAS 10: CRS with Polyps</vt:lpstr>
      <vt:lpstr>KAS 10: CRS with Polyps</vt:lpstr>
      <vt:lpstr>KAS 11: Topical Intranasal Therapy for CRS</vt:lpstr>
      <vt:lpstr>KAS 11: Topical Intranasal Therapy for CRS</vt:lpstr>
      <vt:lpstr>KAS 12: Antifungal Therapy for CRS</vt:lpstr>
      <vt:lpstr>KAS 12: Antifungal Therapy for CRS</vt:lpstr>
      <vt:lpstr>In Summary</vt:lpstr>
      <vt:lpstr>Research Needs</vt:lpstr>
      <vt:lpstr>Research Needs (cont’d)</vt:lpstr>
      <vt:lpstr>Research Needs (cont’d)</vt:lpstr>
      <vt:lpstr>Research Needs (cont’d)</vt:lpstr>
      <vt:lpstr>Choosing Wisely®</vt:lpstr>
      <vt:lpstr>AAO-HNSF List of 10 Things Physicians and Patients Should Question</vt:lpstr>
      <vt:lpstr>AAO-HNSF List of 10 Things Physicians and Patients Should Question</vt:lpstr>
      <vt:lpstr>AAO-HNSF List of 10 Things Physicians and Patients Should Question</vt:lpstr>
      <vt:lpstr>AAO-HNSF List of 10 Things Physicians and Patients Should Question</vt:lpstr>
      <vt:lpstr>Thank you for your attention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AAO-HNSF Clinical Practice Guideline: Adult Sinusitis</dc:title>
  <dc:creator>Lambie, Erin</dc:creator>
  <cp:lastModifiedBy>Driver, Aubree</cp:lastModifiedBy>
  <cp:revision>10</cp:revision>
  <dcterms:created xsi:type="dcterms:W3CDTF">2018-09-21T16:37:56Z</dcterms:created>
  <dcterms:modified xsi:type="dcterms:W3CDTF">2019-06-24T17:39:06Z</dcterms:modified>
</cp:coreProperties>
</file>