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58"/>
  </p:notesMasterIdLst>
  <p:handoutMasterIdLst>
    <p:handoutMasterId r:id="rId59"/>
  </p:handoutMasterIdLst>
  <p:sldIdLst>
    <p:sldId id="259" r:id="rId8"/>
    <p:sldId id="300" r:id="rId9"/>
    <p:sldId id="263" r:id="rId10"/>
    <p:sldId id="348" r:id="rId11"/>
    <p:sldId id="260" r:id="rId12"/>
    <p:sldId id="261" r:id="rId13"/>
    <p:sldId id="262" r:id="rId14"/>
    <p:sldId id="264" r:id="rId15"/>
    <p:sldId id="265" r:id="rId16"/>
    <p:sldId id="266" r:id="rId17"/>
    <p:sldId id="267" r:id="rId18"/>
    <p:sldId id="349"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42" r:id="rId52"/>
    <p:sldId id="343" r:id="rId53"/>
    <p:sldId id="344" r:id="rId54"/>
    <p:sldId id="347" r:id="rId55"/>
    <p:sldId id="345" r:id="rId56"/>
    <p:sldId id="34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5"/>
  </p:normalViewPr>
  <p:slideViewPr>
    <p:cSldViewPr snapToGrid="0" snapToObjects="1">
      <p:cViewPr varScale="1">
        <p:scale>
          <a:sx n="99" d="100"/>
          <a:sy n="99"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tableStyles" Target="tableStyle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85955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4.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3.emf"/><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6"/>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www.entnet.org/ChoosingWisely" TargetMode="Externa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3" Type="http://schemas.openxmlformats.org/officeDocument/2006/relationships/image" Target="../media/image11.gif"/><Relationship Id="rId7" Type="http://schemas.openxmlformats.org/officeDocument/2006/relationships/image" Target="../media/image15.gif"/><Relationship Id="rId2" Type="http://schemas.openxmlformats.org/officeDocument/2006/relationships/image" Target="../media/image10.jpg"/><Relationship Id="rId1" Type="http://schemas.openxmlformats.org/officeDocument/2006/relationships/slideLayout" Target="../slideLayouts/slideLayout17.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4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6.PNG"/><Relationship Id="rId1" Type="http://schemas.openxmlformats.org/officeDocument/2006/relationships/slideLayout" Target="../slideLayouts/slideLayout17.xml"/><Relationship Id="rId5" Type="http://schemas.openxmlformats.org/officeDocument/2006/relationships/image" Target="../media/image18.gif"/><Relationship Id="rId4" Type="http://schemas.openxmlformats.org/officeDocument/2006/relationships/image" Target="../media/image17.gif"/></Relationships>
</file>

<file path=ppt/slides/_rels/slide48.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0.jpg"/><Relationship Id="rId1" Type="http://schemas.openxmlformats.org/officeDocument/2006/relationships/slideLayout" Target="../slideLayouts/slideLayout17.xml"/><Relationship Id="rId4" Type="http://schemas.openxmlformats.org/officeDocument/2006/relationships/hyperlink" Target="http://www.entnet.org/Choosingwidely.org"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D5385-FC16-BF4D-A362-1BE8A5E9CE63}"/>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 Allergic Rhinitis</a:t>
            </a:r>
          </a:p>
        </p:txBody>
      </p:sp>
      <p:sp>
        <p:nvSpPr>
          <p:cNvPr id="5" name="Subtitle 4">
            <a:extLst>
              <a:ext uri="{FF2B5EF4-FFF2-40B4-BE49-F238E27FC236}">
                <a16:creationId xmlns:a16="http://schemas.microsoft.com/office/drawing/2014/main" id="{A175A00C-59CF-FE4A-8B2B-53FD5916E720}"/>
              </a:ext>
            </a:extLst>
          </p:cNvPr>
          <p:cNvSpPr>
            <a:spLocks noGrp="1"/>
          </p:cNvSpPr>
          <p:nvPr>
            <p:ph type="subTitle" idx="1"/>
          </p:nvPr>
        </p:nvSpPr>
        <p:spPr/>
        <p:txBody>
          <a:bodyPr anchor="ctr"/>
          <a:lstStyle/>
          <a:p>
            <a:r>
              <a:rPr lang="en-US" dirty="0"/>
              <a:t>(Published February 2015)</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BC476-DF92-4D31-BD2C-88AEEB23ED61}"/>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ED5C3BC1-EF0A-4BC5-A779-D0B9CE5DA83E}"/>
              </a:ext>
            </a:extLst>
          </p:cNvPr>
          <p:cNvSpPr>
            <a:spLocks noGrp="1"/>
          </p:cNvSpPr>
          <p:nvPr>
            <p:ph idx="1"/>
          </p:nvPr>
        </p:nvSpPr>
        <p:spPr/>
        <p:txBody>
          <a:bodyPr/>
          <a:lstStyle/>
          <a:p>
            <a:r>
              <a:rPr lang="en-US" sz="1800" dirty="0">
                <a:latin typeface="Helvetica"/>
                <a:cs typeface="Helvetica"/>
              </a:rPr>
              <a:t>43 reviewers from the 21 organizations/committees (listed below) submitted 682 comments. Resulted in 333 edits/changes to the draft CPG.</a:t>
            </a:r>
          </a:p>
          <a:p>
            <a:pPr marL="0" indent="0">
              <a:buNone/>
            </a:pPr>
            <a:endParaRPr lang="en-US" dirty="0"/>
          </a:p>
        </p:txBody>
      </p:sp>
      <p:pic>
        <p:nvPicPr>
          <p:cNvPr id="4" name="table">
            <a:extLst>
              <a:ext uri="{FF2B5EF4-FFF2-40B4-BE49-F238E27FC236}">
                <a16:creationId xmlns:a16="http://schemas.microsoft.com/office/drawing/2014/main" id="{AB46A249-6FE0-4F10-89E2-89D133E79FA6}"/>
              </a:ext>
            </a:extLst>
          </p:cNvPr>
          <p:cNvPicPr>
            <a:picLocks noChangeAspect="1"/>
          </p:cNvPicPr>
          <p:nvPr/>
        </p:nvPicPr>
        <p:blipFill>
          <a:blip r:embed="rId2"/>
          <a:stretch>
            <a:fillRect/>
          </a:stretch>
        </p:blipFill>
        <p:spPr>
          <a:xfrm>
            <a:off x="1934126" y="2356727"/>
            <a:ext cx="8323748" cy="3636645"/>
          </a:xfrm>
          <a:prstGeom prst="rect">
            <a:avLst/>
          </a:prstGeom>
        </p:spPr>
      </p:pic>
    </p:spTree>
    <p:extLst>
      <p:ext uri="{BB962C8B-B14F-4D97-AF65-F5344CB8AC3E}">
        <p14:creationId xmlns:p14="http://schemas.microsoft.com/office/powerpoint/2010/main" val="263778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A0F17-E7A7-48A3-ACFA-C8FB3A011D1F}"/>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879DE3ED-8E4C-494C-9852-86A9EB395511}"/>
              </a:ext>
            </a:extLst>
          </p:cNvPr>
          <p:cNvSpPr>
            <a:spLocks noGrp="1"/>
          </p:cNvSpPr>
          <p:nvPr>
            <p:ph idx="1"/>
          </p:nvPr>
        </p:nvSpPr>
        <p:spPr/>
        <p:txBody>
          <a:bodyPr>
            <a:normAutofit fontScale="77500" lnSpcReduction="20000"/>
          </a:bodyPr>
          <a:lstStyle/>
          <a:p>
            <a:pPr>
              <a:lnSpc>
                <a:spcPct val="120000"/>
              </a:lnSpc>
              <a:spcBef>
                <a:spcPts val="1200"/>
              </a:spcBef>
              <a:buClr>
                <a:srgbClr val="C0040F"/>
              </a:buClr>
            </a:pPr>
            <a:r>
              <a:rPr lang="en-US" dirty="0">
                <a:latin typeface="Helvetica"/>
                <a:cs typeface="Helvetica"/>
              </a:rPr>
              <a:t>Developed using an explicit and transparent a priori protocol</a:t>
            </a:r>
          </a:p>
          <a:p>
            <a:pPr>
              <a:lnSpc>
                <a:spcPct val="120000"/>
              </a:lnSpc>
              <a:spcBef>
                <a:spcPts val="1200"/>
              </a:spcBef>
              <a:buClr>
                <a:srgbClr val="C0040F"/>
              </a:buClr>
            </a:pPr>
            <a:r>
              <a:rPr lang="en-US" dirty="0">
                <a:latin typeface="Helvetica"/>
                <a:cs typeface="Helvetica"/>
              </a:rPr>
              <a:t>Three systematic literature searches by information specialist (guidelines, SRs, RCTs, lower level evidence as needed)</a:t>
            </a:r>
            <a:r>
              <a:rPr lang="en-US" i="1" dirty="0"/>
              <a:t> The 31 CPGs, 390 SRs, and 1,605 RCTs were broken down into the 14 key action statement categories. This material was supplemented, as needed, with targeted searches to address specific needs identified in writing the guideline through February, 2014.</a:t>
            </a:r>
            <a:r>
              <a:rPr lang="en-US" b="1" i="1" dirty="0"/>
              <a:t>  </a:t>
            </a:r>
            <a:r>
              <a:rPr lang="en-US" i="1" dirty="0"/>
              <a:t>After assessing quality and relevance, we retained 7 of the CPGs, 74 of the SRs, and 186 of the RCTs.</a:t>
            </a:r>
            <a:r>
              <a:rPr lang="en-US" b="1" i="1" dirty="0"/>
              <a:t>  </a:t>
            </a:r>
            <a:endParaRPr lang="en-US" dirty="0"/>
          </a:p>
          <a:p>
            <a:pPr>
              <a:lnSpc>
                <a:spcPct val="120000"/>
              </a:lnSpc>
              <a:spcBef>
                <a:spcPts val="1200"/>
              </a:spcBef>
              <a:buClr>
                <a:srgbClr val="C0040F"/>
              </a:buClr>
            </a:pPr>
            <a:r>
              <a:rPr lang="en-US" dirty="0">
                <a:latin typeface="Helvetica"/>
                <a:cs typeface="Helvetica"/>
              </a:rPr>
              <a:t>Creation of actionable quality improvement statements based upon the supporting evidence and weighted by the balance of benefit and harm</a:t>
            </a:r>
          </a:p>
          <a:p>
            <a:pPr>
              <a:lnSpc>
                <a:spcPct val="120000"/>
              </a:lnSpc>
              <a:spcBef>
                <a:spcPts val="1200"/>
              </a:spcBef>
              <a:buClr>
                <a:srgbClr val="C0040F"/>
              </a:buClr>
            </a:pPr>
            <a:r>
              <a:rPr lang="en-US" dirty="0">
                <a:latin typeface="Helvetica"/>
                <a:cs typeface="Helvetica"/>
              </a:rPr>
              <a:t>Extensive peer review (43 reviewers and 682 comments)</a:t>
            </a:r>
          </a:p>
        </p:txBody>
      </p:sp>
    </p:spTree>
    <p:extLst>
      <p:ext uri="{BB962C8B-B14F-4D97-AF65-F5344CB8AC3E}">
        <p14:creationId xmlns:p14="http://schemas.microsoft.com/office/powerpoint/2010/main" val="2589744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6495D-3ECF-47BB-BAC0-6CA6EBD3D027}"/>
              </a:ext>
            </a:extLst>
          </p:cNvPr>
          <p:cNvSpPr>
            <a:spLocks noGrp="1"/>
          </p:cNvSpPr>
          <p:nvPr>
            <p:ph type="title"/>
          </p:nvPr>
        </p:nvSpPr>
        <p:spPr/>
        <p:txBody>
          <a:bodyPr/>
          <a:lstStyle/>
          <a:p>
            <a:r>
              <a:rPr lang="en-US" dirty="0"/>
              <a:t>Strength of Action Terms/Implied Levels of Obligation</a:t>
            </a:r>
          </a:p>
        </p:txBody>
      </p:sp>
      <p:pic>
        <p:nvPicPr>
          <p:cNvPr id="4" name="table">
            <a:extLst>
              <a:ext uri="{FF2B5EF4-FFF2-40B4-BE49-F238E27FC236}">
                <a16:creationId xmlns:a16="http://schemas.microsoft.com/office/drawing/2014/main" id="{A86923B7-234F-410B-B47B-B101DB7C6A12}"/>
              </a:ext>
            </a:extLst>
          </p:cNvPr>
          <p:cNvPicPr>
            <a:picLocks noGrp="1" noChangeAspect="1"/>
          </p:cNvPicPr>
          <p:nvPr>
            <p:ph idx="1"/>
          </p:nvPr>
        </p:nvPicPr>
        <p:blipFill>
          <a:blip r:embed="rId2"/>
          <a:stretch>
            <a:fillRect/>
          </a:stretch>
        </p:blipFill>
        <p:spPr>
          <a:xfrm>
            <a:off x="3080673" y="1690688"/>
            <a:ext cx="6030653" cy="4181475"/>
          </a:xfrm>
          <a:prstGeom prst="rect">
            <a:avLst/>
          </a:prstGeom>
        </p:spPr>
      </p:pic>
    </p:spTree>
    <p:extLst>
      <p:ext uri="{BB962C8B-B14F-4D97-AF65-F5344CB8AC3E}">
        <p14:creationId xmlns:p14="http://schemas.microsoft.com/office/powerpoint/2010/main" val="128130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BF99-018F-41CC-8916-364EF7270617}"/>
              </a:ext>
            </a:extLst>
          </p:cNvPr>
          <p:cNvSpPr>
            <a:spLocks noGrp="1"/>
          </p:cNvSpPr>
          <p:nvPr>
            <p:ph type="title"/>
          </p:nvPr>
        </p:nvSpPr>
        <p:spPr/>
        <p:txBody>
          <a:bodyPr/>
          <a:lstStyle/>
          <a:p>
            <a:r>
              <a:rPr lang="en-US" dirty="0"/>
              <a:t>KAS 1: Patient History &amp; Physical Examination</a:t>
            </a:r>
          </a:p>
        </p:txBody>
      </p:sp>
      <p:sp>
        <p:nvSpPr>
          <p:cNvPr id="3" name="Content Placeholder 2">
            <a:extLst>
              <a:ext uri="{FF2B5EF4-FFF2-40B4-BE49-F238E27FC236}">
                <a16:creationId xmlns:a16="http://schemas.microsoft.com/office/drawing/2014/main" id="{45CE78B4-AC49-42C6-95E3-5C905786C3CE}"/>
              </a:ext>
            </a:extLst>
          </p:cNvPr>
          <p:cNvSpPr>
            <a:spLocks noGrp="1"/>
          </p:cNvSpPr>
          <p:nvPr>
            <p:ph idx="1"/>
          </p:nvPr>
        </p:nvSpPr>
        <p:spPr/>
        <p:txBody>
          <a:bodyPr>
            <a:normAutofit fontScale="92500" lnSpcReduction="20000"/>
          </a:bodyPr>
          <a:lstStyle/>
          <a:p>
            <a:pPr marL="0" indent="0">
              <a:lnSpc>
                <a:spcPct val="120000"/>
              </a:lnSpc>
              <a:spcBef>
                <a:spcPts val="0"/>
              </a:spcBef>
              <a:buNone/>
            </a:pPr>
            <a:r>
              <a:rPr lang="en-US" sz="2000" b="1" dirty="0">
                <a:latin typeface="Helvetica" panose="020B0604020202020204" pitchFamily="34" charset="0"/>
                <a:cs typeface="Helvetica" panose="020B0604020202020204" pitchFamily="34" charset="0"/>
              </a:rPr>
              <a:t>STATEMENT 1. PATIENT HISTORY AND PHYSICAL EXAMINATION: Clinicians should make the clinical diagnosis of allergic rhinitis when patients present with a history and physical exam consistent with an allergic cause and one or more of the following symptoms: nasal congestion, runny nose, itchy nose, or sneezing. Findings of AR consistent with an allergic cause include, but are not limited to, clear rhinorrhea, nasal congestion, pale discoloration of the nasal mucosa, red and watery eyes. </a:t>
            </a:r>
            <a:r>
              <a:rPr lang="en-US" sz="2000" i="1" u="sng" dirty="0">
                <a:latin typeface="Helvetica" panose="020B0604020202020204" pitchFamily="34" charset="0"/>
                <a:cs typeface="Helvetica" panose="020B0604020202020204" pitchFamily="34" charset="0"/>
              </a:rPr>
              <a:t>Recommendation based on observational studies with a preponderance of benefit over harm. </a:t>
            </a:r>
          </a:p>
          <a:p>
            <a:pPr marL="0" indent="0">
              <a:lnSpc>
                <a:spcPct val="120000"/>
              </a:lnSpc>
              <a:spcBef>
                <a:spcPts val="0"/>
              </a:spcBef>
              <a:buNone/>
            </a:pPr>
            <a:endParaRPr lang="en-US" altLang="en-US" sz="2000" i="1" dirty="0">
              <a:latin typeface="Helvetica" pitchFamily="34" charset="0"/>
              <a:cs typeface="Helvetica" panose="020B0604020202020204" pitchFamily="34" charset="0"/>
            </a:endParaRPr>
          </a:p>
          <a:p>
            <a:pPr marL="0" indent="0">
              <a:lnSpc>
                <a:spcPct val="120000"/>
              </a:lnSpc>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Avoid unnecessary treatment or testing, early referral, institute a specific therapy, improve QOL and productivity, improve accurate diagnosis</a:t>
            </a:r>
            <a:endParaRPr lang="en-US" sz="2000" b="1" dirty="0">
              <a:latin typeface="Helvetica" panose="020B0604020202020204" pitchFamily="34" charset="0"/>
              <a:cs typeface="Helvetica" panose="020B0604020202020204" pitchFamily="34" charset="0"/>
            </a:endParaRPr>
          </a:p>
          <a:p>
            <a:pPr marL="0" indent="0">
              <a:lnSpc>
                <a:spcPct val="120000"/>
              </a:lnSpc>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a:t>
            </a:r>
            <a:r>
              <a:rPr lang="en-US" sz="2000" b="1" dirty="0">
                <a:solidFill>
                  <a:srgbClr val="FFFF00"/>
                </a:solidFill>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Inappropriate treatment, potential misdiagnosis from using history and physical alone</a:t>
            </a:r>
          </a:p>
        </p:txBody>
      </p:sp>
    </p:spTree>
    <p:extLst>
      <p:ext uri="{BB962C8B-B14F-4D97-AF65-F5344CB8AC3E}">
        <p14:creationId xmlns:p14="http://schemas.microsoft.com/office/powerpoint/2010/main" val="4110231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BF99-018F-41CC-8916-364EF7270617}"/>
              </a:ext>
            </a:extLst>
          </p:cNvPr>
          <p:cNvSpPr>
            <a:spLocks noGrp="1"/>
          </p:cNvSpPr>
          <p:nvPr>
            <p:ph type="title"/>
          </p:nvPr>
        </p:nvSpPr>
        <p:spPr/>
        <p:txBody>
          <a:bodyPr/>
          <a:lstStyle/>
          <a:p>
            <a:r>
              <a:rPr lang="en-US" dirty="0"/>
              <a:t>KAS 1: Patient History &amp; Physical Examination</a:t>
            </a:r>
          </a:p>
        </p:txBody>
      </p:sp>
      <p:sp>
        <p:nvSpPr>
          <p:cNvPr id="3" name="Content Placeholder 2">
            <a:extLst>
              <a:ext uri="{FF2B5EF4-FFF2-40B4-BE49-F238E27FC236}">
                <a16:creationId xmlns:a16="http://schemas.microsoft.com/office/drawing/2014/main" id="{45CE78B4-AC49-42C6-95E3-5C905786C3CE}"/>
              </a:ext>
            </a:extLst>
          </p:cNvPr>
          <p:cNvSpPr>
            <a:spLocks noGrp="1"/>
          </p:cNvSpPr>
          <p:nvPr>
            <p:ph idx="1"/>
          </p:nvPr>
        </p:nvSpPr>
        <p:spPr/>
        <p:txBody>
          <a:bodyPr>
            <a:normAutofit fontScale="85000" lnSpcReduction="10000"/>
          </a:bodyPr>
          <a:lstStyle/>
          <a:p>
            <a:pPr marL="0" indent="0">
              <a:lnSpc>
                <a:spcPct val="120000"/>
              </a:lnSpc>
              <a:spcBef>
                <a:spcPts val="0"/>
              </a:spcBef>
              <a:spcAft>
                <a:spcPts val="200"/>
              </a:spcAft>
              <a:buNone/>
            </a:pPr>
            <a:r>
              <a:rPr lang="en-US" sz="18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Quality improvement opportunity</a:t>
            </a:r>
            <a:r>
              <a:rPr lang="en-US" sz="1600" dirty="0">
                <a:latin typeface="Helvetica" panose="020B0604020202020204" pitchFamily="34" charset="0"/>
                <a:cs typeface="Helvetica" panose="020B0604020202020204" pitchFamily="34" charset="0"/>
              </a:rPr>
              <a:t>: To promote a consistent and systematic approach to initial evaluation of the patient with allergic rhinitis</a:t>
            </a:r>
          </a:p>
          <a:p>
            <a:pPr marL="0" indent="0">
              <a:lnSpc>
                <a:spcPct val="120000"/>
              </a:lnSpc>
              <a:spcBef>
                <a:spcPts val="0"/>
              </a:spcBef>
              <a:spcAft>
                <a:spcPts val="200"/>
              </a:spcAft>
              <a:buNone/>
            </a:pPr>
            <a:r>
              <a:rPr lang="en-US" sz="1600" u="sng" dirty="0">
                <a:latin typeface="Helvetica" pitchFamily="34" charset="0"/>
                <a:cs typeface="Helvetica" panose="020B0604020202020204" pitchFamily="34" charset="0"/>
              </a:rPr>
              <a:t>Aggregate evidence quality</a:t>
            </a:r>
            <a:r>
              <a:rPr lang="en-US" sz="1600" dirty="0">
                <a:latin typeface="Helvetica" pitchFamily="34" charset="0"/>
                <a:cs typeface="Helvetica" panose="020B0604020202020204" pitchFamily="34" charset="0"/>
              </a:rPr>
              <a:t>: Grade C</a:t>
            </a:r>
          </a:p>
          <a:p>
            <a:pPr marL="0" indent="0">
              <a:lnSpc>
                <a:spcPct val="120000"/>
              </a:lnSpc>
              <a:spcBef>
                <a:spcPts val="0"/>
              </a:spcBef>
              <a:spcAft>
                <a:spcPts val="200"/>
              </a:spcAft>
              <a:buNone/>
            </a:pPr>
            <a:r>
              <a:rPr lang="en-US" sz="1600" u="sng" dirty="0">
                <a:latin typeface="Helvetica" pitchFamily="34" charset="0"/>
                <a:cs typeface="Helvetica" panose="020B0604020202020204" pitchFamily="34" charset="0"/>
              </a:rPr>
              <a:t>Level of confidence in evidence:</a:t>
            </a:r>
            <a:r>
              <a:rPr lang="en-US" sz="1600" dirty="0">
                <a:latin typeface="Helvetica" pitchFamily="34" charset="0"/>
                <a:cs typeface="Helvetica" panose="020B0604020202020204" pitchFamily="34" charset="0"/>
              </a:rPr>
              <a:t> High</a:t>
            </a:r>
          </a:p>
          <a:p>
            <a:pPr marL="0" indent="0">
              <a:lnSpc>
                <a:spcPct val="120000"/>
              </a:lnSpc>
              <a:spcBef>
                <a:spcPts val="0"/>
              </a:spcBef>
              <a:spcAft>
                <a:spcPts val="200"/>
              </a:spcAft>
              <a:buNone/>
            </a:pPr>
            <a:r>
              <a:rPr lang="en-US" sz="1600" u="sng" dirty="0">
                <a:latin typeface="Helvetica" pitchFamily="34" charset="0"/>
                <a:cs typeface="Helvetica" panose="020B0604020202020204" pitchFamily="34" charset="0"/>
              </a:rPr>
              <a:t>Benefit-harm assessment</a:t>
            </a:r>
            <a:r>
              <a:rPr lang="en-US" sz="1600" dirty="0">
                <a:latin typeface="Helvetica"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Value judgments</a:t>
            </a:r>
            <a:r>
              <a:rPr lang="en-US" sz="1600" dirty="0">
                <a:latin typeface="Helvetica" panose="020B0604020202020204" pitchFamily="34" charset="0"/>
                <a:cs typeface="Helvetica" panose="020B0604020202020204" pitchFamily="34" charset="0"/>
              </a:rPr>
              <a:t>:  Although the Guideline Development Group (GDG) recognized that a conclusive diagnosis of allergic rhinitis is difficult without diagnostic testing, making a presumptive diagnosis of allergic rhinitis based on history and physical examination alone is reasonable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Intentional vagueness</a:t>
            </a:r>
            <a:r>
              <a:rPr lang="en-US" sz="1600" dirty="0">
                <a:latin typeface="Helvetica" panose="020B0604020202020204" pitchFamily="34" charset="0"/>
                <a:cs typeface="Helvetica" panose="020B0604020202020204" pitchFamily="34" charset="0"/>
              </a:rPr>
              <a:t>: The use of the words “clinical diagnosis” acknowledges that this is a presumptive diagnosis not confirmed with testing</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Role of patient preferences</a:t>
            </a:r>
            <a:r>
              <a:rPr lang="en-US" sz="1600" dirty="0">
                <a:latin typeface="Helvetica" panose="020B0604020202020204" pitchFamily="34" charset="0"/>
                <a:cs typeface="Helvetica" panose="020B0604020202020204" pitchFamily="34" charset="0"/>
              </a:rPr>
              <a:t>: Limited- Patient may request additional testing be conducted before deciding on initiation of treatment</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Exclusions</a:t>
            </a:r>
            <a:r>
              <a:rPr lang="en-US" sz="16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Policy level</a:t>
            </a:r>
            <a:r>
              <a:rPr lang="en-US" sz="16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Differences of opinion</a:t>
            </a:r>
            <a:r>
              <a:rPr lang="en-US" sz="16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538472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7F1C5-B300-4DFE-86C8-D167E8B5B6B7}"/>
              </a:ext>
            </a:extLst>
          </p:cNvPr>
          <p:cNvSpPr>
            <a:spLocks noGrp="1"/>
          </p:cNvSpPr>
          <p:nvPr>
            <p:ph type="title"/>
          </p:nvPr>
        </p:nvSpPr>
        <p:spPr/>
        <p:txBody>
          <a:bodyPr/>
          <a:lstStyle/>
          <a:p>
            <a:r>
              <a:rPr lang="en-US" dirty="0"/>
              <a:t>KAS 2: Allergy Testing</a:t>
            </a:r>
          </a:p>
        </p:txBody>
      </p:sp>
      <p:sp>
        <p:nvSpPr>
          <p:cNvPr id="3" name="Content Placeholder 2">
            <a:extLst>
              <a:ext uri="{FF2B5EF4-FFF2-40B4-BE49-F238E27FC236}">
                <a16:creationId xmlns:a16="http://schemas.microsoft.com/office/drawing/2014/main" id="{340F23DF-22D0-48D5-8062-7C00891C8E0C}"/>
              </a:ext>
            </a:extLst>
          </p:cNvPr>
          <p:cNvSpPr>
            <a:spLocks noGrp="1"/>
          </p:cNvSpPr>
          <p:nvPr>
            <p:ph idx="1"/>
          </p:nvPr>
        </p:nvSpPr>
        <p:spPr/>
        <p:txBody>
          <a:bodyPr>
            <a:no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2.  ALLERGY TESTING: Clinicians should perform and interpret, or refer to a clinician who can perform and interpret, specific </a:t>
            </a:r>
            <a:r>
              <a:rPr lang="en-US" sz="1900" b="1" dirty="0" err="1">
                <a:latin typeface="Helvetica" panose="020B0604020202020204" pitchFamily="34" charset="0"/>
                <a:cs typeface="Helvetica" panose="020B0604020202020204" pitchFamily="34" charset="0"/>
              </a:rPr>
              <a:t>IgE</a:t>
            </a:r>
            <a:r>
              <a:rPr lang="en-US" sz="1900" b="1" dirty="0">
                <a:latin typeface="Helvetica" panose="020B0604020202020204" pitchFamily="34" charset="0"/>
                <a:cs typeface="Helvetica" panose="020B0604020202020204" pitchFamily="34" charset="0"/>
              </a:rPr>
              <a:t> (skin or blood) allergy testing for patients with a clinical diagnosis of allergic rhinitis who do not respond to empiric treatment, or when the diagnosis is uncertain, or when knowledge of the specific causative allergen is needed to target therapy.  </a:t>
            </a:r>
            <a:r>
              <a:rPr lang="en-US" sz="1900" i="1" u="sng" dirty="0">
                <a:latin typeface="Helvetica" panose="020B0604020202020204" pitchFamily="34" charset="0"/>
                <a:cs typeface="Helvetica" panose="020B0604020202020204" pitchFamily="34" charset="0"/>
              </a:rPr>
              <a:t>Recommendation based on randomized controlled trials and systematic reviews with a preponderance of benefit over harm.</a:t>
            </a:r>
          </a:p>
          <a:p>
            <a:pPr marL="0" indent="0">
              <a:lnSpc>
                <a:spcPct val="120000"/>
              </a:lnSpc>
              <a:spcAft>
                <a:spcPts val="600"/>
              </a:spcAft>
              <a:buNone/>
            </a:pPr>
            <a:r>
              <a:rPr lang="en-US" sz="1900" b="1" u="sng" dirty="0">
                <a:latin typeface="Helvetica" pitchFamily="34" charset="0"/>
                <a:cs typeface="Helvetica" panose="020B0604020202020204" pitchFamily="34" charset="0"/>
              </a:rPr>
              <a:t>Benefits</a:t>
            </a:r>
            <a:r>
              <a:rPr lang="en-US" sz="1900" b="1" i="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Confirming diagnosis, directing pharmacologic therapy, directing immunotherapy, avoidance strategies, avoidance of ineffective therapy, reduce cost of unnecessary testing</a:t>
            </a:r>
            <a:endParaRPr lang="en-US" sz="1900" b="1" u="sng"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Cost of testing, adverse events from testing, misinterpretation of results, inaccurate test results (false positives and negatives)</a:t>
            </a:r>
          </a:p>
        </p:txBody>
      </p:sp>
    </p:spTree>
    <p:extLst>
      <p:ext uri="{BB962C8B-B14F-4D97-AF65-F5344CB8AC3E}">
        <p14:creationId xmlns:p14="http://schemas.microsoft.com/office/powerpoint/2010/main" val="3711063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7F1C5-B300-4DFE-86C8-D167E8B5B6B7}"/>
              </a:ext>
            </a:extLst>
          </p:cNvPr>
          <p:cNvSpPr>
            <a:spLocks noGrp="1"/>
          </p:cNvSpPr>
          <p:nvPr>
            <p:ph type="title"/>
          </p:nvPr>
        </p:nvSpPr>
        <p:spPr/>
        <p:txBody>
          <a:bodyPr/>
          <a:lstStyle/>
          <a:p>
            <a:r>
              <a:rPr lang="en-US" dirty="0"/>
              <a:t>KAS 2: Allergy Testing</a:t>
            </a:r>
          </a:p>
        </p:txBody>
      </p:sp>
      <p:sp>
        <p:nvSpPr>
          <p:cNvPr id="3" name="Content Placeholder 2">
            <a:extLst>
              <a:ext uri="{FF2B5EF4-FFF2-40B4-BE49-F238E27FC236}">
                <a16:creationId xmlns:a16="http://schemas.microsoft.com/office/drawing/2014/main" id="{340F23DF-22D0-48D5-8062-7C00891C8E0C}"/>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Improve accurate diagnosis and avoid unnecessary testing</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itchFamily="34" charset="0"/>
                <a:cs typeface="Helvetica" panose="020B0604020202020204" pitchFamily="34" charset="0"/>
              </a:rPr>
              <a:t>: Grade B</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Level of confidence in evidence</a:t>
            </a:r>
            <a:r>
              <a:rPr lang="en-US" sz="1400" dirty="0">
                <a:latin typeface="Helvetica" pitchFamily="34" charset="0"/>
                <a:cs typeface="Helvetica" panose="020B0604020202020204" pitchFamily="34" charset="0"/>
              </a:rPr>
              <a:t>: High</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Benefit-harm assessment</a:t>
            </a:r>
            <a:r>
              <a:rPr lang="en-US" sz="1400" dirty="0">
                <a:latin typeface="Helvetica"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Value judgments</a:t>
            </a:r>
            <a:r>
              <a:rPr lang="en-US" sz="1400" dirty="0">
                <a:latin typeface="Helvetica" pitchFamily="34" charset="0"/>
                <a:cs typeface="Helvetica" panose="020B0604020202020204" pitchFamily="34" charset="0"/>
              </a:rPr>
              <a:t>: Patients may benefit from identification of specific allergic cause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Intentional vagueness</a:t>
            </a:r>
            <a:r>
              <a:rPr lang="en-US" sz="1400" dirty="0">
                <a:latin typeface="Helvetica" pitchFamily="34" charset="0"/>
                <a:cs typeface="Helvetica" panose="020B0604020202020204" pitchFamily="34" charset="0"/>
              </a:rPr>
              <a:t>: We did not specify which specific </a:t>
            </a:r>
            <a:r>
              <a:rPr lang="en-US" sz="1400" dirty="0" err="1">
                <a:latin typeface="Helvetica" pitchFamily="34" charset="0"/>
                <a:cs typeface="Helvetica" panose="020B0604020202020204" pitchFamily="34" charset="0"/>
              </a:rPr>
              <a:t>IgE</a:t>
            </a:r>
            <a:r>
              <a:rPr lang="en-US" sz="1400" dirty="0">
                <a:latin typeface="Helvetica" pitchFamily="34" charset="0"/>
                <a:cs typeface="Helvetica" panose="020B0604020202020204" pitchFamily="34" charset="0"/>
              </a:rPr>
              <a:t> test (blood or skin) to order. We also did not specify which allergens to test as that was beyond the scope of this guideline.  We did not specify what constitutes empiric treatment, though this is generally treatment that is initiated prior to confirmatory, </a:t>
            </a:r>
            <a:r>
              <a:rPr lang="en-US" sz="1400" dirty="0" err="1">
                <a:latin typeface="Helvetica" pitchFamily="34" charset="0"/>
                <a:cs typeface="Helvetica" panose="020B0604020202020204" pitchFamily="34" charset="0"/>
              </a:rPr>
              <a:t>IgE</a:t>
            </a:r>
            <a:r>
              <a:rPr lang="en-US" sz="1400" dirty="0">
                <a:latin typeface="Helvetica" pitchFamily="34" charset="0"/>
                <a:cs typeface="Helvetica" panose="020B0604020202020204" pitchFamily="34" charset="0"/>
              </a:rPr>
              <a:t>-specific testing and could include recommending environmental controls, allergen avoidance, or medical management.  Lack of response to empiric treatment is not defined to allow the clinician to exercise judgment in making this determination</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itchFamily="34" charset="0"/>
                <a:cs typeface="Helvetica" panose="020B0604020202020204" pitchFamily="34" charset="0"/>
              </a:rPr>
              <a:t>: Moderate- Shared decision-making in discussion of harms and benefits of testing; clinicians and patients should discuss potential costs, benefits, adverse effects of additional testing, and type of testing, either skin or blood, if neither is contraindicated</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Exclusions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Policy level</a:t>
            </a:r>
            <a:r>
              <a:rPr lang="en-US" sz="1400" dirty="0">
                <a:latin typeface="Helvetica" pitchFamily="34" charset="0"/>
                <a:cs typeface="Helvetica" panose="020B0604020202020204" pitchFamily="34" charset="0"/>
              </a:rPr>
              <a:t>: Recommendation </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803741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99356-F20C-4510-B1C5-90D08A9780F9}"/>
              </a:ext>
            </a:extLst>
          </p:cNvPr>
          <p:cNvSpPr>
            <a:spLocks noGrp="1"/>
          </p:cNvSpPr>
          <p:nvPr>
            <p:ph type="title"/>
          </p:nvPr>
        </p:nvSpPr>
        <p:spPr/>
        <p:txBody>
          <a:bodyPr/>
          <a:lstStyle/>
          <a:p>
            <a:r>
              <a:rPr lang="en-US" dirty="0"/>
              <a:t>KAS 3: Imaging</a:t>
            </a:r>
          </a:p>
        </p:txBody>
      </p:sp>
      <p:sp>
        <p:nvSpPr>
          <p:cNvPr id="3" name="Content Placeholder 2">
            <a:extLst>
              <a:ext uri="{FF2B5EF4-FFF2-40B4-BE49-F238E27FC236}">
                <a16:creationId xmlns:a16="http://schemas.microsoft.com/office/drawing/2014/main" id="{B0A808CE-0640-4F55-BA2B-E41E7A910076}"/>
              </a:ext>
            </a:extLst>
          </p:cNvPr>
          <p:cNvSpPr>
            <a:spLocks noGrp="1"/>
          </p:cNvSpPr>
          <p:nvPr>
            <p:ph idx="1"/>
          </p:nvPr>
        </p:nvSpPr>
        <p:spPr/>
        <p:txBody>
          <a:bodyPr>
            <a:normAutofit/>
          </a:bodyPr>
          <a:lstStyle/>
          <a:p>
            <a:pPr marL="0" indent="0">
              <a:lnSpc>
                <a:spcPct val="110000"/>
              </a:lnSpc>
              <a:buNone/>
            </a:pPr>
            <a:r>
              <a:rPr lang="en-US" sz="1900" b="1" dirty="0">
                <a:latin typeface="Helvetica" panose="020B0604020202020204" pitchFamily="34" charset="0"/>
                <a:cs typeface="Helvetica" panose="020B0604020202020204" pitchFamily="34" charset="0"/>
              </a:rPr>
              <a:t>STATEMENT 3.  IMAGING: Clinicians should </a:t>
            </a:r>
            <a:r>
              <a:rPr lang="en-US" sz="1900" b="1" u="sng" dirty="0">
                <a:latin typeface="Helvetica" panose="020B0604020202020204" pitchFamily="34" charset="0"/>
                <a:cs typeface="Helvetica" panose="020B0604020202020204" pitchFamily="34" charset="0"/>
              </a:rPr>
              <a:t>not</a:t>
            </a:r>
            <a:r>
              <a:rPr lang="en-US" sz="1900" b="1" dirty="0">
                <a:latin typeface="Helvetica" panose="020B0604020202020204" pitchFamily="34" charset="0"/>
                <a:cs typeface="Helvetica" panose="020B0604020202020204" pitchFamily="34" charset="0"/>
              </a:rPr>
              <a:t> routinely perform </a:t>
            </a:r>
            <a:r>
              <a:rPr lang="en-US" sz="1900" b="1" dirty="0" err="1">
                <a:latin typeface="Helvetica" panose="020B0604020202020204" pitchFamily="34" charset="0"/>
                <a:cs typeface="Helvetica" panose="020B0604020202020204" pitchFamily="34" charset="0"/>
              </a:rPr>
              <a:t>sinonasal</a:t>
            </a:r>
            <a:r>
              <a:rPr lang="en-US" sz="1900" b="1" dirty="0">
                <a:latin typeface="Helvetica" panose="020B0604020202020204" pitchFamily="34" charset="0"/>
                <a:cs typeface="Helvetica" panose="020B0604020202020204" pitchFamily="34" charset="0"/>
              </a:rPr>
              <a:t> imaging in patients presenting with symptoms consistent with a diagnosis of allergic rhinitis. </a:t>
            </a:r>
            <a:r>
              <a:rPr lang="en-US" sz="1900" i="1" u="sng" dirty="0">
                <a:latin typeface="Helvetica" panose="020B0604020202020204" pitchFamily="34" charset="0"/>
                <a:cs typeface="Helvetica" panose="020B0604020202020204" pitchFamily="34" charset="0"/>
              </a:rPr>
              <a:t>Recommendation (against) based on observational studies with a preponderance of benefit over harm.</a:t>
            </a:r>
          </a:p>
          <a:p>
            <a:pPr marL="0" indent="0">
              <a:lnSpc>
                <a:spcPct val="110000"/>
              </a:lnSpc>
              <a:buNone/>
            </a:pPr>
            <a:r>
              <a:rPr lang="en-US" sz="1900" i="1" u="sng" dirty="0">
                <a:latin typeface="Helvetica" panose="020B0604020202020204" pitchFamily="34" charset="0"/>
                <a:cs typeface="Helvetica" panose="020B0604020202020204" pitchFamily="34" charset="0"/>
              </a:rPr>
              <a:t> </a:t>
            </a:r>
            <a:r>
              <a:rPr lang="en-US" sz="1900" u="sng"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  </a:t>
            </a:r>
          </a:p>
          <a:p>
            <a:pPr marL="0" indent="0">
              <a:lnSpc>
                <a:spcPct val="110000"/>
              </a:lnSpc>
              <a:buNone/>
            </a:pPr>
            <a:r>
              <a:rPr lang="en-US" sz="1900" b="1" u="sng" dirty="0">
                <a:latin typeface="Helvetica" panose="020B0604020202020204" pitchFamily="34" charset="0"/>
                <a:cs typeface="Helvetica" panose="020B0604020202020204" pitchFamily="34" charset="0"/>
              </a:rPr>
              <a:t>Benefits:</a:t>
            </a:r>
            <a:r>
              <a:rPr lang="en-US" sz="1900" dirty="0">
                <a:latin typeface="Helvetica" panose="020B0604020202020204" pitchFamily="34" charset="0"/>
                <a:cs typeface="Helvetica" panose="020B0604020202020204" pitchFamily="34" charset="0"/>
              </a:rPr>
              <a:t> Avoiding un-necessary radiation exposure, reduction of cost, reducing variation in care</a:t>
            </a:r>
          </a:p>
          <a:p>
            <a:pPr marL="0" indent="0">
              <a:lnSpc>
                <a:spcPct val="110000"/>
              </a:lnSpc>
              <a:buNone/>
            </a:pPr>
            <a:r>
              <a:rPr lang="en-US" sz="1900" b="1" u="sng" dirty="0">
                <a:latin typeface="Helvetica" panose="020B0604020202020204" pitchFamily="34" charset="0"/>
                <a:cs typeface="Helvetica" panose="020B0604020202020204" pitchFamily="34" charset="0"/>
              </a:rPr>
              <a:t>Risks, harms, costs</a:t>
            </a:r>
            <a:r>
              <a:rPr lang="en-US" sz="1900" u="sng" dirty="0">
                <a:latin typeface="Helvetica" panose="020B0604020202020204" pitchFamily="34" charset="0"/>
                <a:cs typeface="Helvetica" panose="020B0604020202020204" pitchFamily="34" charset="0"/>
              </a:rPr>
              <a:t>:</a:t>
            </a:r>
            <a:r>
              <a:rPr lang="en-US" sz="1900" dirty="0">
                <a:latin typeface="Helvetica" panose="020B0604020202020204" pitchFamily="34" charset="0"/>
                <a:cs typeface="Helvetica" panose="020B0604020202020204" pitchFamily="34" charset="0"/>
              </a:rPr>
              <a:t> Inaccurate or missed diagnosis of pathology with similar presenting symptoms.</a:t>
            </a:r>
          </a:p>
        </p:txBody>
      </p:sp>
    </p:spTree>
    <p:extLst>
      <p:ext uri="{BB962C8B-B14F-4D97-AF65-F5344CB8AC3E}">
        <p14:creationId xmlns:p14="http://schemas.microsoft.com/office/powerpoint/2010/main" val="192256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99356-F20C-4510-B1C5-90D08A9780F9}"/>
              </a:ext>
            </a:extLst>
          </p:cNvPr>
          <p:cNvSpPr>
            <a:spLocks noGrp="1"/>
          </p:cNvSpPr>
          <p:nvPr>
            <p:ph type="title"/>
          </p:nvPr>
        </p:nvSpPr>
        <p:spPr/>
        <p:txBody>
          <a:bodyPr/>
          <a:lstStyle/>
          <a:p>
            <a:r>
              <a:rPr lang="en-US" dirty="0"/>
              <a:t>KAS 3: Imaging</a:t>
            </a:r>
          </a:p>
        </p:txBody>
      </p:sp>
      <p:sp>
        <p:nvSpPr>
          <p:cNvPr id="3" name="Content Placeholder 2">
            <a:extLst>
              <a:ext uri="{FF2B5EF4-FFF2-40B4-BE49-F238E27FC236}">
                <a16:creationId xmlns:a16="http://schemas.microsoft.com/office/drawing/2014/main" id="{B0A808CE-0640-4F55-BA2B-E41E7A910076}"/>
              </a:ext>
            </a:extLst>
          </p:cNvPr>
          <p:cNvSpPr>
            <a:spLocks noGrp="1"/>
          </p:cNvSpPr>
          <p:nvPr>
            <p:ph idx="1"/>
          </p:nvPr>
        </p:nvSpPr>
        <p:spPr/>
        <p:txBody>
          <a:bodyPr>
            <a:normAutofit fontScale="55000" lnSpcReduction="20000"/>
          </a:bodyPr>
          <a:lstStyle/>
          <a:p>
            <a:pPr marL="0" indent="0" defTabSz="457200" fontAlgn="auto">
              <a:lnSpc>
                <a:spcPct val="120000"/>
              </a:lnSpc>
              <a:spcBef>
                <a:spcPts val="0"/>
              </a:spcBef>
              <a:spcAft>
                <a:spcPts val="600"/>
              </a:spcAft>
              <a:buNone/>
              <a:defRPr/>
            </a:pPr>
            <a:r>
              <a:rPr lang="en-US" sz="29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Reduction of variation of care, reduction of potential harm from un-necessary radiation exposure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C-based on observational studies</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High</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The word routine was used to allow for circumstances where the patient history may warrant imaging for evaluation of another problem besides AR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 (against)</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Differences of opinions</a:t>
            </a:r>
            <a:r>
              <a:rPr lang="en-US" dirty="0">
                <a:latin typeface="Helvetica" panose="020B0604020202020204" pitchFamily="34" charset="0"/>
                <a:cs typeface="Helvetica" panose="020B0604020202020204" pitchFamily="34" charset="0"/>
              </a:rPr>
              <a:t>: None</a:t>
            </a:r>
            <a:endParaRPr lang="en-US" u="sng"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91034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AA17-A8C7-4236-9D15-67836990E42F}"/>
              </a:ext>
            </a:extLst>
          </p:cNvPr>
          <p:cNvSpPr>
            <a:spLocks noGrp="1"/>
          </p:cNvSpPr>
          <p:nvPr>
            <p:ph type="title"/>
          </p:nvPr>
        </p:nvSpPr>
        <p:spPr/>
        <p:txBody>
          <a:bodyPr/>
          <a:lstStyle/>
          <a:p>
            <a:r>
              <a:rPr lang="en-US" dirty="0"/>
              <a:t>KAS 4: Environmental Factors</a:t>
            </a:r>
          </a:p>
        </p:txBody>
      </p:sp>
      <p:sp>
        <p:nvSpPr>
          <p:cNvPr id="3" name="Content Placeholder 2">
            <a:extLst>
              <a:ext uri="{FF2B5EF4-FFF2-40B4-BE49-F238E27FC236}">
                <a16:creationId xmlns:a16="http://schemas.microsoft.com/office/drawing/2014/main" id="{E3EF3086-A905-4E14-AAB1-054C8B1C5301}"/>
              </a:ext>
            </a:extLst>
          </p:cNvPr>
          <p:cNvSpPr>
            <a:spLocks noGrp="1"/>
          </p:cNvSpPr>
          <p:nvPr>
            <p:ph idx="1"/>
          </p:nvPr>
        </p:nvSpPr>
        <p:spPr/>
        <p:txBody>
          <a:bodyPr>
            <a:norm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4.  ENVIRONMENTAL FACTORS:  Clinicians may advise avoidance of known allergens or may advise environmental controls (i.e. removal of pets, the use of air filtration systems, bed covers, and acaricides [chemical agents that kill dust mites]) in allergic rhinitis patients who have identified allergens that correlate with clinical symptoms</a:t>
            </a:r>
            <a:r>
              <a:rPr lang="en-US" sz="1900"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Option based on randomized controlled trials with minor limitations and observational studies with equilibrium of benefit and harm.</a:t>
            </a:r>
          </a:p>
          <a:p>
            <a:pPr marL="0" indent="0">
              <a:lnSpc>
                <a:spcPct val="120000"/>
              </a:lnSpc>
              <a:buNone/>
            </a:pPr>
            <a:endParaRPr lang="en-US" sz="1900" i="1" u="sng"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1900" b="1" u="sng" dirty="0">
                <a:latin typeface="Helvetica" panose="020B0604020202020204" pitchFamily="34" charset="0"/>
                <a:cs typeface="Helvetica" panose="020B0604020202020204" pitchFamily="34" charset="0"/>
              </a:rPr>
              <a:t>Benefits:</a:t>
            </a:r>
            <a:r>
              <a:rPr lang="en-US" sz="1900" dirty="0">
                <a:latin typeface="Helvetica" panose="020B0604020202020204" pitchFamily="34" charset="0"/>
                <a:cs typeface="Helvetica" panose="020B0604020202020204" pitchFamily="34" charset="0"/>
              </a:rPr>
              <a:t>  Decreased allergen levels and possible reduction in symptoms</a:t>
            </a:r>
          </a:p>
          <a:p>
            <a:pPr marL="0" indent="0">
              <a:lnSpc>
                <a:spcPct val="120000"/>
              </a:lnSpc>
              <a:spcAft>
                <a:spcPts val="0"/>
              </a:spcAft>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Cost of environmental controls, emotional effect (i.e. recommending animal avoidance in pet lovers), cost of ineffective recommendation</a:t>
            </a:r>
          </a:p>
        </p:txBody>
      </p:sp>
    </p:spTree>
    <p:extLst>
      <p:ext uri="{BB962C8B-B14F-4D97-AF65-F5344CB8AC3E}">
        <p14:creationId xmlns:p14="http://schemas.microsoft.com/office/powerpoint/2010/main" val="2570947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managing patients with allergic rhinitis.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73876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AA17-A8C7-4236-9D15-67836990E42F}"/>
              </a:ext>
            </a:extLst>
          </p:cNvPr>
          <p:cNvSpPr>
            <a:spLocks noGrp="1"/>
          </p:cNvSpPr>
          <p:nvPr>
            <p:ph type="title"/>
          </p:nvPr>
        </p:nvSpPr>
        <p:spPr/>
        <p:txBody>
          <a:bodyPr/>
          <a:lstStyle/>
          <a:p>
            <a:r>
              <a:rPr lang="en-US" dirty="0"/>
              <a:t>KAS 4: Environmental Factors</a:t>
            </a:r>
          </a:p>
        </p:txBody>
      </p:sp>
      <p:sp>
        <p:nvSpPr>
          <p:cNvPr id="3" name="Content Placeholder 2">
            <a:extLst>
              <a:ext uri="{FF2B5EF4-FFF2-40B4-BE49-F238E27FC236}">
                <a16:creationId xmlns:a16="http://schemas.microsoft.com/office/drawing/2014/main" id="{E3EF3086-A905-4E14-AAB1-054C8B1C5301}"/>
              </a:ext>
            </a:extLst>
          </p:cNvPr>
          <p:cNvSpPr>
            <a:spLocks noGrp="1"/>
          </p:cNvSpPr>
          <p:nvPr>
            <p:ph idx="1"/>
          </p:nvPr>
        </p:nvSpPr>
        <p:spPr/>
        <p:txBody>
          <a:bodyPr>
            <a:normAutofit fontScale="55000" lnSpcReduction="20000"/>
          </a:bodyPr>
          <a:lstStyle/>
          <a:p>
            <a:pPr marL="0" indent="0">
              <a:lnSpc>
                <a:spcPct val="120000"/>
              </a:lnSpc>
              <a:spcBef>
                <a:spcPts val="0"/>
              </a:spcBef>
              <a:spcAft>
                <a:spcPts val="600"/>
              </a:spcAft>
              <a:buNone/>
            </a:pPr>
            <a:r>
              <a:rPr lang="en-US" sz="3200" b="1" dirty="0">
                <a:latin typeface="Helvetica" panose="020B0604020202020204" pitchFamily="34" charset="0"/>
                <a:cs typeface="Helvetica" panose="020B0604020202020204" pitchFamily="34" charset="0"/>
              </a:rPr>
              <a:t>Action Statement Profile </a:t>
            </a:r>
            <a:endParaRPr lang="en-US" sz="2400"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Reduce expenditures on environmental measures that do not improve symptoms</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Aggregate evidence quality</a:t>
            </a:r>
            <a:r>
              <a:rPr lang="en-US" dirty="0">
                <a:latin typeface="Helvetica" pitchFamily="34" charset="0"/>
                <a:cs typeface="Helvetica" panose="020B0604020202020204" pitchFamily="34" charset="0"/>
              </a:rPr>
              <a:t>: Grade B</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Level of confidence in evidence</a:t>
            </a:r>
            <a:r>
              <a:rPr lang="en-US" dirty="0">
                <a:latin typeface="Helvetica" pitchFamily="34" charset="0"/>
                <a:cs typeface="Helvetica" panose="020B0604020202020204" pitchFamily="34" charset="0"/>
              </a:rPr>
              <a:t>: Moderate-With the exception of studies on house dust mites, the majority of the studies were small</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Benefit-harm assessment</a:t>
            </a:r>
            <a:r>
              <a:rPr lang="en-US" dirty="0">
                <a:latin typeface="Helvetica" pitchFamily="34" charset="0"/>
                <a:cs typeface="Helvetica" panose="020B0604020202020204" pitchFamily="34" charset="0"/>
              </a:rPr>
              <a:t>: Equilibrium</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Value judgments</a:t>
            </a:r>
            <a:r>
              <a:rPr lang="en-US" dirty="0">
                <a:latin typeface="Helvetica" pitchFamily="34" charset="0"/>
                <a:cs typeface="Helvetica" panose="020B0604020202020204" pitchFamily="34" charset="0"/>
              </a:rPr>
              <a:t>: Many studies have demonstrated a reduction in allergen levels with environmental controls, however benefits in alleviating symptoms is limited. Use of multiple avoidance techniques may be more effective than individual measures</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Role of patient preferences</a:t>
            </a:r>
            <a:r>
              <a:rPr lang="en-US" dirty="0">
                <a:latin typeface="Helvetica" pitchFamily="34" charset="0"/>
                <a:cs typeface="Helvetica" panose="020B0604020202020204" pitchFamily="34" charset="0"/>
              </a:rPr>
              <a:t>: Large- Shared decision-making in discussion of evidence for effectiveness of possible controls and the need to weigh the costs and benefits </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Exclusions</a:t>
            </a:r>
            <a:r>
              <a:rPr lang="en-US" dirty="0">
                <a:latin typeface="Helvetica" pitchFamily="34" charset="0"/>
                <a:cs typeface="Helvetica" panose="020B0604020202020204" pitchFamily="34" charset="0"/>
              </a:rPr>
              <a:t>: None </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Policy level</a:t>
            </a:r>
            <a:r>
              <a:rPr lang="en-US" dirty="0">
                <a:latin typeface="Helvetica" pitchFamily="34" charset="0"/>
                <a:cs typeface="Helvetica" panose="020B0604020202020204" pitchFamily="34" charset="0"/>
              </a:rPr>
              <a:t>: Option</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Differences of opinion</a:t>
            </a:r>
            <a:r>
              <a:rPr lang="en-US" dirty="0">
                <a:latin typeface="Helvetica" pitchFamily="34" charset="0"/>
                <a:cs typeface="Helvetica" panose="020B0604020202020204" pitchFamily="34" charset="0"/>
              </a:rPr>
              <a:t>: None</a:t>
            </a:r>
          </a:p>
        </p:txBody>
      </p:sp>
    </p:spTree>
    <p:extLst>
      <p:ext uri="{BB962C8B-B14F-4D97-AF65-F5344CB8AC3E}">
        <p14:creationId xmlns:p14="http://schemas.microsoft.com/office/powerpoint/2010/main" val="3334151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DF9FE-427A-436C-A1BA-0215C2CF6197}"/>
              </a:ext>
            </a:extLst>
          </p:cNvPr>
          <p:cNvSpPr>
            <a:spLocks noGrp="1"/>
          </p:cNvSpPr>
          <p:nvPr>
            <p:ph type="title"/>
          </p:nvPr>
        </p:nvSpPr>
        <p:spPr/>
        <p:txBody>
          <a:bodyPr/>
          <a:lstStyle/>
          <a:p>
            <a:r>
              <a:rPr lang="en-US" dirty="0"/>
              <a:t>KAS 5: Chronic Conditions and Comorbidities</a:t>
            </a:r>
          </a:p>
        </p:txBody>
      </p:sp>
      <p:sp>
        <p:nvSpPr>
          <p:cNvPr id="3" name="Content Placeholder 2">
            <a:extLst>
              <a:ext uri="{FF2B5EF4-FFF2-40B4-BE49-F238E27FC236}">
                <a16:creationId xmlns:a16="http://schemas.microsoft.com/office/drawing/2014/main" id="{AD166280-0F0F-4600-96A1-F1724137A001}"/>
              </a:ext>
            </a:extLst>
          </p:cNvPr>
          <p:cNvSpPr>
            <a:spLocks noGrp="1"/>
          </p:cNvSpPr>
          <p:nvPr>
            <p:ph idx="1"/>
          </p:nvPr>
        </p:nvSpPr>
        <p:spPr/>
        <p:txBody>
          <a:bodyPr>
            <a:normAutofit/>
          </a:bodyPr>
          <a:lstStyle/>
          <a:p>
            <a:pPr marL="0" indent="0">
              <a:lnSpc>
                <a:spcPct val="110000"/>
              </a:lnSpc>
              <a:buNone/>
            </a:pPr>
            <a:r>
              <a:rPr lang="en-US" sz="1900" b="1" dirty="0">
                <a:latin typeface="Helvetica" panose="020B0604020202020204" pitchFamily="34" charset="0"/>
                <a:cs typeface="Helvetica" panose="020B0604020202020204" pitchFamily="34" charset="0"/>
              </a:rPr>
              <a:t>STATEMENT 5.  CHRONIC CONDITIONS AND COMORBIDITIES: Clinicians should assess and document in the medical record patients with a clinical diagnosis of allergic rhinitis for the presence of associated conditions such as asthma, atopic dermatitis, sleep disordered breathing, conjunctivitis, rhinosinusitis and otitis media.  </a:t>
            </a:r>
            <a:r>
              <a:rPr lang="en-US" sz="1900" i="1" u="sng" dirty="0">
                <a:latin typeface="Helvetica" panose="020B0604020202020204" pitchFamily="34" charset="0"/>
                <a:cs typeface="Helvetica" panose="020B0604020202020204" pitchFamily="34" charset="0"/>
              </a:rPr>
              <a:t>Recommendation based on randomized trials with some heterogeneity and a preponderance of benefit over harm.</a:t>
            </a:r>
          </a:p>
          <a:p>
            <a:pPr marL="0" indent="0">
              <a:lnSpc>
                <a:spcPct val="110000"/>
              </a:lnSpc>
              <a:spcAft>
                <a:spcPts val="0"/>
              </a:spcAft>
              <a:buNone/>
            </a:pPr>
            <a:endParaRPr lang="en-US" sz="1900" i="1" dirty="0">
              <a:latin typeface="Helvetica" panose="020B0604020202020204" pitchFamily="34" charset="0"/>
              <a:cs typeface="Helvetica" panose="020B0604020202020204" pitchFamily="34" charset="0"/>
            </a:endParaRPr>
          </a:p>
          <a:p>
            <a:pPr marL="0" indent="0">
              <a:lnSpc>
                <a:spcPct val="110000"/>
              </a:lnSpc>
              <a:spcAft>
                <a:spcPts val="0"/>
              </a:spcAft>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Increase awareness of these conditions, identification of treatable conditions, knowledge of these conditions may alter recommendations for allergic rhinitis treatment </a:t>
            </a:r>
            <a:r>
              <a:rPr lang="en-US" sz="1900" dirty="0"/>
              <a:t>as co-morbid conditions can alter response to treatment</a:t>
            </a:r>
            <a:endParaRPr lang="en-US" sz="1900" dirty="0">
              <a:latin typeface="Helvetica" panose="020B0604020202020204" pitchFamily="34" charset="0"/>
              <a:cs typeface="Helvetica" panose="020B0604020202020204" pitchFamily="34" charset="0"/>
            </a:endParaRPr>
          </a:p>
          <a:p>
            <a:pPr marL="0" indent="0">
              <a:lnSpc>
                <a:spcPct val="110000"/>
              </a:lnSpc>
              <a:spcAft>
                <a:spcPts val="0"/>
              </a:spcAft>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Potential erroneous diagnosis of comorbid conditions </a:t>
            </a:r>
          </a:p>
        </p:txBody>
      </p:sp>
    </p:spTree>
    <p:extLst>
      <p:ext uri="{BB962C8B-B14F-4D97-AF65-F5344CB8AC3E}">
        <p14:creationId xmlns:p14="http://schemas.microsoft.com/office/powerpoint/2010/main" val="1302941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DF9FE-427A-436C-A1BA-0215C2CF6197}"/>
              </a:ext>
            </a:extLst>
          </p:cNvPr>
          <p:cNvSpPr>
            <a:spLocks noGrp="1"/>
          </p:cNvSpPr>
          <p:nvPr>
            <p:ph type="title"/>
          </p:nvPr>
        </p:nvSpPr>
        <p:spPr/>
        <p:txBody>
          <a:bodyPr/>
          <a:lstStyle/>
          <a:p>
            <a:r>
              <a:rPr lang="en-US" dirty="0"/>
              <a:t>KAS 5: Chronic Conditions and Comorbidities</a:t>
            </a:r>
          </a:p>
        </p:txBody>
      </p:sp>
      <p:sp>
        <p:nvSpPr>
          <p:cNvPr id="3" name="Content Placeholder 2">
            <a:extLst>
              <a:ext uri="{FF2B5EF4-FFF2-40B4-BE49-F238E27FC236}">
                <a16:creationId xmlns:a16="http://schemas.microsoft.com/office/drawing/2014/main" id="{AD166280-0F0F-4600-96A1-F1724137A001}"/>
              </a:ext>
            </a:extLst>
          </p:cNvPr>
          <p:cNvSpPr>
            <a:spLocks noGrp="1"/>
          </p:cNvSpPr>
          <p:nvPr>
            <p:ph idx="1"/>
          </p:nvPr>
        </p:nvSpPr>
        <p:spPr/>
        <p:txBody>
          <a:bodyPr>
            <a:normAutofit fontScale="62500" lnSpcReduction="20000"/>
          </a:bodyPr>
          <a:lstStyle/>
          <a:p>
            <a:pPr marL="0" indent="0" defTabSz="457200" fontAlgn="auto">
              <a:lnSpc>
                <a:spcPct val="120000"/>
              </a:lnSpc>
              <a:spcBef>
                <a:spcPts val="0"/>
              </a:spcBef>
              <a:spcAft>
                <a:spcPts val="600"/>
              </a:spcAft>
              <a:buNone/>
              <a:defRPr/>
            </a:pPr>
            <a:r>
              <a:rPr lang="en-US" sz="32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Identification of significant comorbid conditions or complications. Potential for treatment optimization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B</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High</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Differences of opinion</a:t>
            </a:r>
            <a:r>
              <a:rPr lang="en-US"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876894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A2983-414C-420C-8394-B9BEF024FF09}"/>
              </a:ext>
            </a:extLst>
          </p:cNvPr>
          <p:cNvSpPr>
            <a:spLocks noGrp="1"/>
          </p:cNvSpPr>
          <p:nvPr>
            <p:ph type="title"/>
          </p:nvPr>
        </p:nvSpPr>
        <p:spPr/>
        <p:txBody>
          <a:bodyPr/>
          <a:lstStyle/>
          <a:p>
            <a:r>
              <a:rPr lang="en-US" dirty="0"/>
              <a:t>KAS 6: Topical Steroids</a:t>
            </a:r>
          </a:p>
        </p:txBody>
      </p:sp>
      <p:sp>
        <p:nvSpPr>
          <p:cNvPr id="3" name="Content Placeholder 2">
            <a:extLst>
              <a:ext uri="{FF2B5EF4-FFF2-40B4-BE49-F238E27FC236}">
                <a16:creationId xmlns:a16="http://schemas.microsoft.com/office/drawing/2014/main" id="{AA7E0A14-5ED2-4F4B-AC68-AD6338D48378}"/>
              </a:ext>
            </a:extLst>
          </p:cNvPr>
          <p:cNvSpPr>
            <a:spLocks noGrp="1"/>
          </p:cNvSpPr>
          <p:nvPr>
            <p:ph idx="1"/>
          </p:nvPr>
        </p:nvSpPr>
        <p:spPr/>
        <p:txBody>
          <a:bodyPr>
            <a:normAutofit/>
          </a:bodyPr>
          <a:lstStyle/>
          <a:p>
            <a:pPr marL="0" indent="0">
              <a:lnSpc>
                <a:spcPct val="110000"/>
              </a:lnSpc>
              <a:buNone/>
            </a:pPr>
            <a:r>
              <a:rPr lang="en-US" sz="1900" b="1" dirty="0">
                <a:latin typeface="Helvetica" panose="020B0604020202020204" pitchFamily="34" charset="0"/>
                <a:cs typeface="Helvetica" panose="020B0604020202020204" pitchFamily="34" charset="0"/>
              </a:rPr>
              <a:t>STATEMENT 6. TOPICAL STEROIDS: Clinicians should recommend intranasal steroids for patients with a clinical diagnosis of allergic rhinitis whose symptoms impact their quality of life (QOL). </a:t>
            </a:r>
            <a:r>
              <a:rPr lang="en-US" sz="1900" b="1" i="1" u="sng"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Strong Recommendation based on randomized controlled trials with minor limitations and a preponderance of benefit over harm.</a:t>
            </a:r>
          </a:p>
          <a:p>
            <a:pPr marL="0" indent="0">
              <a:lnSpc>
                <a:spcPct val="110000"/>
              </a:lnSpc>
              <a:buNone/>
            </a:pPr>
            <a:endParaRPr lang="en-US" sz="1900" i="1" u="sng" dirty="0">
              <a:latin typeface="Helvetica" panose="020B0604020202020204" pitchFamily="34" charset="0"/>
              <a:cs typeface="Helvetica" panose="020B0604020202020204" pitchFamily="34" charset="0"/>
            </a:endParaRPr>
          </a:p>
          <a:p>
            <a:pPr marL="0" indent="0">
              <a:lnSpc>
                <a:spcPct val="11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Improved symptom control, improved QOL, better sleep, potential cost saving with monotherapy, targeted local effect</a:t>
            </a:r>
          </a:p>
          <a:p>
            <a:pPr marL="0" indent="0">
              <a:lnSpc>
                <a:spcPct val="11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Topical side effects, epistaxis, drug side effects, potential growth concerns in children, septal perforation and the cost of medication.</a:t>
            </a:r>
          </a:p>
        </p:txBody>
      </p:sp>
    </p:spTree>
    <p:extLst>
      <p:ext uri="{BB962C8B-B14F-4D97-AF65-F5344CB8AC3E}">
        <p14:creationId xmlns:p14="http://schemas.microsoft.com/office/powerpoint/2010/main" val="2033093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A2983-414C-420C-8394-B9BEF024FF09}"/>
              </a:ext>
            </a:extLst>
          </p:cNvPr>
          <p:cNvSpPr>
            <a:spLocks noGrp="1"/>
          </p:cNvSpPr>
          <p:nvPr>
            <p:ph type="title"/>
          </p:nvPr>
        </p:nvSpPr>
        <p:spPr/>
        <p:txBody>
          <a:bodyPr/>
          <a:lstStyle/>
          <a:p>
            <a:r>
              <a:rPr lang="en-US" dirty="0"/>
              <a:t>KAS 6: Topical Steroids</a:t>
            </a:r>
          </a:p>
        </p:txBody>
      </p:sp>
      <p:sp>
        <p:nvSpPr>
          <p:cNvPr id="3" name="Content Placeholder 2">
            <a:extLst>
              <a:ext uri="{FF2B5EF4-FFF2-40B4-BE49-F238E27FC236}">
                <a16:creationId xmlns:a16="http://schemas.microsoft.com/office/drawing/2014/main" id="{AA7E0A14-5ED2-4F4B-AC68-AD6338D48378}"/>
              </a:ext>
            </a:extLst>
          </p:cNvPr>
          <p:cNvSpPr>
            <a:spLocks noGrp="1"/>
          </p:cNvSpPr>
          <p:nvPr>
            <p:ph idx="1"/>
          </p:nvPr>
        </p:nvSpPr>
        <p:spPr/>
        <p:txBody>
          <a:bodyPr>
            <a:normAutofit lnSpcReduction="10000"/>
          </a:bodyPr>
          <a:lstStyle/>
          <a:p>
            <a:pPr marL="0" indent="0" defTabSz="457200" fontAlgn="auto">
              <a:lnSpc>
                <a:spcPct val="120000"/>
              </a:lnSpc>
              <a:spcBef>
                <a:spcPts val="0"/>
              </a:spcBef>
              <a:spcAft>
                <a:spcPts val="0"/>
              </a:spcAft>
              <a:buNone/>
              <a:defRPr/>
            </a:pPr>
            <a:r>
              <a:rPr lang="en-US" sz="1800" b="1" dirty="0">
                <a:latin typeface="Helvetica" panose="020B0604020202020204" pitchFamily="34" charset="0"/>
                <a:cs typeface="Helvetica" panose="020B0604020202020204" pitchFamily="34" charset="0"/>
              </a:rPr>
              <a:t>Action Statement Profile</a:t>
            </a:r>
          </a:p>
          <a:p>
            <a:pPr marL="0" indent="0" defTabSz="457200" fontAlgn="auto">
              <a:lnSpc>
                <a:spcPct val="120000"/>
              </a:lnSpc>
              <a:spcBef>
                <a:spcPts val="0"/>
              </a:spcBef>
              <a:spcAft>
                <a:spcPts val="0"/>
              </a:spcAft>
              <a:buNone/>
              <a:defRPr/>
            </a:pPr>
            <a:endParaRPr lang="en-US" sz="1400" b="1"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Optimizing the use of proven effective therapy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A</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 </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Large- There are multiple classes of effective therapy with differing risks, adverse effects, costs and benefits. The clinician should use his or her expertise in assisting patients to evaluate the best treatment and to ensure patient compliance.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Strong recommendation</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opinions</a:t>
            </a:r>
            <a:r>
              <a:rPr lang="en-US" sz="1400" dirty="0">
                <a:latin typeface="Helvetica" panose="020B0604020202020204" pitchFamily="34" charset="0"/>
                <a:cs typeface="Helvetica" panose="020B0604020202020204" pitchFamily="34" charset="0"/>
              </a:rPr>
              <a:t>: Minor. There were some differences of opinion as to what the best therapy for mild or intermittent symptoms are, as oral or nasal antihistamines may be adequate therapy for those patients</a:t>
            </a:r>
          </a:p>
        </p:txBody>
      </p:sp>
    </p:spTree>
    <p:extLst>
      <p:ext uri="{BB962C8B-B14F-4D97-AF65-F5344CB8AC3E}">
        <p14:creationId xmlns:p14="http://schemas.microsoft.com/office/powerpoint/2010/main" val="2811165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34989-90E1-46B3-A05E-D3BBF999C513}"/>
              </a:ext>
            </a:extLst>
          </p:cNvPr>
          <p:cNvSpPr>
            <a:spLocks noGrp="1"/>
          </p:cNvSpPr>
          <p:nvPr>
            <p:ph type="title"/>
          </p:nvPr>
        </p:nvSpPr>
        <p:spPr/>
        <p:txBody>
          <a:bodyPr/>
          <a:lstStyle/>
          <a:p>
            <a:r>
              <a:rPr lang="en-US"/>
              <a:t>KAS 7: Oral Antihistamines</a:t>
            </a:r>
            <a:endParaRPr lang="en-US" dirty="0"/>
          </a:p>
        </p:txBody>
      </p:sp>
      <p:sp>
        <p:nvSpPr>
          <p:cNvPr id="3" name="Content Placeholder 2">
            <a:extLst>
              <a:ext uri="{FF2B5EF4-FFF2-40B4-BE49-F238E27FC236}">
                <a16:creationId xmlns:a16="http://schemas.microsoft.com/office/drawing/2014/main" id="{9BDF57B3-3D72-4172-94B7-3D46BB8F5821}"/>
              </a:ext>
            </a:extLst>
          </p:cNvPr>
          <p:cNvSpPr>
            <a:spLocks noGrp="1"/>
          </p:cNvSpPr>
          <p:nvPr>
            <p:ph idx="1"/>
          </p:nvPr>
        </p:nvSpPr>
        <p:spPr/>
        <p:txBody>
          <a:bodyPr>
            <a:normAutofit/>
          </a:bodyPr>
          <a:lstStyle/>
          <a:p>
            <a:pPr marL="0" indent="0">
              <a:lnSpc>
                <a:spcPct val="100000"/>
              </a:lnSpc>
              <a:buNone/>
            </a:pPr>
            <a:r>
              <a:rPr lang="en-US" sz="1900" b="1" dirty="0">
                <a:latin typeface="Helvetica" panose="020B0604020202020204" pitchFamily="34" charset="0"/>
                <a:cs typeface="Helvetica" panose="020B0604020202020204" pitchFamily="34" charset="0"/>
              </a:rPr>
              <a:t>STATEMENT 7.  ORAL ANTIHISTAMINES: Clinicians should recommend oral second generation/less sedating antihistamines for patients with allergic rhinitis and primary complaints of sneezing and itching.</a:t>
            </a:r>
            <a:r>
              <a:rPr lang="en-US" sz="1900"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 Strong Recommendation based on randomized controlled trials with minor limitations and a preponderance of benefit over harm.</a:t>
            </a:r>
          </a:p>
          <a:p>
            <a:pPr marL="0" indent="0">
              <a:lnSpc>
                <a:spcPct val="100000"/>
              </a:lnSpc>
              <a:spcBef>
                <a:spcPts val="0"/>
              </a:spcBef>
              <a:spcAft>
                <a:spcPts val="0"/>
              </a:spcAft>
              <a:buNone/>
            </a:pPr>
            <a:endParaRPr lang="en-US" sz="1900" b="1" u="sng" dirty="0">
              <a:latin typeface="Helvetica" pitchFamily="34" charset="0"/>
              <a:cs typeface="Helvetica" panose="020B0604020202020204" pitchFamily="34" charset="0"/>
            </a:endParaRPr>
          </a:p>
          <a:p>
            <a:pPr marL="0" indent="0">
              <a:lnSpc>
                <a:spcPct val="100000"/>
              </a:lnSpc>
              <a:buNone/>
            </a:pPr>
            <a:r>
              <a:rPr lang="en-US" sz="1900" b="1" u="sng" dirty="0">
                <a:latin typeface="Helvetica" pitchFamily="34" charset="0"/>
                <a:cs typeface="Helvetica" panose="020B0604020202020204" pitchFamily="34" charset="0"/>
              </a:rPr>
              <a:t>Benefits</a:t>
            </a:r>
            <a:r>
              <a:rPr lang="en-US" sz="1900" u="sng" dirty="0">
                <a:latin typeface="Helvetica" panose="020B0604020202020204" pitchFamily="34" charset="0"/>
                <a:cs typeface="Helvetica" panose="020B0604020202020204" pitchFamily="34" charset="0"/>
              </a:rPr>
              <a:t>:</a:t>
            </a:r>
            <a:r>
              <a:rPr lang="en-US" sz="1900" dirty="0">
                <a:latin typeface="Helvetica" panose="020B0604020202020204" pitchFamily="34" charset="0"/>
                <a:cs typeface="Helvetica" panose="020B0604020202020204" pitchFamily="34" charset="0"/>
              </a:rPr>
              <a:t> Rapid onset of action, oral administration, relief of symptoms, counter availability, potentially cost saving (generic brand), relief of eye symptoms</a:t>
            </a:r>
          </a:p>
          <a:p>
            <a:pPr marL="0" indent="0">
              <a:lnSpc>
                <a:spcPct val="10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Systemic side effects (sedation), dry eyes, urinary retention</a:t>
            </a:r>
          </a:p>
        </p:txBody>
      </p:sp>
    </p:spTree>
    <p:extLst>
      <p:ext uri="{BB962C8B-B14F-4D97-AF65-F5344CB8AC3E}">
        <p14:creationId xmlns:p14="http://schemas.microsoft.com/office/powerpoint/2010/main" val="381911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34989-90E1-46B3-A05E-D3BBF999C513}"/>
              </a:ext>
            </a:extLst>
          </p:cNvPr>
          <p:cNvSpPr>
            <a:spLocks noGrp="1"/>
          </p:cNvSpPr>
          <p:nvPr>
            <p:ph type="title"/>
          </p:nvPr>
        </p:nvSpPr>
        <p:spPr/>
        <p:txBody>
          <a:bodyPr/>
          <a:lstStyle/>
          <a:p>
            <a:r>
              <a:rPr lang="en-US" dirty="0"/>
              <a:t>KAS 7: Oral Antihistamines</a:t>
            </a:r>
          </a:p>
        </p:txBody>
      </p:sp>
      <p:sp>
        <p:nvSpPr>
          <p:cNvPr id="3" name="Content Placeholder 2">
            <a:extLst>
              <a:ext uri="{FF2B5EF4-FFF2-40B4-BE49-F238E27FC236}">
                <a16:creationId xmlns:a16="http://schemas.microsoft.com/office/drawing/2014/main" id="{9BDF57B3-3D72-4172-94B7-3D46BB8F5821}"/>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Avoidance of sedating antihistamine use and promotion of use of effective symptom directed therapy</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Aggregate evidence quality</a:t>
            </a:r>
            <a:r>
              <a:rPr lang="en-US" sz="1400" dirty="0">
                <a:latin typeface="Helvetica" pitchFamily="34" charset="0"/>
                <a:cs typeface="Helvetica" panose="020B0604020202020204" pitchFamily="34" charset="0"/>
              </a:rPr>
              <a:t>: Grade A</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Level of confidence in evidence</a:t>
            </a:r>
            <a:r>
              <a:rPr lang="en-US" sz="1400" dirty="0">
                <a:latin typeface="Helvetica" pitchFamily="34" charset="0"/>
                <a:cs typeface="Helvetica" panose="020B0604020202020204" pitchFamily="34" charset="0"/>
              </a:rPr>
              <a:t>: High</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Benefit-harm assessment</a:t>
            </a:r>
            <a:r>
              <a:rPr lang="en-US" sz="1400" dirty="0">
                <a:latin typeface="Helvetica"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Value judgments: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Intentional vagueness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Large- Shared decision-making in considering the benefits, harms, costs and evaluation of the best treatment options. Clinicians should offer a comparison of evidence for the effectiveness of oral versus nasal administration of antihistamines and nasal steroids that will provide good patient adherence and treatment efficacy.</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Exclusions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Policy Level:</a:t>
            </a:r>
            <a:r>
              <a:rPr lang="en-US" sz="1400" dirty="0">
                <a:latin typeface="Helvetica" pitchFamily="34" charset="0"/>
                <a:cs typeface="Helvetica" panose="020B0604020202020204" pitchFamily="34" charset="0"/>
              </a:rPr>
              <a:t> Strong Recommendation </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opinions</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498712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2DBD6-0182-4D97-8628-9B8D97D3D9D1}"/>
              </a:ext>
            </a:extLst>
          </p:cNvPr>
          <p:cNvSpPr>
            <a:spLocks noGrp="1"/>
          </p:cNvSpPr>
          <p:nvPr>
            <p:ph type="title"/>
          </p:nvPr>
        </p:nvSpPr>
        <p:spPr/>
        <p:txBody>
          <a:bodyPr/>
          <a:lstStyle/>
          <a:p>
            <a:r>
              <a:rPr lang="en-US" dirty="0"/>
              <a:t>KAS 8: Intranasal Antihistamines</a:t>
            </a:r>
          </a:p>
        </p:txBody>
      </p:sp>
      <p:sp>
        <p:nvSpPr>
          <p:cNvPr id="3" name="Content Placeholder 2">
            <a:extLst>
              <a:ext uri="{FF2B5EF4-FFF2-40B4-BE49-F238E27FC236}">
                <a16:creationId xmlns:a16="http://schemas.microsoft.com/office/drawing/2014/main" id="{8704716C-E50E-4A17-A442-34E92251FE93}"/>
              </a:ext>
            </a:extLst>
          </p:cNvPr>
          <p:cNvSpPr>
            <a:spLocks noGrp="1"/>
          </p:cNvSpPr>
          <p:nvPr>
            <p:ph idx="1"/>
          </p:nvPr>
        </p:nvSpPr>
        <p:spPr/>
        <p:txBody>
          <a:bodyPr>
            <a:normAutofit/>
          </a:bodyPr>
          <a:lstStyle/>
          <a:p>
            <a:pPr marL="0" indent="0">
              <a:lnSpc>
                <a:spcPct val="110000"/>
              </a:lnSpc>
              <a:buNone/>
            </a:pPr>
            <a:r>
              <a:rPr lang="en-US" sz="1900" b="1" dirty="0">
                <a:latin typeface="Helvetica" panose="020B0604020202020204" pitchFamily="34" charset="0"/>
                <a:cs typeface="Helvetica" panose="020B0604020202020204" pitchFamily="34" charset="0"/>
              </a:rPr>
              <a:t>STATEMENT 8.  INTRANASAL  ANTIHISTAMINES: Clinicians may offer intranasal antihistamines for patients with seasonal, perennial, or episodic allergic rhinitis. </a:t>
            </a:r>
            <a:r>
              <a:rPr lang="en-US" sz="1900"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Option based on randomized controlled trials with minor limitations and observational studies with equilibrium of benefit and harm.</a:t>
            </a:r>
          </a:p>
          <a:p>
            <a:pPr marL="0" indent="0">
              <a:lnSpc>
                <a:spcPct val="110000"/>
              </a:lnSpc>
              <a:spcAft>
                <a:spcPts val="1200"/>
              </a:spcAft>
              <a:buNone/>
            </a:pPr>
            <a:endParaRPr lang="en-US" sz="1900" i="1" u="sng" dirty="0">
              <a:latin typeface="Helvetica" panose="020B0604020202020204" pitchFamily="34" charset="0"/>
              <a:cs typeface="Helvetica" panose="020B0604020202020204" pitchFamily="34" charset="0"/>
            </a:endParaRPr>
          </a:p>
          <a:p>
            <a:pPr marL="0" indent="0">
              <a:lnSpc>
                <a:spcPct val="11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Rapid onset, increased effectiveness over oral antihistamines for nasal congestion</a:t>
            </a:r>
            <a:endParaRPr lang="en-US" sz="1900" b="1" dirty="0">
              <a:latin typeface="Helvetica" panose="020B0604020202020204" pitchFamily="34" charset="0"/>
              <a:cs typeface="Helvetica" panose="020B0604020202020204" pitchFamily="34" charset="0"/>
            </a:endParaRPr>
          </a:p>
          <a:p>
            <a:pPr marL="0" indent="0">
              <a:lnSpc>
                <a:spcPct val="11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Increased cost relative to oral antihistamines, poor taste, sedation, more frequent dosing, epistaxis, local side effects</a:t>
            </a:r>
          </a:p>
        </p:txBody>
      </p:sp>
    </p:spTree>
    <p:extLst>
      <p:ext uri="{BB962C8B-B14F-4D97-AF65-F5344CB8AC3E}">
        <p14:creationId xmlns:p14="http://schemas.microsoft.com/office/powerpoint/2010/main" val="952833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DCB12-0A72-4136-8709-7F9BD3876BBA}"/>
              </a:ext>
            </a:extLst>
          </p:cNvPr>
          <p:cNvSpPr>
            <a:spLocks noGrp="1"/>
          </p:cNvSpPr>
          <p:nvPr>
            <p:ph type="title"/>
          </p:nvPr>
        </p:nvSpPr>
        <p:spPr/>
        <p:txBody>
          <a:bodyPr/>
          <a:lstStyle/>
          <a:p>
            <a:r>
              <a:rPr lang="en-US" dirty="0"/>
              <a:t>KAS 8: Intranasal Antihistamines</a:t>
            </a:r>
          </a:p>
        </p:txBody>
      </p:sp>
      <p:sp>
        <p:nvSpPr>
          <p:cNvPr id="3" name="Content Placeholder 2">
            <a:extLst>
              <a:ext uri="{FF2B5EF4-FFF2-40B4-BE49-F238E27FC236}">
                <a16:creationId xmlns:a16="http://schemas.microsoft.com/office/drawing/2014/main" id="{6942F7FF-A964-4634-8E5F-C210A294B61C}"/>
              </a:ext>
            </a:extLst>
          </p:cNvPr>
          <p:cNvSpPr>
            <a:spLocks noGrp="1"/>
          </p:cNvSpPr>
          <p:nvPr>
            <p:ph idx="1"/>
          </p:nvPr>
        </p:nvSpPr>
        <p:spPr/>
        <p:txBody>
          <a:bodyPr>
            <a:normAutofit lnSpcReduction="10000"/>
          </a:bodyPr>
          <a:lstStyle/>
          <a:p>
            <a:pPr marL="0" indent="0" defTabSz="457200" fontAlgn="auto">
              <a:lnSpc>
                <a:spcPct val="120000"/>
              </a:lnSpc>
              <a:spcBef>
                <a:spcPts val="0"/>
              </a:spcBef>
              <a:spcAft>
                <a:spcPts val="600"/>
              </a:spcAft>
              <a:buNone/>
              <a:defRPr/>
            </a:pPr>
            <a:r>
              <a:rPr lang="en-US" sz="16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1200" u="sng" dirty="0">
                <a:latin typeface="Helvetica" panose="020B0604020202020204" pitchFamily="34" charset="0"/>
                <a:cs typeface="Helvetica" panose="020B0604020202020204" pitchFamily="34" charset="0"/>
              </a:rPr>
              <a:t>Quality improvement opportunity</a:t>
            </a:r>
            <a:r>
              <a:rPr lang="en-US" sz="1200" dirty="0">
                <a:latin typeface="Helvetica" panose="020B0604020202020204" pitchFamily="34" charset="0"/>
                <a:cs typeface="Helvetica" panose="020B0604020202020204" pitchFamily="34" charset="0"/>
              </a:rPr>
              <a:t>: Improve awareness of this class of medications as another effective treatment for allergic rhinitis that may be an alternative to other medication classes</a:t>
            </a:r>
          </a:p>
          <a:p>
            <a:pPr marL="0" indent="0">
              <a:lnSpc>
                <a:spcPct val="120000"/>
              </a:lnSpc>
              <a:spcBef>
                <a:spcPts val="0"/>
              </a:spcBef>
              <a:spcAft>
                <a:spcPts val="200"/>
              </a:spcAft>
              <a:buNone/>
            </a:pPr>
            <a:r>
              <a:rPr lang="en-US" sz="1200" u="sng" dirty="0">
                <a:latin typeface="Helvetica" pitchFamily="34" charset="0"/>
                <a:cs typeface="Helvetica" panose="020B0604020202020204" pitchFamily="34" charset="0"/>
              </a:rPr>
              <a:t>Aggregate evidence quality</a:t>
            </a:r>
            <a:r>
              <a:rPr lang="en-US" sz="1200" dirty="0">
                <a:latin typeface="Helvetica" pitchFamily="34" charset="0"/>
                <a:cs typeface="Helvetica" panose="020B0604020202020204" pitchFamily="34" charset="0"/>
              </a:rPr>
              <a:t>: Grade A</a:t>
            </a:r>
          </a:p>
          <a:p>
            <a:pPr marL="0" indent="0">
              <a:lnSpc>
                <a:spcPct val="120000"/>
              </a:lnSpc>
              <a:spcBef>
                <a:spcPts val="0"/>
              </a:spcBef>
              <a:spcAft>
                <a:spcPts val="200"/>
              </a:spcAft>
              <a:buNone/>
            </a:pPr>
            <a:r>
              <a:rPr lang="en-US" sz="1200" u="sng" dirty="0">
                <a:latin typeface="Helvetica" pitchFamily="34" charset="0"/>
                <a:cs typeface="Helvetica" panose="020B0604020202020204" pitchFamily="34" charset="0"/>
              </a:rPr>
              <a:t>Level of confidence in evidence</a:t>
            </a:r>
            <a:r>
              <a:rPr lang="en-US" sz="1200" dirty="0">
                <a:latin typeface="Helvetica" pitchFamily="34" charset="0"/>
                <a:cs typeface="Helvetica" panose="020B0604020202020204" pitchFamily="34" charset="0"/>
              </a:rPr>
              <a:t>: High, but most of the trials were of short duration</a:t>
            </a:r>
          </a:p>
          <a:p>
            <a:pPr marL="0" indent="0">
              <a:lnSpc>
                <a:spcPct val="120000"/>
              </a:lnSpc>
              <a:spcBef>
                <a:spcPts val="0"/>
              </a:spcBef>
              <a:spcAft>
                <a:spcPts val="200"/>
              </a:spcAft>
              <a:buNone/>
            </a:pPr>
            <a:r>
              <a:rPr lang="en-US" sz="1200" u="sng" dirty="0">
                <a:latin typeface="Helvetica" pitchFamily="34" charset="0"/>
                <a:cs typeface="Helvetica" panose="020B0604020202020204" pitchFamily="34" charset="0"/>
              </a:rPr>
              <a:t>Benefit-harm assessment</a:t>
            </a:r>
            <a:r>
              <a:rPr lang="en-US" sz="1200" dirty="0">
                <a:latin typeface="Helvetica" pitchFamily="34" charset="0"/>
                <a:cs typeface="Helvetica" panose="020B0604020202020204" pitchFamily="34" charset="0"/>
              </a:rPr>
              <a:t>: Equilibrium</a:t>
            </a:r>
          </a:p>
          <a:p>
            <a:pPr marL="0" indent="0">
              <a:lnSpc>
                <a:spcPct val="120000"/>
              </a:lnSpc>
              <a:spcBef>
                <a:spcPts val="0"/>
              </a:spcBef>
              <a:spcAft>
                <a:spcPts val="200"/>
              </a:spcAft>
              <a:buNone/>
            </a:pPr>
            <a:r>
              <a:rPr lang="en-US" sz="1200" u="sng" dirty="0">
                <a:latin typeface="Helvetica" pitchFamily="34" charset="0"/>
                <a:cs typeface="Helvetica" panose="020B0604020202020204" pitchFamily="34" charset="0"/>
              </a:rPr>
              <a:t>Value judgments</a:t>
            </a:r>
            <a:r>
              <a:rPr lang="en-US" sz="1200" dirty="0">
                <a:latin typeface="Helvetica" pitchFamily="34" charset="0"/>
                <a:cs typeface="Helvetica" panose="020B0604020202020204" pitchFamily="34" charset="0"/>
              </a:rPr>
              <a:t>: The GDG felt that in general this class of medications would represent second line therapy after failure of nasal steroids or oral antihistamines due to poor acceptance due to taste and cost, but that there may be specific patients in whom this class would be an appropriate first line therapy </a:t>
            </a:r>
          </a:p>
          <a:p>
            <a:pPr marL="0" indent="0">
              <a:lnSpc>
                <a:spcPct val="120000"/>
              </a:lnSpc>
              <a:spcBef>
                <a:spcPts val="0"/>
              </a:spcBef>
              <a:spcAft>
                <a:spcPts val="200"/>
              </a:spcAft>
              <a:buNone/>
            </a:pPr>
            <a:r>
              <a:rPr lang="en-US" sz="1200" u="sng" dirty="0">
                <a:latin typeface="Helvetica" pitchFamily="34" charset="0"/>
                <a:cs typeface="Helvetica" panose="020B0604020202020204" pitchFamily="34" charset="0"/>
              </a:rPr>
              <a:t>Intentional vagueness</a:t>
            </a:r>
            <a:r>
              <a:rPr lang="en-US" sz="12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200" u="sng" dirty="0">
                <a:latin typeface="Helvetica" panose="020B0604020202020204" pitchFamily="34" charset="0"/>
                <a:cs typeface="Helvetica" panose="020B0604020202020204" pitchFamily="34" charset="0"/>
              </a:rPr>
              <a:t>Role of patient preferences</a:t>
            </a:r>
            <a:r>
              <a:rPr lang="en-US" sz="1200" dirty="0">
                <a:latin typeface="Helvetica" panose="020B0604020202020204" pitchFamily="34" charset="0"/>
                <a:cs typeface="Helvetica" panose="020B0604020202020204" pitchFamily="34" charset="0"/>
              </a:rPr>
              <a:t>: Large- There is equilibrium of benefits to risks when using intranasal antihistamine.  Shared decision making may help ensure that the patient understands the potential benefits versus harms of undergoing this treatment; while also promoting patient compliance with medication</a:t>
            </a:r>
          </a:p>
          <a:p>
            <a:pPr marL="0" indent="0">
              <a:lnSpc>
                <a:spcPct val="120000"/>
              </a:lnSpc>
              <a:spcBef>
                <a:spcPts val="0"/>
              </a:spcBef>
              <a:spcAft>
                <a:spcPts val="200"/>
              </a:spcAft>
              <a:buNone/>
            </a:pPr>
            <a:r>
              <a:rPr lang="en-US" sz="1200" u="sng" dirty="0">
                <a:latin typeface="Helvetica" panose="020B0604020202020204" pitchFamily="34" charset="0"/>
                <a:cs typeface="Helvetica" panose="020B0604020202020204" pitchFamily="34" charset="0"/>
              </a:rPr>
              <a:t>Exclusions</a:t>
            </a:r>
            <a:r>
              <a:rPr lang="en-US" sz="1200" dirty="0">
                <a:latin typeface="Helvetica" panose="020B0604020202020204" pitchFamily="34" charset="0"/>
                <a:cs typeface="Helvetica" panose="020B0604020202020204" pitchFamily="34" charset="0"/>
              </a:rPr>
              <a:t>: Not approved for children below the age of 5</a:t>
            </a:r>
          </a:p>
          <a:p>
            <a:pPr marL="0" indent="0">
              <a:lnSpc>
                <a:spcPct val="120000"/>
              </a:lnSpc>
              <a:spcBef>
                <a:spcPts val="0"/>
              </a:spcBef>
              <a:spcAft>
                <a:spcPts val="200"/>
              </a:spcAft>
              <a:buNone/>
            </a:pPr>
            <a:r>
              <a:rPr lang="en-US" sz="1200" u="sng" dirty="0">
                <a:latin typeface="Helvetica" panose="020B0604020202020204" pitchFamily="34" charset="0"/>
                <a:cs typeface="Helvetica" panose="020B0604020202020204" pitchFamily="34" charset="0"/>
              </a:rPr>
              <a:t>Policy level</a:t>
            </a:r>
            <a:r>
              <a:rPr lang="en-US" sz="12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200"/>
              </a:spcAft>
              <a:buNone/>
            </a:pPr>
            <a:r>
              <a:rPr lang="en-US" sz="1200" u="sng" dirty="0">
                <a:latin typeface="Helvetica" panose="020B0604020202020204" pitchFamily="34" charset="0"/>
                <a:cs typeface="Helvetica" panose="020B0604020202020204" pitchFamily="34" charset="0"/>
              </a:rPr>
              <a:t>Differences of opinion</a:t>
            </a:r>
            <a:r>
              <a:rPr lang="en-US" sz="1200" dirty="0">
                <a:latin typeface="Helvetica" panose="020B0604020202020204" pitchFamily="34" charset="0"/>
                <a:cs typeface="Helvetica" panose="020B0604020202020204" pitchFamily="34" charset="0"/>
              </a:rPr>
              <a:t>: Minor; there is reasonable data supporting their use, but there was some debate regarding the harm-benefit ratio leading this to be an option. Several panel members thought these should be recommended at the same level as oral antihistamines</a:t>
            </a:r>
          </a:p>
        </p:txBody>
      </p:sp>
    </p:spTree>
    <p:extLst>
      <p:ext uri="{BB962C8B-B14F-4D97-AF65-F5344CB8AC3E}">
        <p14:creationId xmlns:p14="http://schemas.microsoft.com/office/powerpoint/2010/main" val="526531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B08B-024B-4848-86FA-3979606652B1}"/>
              </a:ext>
            </a:extLst>
          </p:cNvPr>
          <p:cNvSpPr>
            <a:spLocks noGrp="1"/>
          </p:cNvSpPr>
          <p:nvPr>
            <p:ph type="title"/>
          </p:nvPr>
        </p:nvSpPr>
        <p:spPr/>
        <p:txBody>
          <a:bodyPr/>
          <a:lstStyle/>
          <a:p>
            <a:r>
              <a:rPr lang="en-US" dirty="0"/>
              <a:t>KAS 9: Oral Leukotriene Receptor Antagonist (LTRAs)</a:t>
            </a:r>
          </a:p>
        </p:txBody>
      </p:sp>
      <p:sp>
        <p:nvSpPr>
          <p:cNvPr id="3" name="Content Placeholder 2">
            <a:extLst>
              <a:ext uri="{FF2B5EF4-FFF2-40B4-BE49-F238E27FC236}">
                <a16:creationId xmlns:a16="http://schemas.microsoft.com/office/drawing/2014/main" id="{DEF784CD-E3C6-4611-AAB7-9D26C007D681}"/>
              </a:ext>
            </a:extLst>
          </p:cNvPr>
          <p:cNvSpPr>
            <a:spLocks noGrp="1"/>
          </p:cNvSpPr>
          <p:nvPr>
            <p:ph idx="1"/>
          </p:nvPr>
        </p:nvSpPr>
        <p:spPr/>
        <p:txBody>
          <a:bodyPr>
            <a:norm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9. ORAL LEUKOTRIENE RECEPTOR ANTAGONISTS (LTRAs):  Clinicians should </a:t>
            </a:r>
            <a:r>
              <a:rPr lang="en-US" sz="1900" b="1" u="sng" dirty="0">
                <a:latin typeface="Helvetica" panose="020B0604020202020204" pitchFamily="34" charset="0"/>
                <a:cs typeface="Helvetica" panose="020B0604020202020204" pitchFamily="34" charset="0"/>
              </a:rPr>
              <a:t>not</a:t>
            </a:r>
            <a:r>
              <a:rPr lang="en-US" sz="1900" b="1" dirty="0">
                <a:latin typeface="Helvetica" panose="020B0604020202020204" pitchFamily="34" charset="0"/>
                <a:cs typeface="Helvetica" panose="020B0604020202020204" pitchFamily="34" charset="0"/>
              </a:rPr>
              <a:t> offer oral leukotriene receptor antagonists as primary therapy for patients with allergic rhinitis</a:t>
            </a:r>
            <a:r>
              <a:rPr lang="en-US" sz="1900"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 Recommendation (against) based on randomized controlled trials and systematic reviews with a preponderance of benefit over harm.</a:t>
            </a:r>
          </a:p>
          <a:p>
            <a:pPr marL="0" indent="0">
              <a:lnSpc>
                <a:spcPct val="120000"/>
              </a:lnSpc>
              <a:buNone/>
            </a:pPr>
            <a:endParaRPr lang="en-US" sz="1900" i="1" u="sng" dirty="0">
              <a:latin typeface="Helvetica" panose="020B0604020202020204" pitchFamily="34" charset="0"/>
              <a:cs typeface="Helvetica" panose="020B0604020202020204" pitchFamily="34" charset="0"/>
            </a:endParaRPr>
          </a:p>
          <a:p>
            <a:pPr marL="0" indent="0">
              <a:lnSpc>
                <a:spcPct val="120000"/>
              </a:lnSpc>
              <a:buNone/>
            </a:pPr>
            <a:r>
              <a:rPr lang="en-US" sz="1900" b="1" u="sng" dirty="0">
                <a:latin typeface="Helvetica" panose="020B0604020202020204" pitchFamily="34" charset="0"/>
                <a:cs typeface="Helvetica" panose="020B0604020202020204" pitchFamily="34" charset="0"/>
              </a:rPr>
              <a:t>Benefits:</a:t>
            </a:r>
            <a:r>
              <a:rPr lang="en-US" sz="1900" dirty="0">
                <a:latin typeface="Helvetica" panose="020B0604020202020204" pitchFamily="34" charset="0"/>
                <a:cs typeface="Helvetica" panose="020B0604020202020204" pitchFamily="34" charset="0"/>
              </a:rPr>
              <a:t> Avoid ineffective or less effective therapy, cost saving, decreased variations in care</a:t>
            </a:r>
          </a:p>
          <a:p>
            <a:pPr marL="0" indent="0">
              <a:lnSpc>
                <a:spcPct val="120000"/>
              </a:lnSpc>
              <a:buNone/>
            </a:pPr>
            <a:r>
              <a:rPr lang="en-US" sz="1900" b="1" u="sng" dirty="0">
                <a:latin typeface="Helvetica" panose="020B0604020202020204" pitchFamily="34" charset="0"/>
                <a:cs typeface="Helvetica" panose="020B0604020202020204" pitchFamily="34" charset="0"/>
              </a:rPr>
              <a:t>Risks, harms, costs: </a:t>
            </a:r>
            <a:r>
              <a:rPr lang="en-US" sz="1900" dirty="0">
                <a:latin typeface="Helvetica" panose="020B0604020202020204" pitchFamily="34" charset="0"/>
                <a:cs typeface="Helvetica" panose="020B0604020202020204" pitchFamily="34" charset="0"/>
              </a:rPr>
              <a:t>There may be a subset of patients who would benefit from this medication (i.e. Patient with both AR and asthma) </a:t>
            </a:r>
          </a:p>
        </p:txBody>
      </p:sp>
    </p:spTree>
    <p:extLst>
      <p:ext uri="{BB962C8B-B14F-4D97-AF65-F5344CB8AC3E}">
        <p14:creationId xmlns:p14="http://schemas.microsoft.com/office/powerpoint/2010/main" val="277659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A7C08-008E-4BC6-B95B-657D5A064D5A}"/>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72840D03-227C-4070-8A54-8AA9F05883AE}"/>
              </a:ext>
            </a:extLst>
          </p:cNvPr>
          <p:cNvSpPr>
            <a:spLocks noGrp="1"/>
          </p:cNvSpPr>
          <p:nvPr>
            <p:ph idx="1"/>
          </p:nvPr>
        </p:nvSpPr>
        <p:spPr/>
        <p:txBody>
          <a:bodyPr>
            <a:normAutofit fontScale="92500"/>
          </a:bodyPr>
          <a:lstStyle/>
          <a:p>
            <a:pPr marL="990600" indent="-457200">
              <a:lnSpc>
                <a:spcPct val="120000"/>
              </a:lnSpc>
              <a:spcBef>
                <a:spcPts val="1200"/>
              </a:spcBef>
              <a:buClr>
                <a:srgbClr val="C0040F"/>
              </a:buClr>
            </a:pPr>
            <a:r>
              <a:rPr lang="en-US" sz="2400" dirty="0">
                <a:latin typeface="Helvetica" panose="020B0604020202020204" pitchFamily="34" charset="0"/>
                <a:cs typeface="Helvetica" panose="020B0604020202020204" pitchFamily="34" charset="0"/>
              </a:rPr>
              <a:t>Allergic rhinitis (AR) is one of the most common diseases affecting adults. It is the most common chronic disease in children in the United States today; and is the fifth most common chronic disease in the U.S overall.</a:t>
            </a:r>
          </a:p>
          <a:p>
            <a:pPr marL="990600" indent="-457200">
              <a:lnSpc>
                <a:spcPct val="120000"/>
              </a:lnSpc>
              <a:spcBef>
                <a:spcPts val="1200"/>
              </a:spcBef>
              <a:buClr>
                <a:srgbClr val="C0040F"/>
              </a:buClr>
            </a:pPr>
            <a:r>
              <a:rPr lang="en-US" sz="2400" dirty="0">
                <a:latin typeface="Helvetica" panose="020B0604020202020204" pitchFamily="34" charset="0"/>
                <a:cs typeface="Helvetica" panose="020B0604020202020204" pitchFamily="34" charset="0"/>
              </a:rPr>
              <a:t>AR is estimated to affect nearly one in every six Americans and generates $2 to $5 billion dollars in direct health expenditures annually. </a:t>
            </a:r>
          </a:p>
          <a:p>
            <a:pPr marL="990600" indent="-457200">
              <a:lnSpc>
                <a:spcPct val="120000"/>
              </a:lnSpc>
              <a:spcBef>
                <a:spcPts val="1200"/>
              </a:spcBef>
              <a:buClr>
                <a:srgbClr val="C0040F"/>
              </a:buClr>
            </a:pPr>
            <a:r>
              <a:rPr lang="en-US" sz="2400" dirty="0">
                <a:latin typeface="Helvetica" panose="020B0604020202020204" pitchFamily="34" charset="0"/>
                <a:cs typeface="Helvetica" panose="020B0604020202020204" pitchFamily="34" charset="0"/>
              </a:rPr>
              <a:t>It can impair quality of life and through, loss of work and school, is responsible for as much as $2 to $4 billion dollars in lost productivity annually. </a:t>
            </a:r>
            <a:endParaRPr lang="en-US" sz="2400" dirty="0">
              <a:solidFill>
                <a:srgbClr val="00000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45941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B08B-024B-4848-86FA-3979606652B1}"/>
              </a:ext>
            </a:extLst>
          </p:cNvPr>
          <p:cNvSpPr>
            <a:spLocks noGrp="1"/>
          </p:cNvSpPr>
          <p:nvPr>
            <p:ph type="title"/>
          </p:nvPr>
        </p:nvSpPr>
        <p:spPr/>
        <p:txBody>
          <a:bodyPr/>
          <a:lstStyle/>
          <a:p>
            <a:r>
              <a:rPr lang="en-US" dirty="0"/>
              <a:t>KAS 9: Oral Leukotriene Receptor Antagonist (LTRAs)</a:t>
            </a:r>
          </a:p>
        </p:txBody>
      </p:sp>
      <p:sp>
        <p:nvSpPr>
          <p:cNvPr id="3" name="Content Placeholder 2">
            <a:extLst>
              <a:ext uri="{FF2B5EF4-FFF2-40B4-BE49-F238E27FC236}">
                <a16:creationId xmlns:a16="http://schemas.microsoft.com/office/drawing/2014/main" id="{DEF784CD-E3C6-4611-AAB7-9D26C007D681}"/>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Reduced use of a less effective agent for initial therapy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A</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The panel was concerned with the cost of this medication in combination with the evidence that it is less effective than first line medications</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None </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Low –rare patients with intolerance of intranasal therapy and concerns regarding somnolence may benefit from consideration of use of this class of medicine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Patient with concurrent diagnosis of asthma. These patients may benefit from oral leukotriene receptor antagonists as a first line therapy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 (against)</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4016473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FB2FC-0DCB-4166-8B61-48336FFE7604}"/>
              </a:ext>
            </a:extLst>
          </p:cNvPr>
          <p:cNvSpPr>
            <a:spLocks noGrp="1"/>
          </p:cNvSpPr>
          <p:nvPr>
            <p:ph type="title"/>
          </p:nvPr>
        </p:nvSpPr>
        <p:spPr/>
        <p:txBody>
          <a:bodyPr/>
          <a:lstStyle/>
          <a:p>
            <a:r>
              <a:rPr lang="en-US" dirty="0"/>
              <a:t>KAS 10: Combination Therapy</a:t>
            </a:r>
          </a:p>
        </p:txBody>
      </p:sp>
      <p:sp>
        <p:nvSpPr>
          <p:cNvPr id="3" name="Content Placeholder 2">
            <a:extLst>
              <a:ext uri="{FF2B5EF4-FFF2-40B4-BE49-F238E27FC236}">
                <a16:creationId xmlns:a16="http://schemas.microsoft.com/office/drawing/2014/main" id="{6FE7AB0A-31D3-4D48-9C2D-15D9FE47331D}"/>
              </a:ext>
            </a:extLst>
          </p:cNvPr>
          <p:cNvSpPr>
            <a:spLocks noGrp="1"/>
          </p:cNvSpPr>
          <p:nvPr>
            <p:ph idx="1"/>
          </p:nvPr>
        </p:nvSpPr>
        <p:spPr/>
        <p:txBody>
          <a:bodyPr>
            <a:norm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10.  COMBINATION THERAPY</a:t>
            </a:r>
            <a:r>
              <a:rPr lang="en-US" sz="1900" dirty="0">
                <a:latin typeface="Helvetica" panose="020B0604020202020204" pitchFamily="34" charset="0"/>
                <a:cs typeface="Helvetica" panose="020B0604020202020204" pitchFamily="34" charset="0"/>
              </a:rPr>
              <a:t>:  </a:t>
            </a:r>
            <a:r>
              <a:rPr lang="en-US" sz="1900" b="1" dirty="0">
                <a:latin typeface="Helvetica" panose="020B0604020202020204" pitchFamily="34" charset="0"/>
                <a:cs typeface="Helvetica" panose="020B0604020202020204" pitchFamily="34" charset="0"/>
              </a:rPr>
              <a:t>Clinicians may offer combination pharmacologic therapy in patients with allergic rhinitis who have inadequate response to pharmacologic monotherapy.  </a:t>
            </a:r>
            <a:r>
              <a:rPr lang="en-US" sz="1900" i="1" u="sng" dirty="0">
                <a:latin typeface="Helvetica" panose="020B0604020202020204" pitchFamily="34" charset="0"/>
                <a:cs typeface="Helvetica" panose="020B0604020202020204" pitchFamily="34" charset="0"/>
              </a:rPr>
              <a:t>Option</a:t>
            </a:r>
            <a:r>
              <a:rPr lang="en-US" sz="1900" dirty="0">
                <a:latin typeface="Helvetica" panose="020B0604020202020204" pitchFamily="34" charset="0"/>
                <a:cs typeface="Helvetica" panose="020B0604020202020204" pitchFamily="34" charset="0"/>
              </a:rPr>
              <a:t> based on randomized controlled trials with minor limitations and observational studies with equilibrium of benefit and harm.</a:t>
            </a:r>
          </a:p>
          <a:p>
            <a:pPr marL="0" indent="0">
              <a:lnSpc>
                <a:spcPct val="120000"/>
              </a:lnSpc>
              <a:buNone/>
            </a:pPr>
            <a:endParaRPr lang="en-US" sz="1900" dirty="0">
              <a:latin typeface="Helvetica" panose="020B0604020202020204" pitchFamily="34" charset="0"/>
              <a:cs typeface="Helvetica" panose="020B0604020202020204" pitchFamily="34" charset="0"/>
            </a:endParaRPr>
          </a:p>
          <a:p>
            <a:pPr marL="0" indent="0">
              <a:lnSpc>
                <a:spcPct val="12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Improved effectiveness and symptom control of combined therapy</a:t>
            </a:r>
          </a:p>
          <a:p>
            <a:pPr marL="0" indent="0">
              <a:lnSpc>
                <a:spcPct val="12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Increased cost, overuse of medication, use of ineffective</a:t>
            </a:r>
            <a:r>
              <a:rPr lang="en-US" sz="1900" dirty="0">
                <a:cs typeface="Helvetica" panose="020B0604020202020204" pitchFamily="34" charset="0"/>
              </a:rPr>
              <a:t> </a:t>
            </a:r>
            <a:r>
              <a:rPr lang="en-US" sz="1900" dirty="0"/>
              <a:t>combinations, multiple medication side effects, drug interactions </a:t>
            </a:r>
          </a:p>
        </p:txBody>
      </p:sp>
    </p:spTree>
    <p:extLst>
      <p:ext uri="{BB962C8B-B14F-4D97-AF65-F5344CB8AC3E}">
        <p14:creationId xmlns:p14="http://schemas.microsoft.com/office/powerpoint/2010/main" val="1892621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FB2FC-0DCB-4166-8B61-48336FFE7604}"/>
              </a:ext>
            </a:extLst>
          </p:cNvPr>
          <p:cNvSpPr>
            <a:spLocks noGrp="1"/>
          </p:cNvSpPr>
          <p:nvPr>
            <p:ph type="title"/>
          </p:nvPr>
        </p:nvSpPr>
        <p:spPr/>
        <p:txBody>
          <a:bodyPr/>
          <a:lstStyle/>
          <a:p>
            <a:r>
              <a:rPr lang="en-US" dirty="0"/>
              <a:t>KAS 10: Combination Therapy</a:t>
            </a:r>
          </a:p>
        </p:txBody>
      </p:sp>
      <p:sp>
        <p:nvSpPr>
          <p:cNvPr id="3" name="Content Placeholder 2">
            <a:extLst>
              <a:ext uri="{FF2B5EF4-FFF2-40B4-BE49-F238E27FC236}">
                <a16:creationId xmlns:a16="http://schemas.microsoft.com/office/drawing/2014/main" id="{6FE7AB0A-31D3-4D48-9C2D-15D9FE47331D}"/>
              </a:ext>
            </a:extLst>
          </p:cNvPr>
          <p:cNvSpPr>
            <a:spLocks noGrp="1"/>
          </p:cNvSpPr>
          <p:nvPr>
            <p:ph idx="1"/>
          </p:nvPr>
        </p:nvSpPr>
        <p:spPr/>
        <p:txBody>
          <a:bodyPr>
            <a:normAutofit lnSpcReduction="10000"/>
          </a:bodyPr>
          <a:lstStyle/>
          <a:p>
            <a:pPr marL="0" indent="0" defTabSz="457200" fontAlgn="auto">
              <a:lnSpc>
                <a:spcPct val="120000"/>
              </a:lnSpc>
              <a:spcBef>
                <a:spcPts val="0"/>
              </a:spcBef>
              <a:spcAft>
                <a:spcPts val="200"/>
              </a:spcAft>
              <a:buNone/>
              <a:defRPr/>
            </a:pPr>
            <a:r>
              <a:rPr lang="en-US" sz="1800" b="1" dirty="0">
                <a:latin typeface="Helvetica" pitchFamily="34" charset="0"/>
                <a:cs typeface="Helvetica" panose="020B0604020202020204" pitchFamily="34" charset="0"/>
              </a:rPr>
              <a:t>Action Statement Profile</a:t>
            </a:r>
            <a:endParaRPr lang="en-US" sz="1400" b="1" u="sng"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Reduce variations in care. Improve symptom control.</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A</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Level of confidence in evidence:</a:t>
            </a:r>
            <a:r>
              <a:rPr lang="en-US" sz="1400" dirty="0">
                <a:latin typeface="Helvetica" pitchFamily="34" charset="0"/>
                <a:cs typeface="Helvetica" panose="020B0604020202020204" pitchFamily="34" charset="0"/>
              </a:rPr>
              <a:t> High. There is strong evidence supporting the use of some combinations and the ineffectiveness of other combinations </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Benefit-harm assessment</a:t>
            </a:r>
            <a:r>
              <a:rPr lang="en-US" sz="1400" dirty="0">
                <a:latin typeface="Helvetica" pitchFamily="34" charset="0"/>
                <a:cs typeface="Helvetica" panose="020B0604020202020204" pitchFamily="34" charset="0"/>
              </a:rPr>
              <a:t>: Equilibrium</a:t>
            </a:r>
          </a:p>
          <a:p>
            <a:pPr marL="0" indent="0">
              <a:lnSpc>
                <a:spcPct val="120000"/>
              </a:lnSpc>
              <a:spcBef>
                <a:spcPts val="0"/>
              </a:spcBef>
              <a:spcAft>
                <a:spcPts val="200"/>
              </a:spcAft>
              <a:buNone/>
            </a:pPr>
            <a:r>
              <a:rPr lang="en-US" sz="1400" u="sng" dirty="0">
                <a:latin typeface="Helvetica" pitchFamily="34" charset="0"/>
                <a:cs typeface="Helvetica" panose="020B0604020202020204" pitchFamily="34" charset="0"/>
              </a:rPr>
              <a:t>Value judgments: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term “combination therapy” is non-specific as there are multiple different combinations. The details are elaborated in the supporting text. The term inadequate response to monotherapy also allows for some interpretation by clinicians and patients</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Moderate– Shared decision making in consideration of evidence for benefits, harms and cost of combinations, effective dosing and potential medication interactions to assist the patient in more effective treatment compliance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Decongestants that are part of some combined products are not approved for children under the age of 4</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endParaRPr lang="en-US" sz="1400" u="sng"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32722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B4B5-F21E-496B-BDE4-0554B63042EC}"/>
              </a:ext>
            </a:extLst>
          </p:cNvPr>
          <p:cNvSpPr>
            <a:spLocks noGrp="1"/>
          </p:cNvSpPr>
          <p:nvPr>
            <p:ph type="title"/>
          </p:nvPr>
        </p:nvSpPr>
        <p:spPr/>
        <p:txBody>
          <a:bodyPr/>
          <a:lstStyle/>
          <a:p>
            <a:r>
              <a:rPr lang="en-US" dirty="0"/>
              <a:t>KAS 11: Immunotherapy</a:t>
            </a:r>
          </a:p>
        </p:txBody>
      </p:sp>
      <p:sp>
        <p:nvSpPr>
          <p:cNvPr id="3" name="Content Placeholder 2">
            <a:extLst>
              <a:ext uri="{FF2B5EF4-FFF2-40B4-BE49-F238E27FC236}">
                <a16:creationId xmlns:a16="http://schemas.microsoft.com/office/drawing/2014/main" id="{52E07C25-AFE3-404F-A151-E2A6CFA9F29E}"/>
              </a:ext>
            </a:extLst>
          </p:cNvPr>
          <p:cNvSpPr>
            <a:spLocks noGrp="1"/>
          </p:cNvSpPr>
          <p:nvPr>
            <p:ph idx="1"/>
          </p:nvPr>
        </p:nvSpPr>
        <p:spPr/>
        <p:txBody>
          <a:bodyPr>
            <a:noAutofit/>
          </a:bodyPr>
          <a:lstStyle/>
          <a:p>
            <a:pPr marL="0" indent="0">
              <a:lnSpc>
                <a:spcPct val="120000"/>
              </a:lnSpc>
              <a:buNone/>
            </a:pPr>
            <a:r>
              <a:rPr lang="en-US" sz="1800" b="1" dirty="0">
                <a:latin typeface="Helvetica" panose="020B0604020202020204" pitchFamily="34" charset="0"/>
                <a:cs typeface="Helvetica" panose="020B0604020202020204" pitchFamily="34" charset="0"/>
              </a:rPr>
              <a:t>STATEMENT 11.  IMMUNOTHERAPY: Clinicians should offer or refer to a clinician who can offer immunotherapy (sublingual or subcutaneous) for patients with allergic rhinitis who have inadequate response to symptoms with pharmacologic therapy with or without environmental controls.</a:t>
            </a:r>
            <a:r>
              <a:rPr lang="en-US" sz="1800" dirty="0">
                <a:latin typeface="Helvetica" panose="020B0604020202020204" pitchFamily="34" charset="0"/>
                <a:cs typeface="Helvetica" panose="020B0604020202020204" pitchFamily="34" charset="0"/>
              </a:rPr>
              <a:t> </a:t>
            </a:r>
            <a:r>
              <a:rPr lang="en-US" sz="1800" i="1" u="sng" dirty="0">
                <a:latin typeface="Helvetica" panose="020B0604020202020204" pitchFamily="34" charset="0"/>
                <a:cs typeface="Helvetica" panose="020B0604020202020204" pitchFamily="34" charset="0"/>
              </a:rPr>
              <a:t> Recommendation based on randomized controlled trials and systematic reviews with a preponderance of benefit over harm.</a:t>
            </a:r>
          </a:p>
          <a:p>
            <a:pPr marL="0" indent="0">
              <a:lnSpc>
                <a:spcPct val="120000"/>
              </a:lnSpc>
              <a:spcBef>
                <a:spcPts val="0"/>
              </a:spcBef>
              <a:buNone/>
            </a:pPr>
            <a:endParaRPr lang="en-US" sz="1800" i="1" u="sng" dirty="0">
              <a:latin typeface="Helvetica" panose="020B0604020202020204" pitchFamily="34" charset="0"/>
              <a:cs typeface="Helvetica" panose="020B0604020202020204" pitchFamily="34" charset="0"/>
            </a:endParaRPr>
          </a:p>
          <a:p>
            <a:pPr marL="0" indent="0">
              <a:lnSpc>
                <a:spcPct val="120000"/>
              </a:lnSpc>
              <a:buNone/>
            </a:pPr>
            <a:r>
              <a:rPr lang="en-US" sz="1800" b="1" u="sng" dirty="0">
                <a:latin typeface="Helvetica" panose="020B0604020202020204" pitchFamily="34" charset="0"/>
                <a:cs typeface="Helvetica" panose="020B0604020202020204" pitchFamily="34" charset="0"/>
              </a:rPr>
              <a:t>Benefits:</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Altered natural history, improved symptom control, decreased need for medical therapy, long-term cost effectiveness, may improve or prevent asthma or other comorbidities, and may prevent new sensitizations</a:t>
            </a:r>
          </a:p>
          <a:p>
            <a:pPr marL="0" indent="0">
              <a:lnSpc>
                <a:spcPct val="120000"/>
              </a:lnSpc>
              <a:spcAft>
                <a:spcPts val="0"/>
              </a:spcAft>
              <a:buNone/>
            </a:pPr>
            <a:r>
              <a:rPr lang="en-US" sz="1800" b="1" u="sng" dirty="0">
                <a:latin typeface="Helvetica" panose="020B0604020202020204" pitchFamily="34" charset="0"/>
                <a:cs typeface="Helvetica" panose="020B0604020202020204" pitchFamily="34" charset="0"/>
              </a:rPr>
              <a:t>Risks, harms, costs</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Local reactions, and systemic reactions including anaphylaxis, increased initial cost, frequency of treatment (logistics), pain of injection, delayed onset of symptom control (months)</a:t>
            </a:r>
          </a:p>
        </p:txBody>
      </p:sp>
    </p:spTree>
    <p:extLst>
      <p:ext uri="{BB962C8B-B14F-4D97-AF65-F5344CB8AC3E}">
        <p14:creationId xmlns:p14="http://schemas.microsoft.com/office/powerpoint/2010/main" val="25775593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B4B5-F21E-496B-BDE4-0554B63042EC}"/>
              </a:ext>
            </a:extLst>
          </p:cNvPr>
          <p:cNvSpPr>
            <a:spLocks noGrp="1"/>
          </p:cNvSpPr>
          <p:nvPr>
            <p:ph type="title"/>
          </p:nvPr>
        </p:nvSpPr>
        <p:spPr/>
        <p:txBody>
          <a:bodyPr/>
          <a:lstStyle/>
          <a:p>
            <a:r>
              <a:rPr lang="en-US" dirty="0"/>
              <a:t>KAS 11: Immunotherapy</a:t>
            </a:r>
          </a:p>
        </p:txBody>
      </p:sp>
      <p:sp>
        <p:nvSpPr>
          <p:cNvPr id="3" name="Content Placeholder 2">
            <a:extLst>
              <a:ext uri="{FF2B5EF4-FFF2-40B4-BE49-F238E27FC236}">
                <a16:creationId xmlns:a16="http://schemas.microsoft.com/office/drawing/2014/main" id="{52E07C25-AFE3-404F-A151-E2A6CFA9F29E}"/>
              </a:ext>
            </a:extLst>
          </p:cNvPr>
          <p:cNvSpPr>
            <a:spLocks noGrp="1"/>
          </p:cNvSpPr>
          <p:nvPr>
            <p:ph idx="1"/>
          </p:nvPr>
        </p:nvSpPr>
        <p:spPr/>
        <p:txBody>
          <a:bodyPr>
            <a:normAutofit fontScale="92500" lnSpcReduction="20000"/>
          </a:bodyPr>
          <a:lstStyle/>
          <a:p>
            <a:pPr marL="0" indent="0" defTabSz="457200" fontAlgn="auto">
              <a:lnSpc>
                <a:spcPct val="120000"/>
              </a:lnSpc>
              <a:spcBef>
                <a:spcPts val="0"/>
              </a:spcBef>
              <a:spcAft>
                <a:spcPts val="200"/>
              </a:spcAft>
              <a:buNone/>
              <a:defRPr/>
            </a:pPr>
            <a:r>
              <a:rPr lang="en-US" sz="1400" b="1" dirty="0">
                <a:latin typeface="Helvetica" panose="020B0604020202020204" pitchFamily="34" charset="0"/>
                <a:cs typeface="Helvetica" panose="020B0604020202020204" pitchFamily="34" charset="0"/>
              </a:rPr>
              <a:t>Action Statement Profile</a:t>
            </a:r>
            <a:endParaRPr lang="en-US" sz="1400" u="sng"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Increased appropriate use of immunotherapy and reduce variation in care; Increased awareness of immunotherapy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A</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We elected to use the term inadequate response to medical therapy as there are circumstances where immunotherapy may be beneficial for symptom control even if there is some response to medical therapy since immunotherapy addresses the underlying pathophysiology of atopy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Large - There are potential risks, harms and costs associated with the use of immunotherapy and a delayed onset.  Shared decision making may help the patient understand the potential harms of undergoing this treatment. In addition, the efficacy of using this mode of therapy also depends upon patient compliance with frequency and duration of treatment, as well as delay in onset of effect with immunotherapy</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Uncontrolled asthma</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2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Minor; some panel members felt that immunotherapy could be offered as first line treatment to patients who elect not to use medical therapy</a:t>
            </a:r>
            <a:endParaRPr lang="en-US" sz="14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27444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39164-AEE6-4672-8AA3-F5BA73922B1B}"/>
              </a:ext>
            </a:extLst>
          </p:cNvPr>
          <p:cNvSpPr>
            <a:spLocks noGrp="1"/>
          </p:cNvSpPr>
          <p:nvPr>
            <p:ph type="title"/>
          </p:nvPr>
        </p:nvSpPr>
        <p:spPr/>
        <p:txBody>
          <a:bodyPr/>
          <a:lstStyle/>
          <a:p>
            <a:r>
              <a:rPr lang="en-US" dirty="0"/>
              <a:t>KAS 12: Inferior Turbinate Reduction</a:t>
            </a:r>
          </a:p>
        </p:txBody>
      </p:sp>
      <p:sp>
        <p:nvSpPr>
          <p:cNvPr id="3" name="Content Placeholder 2">
            <a:extLst>
              <a:ext uri="{FF2B5EF4-FFF2-40B4-BE49-F238E27FC236}">
                <a16:creationId xmlns:a16="http://schemas.microsoft.com/office/drawing/2014/main" id="{3F381CD7-A449-4593-A64A-C5DFE6195D65}"/>
              </a:ext>
            </a:extLst>
          </p:cNvPr>
          <p:cNvSpPr>
            <a:spLocks noGrp="1"/>
          </p:cNvSpPr>
          <p:nvPr>
            <p:ph idx="1"/>
          </p:nvPr>
        </p:nvSpPr>
        <p:spPr/>
        <p:txBody>
          <a:bodyPr>
            <a:norm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12. INFERIOR TURBUNATE REDUCTION: Clinicians may offer, or refer to a surgeon who can offer, inferior turbinate reduction in patients with allergic rhinitis with nasal airway obstruction and enlarged inferior </a:t>
            </a:r>
            <a:r>
              <a:rPr lang="en-US" sz="1900" b="1" dirty="0" err="1">
                <a:latin typeface="Helvetica" panose="020B0604020202020204" pitchFamily="34" charset="0"/>
                <a:cs typeface="Helvetica" panose="020B0604020202020204" pitchFamily="34" charset="0"/>
              </a:rPr>
              <a:t>turbinates</a:t>
            </a:r>
            <a:r>
              <a:rPr lang="en-US" sz="1900" b="1" dirty="0">
                <a:latin typeface="Helvetica" panose="020B0604020202020204" pitchFamily="34" charset="0"/>
                <a:cs typeface="Helvetica" panose="020B0604020202020204" pitchFamily="34" charset="0"/>
              </a:rPr>
              <a:t> who have failed medical management.</a:t>
            </a:r>
            <a:r>
              <a:rPr lang="en-US" sz="1900" dirty="0">
                <a:latin typeface="Helvetica" panose="020B0604020202020204" pitchFamily="34" charset="0"/>
                <a:cs typeface="Helvetica" panose="020B0604020202020204" pitchFamily="34" charset="0"/>
              </a:rPr>
              <a:t> </a:t>
            </a:r>
            <a:r>
              <a:rPr lang="en-US" sz="1900" u="sng" dirty="0">
                <a:latin typeface="Helvetica" panose="020B0604020202020204" pitchFamily="34" charset="0"/>
                <a:cs typeface="Helvetica" panose="020B0604020202020204" pitchFamily="34" charset="0"/>
              </a:rPr>
              <a:t>Option based on observational studies with a preponderance of benefit over harm.</a:t>
            </a:r>
          </a:p>
          <a:p>
            <a:pPr marL="0" indent="0">
              <a:lnSpc>
                <a:spcPct val="120000"/>
              </a:lnSpc>
              <a:spcBef>
                <a:spcPts val="1800"/>
              </a:spcBef>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Improved symptoms, improved QOL, improved medication delivery, reduced medication use, better sleep</a:t>
            </a:r>
          </a:p>
          <a:p>
            <a:pPr marL="0" indent="0">
              <a:lnSpc>
                <a:spcPct val="12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Unnecessary surgery,  cost of surgery, risks of surgery, atrophic rhinitis</a:t>
            </a:r>
          </a:p>
        </p:txBody>
      </p:sp>
    </p:spTree>
    <p:extLst>
      <p:ext uri="{BB962C8B-B14F-4D97-AF65-F5344CB8AC3E}">
        <p14:creationId xmlns:p14="http://schemas.microsoft.com/office/powerpoint/2010/main" val="121725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39164-AEE6-4672-8AA3-F5BA73922B1B}"/>
              </a:ext>
            </a:extLst>
          </p:cNvPr>
          <p:cNvSpPr>
            <a:spLocks noGrp="1"/>
          </p:cNvSpPr>
          <p:nvPr>
            <p:ph type="title"/>
          </p:nvPr>
        </p:nvSpPr>
        <p:spPr/>
        <p:txBody>
          <a:bodyPr/>
          <a:lstStyle/>
          <a:p>
            <a:r>
              <a:rPr lang="en-US" dirty="0"/>
              <a:t>KAS 12: Inferior Turbinate Reduction</a:t>
            </a:r>
          </a:p>
        </p:txBody>
      </p:sp>
      <p:sp>
        <p:nvSpPr>
          <p:cNvPr id="3" name="Content Placeholder 2">
            <a:extLst>
              <a:ext uri="{FF2B5EF4-FFF2-40B4-BE49-F238E27FC236}">
                <a16:creationId xmlns:a16="http://schemas.microsoft.com/office/drawing/2014/main" id="{3F381CD7-A449-4593-A64A-C5DFE6195D65}"/>
              </a:ext>
            </a:extLst>
          </p:cNvPr>
          <p:cNvSpPr>
            <a:spLocks noGrp="1"/>
          </p:cNvSpPr>
          <p:nvPr>
            <p:ph idx="1"/>
          </p:nvPr>
        </p:nvSpPr>
        <p:spPr/>
        <p:txBody>
          <a:bodyPr>
            <a:normAutofit fontScale="55000" lnSpcReduction="20000"/>
          </a:bodyPr>
          <a:lstStyle/>
          <a:p>
            <a:pPr marL="0" lvl="0" indent="0" defTabSz="457200" fontAlgn="auto">
              <a:lnSpc>
                <a:spcPct val="120000"/>
              </a:lnSpc>
              <a:spcBef>
                <a:spcPts val="0"/>
              </a:spcBef>
              <a:spcAft>
                <a:spcPts val="0"/>
              </a:spcAft>
              <a:buNone/>
              <a:defRPr/>
            </a:pPr>
            <a:r>
              <a:rPr lang="en-US" sz="3600" b="1" dirty="0">
                <a:latin typeface="Helvetica" pitchFamily="34" charset="0"/>
                <a:cs typeface="Helvetica" panose="020B0604020202020204" pitchFamily="34" charset="0"/>
              </a:rPr>
              <a:t>Action Statement Profile</a:t>
            </a:r>
          </a:p>
          <a:p>
            <a:pPr marL="0" lvl="0" indent="0">
              <a:lnSpc>
                <a:spcPct val="120000"/>
              </a:lnSpc>
              <a:spcBef>
                <a:spcPts val="0"/>
              </a:spcBef>
              <a:spcAft>
                <a:spcPts val="200"/>
              </a:spcAft>
              <a:buNone/>
              <a:defRPr/>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Improved nasal breathing and QOL</a:t>
            </a:r>
          </a:p>
          <a:p>
            <a:pPr marL="0" lvl="0" indent="0">
              <a:lnSpc>
                <a:spcPct val="120000"/>
              </a:lnSpc>
              <a:spcBef>
                <a:spcPts val="0"/>
              </a:spcBef>
              <a:spcAft>
                <a:spcPts val="200"/>
              </a:spcAft>
              <a:buNone/>
              <a:defRPr/>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a:t>
            </a:r>
          </a:p>
          <a:p>
            <a:pPr marL="0" lvl="0" indent="0">
              <a:lnSpc>
                <a:spcPct val="120000"/>
              </a:lnSpc>
              <a:spcBef>
                <a:spcPts val="0"/>
              </a:spcBef>
              <a:spcAft>
                <a:spcPts val="200"/>
              </a:spcAft>
              <a:buNone/>
              <a:defRPr/>
            </a:pPr>
            <a:r>
              <a:rPr lang="en-US" u="sng" dirty="0">
                <a:latin typeface="Helvetica" panose="020B0604020202020204" pitchFamily="34" charset="0"/>
                <a:cs typeface="Helvetica" panose="020B0604020202020204" pitchFamily="34" charset="0"/>
              </a:rPr>
              <a:t>Level of confidence in the evidence</a:t>
            </a:r>
            <a:r>
              <a:rPr lang="en-US" dirty="0">
                <a:latin typeface="Helvetica" panose="020B0604020202020204" pitchFamily="34" charset="0"/>
                <a:cs typeface="Helvetica" panose="020B0604020202020204" pitchFamily="34" charset="0"/>
              </a:rPr>
              <a:t>: Moderate</a:t>
            </a:r>
          </a:p>
          <a:p>
            <a:pPr marL="0" lvl="0" indent="0">
              <a:lnSpc>
                <a:spcPct val="120000"/>
              </a:lnSpc>
              <a:spcBef>
                <a:spcPts val="0"/>
              </a:spcBef>
              <a:spcAft>
                <a:spcPts val="200"/>
              </a:spcAft>
              <a:buNone/>
              <a:defRPr/>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defRPr/>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The panel felt that in spite of lack of head-to-head trials between medical and surgical therapy, surgery should be reserved for patients failing medical therapy due to the higher risk of any surgical management</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The panel elected to use the term failure of medical therapy as there are circumstances where inferior turbinate reduction may be beneficial for symptom control even if there is some response to medical therapy</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Large-Clinicians should utilize a shared decision-making process about the risks, benefits and costs of undergoing surgery and associated use of anesthesia</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Patients who are not surgical candidates</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Differences of opinion</a:t>
            </a:r>
            <a:r>
              <a:rPr lang="en-US" dirty="0">
                <a:latin typeface="Helvetica" panose="020B0604020202020204" pitchFamily="34" charset="0"/>
                <a:cs typeface="Helvetica" panose="020B0604020202020204" pitchFamily="34" charset="0"/>
              </a:rPr>
              <a:t>: Minor difference of opinion whether allergic rhinitis is an independent risk factor for turbinate hypertrophy </a:t>
            </a:r>
          </a:p>
        </p:txBody>
      </p:sp>
    </p:spTree>
    <p:extLst>
      <p:ext uri="{BB962C8B-B14F-4D97-AF65-F5344CB8AC3E}">
        <p14:creationId xmlns:p14="http://schemas.microsoft.com/office/powerpoint/2010/main" val="33102752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D300-2285-4B97-B459-B61A7E92FA5A}"/>
              </a:ext>
            </a:extLst>
          </p:cNvPr>
          <p:cNvSpPr>
            <a:spLocks noGrp="1"/>
          </p:cNvSpPr>
          <p:nvPr>
            <p:ph type="title"/>
          </p:nvPr>
        </p:nvSpPr>
        <p:spPr/>
        <p:txBody>
          <a:bodyPr/>
          <a:lstStyle/>
          <a:p>
            <a:r>
              <a:rPr lang="en-US" dirty="0"/>
              <a:t>KAS 13: Acupuncture</a:t>
            </a:r>
          </a:p>
        </p:txBody>
      </p:sp>
      <p:sp>
        <p:nvSpPr>
          <p:cNvPr id="3" name="Content Placeholder 2">
            <a:extLst>
              <a:ext uri="{FF2B5EF4-FFF2-40B4-BE49-F238E27FC236}">
                <a16:creationId xmlns:a16="http://schemas.microsoft.com/office/drawing/2014/main" id="{459D50E1-B628-4175-AD84-9BFCE795B9D5}"/>
              </a:ext>
            </a:extLst>
          </p:cNvPr>
          <p:cNvSpPr>
            <a:spLocks noGrp="1"/>
          </p:cNvSpPr>
          <p:nvPr>
            <p:ph idx="1"/>
          </p:nvPr>
        </p:nvSpPr>
        <p:spPr/>
        <p:txBody>
          <a:bodyPr>
            <a:normAutofit/>
          </a:bodyPr>
          <a:lstStyle/>
          <a:p>
            <a:pPr marL="0" indent="0">
              <a:lnSpc>
                <a:spcPct val="110000"/>
              </a:lnSpc>
              <a:buNone/>
            </a:pPr>
            <a:r>
              <a:rPr lang="en-US" sz="1900" b="1" dirty="0">
                <a:latin typeface="Helvetica" panose="020B0604020202020204" pitchFamily="34" charset="0"/>
                <a:cs typeface="Helvetica" panose="020B0604020202020204" pitchFamily="34" charset="0"/>
              </a:rPr>
              <a:t>STATEMENT 13.  ACUPUNCTURE: Clinicians may offer acupuncture, or refer to a clinician who can offer acupuncture, for patients with allergic rhinitis who are interested in non-pharmacologic therapy.  </a:t>
            </a:r>
            <a:r>
              <a:rPr lang="en-US" sz="1900" i="1" u="sng" dirty="0">
                <a:latin typeface="Helvetica" panose="020B0604020202020204" pitchFamily="34" charset="0"/>
                <a:cs typeface="Helvetica" panose="020B0604020202020204" pitchFamily="34" charset="0"/>
              </a:rPr>
              <a:t>Option based on Randomized controlled trials with limitations, observational studies with consistent effects, and a preponderance of benefit over harm</a:t>
            </a:r>
            <a:r>
              <a:rPr lang="en-US" sz="1900" i="1" u="sng" dirty="0">
                <a:cs typeface="Helvetica" panose="020B0604020202020204" pitchFamily="34" charset="0"/>
              </a:rPr>
              <a:t>.</a:t>
            </a:r>
          </a:p>
          <a:p>
            <a:pPr marL="0" indent="0">
              <a:lnSpc>
                <a:spcPct val="110000"/>
              </a:lnSpc>
              <a:buNone/>
            </a:pPr>
            <a:endParaRPr lang="en-US" sz="1900" i="1" u="sng" dirty="0">
              <a:cs typeface="Helvetica" panose="020B0604020202020204" pitchFamily="34" charset="0"/>
            </a:endParaRPr>
          </a:p>
          <a:p>
            <a:pPr marL="0" indent="0">
              <a:lnSpc>
                <a:spcPct val="11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Effective alternative to medical therapies, reduction of symptoms, may more closely align with patient values, improved quality of life, avoidance of medication use and potential side effects</a:t>
            </a:r>
          </a:p>
          <a:p>
            <a:pPr marL="0" indent="0">
              <a:lnSpc>
                <a:spcPct val="11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a:t>
            </a:r>
            <a:r>
              <a:rPr lang="en-US" sz="1900" dirty="0">
                <a:cs typeface="Helvetica" panose="020B0604020202020204" pitchFamily="34" charset="0"/>
              </a:rPr>
              <a:t> </a:t>
            </a:r>
            <a:r>
              <a:rPr lang="en-US" sz="1900" dirty="0"/>
              <a:t>logistics of multiple treatments, need for multiple needle sticks, cost of treatment, rare infections. </a:t>
            </a:r>
          </a:p>
        </p:txBody>
      </p:sp>
    </p:spTree>
    <p:extLst>
      <p:ext uri="{BB962C8B-B14F-4D97-AF65-F5344CB8AC3E}">
        <p14:creationId xmlns:p14="http://schemas.microsoft.com/office/powerpoint/2010/main" val="41308284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D300-2285-4B97-B459-B61A7E92FA5A}"/>
              </a:ext>
            </a:extLst>
          </p:cNvPr>
          <p:cNvSpPr>
            <a:spLocks noGrp="1"/>
          </p:cNvSpPr>
          <p:nvPr>
            <p:ph type="title"/>
          </p:nvPr>
        </p:nvSpPr>
        <p:spPr/>
        <p:txBody>
          <a:bodyPr/>
          <a:lstStyle/>
          <a:p>
            <a:r>
              <a:rPr lang="en-US" dirty="0"/>
              <a:t>KAS 13: Acupuncture</a:t>
            </a:r>
          </a:p>
        </p:txBody>
      </p:sp>
      <p:sp>
        <p:nvSpPr>
          <p:cNvPr id="3" name="Content Placeholder 2">
            <a:extLst>
              <a:ext uri="{FF2B5EF4-FFF2-40B4-BE49-F238E27FC236}">
                <a16:creationId xmlns:a16="http://schemas.microsoft.com/office/drawing/2014/main" id="{459D50E1-B628-4175-AD84-9BFCE795B9D5}"/>
              </a:ext>
            </a:extLst>
          </p:cNvPr>
          <p:cNvSpPr>
            <a:spLocks noGrp="1"/>
          </p:cNvSpPr>
          <p:nvPr>
            <p:ph idx="1"/>
          </p:nvPr>
        </p:nvSpPr>
        <p:spPr/>
        <p:txBody>
          <a:bodyPr>
            <a:normAutofit/>
          </a:bodyPr>
          <a:lstStyle/>
          <a:p>
            <a:pPr marL="0" indent="0" defTabSz="457200" fontAlgn="auto">
              <a:lnSpc>
                <a:spcPct val="120000"/>
              </a:lnSpc>
              <a:spcBef>
                <a:spcPts val="0"/>
              </a:spcBef>
              <a:spcAft>
                <a:spcPts val="600"/>
              </a:spcAft>
              <a:buNone/>
              <a:defRPr/>
            </a:pPr>
            <a:r>
              <a:rPr lang="en-US" sz="1600" b="1" dirty="0">
                <a:latin typeface="Helvetica" panose="020B0604020202020204" pitchFamily="34" charset="0"/>
                <a:cs typeface="Helvetica" panose="020B0604020202020204" pitchFamily="34" charset="0"/>
              </a:rPr>
              <a:t>Action Statement Profile</a:t>
            </a:r>
            <a:endParaRPr lang="en-US" sz="1600" u="sng"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Quality improvement opportunity</a:t>
            </a:r>
            <a:r>
              <a:rPr lang="en-US" sz="1600" dirty="0">
                <a:latin typeface="Helvetica" panose="020B0604020202020204" pitchFamily="34" charset="0"/>
                <a:cs typeface="Helvetica" panose="020B0604020202020204" pitchFamily="34" charset="0"/>
              </a:rPr>
              <a:t>: Increased awareness of acupuncture as a treatment option for allergic rhinitis</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Aggregate evidence quality</a:t>
            </a:r>
            <a:r>
              <a:rPr lang="en-US" sz="1600" dirty="0">
                <a:latin typeface="Helvetica" panose="020B0604020202020204" pitchFamily="34" charset="0"/>
                <a:cs typeface="Helvetica" panose="020B0604020202020204" pitchFamily="34" charset="0"/>
              </a:rPr>
              <a:t>: Grade B</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Level of confidence in evidence</a:t>
            </a:r>
            <a:r>
              <a:rPr lang="en-US" sz="1600" dirty="0">
                <a:latin typeface="Helvetica" panose="020B0604020202020204" pitchFamily="34" charset="0"/>
                <a:cs typeface="Helvetica" panose="020B0604020202020204" pitchFamily="34" charset="0"/>
              </a:rPr>
              <a:t>: Low; the randomized trials did not show comparison to traditional medical therapy for allergic rhinitis and had methodological flaws</a:t>
            </a:r>
            <a:endParaRPr lang="en-US" sz="1600" u="sng"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Benefit-harm assessment</a:t>
            </a:r>
            <a:r>
              <a:rPr lang="en-US" sz="16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Value judgments</a:t>
            </a:r>
            <a:r>
              <a:rPr lang="en-US" sz="1600" dirty="0">
                <a:latin typeface="Helvetica" panose="020B0604020202020204" pitchFamily="34" charset="0"/>
                <a:cs typeface="Helvetica" panose="020B0604020202020204" pitchFamily="34" charset="0"/>
              </a:rPr>
              <a:t>: Panel members varied in their preconceived bias for or against  acupuncture </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Intentional vagueness</a:t>
            </a:r>
            <a:r>
              <a:rPr lang="en-US" sz="16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Role of patient preferences</a:t>
            </a:r>
            <a:r>
              <a:rPr lang="en-US" sz="1600" dirty="0">
                <a:latin typeface="Helvetica" panose="020B0604020202020204" pitchFamily="34" charset="0"/>
                <a:cs typeface="Helvetica" panose="020B0604020202020204" pitchFamily="34" charset="0"/>
              </a:rPr>
              <a:t>: Limited- Potential for shared decision-making</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Exclusions</a:t>
            </a:r>
            <a:r>
              <a:rPr lang="en-US" sz="16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Policy level</a:t>
            </a:r>
            <a:r>
              <a:rPr lang="en-US" sz="16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Differences of opinions</a:t>
            </a:r>
            <a:r>
              <a:rPr lang="en-US" sz="16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41601742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3D6E-6CE4-4073-AA05-23B1BFD55D3E}"/>
              </a:ext>
            </a:extLst>
          </p:cNvPr>
          <p:cNvSpPr>
            <a:spLocks noGrp="1"/>
          </p:cNvSpPr>
          <p:nvPr>
            <p:ph type="title"/>
          </p:nvPr>
        </p:nvSpPr>
        <p:spPr/>
        <p:txBody>
          <a:bodyPr/>
          <a:lstStyle/>
          <a:p>
            <a:r>
              <a:rPr lang="en-US" dirty="0"/>
              <a:t>KAS 14: Herbal Therapy</a:t>
            </a:r>
          </a:p>
        </p:txBody>
      </p:sp>
      <p:sp>
        <p:nvSpPr>
          <p:cNvPr id="3" name="Content Placeholder 2">
            <a:extLst>
              <a:ext uri="{FF2B5EF4-FFF2-40B4-BE49-F238E27FC236}">
                <a16:creationId xmlns:a16="http://schemas.microsoft.com/office/drawing/2014/main" id="{C2891C52-BAFF-4141-8187-669EA64D8720}"/>
              </a:ext>
            </a:extLst>
          </p:cNvPr>
          <p:cNvSpPr>
            <a:spLocks noGrp="1"/>
          </p:cNvSpPr>
          <p:nvPr>
            <p:ph idx="1"/>
          </p:nvPr>
        </p:nvSpPr>
        <p:spPr/>
        <p:txBody>
          <a:bodyPr>
            <a:normAutofit/>
          </a:bodyPr>
          <a:lstStyle/>
          <a:p>
            <a:pPr marL="0" indent="0">
              <a:lnSpc>
                <a:spcPct val="100000"/>
              </a:lnSpc>
              <a:buNone/>
            </a:pPr>
            <a:r>
              <a:rPr lang="en-US" sz="1900" b="1" dirty="0">
                <a:latin typeface="Helvetica" panose="020B0604020202020204" pitchFamily="34" charset="0"/>
                <a:cs typeface="Helvetica" panose="020B0604020202020204" pitchFamily="34" charset="0"/>
              </a:rPr>
              <a:t>STATEMENT 14.  HERBAL THERAPY: No recommendation regarding the use of herbal therapy for patients with allergic rhinitis.</a:t>
            </a:r>
            <a:r>
              <a:rPr lang="en-US" sz="1900" dirty="0">
                <a:latin typeface="Helvetica" panose="020B0604020202020204" pitchFamily="34" charset="0"/>
                <a:cs typeface="Helvetica" panose="020B0604020202020204" pitchFamily="34" charset="0"/>
              </a:rPr>
              <a:t> </a:t>
            </a:r>
            <a:r>
              <a:rPr lang="en-US" sz="1900" i="1" u="sng" dirty="0">
                <a:latin typeface="Helvetica" panose="020B0604020202020204" pitchFamily="34" charset="0"/>
                <a:cs typeface="Helvetica" panose="020B0604020202020204" pitchFamily="34" charset="0"/>
              </a:rPr>
              <a:t>No recommendation based on limited knowledge of herbal medicines, concern about the quality of standardization and safety. </a:t>
            </a:r>
          </a:p>
          <a:p>
            <a:pPr marL="0" indent="0">
              <a:lnSpc>
                <a:spcPct val="100000"/>
              </a:lnSpc>
              <a:buNone/>
            </a:pPr>
            <a:endParaRPr lang="en-US" sz="1900" dirty="0">
              <a:latin typeface="Helvetica" panose="020B0604020202020204" pitchFamily="34" charset="0"/>
              <a:cs typeface="Helvetica" panose="020B0604020202020204" pitchFamily="34" charset="0"/>
            </a:endParaRPr>
          </a:p>
          <a:p>
            <a:pPr marL="0" indent="0">
              <a:lnSpc>
                <a:spcPct val="10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Improved awareness of alternative treatments, improved education of side effects of herbal therapy</a:t>
            </a:r>
          </a:p>
          <a:p>
            <a:pPr marL="0" indent="0">
              <a:lnSpc>
                <a:spcPct val="10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Not applicable</a:t>
            </a:r>
            <a:endParaRPr lang="en-US" sz="19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5362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205133"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27086329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4584-F006-4ADC-8E14-72C1E105776A}"/>
              </a:ext>
            </a:extLst>
          </p:cNvPr>
          <p:cNvSpPr>
            <a:spLocks noGrp="1"/>
          </p:cNvSpPr>
          <p:nvPr>
            <p:ph type="title"/>
          </p:nvPr>
        </p:nvSpPr>
        <p:spPr/>
        <p:txBody>
          <a:bodyPr/>
          <a:lstStyle/>
          <a:p>
            <a:r>
              <a:rPr lang="en-US" dirty="0"/>
              <a:t>KAS 14: Herbal Therapy</a:t>
            </a:r>
          </a:p>
        </p:txBody>
      </p:sp>
      <p:sp>
        <p:nvSpPr>
          <p:cNvPr id="3" name="Content Placeholder 2">
            <a:extLst>
              <a:ext uri="{FF2B5EF4-FFF2-40B4-BE49-F238E27FC236}">
                <a16:creationId xmlns:a16="http://schemas.microsoft.com/office/drawing/2014/main" id="{7D3A8737-E064-4164-8FCF-D500FF46D2F7}"/>
              </a:ext>
            </a:extLst>
          </p:cNvPr>
          <p:cNvSpPr>
            <a:spLocks noGrp="1"/>
          </p:cNvSpPr>
          <p:nvPr>
            <p:ph idx="1"/>
          </p:nvPr>
        </p:nvSpPr>
        <p:spPr/>
        <p:txBody>
          <a:bodyPr>
            <a:normAutofit fontScale="55000" lnSpcReduction="20000"/>
          </a:bodyPr>
          <a:lstStyle/>
          <a:p>
            <a:pPr marL="0" indent="0" defTabSz="457200" fontAlgn="auto">
              <a:lnSpc>
                <a:spcPct val="120000"/>
              </a:lnSpc>
              <a:spcBef>
                <a:spcPts val="0"/>
              </a:spcBef>
              <a:spcAft>
                <a:spcPts val="600"/>
              </a:spcAft>
              <a:buNone/>
              <a:defRPr/>
            </a:pPr>
            <a:r>
              <a:rPr lang="en-US" b="1" dirty="0">
                <a:latin typeface="Helvetica" panose="020B0604020202020204" pitchFamily="34" charset="0"/>
                <a:cs typeface="Helvetica" panose="020B0604020202020204" pitchFamily="34" charset="0"/>
              </a:rPr>
              <a:t>Action Statement Profile</a:t>
            </a:r>
            <a:endParaRPr lang="en-US" u="sng"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Not applicable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Uncertain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Low. Many of the studies were small and of questionable methodology; The meta analyses were done in English, but looked at articles from the Chinese literature which are not available for assessment by the panel</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Not applicable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There are many herbal therapies but there is only evidence for a few that have appropriate studies. There is limited knowledge about these products among most of the panel members and accordingly there was a bias against their use. There is concern about the quality of standardization of herbal medicines and their safety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No recommendation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Differences of opinion</a:t>
            </a:r>
            <a:r>
              <a:rPr lang="en-US"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7305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02A9-7184-4D0C-8F38-68E5F03F9260}"/>
              </a:ext>
            </a:extLst>
          </p:cNvPr>
          <p:cNvSpPr>
            <a:spLocks noGrp="1"/>
          </p:cNvSpPr>
          <p:nvPr>
            <p:ph type="title"/>
          </p:nvPr>
        </p:nvSpPr>
        <p:spPr/>
        <p:txBody>
          <a:bodyPr/>
          <a:lstStyle/>
          <a:p>
            <a:r>
              <a:rPr lang="en-US" dirty="0"/>
              <a:t>Summary of Guideline Key Action Statements</a:t>
            </a:r>
          </a:p>
        </p:txBody>
      </p:sp>
      <p:pic>
        <p:nvPicPr>
          <p:cNvPr id="4" name="table">
            <a:extLst>
              <a:ext uri="{FF2B5EF4-FFF2-40B4-BE49-F238E27FC236}">
                <a16:creationId xmlns:a16="http://schemas.microsoft.com/office/drawing/2014/main" id="{89D2EAD9-8048-48F4-B862-8D5ECC91A611}"/>
              </a:ext>
            </a:extLst>
          </p:cNvPr>
          <p:cNvPicPr>
            <a:picLocks noGrp="1" noChangeAspect="1"/>
          </p:cNvPicPr>
          <p:nvPr>
            <p:ph idx="1"/>
          </p:nvPr>
        </p:nvPicPr>
        <p:blipFill>
          <a:blip r:embed="rId2"/>
          <a:stretch>
            <a:fillRect/>
          </a:stretch>
        </p:blipFill>
        <p:spPr>
          <a:xfrm>
            <a:off x="2830023" y="1690688"/>
            <a:ext cx="6531953" cy="4162425"/>
          </a:xfrm>
          <a:prstGeom prst="rect">
            <a:avLst/>
          </a:prstGeom>
        </p:spPr>
      </p:pic>
    </p:spTree>
    <p:extLst>
      <p:ext uri="{BB962C8B-B14F-4D97-AF65-F5344CB8AC3E}">
        <p14:creationId xmlns:p14="http://schemas.microsoft.com/office/powerpoint/2010/main" val="1685504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28DBE-FF4A-428F-81E2-31CFBAA35F56}"/>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9F10EF61-A29D-40E5-AADC-A6ED9890BFA0}"/>
              </a:ext>
            </a:extLst>
          </p:cNvPr>
          <p:cNvSpPr>
            <a:spLocks noGrp="1"/>
          </p:cNvSpPr>
          <p:nvPr>
            <p:ph idx="1"/>
          </p:nvPr>
        </p:nvSpPr>
        <p:spPr/>
        <p:txBody>
          <a:bodyPr>
            <a:normAutofit fontScale="92500"/>
          </a:bodyPr>
          <a:lstStyle/>
          <a:p>
            <a:pPr marL="0" indent="0" algn="ctr">
              <a:lnSpc>
                <a:spcPct val="120000"/>
              </a:lnSpc>
              <a:buNone/>
            </a:pPr>
            <a:r>
              <a:rPr lang="en-US" sz="1600" dirty="0">
                <a:latin typeface="Helvetica" panose="020B0604020202020204" pitchFamily="34" charset="0"/>
                <a:cs typeface="Helvetica" panose="020B0604020202020204" pitchFamily="34" charset="0"/>
              </a:rPr>
              <a:t>The GDG identified 15 research needs as a result of writing this guideline.</a:t>
            </a:r>
          </a:p>
          <a:p>
            <a:pPr>
              <a:lnSpc>
                <a:spcPct val="120000"/>
              </a:lnSpc>
              <a:buFont typeface="+mj-lt"/>
              <a:buAutoNum type="arabicPeriod"/>
            </a:pPr>
            <a:r>
              <a:rPr lang="en-US" sz="1400" dirty="0">
                <a:latin typeface="Helvetica" panose="020B0604020202020204" pitchFamily="34" charset="0"/>
                <a:cs typeface="Helvetica" panose="020B0604020202020204" pitchFamily="34" charset="0"/>
              </a:rPr>
              <a:t>Determine the effect of environmental control strategies on AR.  The aggregate evidence profile for environmental controls was a grade B. Controlled trials to identify the efficacy of environmental controls on measurable AR endpoints are needed.</a:t>
            </a:r>
          </a:p>
          <a:p>
            <a:pPr>
              <a:lnSpc>
                <a:spcPct val="120000"/>
              </a:lnSpc>
              <a:buFont typeface="+mj-lt"/>
              <a:buAutoNum type="arabicPeriod"/>
            </a:pPr>
            <a:r>
              <a:rPr lang="en-US" sz="1400" dirty="0">
                <a:latin typeface="Helvetica" panose="020B0604020202020204" pitchFamily="34" charset="0"/>
                <a:cs typeface="Helvetica" panose="020B0604020202020204" pitchFamily="34" charset="0"/>
              </a:rPr>
              <a:t>Evaluate the safety and efficacy of SIT, specifically SLIT.  There have been few U.S.-based studies evaluating SLIT which has been offered in the United States in an off-label, non-FDA approved fashion.  With FDA approval of ORALAIR, a mixed allergen extract consisting of the following pollens: (Sweet Vernal, Orchard, Perennial Rye, Timothy, and Kentucky Blue Grass), </a:t>
            </a:r>
            <a:r>
              <a:rPr lang="en-US" sz="1400" dirty="0" err="1">
                <a:latin typeface="Helvetica" panose="020B0604020202020204" pitchFamily="34" charset="0"/>
                <a:cs typeface="Helvetica" panose="020B0604020202020204" pitchFamily="34" charset="0"/>
              </a:rPr>
              <a:t>Grastek</a:t>
            </a:r>
            <a:r>
              <a:rPr lang="en-US" sz="1400" dirty="0">
                <a:latin typeface="Helvetica" panose="020B0604020202020204" pitchFamily="34" charset="0"/>
                <a:cs typeface="Helvetica" panose="020B0604020202020204" pitchFamily="34" charset="0"/>
              </a:rPr>
              <a:t> (treatment for Timothy grass pollen) and </a:t>
            </a:r>
            <a:r>
              <a:rPr lang="en-US" sz="1400" dirty="0" err="1">
                <a:latin typeface="Helvetica" panose="020B0604020202020204" pitchFamily="34" charset="0"/>
                <a:cs typeface="Helvetica" panose="020B0604020202020204" pitchFamily="34" charset="0"/>
              </a:rPr>
              <a:t>Ragwitek</a:t>
            </a:r>
            <a:r>
              <a:rPr lang="en-US" sz="1400" dirty="0">
                <a:latin typeface="Helvetica" panose="020B0604020202020204" pitchFamily="34" charset="0"/>
                <a:cs typeface="Helvetica" panose="020B0604020202020204" pitchFamily="34" charset="0"/>
              </a:rPr>
              <a:t> (treatment for short ragweed pollen) in 2014, prospective, randomized, controlled studies are needed to properly evaluate the effect of the office-sold physician-diluted, non-standardized products and other SLIT preparations. </a:t>
            </a:r>
          </a:p>
          <a:p>
            <a:pPr>
              <a:lnSpc>
                <a:spcPct val="120000"/>
              </a:lnSpc>
              <a:buFont typeface="+mj-lt"/>
              <a:buAutoNum type="arabicPeriod"/>
            </a:pPr>
            <a:r>
              <a:rPr lang="en-US" sz="1400" dirty="0">
                <a:latin typeface="Helvetica" panose="020B0604020202020204" pitchFamily="34" charset="0"/>
                <a:cs typeface="Helvetica" panose="020B0604020202020204" pitchFamily="34" charset="0"/>
              </a:rPr>
              <a:t>Cost-effectiveness research (including direct and indirect costs) of SCIT compared to SLIT is needed. There also needs to be better comparisons of SLIT vs. SCIT which are very few and far between and of which there are none in the United States.  </a:t>
            </a:r>
            <a:endParaRPr lang="en-US" sz="1400" b="1" dirty="0">
              <a:latin typeface="Helvetica" panose="020B0604020202020204" pitchFamily="34" charset="0"/>
              <a:cs typeface="Helvetica" panose="020B0604020202020204" pitchFamily="34" charset="0"/>
            </a:endParaRPr>
          </a:p>
          <a:p>
            <a:pPr>
              <a:lnSpc>
                <a:spcPct val="120000"/>
              </a:lnSpc>
              <a:buFont typeface="+mj-lt"/>
              <a:buAutoNum type="arabicPeriod"/>
            </a:pPr>
            <a:r>
              <a:rPr lang="en-US" sz="1400" dirty="0">
                <a:latin typeface="Helvetica" panose="020B0604020202020204" pitchFamily="34" charset="0"/>
                <a:cs typeface="Helvetica" panose="020B0604020202020204" pitchFamily="34" charset="0"/>
              </a:rPr>
              <a:t>Determine the molecular effects of first-line therapies for AR target end-organ immune responses (i.e. topical steroids and antihistamines for nasal symptoms).  Basic, mechanistic research in the fields of allergy and immunology addressing the underlying triggers for specific patients is needed, as well as other immune-modulating treatments that alter the pathophysiology of AR and its comorbid conditions.</a:t>
            </a:r>
          </a:p>
        </p:txBody>
      </p:sp>
    </p:spTree>
    <p:extLst>
      <p:ext uri="{BB962C8B-B14F-4D97-AF65-F5344CB8AC3E}">
        <p14:creationId xmlns:p14="http://schemas.microsoft.com/office/powerpoint/2010/main" val="661763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28DBE-FF4A-428F-81E2-31CFBAA35F56}"/>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9F10EF61-A29D-40E5-AADC-A6ED9890BFA0}"/>
              </a:ext>
            </a:extLst>
          </p:cNvPr>
          <p:cNvSpPr>
            <a:spLocks noGrp="1"/>
          </p:cNvSpPr>
          <p:nvPr>
            <p:ph idx="1"/>
          </p:nvPr>
        </p:nvSpPr>
        <p:spPr/>
        <p:txBody>
          <a:bodyPr>
            <a:normAutofit fontScale="92500" lnSpcReduction="20000"/>
          </a:bodyPr>
          <a:lstStyle/>
          <a:p>
            <a:pPr marL="342900" indent="-342900">
              <a:lnSpc>
                <a:spcPct val="100000"/>
              </a:lnSpc>
              <a:buFont typeface="+mj-lt"/>
              <a:buAutoNum type="arabicPeriod" startAt="5"/>
            </a:pPr>
            <a:r>
              <a:rPr lang="en-US" sz="1600" dirty="0">
                <a:latin typeface="Helvetica" panose="020B0604020202020204" pitchFamily="34" charset="0"/>
                <a:cs typeface="Helvetica" panose="020B0604020202020204" pitchFamily="34" charset="0"/>
              </a:rPr>
              <a:t>Determine the safety and efficacy of acupuncture for AR.  There is a relative paucity of data in the English literature regarding the use of complementary and integrative medicine for AR.  As such, specific recommendations for or against these treatments could not be made.  Higher levels of evidence regarding these therapies need to be obtained through well-designed clinical trials and/or systematic reviews of existing data.</a:t>
            </a:r>
          </a:p>
          <a:p>
            <a:pPr marL="342900" indent="-342900">
              <a:lnSpc>
                <a:spcPct val="100000"/>
              </a:lnSpc>
              <a:buFont typeface="+mj-lt"/>
              <a:buAutoNum type="arabicPeriod" startAt="5"/>
            </a:pPr>
            <a:r>
              <a:rPr lang="en-US" sz="1600" dirty="0">
                <a:latin typeface="Helvetica" panose="020B0604020202020204" pitchFamily="34" charset="0"/>
                <a:cs typeface="Helvetica" panose="020B0604020202020204" pitchFamily="34" charset="0"/>
              </a:rPr>
              <a:t>The studies on herbal therapies involve use of preparations that combine numerous herbal extracts in varying amounts, thus research needs to be conducted on specific herbal extracts along with standardization of dosing to determine efficacy for AR.</a:t>
            </a:r>
          </a:p>
          <a:p>
            <a:pPr marL="342900" indent="-342900">
              <a:lnSpc>
                <a:spcPct val="100000"/>
              </a:lnSpc>
              <a:buFont typeface="+mj-lt"/>
              <a:buAutoNum type="arabicPeriod" startAt="5"/>
            </a:pPr>
            <a:r>
              <a:rPr lang="en-US" sz="1600" dirty="0">
                <a:latin typeface="Helvetica" panose="020B0604020202020204" pitchFamily="34" charset="0"/>
                <a:cs typeface="Helvetica" panose="020B0604020202020204" pitchFamily="34" charset="0"/>
              </a:rPr>
              <a:t>Controlled trials comparing surgical versus medical management of inferior turbinate hypertrophy with nasal congestion in patients with AR.  In addition, there is a need for further research regarding the role of septoplasty in the treatment of AR.  </a:t>
            </a:r>
          </a:p>
          <a:p>
            <a:pPr marL="342900" indent="-342900">
              <a:lnSpc>
                <a:spcPct val="100000"/>
              </a:lnSpc>
              <a:buFont typeface="+mj-lt"/>
              <a:buAutoNum type="arabicPeriod" startAt="5"/>
            </a:pPr>
            <a:r>
              <a:rPr lang="en-US" sz="1600" dirty="0">
                <a:latin typeface="Helvetica" panose="020B0604020202020204" pitchFamily="34" charset="0"/>
                <a:cs typeface="Helvetica" panose="020B0604020202020204" pitchFamily="34" charset="0"/>
              </a:rPr>
              <a:t>Determine the relationship between AR and comorbid conditions such as otitis media and sinusitis.  In addition, research is needed to determine the effect of AR treatment on comorbid conditions and the effect of treatment for comorbid conditions on AR.</a:t>
            </a:r>
          </a:p>
          <a:p>
            <a:pPr marL="342900" indent="-342900">
              <a:lnSpc>
                <a:spcPct val="100000"/>
              </a:lnSpc>
              <a:buFont typeface="+mj-lt"/>
              <a:buAutoNum type="arabicPeriod" startAt="5"/>
            </a:pPr>
            <a:r>
              <a:rPr lang="en-US" sz="1600" dirty="0">
                <a:latin typeface="Helvetica" panose="020B0604020202020204" pitchFamily="34" charset="0"/>
                <a:cs typeface="Helvetica" panose="020B0604020202020204" pitchFamily="34" charset="0"/>
              </a:rPr>
              <a:t>Impact of patient adherence to different treatments, and treatment outcomes, which often is neglected in establishing the evidence base for AR or other treatments in trials.  There is a need for increased diversity in trial subjects and the examination of other factors influencing treatment outcomes such as ease or utility of treatment administrations, as well as the impact of patient education aides, etc. on patient adherence and subsequent outcomes.</a:t>
            </a:r>
          </a:p>
        </p:txBody>
      </p:sp>
    </p:spTree>
    <p:extLst>
      <p:ext uri="{BB962C8B-B14F-4D97-AF65-F5344CB8AC3E}">
        <p14:creationId xmlns:p14="http://schemas.microsoft.com/office/powerpoint/2010/main" val="779090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28DBE-FF4A-428F-81E2-31CFBAA35F56}"/>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9F10EF61-A29D-40E5-AADC-A6ED9890BFA0}"/>
              </a:ext>
            </a:extLst>
          </p:cNvPr>
          <p:cNvSpPr>
            <a:spLocks noGrp="1"/>
          </p:cNvSpPr>
          <p:nvPr>
            <p:ph idx="1"/>
          </p:nvPr>
        </p:nvSpPr>
        <p:spPr/>
        <p:txBody>
          <a:bodyPr>
            <a:normAutofit lnSpcReduction="10000"/>
          </a:bodyPr>
          <a:lstStyle/>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More research, including basic and/or translational trials, evaluating novel forms of immunotherapy such as peptide vaccines, DNA conjugated vaccines, intradermal injections or </a:t>
            </a:r>
            <a:r>
              <a:rPr lang="en-US" sz="1600" dirty="0" err="1">
                <a:latin typeface="Helvetica" panose="020B0604020202020204" pitchFamily="34" charset="0"/>
                <a:cs typeface="Helvetica" panose="020B0604020202020204" pitchFamily="34" charset="0"/>
              </a:rPr>
              <a:t>intralymphatic</a:t>
            </a:r>
            <a:r>
              <a:rPr lang="en-US" sz="1600" dirty="0">
                <a:latin typeface="Helvetica" panose="020B0604020202020204" pitchFamily="34" charset="0"/>
                <a:cs typeface="Helvetica" panose="020B0604020202020204" pitchFamily="34" charset="0"/>
              </a:rPr>
              <a:t> injections.  These are all strategies that are hypothesized to reduce the allergenicity of extracts while maintaining or enhancing the beneficial effects on the immune system.</a:t>
            </a:r>
          </a:p>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Analyze the impact of immunomodulatory agents for the treatment of asthma on allergic rhinitis. </a:t>
            </a:r>
          </a:p>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Determine the relationship between AR and comorbid conditions such as otitis media and sinusitis. In addition, research is needed to determine the effect of AR on comorbid conditions. </a:t>
            </a:r>
          </a:p>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Determine whether different forms of allergy testing can provide clinically meaningful information. It is still unclear whether one form of testing is superior than the other in identifying clinically relevant allergens.</a:t>
            </a:r>
          </a:p>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Studies to determine the effect of combined allergen formulations for AR that are standardized, tolerable and effectively dosed.</a:t>
            </a:r>
          </a:p>
          <a:p>
            <a:pPr marL="342900" indent="-342900">
              <a:lnSpc>
                <a:spcPct val="110000"/>
              </a:lnSpc>
              <a:buFont typeface="+mj-lt"/>
              <a:buAutoNum type="arabicPeriod" startAt="10"/>
            </a:pPr>
            <a:r>
              <a:rPr lang="en-US" sz="1600" dirty="0">
                <a:latin typeface="Helvetica" panose="020B0604020202020204" pitchFamily="34" charset="0"/>
                <a:cs typeface="Helvetica" panose="020B0604020202020204" pitchFamily="34" charset="0"/>
              </a:rPr>
              <a:t>Outcome measures needed using SN-5 or other tools to measure and compare efficacy of medical and surgical treatments for nasal congestion/AR in both children and adults.</a:t>
            </a:r>
          </a:p>
        </p:txBody>
      </p:sp>
    </p:spTree>
    <p:extLst>
      <p:ext uri="{BB962C8B-B14F-4D97-AF65-F5344CB8AC3E}">
        <p14:creationId xmlns:p14="http://schemas.microsoft.com/office/powerpoint/2010/main" val="5030384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57576" y="1825625"/>
            <a:ext cx="7896224"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11" name="Content Placeholder 10">
            <a:extLst>
              <a:ext uri="{FF2B5EF4-FFF2-40B4-BE49-F238E27FC236}">
                <a16:creationId xmlns:a16="http://schemas.microsoft.com/office/drawing/2014/main" id="{1843BABA-B1EB-494E-97B9-627DFE270D42}"/>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a:t>AAO-HNSF List of 10 Things Physicians and Patients Should Question</a:t>
            </a:r>
            <a:endParaRPr lang="en-US" baseline="30000" dirty="0"/>
          </a:p>
        </p:txBody>
      </p:sp>
      <p:pic>
        <p:nvPicPr>
          <p:cNvPr id="6" name="Content Placeholder 5" descr="A screenshot of a social media post&#10;&#10;Description automatically generated">
            <a:extLst>
              <a:ext uri="{FF2B5EF4-FFF2-40B4-BE49-F238E27FC236}">
                <a16:creationId xmlns:a16="http://schemas.microsoft.com/office/drawing/2014/main" id="{C05E2902-91C0-4E9C-86C8-9C9F200CDA12}"/>
              </a:ext>
            </a:extLst>
          </p:cNvPr>
          <p:cNvPicPr>
            <a:picLocks noGrp="1" noChangeAspect="1"/>
          </p:cNvPicPr>
          <p:nvPr>
            <p:ph idx="1"/>
          </p:nvPr>
        </p:nvPicPr>
        <p:blipFill>
          <a:blip r:embed="rId2"/>
          <a:stretch>
            <a:fillRect/>
          </a:stretch>
        </p:blipFill>
        <p:spPr>
          <a:xfrm>
            <a:off x="3828702" y="2932478"/>
            <a:ext cx="6170975" cy="3483101"/>
          </a:xfrm>
        </p:spPr>
      </p:pic>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4" y="1694009"/>
            <a:ext cx="5382409" cy="685034"/>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4" y="2379043"/>
            <a:ext cx="5382409" cy="685034"/>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27AF84CC-CA29-4CD2-9FAD-71839170E9C7}"/>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1" y="3863373"/>
            <a:ext cx="3001873" cy="129266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2"/>
                </a:solidFill>
                <a:latin typeface="Arial" panose="020B0604020202020204" pitchFamily="34" charset="0"/>
                <a:ea typeface="+mn-ea"/>
                <a:cs typeface="Arial" panose="020B0604020202020204" pitchFamily="34" charset="0"/>
              </a:rPr>
              <a:t>What Statement Relates to this Clinical Practice Guideline?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15" name="Picture 14">
            <a:extLst>
              <a:ext uri="{FF2B5EF4-FFF2-40B4-BE49-F238E27FC236}">
                <a16:creationId xmlns:a16="http://schemas.microsoft.com/office/drawing/2014/main" id="{2E0FE500-236B-47A9-9D36-804B9B7D2975}"/>
              </a:ext>
            </a:extLst>
          </p:cNvPr>
          <p:cNvPicPr>
            <a:picLocks noChangeAspect="1"/>
          </p:cNvPicPr>
          <p:nvPr/>
        </p:nvPicPr>
        <p:blipFill>
          <a:blip r:embed="rId3"/>
          <a:stretch>
            <a:fillRect/>
          </a:stretch>
        </p:blipFill>
        <p:spPr>
          <a:xfrm>
            <a:off x="4323304" y="1825625"/>
            <a:ext cx="6615392" cy="841959"/>
          </a:xfrm>
          <a:prstGeom prst="rect">
            <a:avLst/>
          </a:prstGeom>
        </p:spPr>
      </p:pic>
      <p:sp>
        <p:nvSpPr>
          <p:cNvPr id="16" name="TextBox 8">
            <a:extLst>
              <a:ext uri="{FF2B5EF4-FFF2-40B4-BE49-F238E27FC236}">
                <a16:creationId xmlns:a16="http://schemas.microsoft.com/office/drawing/2014/main" id="{02FC05DC-1AA5-479B-ACB8-0CC4E3D23C1F}"/>
              </a:ext>
            </a:extLst>
          </p:cNvPr>
          <p:cNvSpPr txBox="1"/>
          <p:nvPr/>
        </p:nvSpPr>
        <p:spPr>
          <a:xfrm>
            <a:off x="4562476" y="2670594"/>
            <a:ext cx="5553074" cy="160043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r>
              <a:rPr lang="en-US" sz="2000" dirty="0">
                <a:solidFill>
                  <a:schemeClr val="tx2"/>
                </a:solidFill>
              </a:rPr>
              <a:t>History, physical examination and allergy testing are the cornerstones of diagnosis of allergic rhinitis. The utility of imaging for allergic rhinitis is unproven.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chemeClr val="tx2"/>
              </a:solidFill>
              <a:effectLst/>
              <a:uLnTx/>
              <a:uFillTx/>
            </a:endParaRPr>
          </a:p>
        </p:txBody>
      </p:sp>
      <p:sp>
        <p:nvSpPr>
          <p:cNvPr id="17" name="TextBox 9">
            <a:extLst>
              <a:ext uri="{FF2B5EF4-FFF2-40B4-BE49-F238E27FC236}">
                <a16:creationId xmlns:a16="http://schemas.microsoft.com/office/drawing/2014/main" id="{17CEDE25-0D56-4BB8-B0A0-9EB615594C91}"/>
              </a:ext>
            </a:extLst>
          </p:cNvPr>
          <p:cNvSpPr txBox="1"/>
          <p:nvPr/>
        </p:nvSpPr>
        <p:spPr>
          <a:xfrm>
            <a:off x="4448637" y="4140372"/>
            <a:ext cx="5961727" cy="1015663"/>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chemeClr val="tx2"/>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More information is available at </a:t>
            </a:r>
            <a:r>
              <a:rPr kumimoji="0" lang="en-US" sz="2000" b="0" i="0" u="none" strike="noStrike" kern="0" cap="none" spc="0" normalizeH="0" baseline="0" noProof="0" dirty="0">
                <a:ln>
                  <a:noFill/>
                </a:ln>
                <a:solidFill>
                  <a:schemeClr val="tx2"/>
                </a:solidFill>
                <a:effectLst/>
                <a:uLnTx/>
                <a:uFillTx/>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www.entnet.org/ChoosingWisely.org</a:t>
            </a:r>
            <a:r>
              <a:rPr kumimoji="0" lang="en-US" sz="2000" b="0" i="0" u="none" strike="noStrike" kern="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 </a:t>
            </a:r>
            <a:endParaRPr kumimoji="0" lang="en-US" sz="2000" b="0" i="0" u="none" strike="noStrike" kern="0" cap="none" spc="0" normalizeH="0" baseline="0" noProof="0" dirty="0">
              <a:ln>
                <a:noFill/>
              </a:ln>
              <a:solidFill>
                <a:schemeClr val="tx2"/>
              </a:solidFill>
              <a:effectLst/>
              <a:uLnTx/>
              <a:uFillTx/>
            </a:endParaRPr>
          </a:p>
        </p:txBody>
      </p:sp>
    </p:spTree>
    <p:extLst>
      <p:ext uri="{BB962C8B-B14F-4D97-AF65-F5344CB8AC3E}">
        <p14:creationId xmlns:p14="http://schemas.microsoft.com/office/powerpoint/2010/main" val="1569810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050"/>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5262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218CD-9436-4D48-9E5E-8BEE31D3E4B8}"/>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EE4F4829-E036-492A-BF54-B9765F1C9145}"/>
              </a:ext>
            </a:extLst>
          </p:cNvPr>
          <p:cNvSpPr>
            <a:spLocks noGrp="1"/>
          </p:cNvSpPr>
          <p:nvPr>
            <p:ph idx="1"/>
          </p:nvPr>
        </p:nvSpPr>
        <p:spPr/>
        <p:txBody>
          <a:bodyPr/>
          <a:lstStyle/>
          <a:p>
            <a:pPr marL="971550" indent="-457200">
              <a:spcBef>
                <a:spcPts val="1200"/>
              </a:spcBef>
              <a:spcAft>
                <a:spcPts val="1200"/>
              </a:spcAft>
              <a:buClr>
                <a:srgbClr val="C0040F"/>
              </a:buClr>
            </a:pPr>
            <a:r>
              <a:rPr lang="en-US" dirty="0">
                <a:latin typeface="Helvetica" pitchFamily="34" charset="0"/>
                <a:cs typeface="Helvetica"/>
              </a:rPr>
              <a:t>Michael D. Seidman, MD (Chair)</a:t>
            </a:r>
          </a:p>
          <a:p>
            <a:pPr marL="971550" indent="-457200">
              <a:spcBef>
                <a:spcPts val="1200"/>
              </a:spcBef>
              <a:spcAft>
                <a:spcPts val="1200"/>
              </a:spcAft>
              <a:buClr>
                <a:srgbClr val="C0040F"/>
              </a:buClr>
            </a:pPr>
            <a:r>
              <a:rPr lang="en-US" dirty="0">
                <a:latin typeface="Helvetica" pitchFamily="34" charset="0"/>
              </a:rPr>
              <a:t>Richard K. </a:t>
            </a:r>
            <a:r>
              <a:rPr lang="en-US" dirty="0" err="1">
                <a:latin typeface="Helvetica" pitchFamily="34" charset="0"/>
              </a:rPr>
              <a:t>Gurgel</a:t>
            </a:r>
            <a:r>
              <a:rPr lang="en-US" dirty="0">
                <a:latin typeface="Helvetica" pitchFamily="34" charset="0"/>
              </a:rPr>
              <a:t>, MD (Assistant Chair)</a:t>
            </a:r>
          </a:p>
          <a:p>
            <a:pPr marL="971550" indent="-457200">
              <a:spcBef>
                <a:spcPts val="1200"/>
              </a:spcBef>
              <a:spcAft>
                <a:spcPts val="1200"/>
              </a:spcAft>
              <a:buClr>
                <a:srgbClr val="C0040F"/>
              </a:buClr>
            </a:pPr>
            <a:r>
              <a:rPr lang="en-US" dirty="0">
                <a:latin typeface="Helvetica" pitchFamily="34" charset="0"/>
              </a:rPr>
              <a:t>Sandra Y. Lin, MD (Assistant Chair)</a:t>
            </a:r>
          </a:p>
          <a:p>
            <a:pPr marL="971550" indent="-457200">
              <a:spcBef>
                <a:spcPts val="1200"/>
              </a:spcBef>
              <a:spcAft>
                <a:spcPts val="1200"/>
              </a:spcAft>
              <a:buClr>
                <a:srgbClr val="C0040F"/>
              </a:buClr>
            </a:pPr>
            <a:r>
              <a:rPr lang="en-US" dirty="0">
                <a:latin typeface="Helvetica" pitchFamily="34" charset="0"/>
              </a:rPr>
              <a:t>Seth R. Schwartz, MD, MPH (Methodologist)</a:t>
            </a:r>
          </a:p>
        </p:txBody>
      </p:sp>
    </p:spTree>
    <p:extLst>
      <p:ext uri="{BB962C8B-B14F-4D97-AF65-F5344CB8AC3E}">
        <p14:creationId xmlns:p14="http://schemas.microsoft.com/office/powerpoint/2010/main" val="13367196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81C16-A8C0-4D6C-8042-F4AF433C9C11}"/>
              </a:ext>
            </a:extLst>
          </p:cNvPr>
          <p:cNvSpPr>
            <a:spLocks noGrp="1"/>
          </p:cNvSpPr>
          <p:nvPr>
            <p:ph type="title"/>
          </p:nvPr>
        </p:nvSpPr>
        <p:spPr/>
        <p:txBody>
          <a:bodyPr/>
          <a:lstStyle/>
          <a:p>
            <a:r>
              <a:rPr lang="en-US" dirty="0"/>
              <a:t>Multi-Disciplinary Panel</a:t>
            </a:r>
          </a:p>
        </p:txBody>
      </p:sp>
      <p:pic>
        <p:nvPicPr>
          <p:cNvPr id="4" name="table">
            <a:extLst>
              <a:ext uri="{FF2B5EF4-FFF2-40B4-BE49-F238E27FC236}">
                <a16:creationId xmlns:a16="http://schemas.microsoft.com/office/drawing/2014/main" id="{82A47F4A-EC44-486D-ACFF-684B16F22A7A}"/>
              </a:ext>
            </a:extLst>
          </p:cNvPr>
          <p:cNvPicPr>
            <a:picLocks noGrp="1" noChangeAspect="1"/>
          </p:cNvPicPr>
          <p:nvPr>
            <p:ph idx="1"/>
          </p:nvPr>
        </p:nvPicPr>
        <p:blipFill>
          <a:blip r:embed="rId2"/>
          <a:stretch>
            <a:fillRect/>
          </a:stretch>
        </p:blipFill>
        <p:spPr>
          <a:xfrm>
            <a:off x="2739493" y="1528101"/>
            <a:ext cx="6713013" cy="4386924"/>
          </a:xfrm>
          <a:prstGeom prst="rect">
            <a:avLst/>
          </a:prstGeom>
        </p:spPr>
      </p:pic>
    </p:spTree>
    <p:extLst>
      <p:ext uri="{BB962C8B-B14F-4D97-AF65-F5344CB8AC3E}">
        <p14:creationId xmlns:p14="http://schemas.microsoft.com/office/powerpoint/2010/main" val="243232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86C70-275E-4632-8DD4-C97DDAA6D1B3}"/>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CEFD70E-1822-4728-857C-9DF7117D2B6C}"/>
              </a:ext>
            </a:extLst>
          </p:cNvPr>
          <p:cNvSpPr>
            <a:spLocks noGrp="1"/>
          </p:cNvSpPr>
          <p:nvPr>
            <p:ph idx="1"/>
          </p:nvPr>
        </p:nvSpPr>
        <p:spPr/>
        <p:txBody>
          <a:bodyPr/>
          <a:lstStyle/>
          <a:p>
            <a:pPr marL="0" indent="0">
              <a:buNone/>
            </a:pPr>
            <a:r>
              <a:rPr lang="en-US" dirty="0">
                <a:latin typeface="Helvetica" pitchFamily="34" charset="0"/>
              </a:rPr>
              <a:t>To provide evidence-based recommendations for clinicians managing patients with allergic rhinitis, </a:t>
            </a:r>
            <a:r>
              <a:rPr lang="en-US" dirty="0"/>
              <a:t>optimize patient care, promote effective diagnosis and therapy, and reduce harmful or unnecessary variations in care. </a:t>
            </a:r>
            <a:endParaRPr lang="en-US" dirty="0">
              <a:latin typeface="Helvetica" pitchFamily="34" charset="0"/>
            </a:endParaRPr>
          </a:p>
          <a:p>
            <a:pPr marL="0" indent="0">
              <a:buNone/>
            </a:pPr>
            <a:endParaRPr lang="en-US" dirty="0"/>
          </a:p>
        </p:txBody>
      </p:sp>
    </p:spTree>
    <p:extLst>
      <p:ext uri="{BB962C8B-B14F-4D97-AF65-F5344CB8AC3E}">
        <p14:creationId xmlns:p14="http://schemas.microsoft.com/office/powerpoint/2010/main" val="370497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03D35-B6E4-4AB1-B347-400099EBC094}"/>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139AD93F-8A17-4C37-8095-A1D79C98FF6C}"/>
              </a:ext>
            </a:extLst>
          </p:cNvPr>
          <p:cNvSpPr>
            <a:spLocks noGrp="1"/>
          </p:cNvSpPr>
          <p:nvPr>
            <p:ph idx="1"/>
          </p:nvPr>
        </p:nvSpPr>
        <p:spPr/>
        <p:txBody>
          <a:bodyPr/>
          <a:lstStyle/>
          <a:p>
            <a:pPr marL="0" indent="0">
              <a:buNone/>
            </a:pPr>
            <a:r>
              <a:rPr lang="en-US" dirty="0">
                <a:latin typeface="Helvetica" panose="020B0604020202020204" pitchFamily="34" charset="0"/>
                <a:cs typeface="Helvetica" panose="020B0604020202020204" pitchFamily="34" charset="0"/>
              </a:rPr>
              <a:t>Pediatric (over two years of age) and adult patients with Allergic Rhinitis. </a:t>
            </a:r>
          </a:p>
          <a:p>
            <a:pPr marL="0" indent="0">
              <a:buNone/>
            </a:pPr>
            <a:endParaRPr lang="en-US" dirty="0"/>
          </a:p>
        </p:txBody>
      </p:sp>
    </p:spTree>
    <p:extLst>
      <p:ext uri="{BB962C8B-B14F-4D97-AF65-F5344CB8AC3E}">
        <p14:creationId xmlns:p14="http://schemas.microsoft.com/office/powerpoint/2010/main" val="331039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39260-4216-47BE-B7A6-18BC62CCCFCF}"/>
              </a:ext>
            </a:extLst>
          </p:cNvPr>
          <p:cNvSpPr>
            <a:spLocks noGrp="1"/>
          </p:cNvSpPr>
          <p:nvPr>
            <p:ph type="title"/>
          </p:nvPr>
        </p:nvSpPr>
        <p:spPr/>
        <p:txBody>
          <a:bodyPr/>
          <a:lstStyle/>
          <a:p>
            <a:r>
              <a:rPr lang="en-US" dirty="0"/>
              <a:t>Definitions</a:t>
            </a:r>
          </a:p>
        </p:txBody>
      </p:sp>
      <p:pic>
        <p:nvPicPr>
          <p:cNvPr id="4" name="table">
            <a:extLst>
              <a:ext uri="{FF2B5EF4-FFF2-40B4-BE49-F238E27FC236}">
                <a16:creationId xmlns:a16="http://schemas.microsoft.com/office/drawing/2014/main" id="{0C85E675-8B6A-42C9-A052-B313851CFD6C}"/>
              </a:ext>
            </a:extLst>
          </p:cNvPr>
          <p:cNvPicPr>
            <a:picLocks noGrp="1" noChangeAspect="1"/>
          </p:cNvPicPr>
          <p:nvPr>
            <p:ph idx="1"/>
          </p:nvPr>
        </p:nvPicPr>
        <p:blipFill>
          <a:blip r:embed="rId2"/>
          <a:stretch>
            <a:fillRect/>
          </a:stretch>
        </p:blipFill>
        <p:spPr>
          <a:xfrm>
            <a:off x="1587125" y="1514475"/>
            <a:ext cx="9017749" cy="4237016"/>
          </a:xfrm>
          <a:prstGeom prst="rect">
            <a:avLst/>
          </a:prstGeom>
        </p:spPr>
      </p:pic>
    </p:spTree>
    <p:extLst>
      <p:ext uri="{BB962C8B-B14F-4D97-AF65-F5344CB8AC3E}">
        <p14:creationId xmlns:p14="http://schemas.microsoft.com/office/powerpoint/2010/main" val="2684975861"/>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71</TotalTime>
  <Words>4453</Words>
  <Application>Microsoft Office PowerPoint</Application>
  <PresentationFormat>Widescreen</PresentationFormat>
  <Paragraphs>311</Paragraphs>
  <Slides>50</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50</vt:i4>
      </vt:variant>
    </vt:vector>
  </HeadingPairs>
  <TitlesOfParts>
    <vt:vector size="60"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Allergic Rhinitis</vt:lpstr>
      <vt:lpstr>Disclaimer</vt:lpstr>
      <vt:lpstr>Burden</vt:lpstr>
      <vt:lpstr>Clinical Practice Guideline Development Manual: Third Edition Rosenfeld, Shiffman, and Robertson</vt:lpstr>
      <vt:lpstr>CPG Leadership</vt:lpstr>
      <vt:lpstr>Multi-Disciplinary Panel</vt:lpstr>
      <vt:lpstr>Purpose</vt:lpstr>
      <vt:lpstr>Target Population</vt:lpstr>
      <vt:lpstr>Definitions</vt:lpstr>
      <vt:lpstr>External Peer Review</vt:lpstr>
      <vt:lpstr>CPG Development</vt:lpstr>
      <vt:lpstr>Strength of Action Terms/Implied Levels of Obligation</vt:lpstr>
      <vt:lpstr>KAS 1: Patient History &amp; Physical Examination</vt:lpstr>
      <vt:lpstr>KAS 1: Patient History &amp; Physical Examination</vt:lpstr>
      <vt:lpstr>KAS 2: Allergy Testing</vt:lpstr>
      <vt:lpstr>KAS 2: Allergy Testing</vt:lpstr>
      <vt:lpstr>KAS 3: Imaging</vt:lpstr>
      <vt:lpstr>KAS 3: Imaging</vt:lpstr>
      <vt:lpstr>KAS 4: Environmental Factors</vt:lpstr>
      <vt:lpstr>KAS 4: Environmental Factors</vt:lpstr>
      <vt:lpstr>KAS 5: Chronic Conditions and Comorbidities</vt:lpstr>
      <vt:lpstr>KAS 5: Chronic Conditions and Comorbidities</vt:lpstr>
      <vt:lpstr>KAS 6: Topical Steroids</vt:lpstr>
      <vt:lpstr>KAS 6: Topical Steroids</vt:lpstr>
      <vt:lpstr>KAS 7: Oral Antihistamines</vt:lpstr>
      <vt:lpstr>KAS 7: Oral Antihistamines</vt:lpstr>
      <vt:lpstr>KAS 8: Intranasal Antihistamines</vt:lpstr>
      <vt:lpstr>KAS 8: Intranasal Antihistamines</vt:lpstr>
      <vt:lpstr>KAS 9: Oral Leukotriene Receptor Antagonist (LTRAs)</vt:lpstr>
      <vt:lpstr>KAS 9: Oral Leukotriene Receptor Antagonist (LTRAs)</vt:lpstr>
      <vt:lpstr>KAS 10: Combination Therapy</vt:lpstr>
      <vt:lpstr>KAS 10: Combination Therapy</vt:lpstr>
      <vt:lpstr>KAS 11: Immunotherapy</vt:lpstr>
      <vt:lpstr>KAS 11: Immunotherapy</vt:lpstr>
      <vt:lpstr>KAS 12: Inferior Turbinate Reduction</vt:lpstr>
      <vt:lpstr>KAS 12: Inferior Turbinate Reduction</vt:lpstr>
      <vt:lpstr>KAS 13: Acupuncture</vt:lpstr>
      <vt:lpstr>KAS 13: Acupuncture</vt:lpstr>
      <vt:lpstr>KAS 14: Herbal Therapy</vt:lpstr>
      <vt:lpstr>KAS 14: Herbal Therapy</vt:lpstr>
      <vt:lpstr>Summary of Guideline Key Action Statements</vt:lpstr>
      <vt:lpstr>Research Needs</vt:lpstr>
      <vt:lpstr>Research Needs (cont’d)</vt:lpstr>
      <vt:lpstr>Research Needs (cont’d)</vt:lpstr>
      <vt:lpstr>Choosing Wisely®</vt:lpstr>
      <vt:lpstr>AAO-HNSF List of 10 Things Physicians and Patients Should Question</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Allergic Rhinitis</dc:title>
  <dc:creator>Lambie, Erin</dc:creator>
  <cp:lastModifiedBy>Driver, Aubree</cp:lastModifiedBy>
  <cp:revision>14</cp:revision>
  <dcterms:created xsi:type="dcterms:W3CDTF">2018-09-21T17:26:12Z</dcterms:created>
  <dcterms:modified xsi:type="dcterms:W3CDTF">2019-06-24T17:42:07Z</dcterms:modified>
</cp:coreProperties>
</file>