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61" r:id="rId2"/>
    <p:sldMasterId id="2147483666" r:id="rId3"/>
    <p:sldMasterId id="2147483671" r:id="rId4"/>
    <p:sldMasterId id="2147483677" r:id="rId5"/>
    <p:sldMasterId id="2147483681" r:id="rId6"/>
    <p:sldMasterId id="2147483685" r:id="rId7"/>
  </p:sldMasterIdLst>
  <p:notesMasterIdLst>
    <p:notesMasterId r:id="rId47"/>
  </p:notesMasterIdLst>
  <p:handoutMasterIdLst>
    <p:handoutMasterId r:id="rId48"/>
  </p:handoutMasterIdLst>
  <p:sldIdLst>
    <p:sldId id="259" r:id="rId8"/>
    <p:sldId id="300" r:id="rId9"/>
    <p:sldId id="262" r:id="rId10"/>
    <p:sldId id="347" r:id="rId11"/>
    <p:sldId id="260" r:id="rId12"/>
    <p:sldId id="261" r:id="rId13"/>
    <p:sldId id="265" r:id="rId14"/>
    <p:sldId id="263" r:id="rId15"/>
    <p:sldId id="266" r:id="rId16"/>
    <p:sldId id="267" r:id="rId17"/>
    <p:sldId id="268" r:id="rId18"/>
    <p:sldId id="264" r:id="rId19"/>
    <p:sldId id="34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342" r:id="rId41"/>
    <p:sldId id="343" r:id="rId42"/>
    <p:sldId id="344" r:id="rId43"/>
    <p:sldId id="346" r:id="rId44"/>
    <p:sldId id="299" r:id="rId45"/>
    <p:sldId id="345"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mbie, Erin" initials="LE" lastIdx="2" clrIdx="0">
    <p:extLst>
      <p:ext uri="{19B8F6BF-5375-455C-9EA6-DF929625EA0E}">
        <p15:presenceInfo xmlns:p15="http://schemas.microsoft.com/office/powerpoint/2012/main" userId="S-1-5-21-1057314620-1865220269-927750060-139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45"/>
  </p:normalViewPr>
  <p:slideViewPr>
    <p:cSldViewPr snapToGrid="0" snapToObjects="1">
      <p:cViewPr varScale="1">
        <p:scale>
          <a:sx n="99" d="100"/>
          <a:sy n="99" d="100"/>
        </p:scale>
        <p:origin x="72" y="72"/>
      </p:cViewPr>
      <p:guideLst/>
    </p:cSldViewPr>
  </p:slideViewPr>
  <p:notesTextViewPr>
    <p:cViewPr>
      <p:scale>
        <a:sx n="1" d="1"/>
        <a:sy n="1" d="1"/>
      </p:scale>
      <p:origin x="0" y="0"/>
    </p:cViewPr>
  </p:notesTextViewPr>
  <p:notesViewPr>
    <p:cSldViewPr snapToGrid="0" snapToObjects="1">
      <p:cViewPr varScale="1">
        <p:scale>
          <a:sx n="145" d="100"/>
          <a:sy n="145" d="100"/>
        </p:scale>
        <p:origin x="5880"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handoutMaster" Target="handoutMasters/handoutMaster1.xml"/><Relationship Id="rId8" Type="http://schemas.openxmlformats.org/officeDocument/2006/relationships/slide" Target="slides/slide1.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20A6B2-B25D-F646-A061-2CFC3C35B0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AB36EC0-886D-034F-B0E9-26CD3CE064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177A77-2B2D-C044-8C89-6828D73A5110}" type="datetimeFigureOut">
              <a:rPr lang="en-US" smtClean="0"/>
              <a:t>6/24/2019</a:t>
            </a:fld>
            <a:endParaRPr lang="en-US"/>
          </a:p>
        </p:txBody>
      </p:sp>
      <p:sp>
        <p:nvSpPr>
          <p:cNvPr id="4" name="Footer Placeholder 3">
            <a:extLst>
              <a:ext uri="{FF2B5EF4-FFF2-40B4-BE49-F238E27FC236}">
                <a16:creationId xmlns:a16="http://schemas.microsoft.com/office/drawing/2014/main" id="{AA6F8C94-0A87-944D-9538-F5EA6230EF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6F276E-6643-AE4D-BC90-2880E65713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3BF595-5011-3445-A1F1-4085370E60F0}" type="slidenum">
              <a:rPr lang="en-US" smtClean="0"/>
              <a:t>‹#›</a:t>
            </a:fld>
            <a:endParaRPr lang="en-US"/>
          </a:p>
        </p:txBody>
      </p:sp>
    </p:spTree>
    <p:extLst>
      <p:ext uri="{BB962C8B-B14F-4D97-AF65-F5344CB8AC3E}">
        <p14:creationId xmlns:p14="http://schemas.microsoft.com/office/powerpoint/2010/main" val="1950219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91137-0312-9748-99D2-021ED3DC5FC5}" type="datetimeFigureOut">
              <a:rPr lang="en-US" smtClean="0"/>
              <a:t>6/24/2019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2B287-2F00-C44E-A09D-DC92986E9D1C}" type="slidenum">
              <a:rPr lang="en-US" smtClean="0"/>
              <a:t>‹#›</a:t>
            </a:fld>
            <a:endParaRPr lang="en-US"/>
          </a:p>
        </p:txBody>
      </p:sp>
    </p:spTree>
    <p:extLst>
      <p:ext uri="{BB962C8B-B14F-4D97-AF65-F5344CB8AC3E}">
        <p14:creationId xmlns:p14="http://schemas.microsoft.com/office/powerpoint/2010/main" val="2925807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73978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E42B71-E935-4E4B-9921-980CE5781BF3}"/>
              </a:ext>
            </a:extLst>
          </p:cNvPr>
          <p:cNvSpPr>
            <a:spLocks noGrp="1"/>
          </p:cNvSpPr>
          <p:nvPr>
            <p:ph type="body" idx="1" hasCustomPrompt="1"/>
          </p:nvPr>
        </p:nvSpPr>
        <p:spPr>
          <a:xfrm>
            <a:off x="831850" y="4913509"/>
            <a:ext cx="10515600" cy="558183"/>
          </a:xfrm>
        </p:spPr>
        <p:txBody>
          <a:bodyPr>
            <a:noAutofit/>
          </a:bodyPr>
          <a:lstStyle>
            <a:lvl1pPr marL="0" indent="0" algn="ctr">
              <a:buNone/>
              <a:defRPr sz="4000" b="1">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sp>
        <p:nvSpPr>
          <p:cNvPr id="9" name="Text Placeholder 2">
            <a:extLst>
              <a:ext uri="{FF2B5EF4-FFF2-40B4-BE49-F238E27FC236}">
                <a16:creationId xmlns:a16="http://schemas.microsoft.com/office/drawing/2014/main" id="{BC0A910A-9472-8D4C-95DF-C3351AFC9744}"/>
              </a:ext>
            </a:extLst>
          </p:cNvPr>
          <p:cNvSpPr>
            <a:spLocks noGrp="1"/>
          </p:cNvSpPr>
          <p:nvPr>
            <p:ph type="body" idx="10" hasCustomPrompt="1"/>
          </p:nvPr>
        </p:nvSpPr>
        <p:spPr>
          <a:xfrm>
            <a:off x="831850" y="5514301"/>
            <a:ext cx="10515600" cy="558183"/>
          </a:xfrm>
        </p:spPr>
        <p:txBody>
          <a:bodyPr>
            <a:normAutofit/>
          </a:bodyPr>
          <a:lstStyle>
            <a:lvl1pPr marL="0" indent="0" algn="ctr">
              <a:buNone/>
              <a:defRPr sz="1800" b="0" i="1">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pic>
        <p:nvPicPr>
          <p:cNvPr id="4" name="Picture 3">
            <a:extLst>
              <a:ext uri="{FF2B5EF4-FFF2-40B4-BE49-F238E27FC236}">
                <a16:creationId xmlns:a16="http://schemas.microsoft.com/office/drawing/2014/main" id="{02C2A52E-3D8E-FE41-A31C-954B1337A873}"/>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1958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5517E05C-D502-3F4A-B704-AD89C615CC0C}"/>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573398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3956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A89F90-503B-CC46-B6F2-C6FDFA91C128}"/>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3109302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2252531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76247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2210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7064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9689833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889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4088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8360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738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5908334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53758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302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50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62757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709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24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4462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031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45715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2.emf"/><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4.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image" Target="../media/image3.emf"/><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1.png"/><Relationship Id="rId5" Type="http://schemas.openxmlformats.org/officeDocument/2006/relationships/theme" Target="../theme/theme5.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3.emf"/><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image" Target="../media/image3.emf"/><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792065"/>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28775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Tree>
    <p:extLst>
      <p:ext uri="{BB962C8B-B14F-4D97-AF65-F5344CB8AC3E}">
        <p14:creationId xmlns:p14="http://schemas.microsoft.com/office/powerpoint/2010/main" val="327943813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5069E44C-0297-A148-89BE-5B81D539F59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257676" y="-528958"/>
            <a:ext cx="16219163" cy="8737239"/>
          </a:xfrm>
          <a:prstGeom prst="rect">
            <a:avLst/>
          </a:prstGeom>
        </p:spPr>
      </p:pic>
    </p:spTree>
    <p:extLst>
      <p:ext uri="{BB962C8B-B14F-4D97-AF65-F5344CB8AC3E}">
        <p14:creationId xmlns:p14="http://schemas.microsoft.com/office/powerpoint/2010/main" val="4900872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566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06FAF2C-CBAD-F24A-B180-97C6C5AD7DFD}"/>
              </a:ext>
            </a:extLst>
          </p:cNvPr>
          <p:cNvPicPr>
            <a:picLocks noChangeAspect="1"/>
          </p:cNvPicPr>
          <p:nvPr userDrawn="1"/>
        </p:nvPicPr>
        <p:blipFill>
          <a:blip r:embed="rId7"/>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39164535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9" r:id="rId4"/>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6"/>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1573610-AB7D-E94B-84F9-D1B5F4DBFC72}"/>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408778913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8" name="Picture 7">
            <a:extLst>
              <a:ext uri="{FF2B5EF4-FFF2-40B4-BE49-F238E27FC236}">
                <a16:creationId xmlns:a16="http://schemas.microsoft.com/office/drawing/2014/main" id="{29A5B91D-F071-FC41-A576-D24CDF427013}"/>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53804122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www.entnet.org/ChoosingWisely" TargetMode="External"/><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3" Type="http://schemas.openxmlformats.org/officeDocument/2006/relationships/image" Target="../media/image7.gif"/><Relationship Id="rId7" Type="http://schemas.openxmlformats.org/officeDocument/2006/relationships/image" Target="../media/image11.gif"/><Relationship Id="rId2" Type="http://schemas.openxmlformats.org/officeDocument/2006/relationships/image" Target="../media/image6.jpg"/><Relationship Id="rId1" Type="http://schemas.openxmlformats.org/officeDocument/2006/relationships/slideLayout" Target="../slideLayouts/slideLayout16.xml"/><Relationship Id="rId6" Type="http://schemas.openxmlformats.org/officeDocument/2006/relationships/image" Target="../media/image10.gif"/><Relationship Id="rId5" Type="http://schemas.openxmlformats.org/officeDocument/2006/relationships/image" Target="../media/image9.gif"/><Relationship Id="rId4" Type="http://schemas.openxmlformats.org/officeDocument/2006/relationships/image" Target="../media/image8.gif"/></Relationships>
</file>

<file path=ppt/slides/_rels/slide3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2.PNG"/><Relationship Id="rId1" Type="http://schemas.openxmlformats.org/officeDocument/2006/relationships/slideLayout" Target="../slideLayouts/slideLayout16.xml"/><Relationship Id="rId5" Type="http://schemas.openxmlformats.org/officeDocument/2006/relationships/image" Target="../media/image14.gif"/><Relationship Id="rId4" Type="http://schemas.openxmlformats.org/officeDocument/2006/relationships/image" Target="../media/image13.gif"/></Relationships>
</file>

<file path=ppt/slides/_rels/slide3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6.jpg"/><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E4F4F-1966-4C79-9AA2-68FB8E73578B}"/>
              </a:ext>
            </a:extLst>
          </p:cNvPr>
          <p:cNvSpPr>
            <a:spLocks noGrp="1"/>
          </p:cNvSpPr>
          <p:nvPr>
            <p:ph type="ctrTitle"/>
          </p:nvPr>
        </p:nvSpPr>
        <p:spPr/>
        <p:txBody>
          <a:bodyPr>
            <a:normAutofit fontScale="90000"/>
          </a:bodyPr>
          <a:lstStyle/>
          <a:p>
            <a:r>
              <a:rPr lang="en-US" dirty="0"/>
              <a:t>AAO-HNSF</a:t>
            </a:r>
            <a:br>
              <a:rPr lang="en-US" dirty="0"/>
            </a:br>
            <a:r>
              <a:rPr lang="en-US" dirty="0"/>
              <a:t>Clinical Practice Guideline:</a:t>
            </a:r>
            <a:br>
              <a:rPr lang="en-US" dirty="0"/>
            </a:br>
            <a:r>
              <a:rPr lang="en-US" dirty="0"/>
              <a:t>Update: Acute Otitis Externa</a:t>
            </a:r>
          </a:p>
        </p:txBody>
      </p:sp>
      <p:sp>
        <p:nvSpPr>
          <p:cNvPr id="3" name="Subtitle 2">
            <a:extLst>
              <a:ext uri="{FF2B5EF4-FFF2-40B4-BE49-F238E27FC236}">
                <a16:creationId xmlns:a16="http://schemas.microsoft.com/office/drawing/2014/main" id="{C3BB4232-268A-441D-A78E-FD7C8A2C5BA0}"/>
              </a:ext>
            </a:extLst>
          </p:cNvPr>
          <p:cNvSpPr>
            <a:spLocks noGrp="1"/>
          </p:cNvSpPr>
          <p:nvPr>
            <p:ph type="subTitle" idx="1"/>
          </p:nvPr>
        </p:nvSpPr>
        <p:spPr/>
        <p:txBody>
          <a:bodyPr anchor="ctr"/>
          <a:lstStyle/>
          <a:p>
            <a:r>
              <a:rPr lang="en-US" dirty="0"/>
              <a:t>(Published February 2014)</a:t>
            </a:r>
          </a:p>
        </p:txBody>
      </p:sp>
    </p:spTree>
    <p:extLst>
      <p:ext uri="{BB962C8B-B14F-4D97-AF65-F5344CB8AC3E}">
        <p14:creationId xmlns:p14="http://schemas.microsoft.com/office/powerpoint/2010/main" val="243650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4454D-4FC5-4DB1-8AA3-A10C2A956349}"/>
              </a:ext>
            </a:extLst>
          </p:cNvPr>
          <p:cNvSpPr>
            <a:spLocks noGrp="1"/>
          </p:cNvSpPr>
          <p:nvPr>
            <p:ph type="title"/>
          </p:nvPr>
        </p:nvSpPr>
        <p:spPr/>
        <p:txBody>
          <a:bodyPr/>
          <a:lstStyle/>
          <a:p>
            <a:r>
              <a:rPr lang="en-US" dirty="0"/>
              <a:t>External Peer Review</a:t>
            </a:r>
          </a:p>
        </p:txBody>
      </p:sp>
      <p:sp>
        <p:nvSpPr>
          <p:cNvPr id="3" name="Content Placeholder 2">
            <a:extLst>
              <a:ext uri="{FF2B5EF4-FFF2-40B4-BE49-F238E27FC236}">
                <a16:creationId xmlns:a16="http://schemas.microsoft.com/office/drawing/2014/main" id="{E14C2584-9AF5-40F7-ABE4-E983ADD64F83}"/>
              </a:ext>
            </a:extLst>
          </p:cNvPr>
          <p:cNvSpPr>
            <a:spLocks noGrp="1"/>
          </p:cNvSpPr>
          <p:nvPr>
            <p:ph idx="1"/>
          </p:nvPr>
        </p:nvSpPr>
        <p:spPr/>
        <p:txBody>
          <a:bodyPr>
            <a:normAutofit lnSpcReduction="10000"/>
          </a:bodyPr>
          <a:lstStyle/>
          <a:p>
            <a:pPr marL="876300" indent="-342900">
              <a:spcBef>
                <a:spcPts val="988"/>
              </a:spcBef>
              <a:buClr>
                <a:srgbClr val="C0040F"/>
              </a:buClr>
            </a:pPr>
            <a:r>
              <a:rPr lang="en-US" sz="2400" dirty="0">
                <a:latin typeface="Helvetica"/>
                <a:cs typeface="Helvetica"/>
              </a:rPr>
              <a:t>18 reviewers from the 11 organizations/committees (listed below) submitted 135 comments. Resulted in 61 edits/changes to the draft CPG.</a:t>
            </a:r>
          </a:p>
          <a:p>
            <a:pPr lvl="2" indent="0" fontAlgn="b">
              <a:buNone/>
            </a:pPr>
            <a:r>
              <a:rPr lang="en-US" sz="1700" dirty="0">
                <a:latin typeface="Helvetica" panose="020B0604020202020204" pitchFamily="34" charset="0"/>
                <a:cs typeface="Helvetica" panose="020B0604020202020204" pitchFamily="34" charset="0"/>
              </a:rPr>
              <a:t>AAO-HNS Otology &amp; Neurotology Education Committee</a:t>
            </a:r>
          </a:p>
          <a:p>
            <a:pPr lvl="2" indent="0" fontAlgn="b">
              <a:buNone/>
            </a:pPr>
            <a:r>
              <a:rPr lang="en-US" sz="1700" dirty="0">
                <a:latin typeface="Helvetica" panose="020B0604020202020204" pitchFamily="34" charset="0"/>
                <a:cs typeface="Helvetica" panose="020B0604020202020204" pitchFamily="34" charset="0"/>
              </a:rPr>
              <a:t>American </a:t>
            </a:r>
            <a:r>
              <a:rPr lang="en-US" sz="1700" dirty="0" err="1">
                <a:latin typeface="Helvetica" panose="020B0604020202020204" pitchFamily="34" charset="0"/>
                <a:cs typeface="Helvetica" panose="020B0604020202020204" pitchFamily="34" charset="0"/>
              </a:rPr>
              <a:t>Otological</a:t>
            </a:r>
            <a:r>
              <a:rPr lang="en-US" sz="1700" dirty="0">
                <a:latin typeface="Helvetica" panose="020B0604020202020204" pitchFamily="34" charset="0"/>
                <a:cs typeface="Helvetica" panose="020B0604020202020204" pitchFamily="34" charset="0"/>
              </a:rPr>
              <a:t> Society</a:t>
            </a:r>
          </a:p>
          <a:p>
            <a:pPr lvl="2" indent="0" fontAlgn="b">
              <a:buNone/>
            </a:pPr>
            <a:r>
              <a:rPr lang="en-US" sz="1700" dirty="0">
                <a:latin typeface="Helvetica" panose="020B0604020202020204" pitchFamily="34" charset="0"/>
                <a:cs typeface="Helvetica" panose="020B0604020202020204" pitchFamily="34" charset="0"/>
              </a:rPr>
              <a:t>AAO-HNS Pediatric Otolaryngology Committee</a:t>
            </a:r>
          </a:p>
          <a:p>
            <a:pPr lvl="2" indent="0" fontAlgn="b">
              <a:buNone/>
            </a:pPr>
            <a:r>
              <a:rPr lang="en-US" sz="1700" dirty="0">
                <a:latin typeface="Helvetica" panose="020B0604020202020204" pitchFamily="34" charset="0"/>
                <a:cs typeface="Helvetica" panose="020B0604020202020204" pitchFamily="34" charset="0"/>
              </a:rPr>
              <a:t>American Society of Pediatric Otolaryngology</a:t>
            </a:r>
          </a:p>
          <a:p>
            <a:pPr lvl="2" indent="0" fontAlgn="b">
              <a:buNone/>
            </a:pPr>
            <a:r>
              <a:rPr lang="en-US" sz="1700" dirty="0">
                <a:latin typeface="Helvetica" panose="020B0604020202020204" pitchFamily="34" charset="0"/>
                <a:cs typeface="Helvetica" panose="020B0604020202020204" pitchFamily="34" charset="0"/>
              </a:rPr>
              <a:t>AAO-HNS Pediatric Otolaryngology Education Committee</a:t>
            </a:r>
          </a:p>
          <a:p>
            <a:pPr lvl="2" indent="0" fontAlgn="b">
              <a:buNone/>
            </a:pPr>
            <a:r>
              <a:rPr lang="en-US" sz="1700" dirty="0">
                <a:latin typeface="Helvetica" panose="020B0604020202020204" pitchFamily="34" charset="0"/>
                <a:cs typeface="Helvetica" panose="020B0604020202020204" pitchFamily="34" charset="0"/>
              </a:rPr>
              <a:t>American Neurotology Society</a:t>
            </a:r>
          </a:p>
          <a:p>
            <a:pPr lvl="2" indent="0" fontAlgn="b">
              <a:buNone/>
            </a:pPr>
            <a:r>
              <a:rPr lang="en-US" sz="1700" dirty="0">
                <a:latin typeface="Helvetica" panose="020B0604020202020204" pitchFamily="34" charset="0"/>
                <a:cs typeface="Helvetica" panose="020B0604020202020204" pitchFamily="34" charset="0"/>
              </a:rPr>
              <a:t>AAO-HNS Infectious Disease Committee</a:t>
            </a:r>
          </a:p>
          <a:p>
            <a:pPr lvl="2" indent="0" fontAlgn="b">
              <a:buNone/>
            </a:pPr>
            <a:r>
              <a:rPr lang="en-US" sz="1700" dirty="0">
                <a:latin typeface="Helvetica" panose="020B0604020202020204" pitchFamily="34" charset="0"/>
                <a:cs typeface="Helvetica" panose="020B0604020202020204" pitchFamily="34" charset="0"/>
              </a:rPr>
              <a:t>American Academy of Pediatrics</a:t>
            </a:r>
          </a:p>
          <a:p>
            <a:pPr lvl="2" indent="0">
              <a:buNone/>
            </a:pPr>
            <a:r>
              <a:rPr lang="en-US" sz="1700" dirty="0">
                <a:latin typeface="Helvetica" panose="020B0604020202020204" pitchFamily="34" charset="0"/>
                <a:cs typeface="Helvetica" panose="020B0604020202020204" pitchFamily="34" charset="0"/>
              </a:rPr>
              <a:t>American Academy of Dermatology</a:t>
            </a:r>
          </a:p>
          <a:p>
            <a:pPr lvl="2" indent="0" fontAlgn="b">
              <a:buNone/>
            </a:pPr>
            <a:r>
              <a:rPr lang="en-US" sz="1700" dirty="0">
                <a:latin typeface="Helvetica" panose="020B0604020202020204" pitchFamily="34" charset="0"/>
                <a:cs typeface="Helvetica" panose="020B0604020202020204" pitchFamily="34" charset="0"/>
              </a:rPr>
              <a:t>American Academy of Family Physicians</a:t>
            </a:r>
          </a:p>
          <a:p>
            <a:pPr lvl="2" indent="0" fontAlgn="b">
              <a:buNone/>
            </a:pPr>
            <a:r>
              <a:rPr lang="en-US" sz="1700" dirty="0">
                <a:latin typeface="Helvetica"/>
                <a:cs typeface="Helvetica"/>
              </a:rPr>
              <a:t>Consumers United for Evidence-based Healthcare (CUE)</a:t>
            </a:r>
            <a:endParaRPr lang="en-US" sz="1200" dirty="0">
              <a:latin typeface="Helvetica"/>
              <a:cs typeface="Helvetica"/>
            </a:endParaRPr>
          </a:p>
        </p:txBody>
      </p:sp>
    </p:spTree>
    <p:extLst>
      <p:ext uri="{BB962C8B-B14F-4D97-AF65-F5344CB8AC3E}">
        <p14:creationId xmlns:p14="http://schemas.microsoft.com/office/powerpoint/2010/main" val="2416980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2A3A6-15CD-441B-A207-43CD6E9A6E2E}"/>
              </a:ext>
            </a:extLst>
          </p:cNvPr>
          <p:cNvSpPr>
            <a:spLocks noGrp="1"/>
          </p:cNvSpPr>
          <p:nvPr>
            <p:ph type="title"/>
          </p:nvPr>
        </p:nvSpPr>
        <p:spPr/>
        <p:txBody>
          <a:bodyPr/>
          <a:lstStyle/>
          <a:p>
            <a:r>
              <a:rPr lang="en-US" dirty="0"/>
              <a:t>Differences from Prior Guideline</a:t>
            </a:r>
          </a:p>
        </p:txBody>
      </p:sp>
      <p:sp>
        <p:nvSpPr>
          <p:cNvPr id="3" name="Content Placeholder 2">
            <a:extLst>
              <a:ext uri="{FF2B5EF4-FFF2-40B4-BE49-F238E27FC236}">
                <a16:creationId xmlns:a16="http://schemas.microsoft.com/office/drawing/2014/main" id="{B66753AD-CFF5-4A8B-B7B3-718C5150A4A5}"/>
              </a:ext>
            </a:extLst>
          </p:cNvPr>
          <p:cNvSpPr>
            <a:spLocks noGrp="1"/>
          </p:cNvSpPr>
          <p:nvPr>
            <p:ph idx="1"/>
          </p:nvPr>
        </p:nvSpPr>
        <p:spPr/>
        <p:txBody>
          <a:bodyPr>
            <a:normAutofit/>
          </a:bodyPr>
          <a:lstStyle/>
          <a:p>
            <a:pPr marL="0" indent="0">
              <a:lnSpc>
                <a:spcPct val="100000"/>
              </a:lnSpc>
              <a:spcBef>
                <a:spcPts val="0"/>
              </a:spcBef>
              <a:spcAft>
                <a:spcPts val="600"/>
              </a:spcAft>
              <a:buNone/>
            </a:pPr>
            <a:r>
              <a:rPr lang="en-US" sz="2000" dirty="0">
                <a:latin typeface="Helvetica" panose="020B0604020202020204" pitchFamily="34" charset="0"/>
                <a:cs typeface="Helvetica" panose="020B0604020202020204" pitchFamily="34" charset="0"/>
              </a:rPr>
              <a:t>This clinical practice guideline is as an update, and replacement, for an earlier guideline published in 2006 by the American Academy of Otolaryngology—Head and Neck Surgery Foundation.</a:t>
            </a:r>
            <a:r>
              <a:rPr lang="en-US" sz="2000" baseline="30000"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Changes in content and methodology from the prior guideline include the following: </a:t>
            </a:r>
          </a:p>
          <a:p>
            <a:pPr marL="285750" indent="-285750">
              <a:lnSpc>
                <a:spcPct val="100000"/>
              </a:lnSpc>
              <a:spcBef>
                <a:spcPts val="0"/>
              </a:spcBef>
              <a:spcAft>
                <a:spcPts val="600"/>
              </a:spcAft>
            </a:pPr>
            <a:r>
              <a:rPr lang="en-US" sz="1600" dirty="0">
                <a:latin typeface="Helvetica" panose="020B0604020202020204" pitchFamily="34" charset="0"/>
                <a:cs typeface="Helvetica" panose="020B0604020202020204" pitchFamily="34" charset="0"/>
              </a:rPr>
              <a:t>Addition of a dermatologist and consumer advocate to the guideline development group</a:t>
            </a:r>
          </a:p>
          <a:p>
            <a:pPr marL="285750" indent="-285750">
              <a:lnSpc>
                <a:spcPct val="100000"/>
              </a:lnSpc>
              <a:spcBef>
                <a:spcPts val="0"/>
              </a:spcBef>
              <a:spcAft>
                <a:spcPts val="600"/>
              </a:spcAft>
            </a:pPr>
            <a:r>
              <a:rPr lang="en-US" sz="1600" dirty="0">
                <a:latin typeface="Helvetica" panose="020B0604020202020204" pitchFamily="34" charset="0"/>
                <a:cs typeface="Helvetica" panose="020B0604020202020204" pitchFamily="34" charset="0"/>
              </a:rPr>
              <a:t>Expanded action statement profiles to explicitly state confidence in the evidence, intentional vagueness, and differences of opinion </a:t>
            </a:r>
          </a:p>
          <a:p>
            <a:pPr marL="285750" indent="-285750">
              <a:lnSpc>
                <a:spcPct val="100000"/>
              </a:lnSpc>
              <a:spcBef>
                <a:spcPts val="0"/>
              </a:spcBef>
              <a:spcAft>
                <a:spcPts val="600"/>
              </a:spcAft>
            </a:pPr>
            <a:r>
              <a:rPr lang="en-US" sz="1600" dirty="0">
                <a:latin typeface="Helvetica" panose="020B0604020202020204" pitchFamily="34" charset="0"/>
                <a:cs typeface="Helvetica" panose="020B0604020202020204" pitchFamily="34" charset="0"/>
              </a:rPr>
              <a:t>Enhanced external review process to include public comment and journal peer review</a:t>
            </a:r>
          </a:p>
          <a:p>
            <a:pPr marL="285750" indent="-285750">
              <a:lnSpc>
                <a:spcPct val="100000"/>
              </a:lnSpc>
              <a:spcBef>
                <a:spcPts val="0"/>
              </a:spcBef>
              <a:spcAft>
                <a:spcPts val="600"/>
              </a:spcAft>
            </a:pPr>
            <a:r>
              <a:rPr lang="en-US" sz="1600" dirty="0">
                <a:latin typeface="Helvetica" panose="020B0604020202020204" pitchFamily="34" charset="0"/>
                <a:cs typeface="Helvetica" panose="020B0604020202020204" pitchFamily="34" charset="0"/>
              </a:rPr>
              <a:t>New evidence from 12 randomized controlled trials and 2 systematic reviews</a:t>
            </a:r>
          </a:p>
          <a:p>
            <a:pPr marL="285750" indent="-285750">
              <a:lnSpc>
                <a:spcPct val="100000"/>
              </a:lnSpc>
              <a:spcBef>
                <a:spcPts val="0"/>
              </a:spcBef>
              <a:spcAft>
                <a:spcPts val="600"/>
              </a:spcAft>
            </a:pPr>
            <a:r>
              <a:rPr lang="en-US" sz="1600" dirty="0">
                <a:latin typeface="Helvetica" panose="020B0604020202020204" pitchFamily="34" charset="0"/>
                <a:cs typeface="Helvetica" panose="020B0604020202020204" pitchFamily="34" charset="0"/>
              </a:rPr>
              <a:t>Review and update of all supporting text</a:t>
            </a:r>
          </a:p>
          <a:p>
            <a:pPr marL="285750" indent="-285750">
              <a:lnSpc>
                <a:spcPct val="100000"/>
              </a:lnSpc>
              <a:spcBef>
                <a:spcPts val="0"/>
              </a:spcBef>
              <a:spcAft>
                <a:spcPts val="600"/>
              </a:spcAft>
            </a:pPr>
            <a:r>
              <a:rPr lang="en-US" sz="1600" dirty="0">
                <a:latin typeface="Helvetica" panose="020B0604020202020204" pitchFamily="34" charset="0"/>
                <a:cs typeface="Helvetica" panose="020B0604020202020204" pitchFamily="34" charset="0"/>
              </a:rPr>
              <a:t>Emphasis on patient education and counseling with new tables that list common questions with clear, simple answers and provide instructions for properly administering ear drops</a:t>
            </a:r>
          </a:p>
        </p:txBody>
      </p:sp>
    </p:spTree>
    <p:extLst>
      <p:ext uri="{BB962C8B-B14F-4D97-AF65-F5344CB8AC3E}">
        <p14:creationId xmlns:p14="http://schemas.microsoft.com/office/powerpoint/2010/main" val="144772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2CCDE-CD54-4777-83AE-37DD87DFF0EA}"/>
              </a:ext>
            </a:extLst>
          </p:cNvPr>
          <p:cNvSpPr>
            <a:spLocks noGrp="1"/>
          </p:cNvSpPr>
          <p:nvPr>
            <p:ph type="title"/>
          </p:nvPr>
        </p:nvSpPr>
        <p:spPr/>
        <p:txBody>
          <a:bodyPr/>
          <a:lstStyle/>
          <a:p>
            <a:r>
              <a:rPr lang="en-US" dirty="0"/>
              <a:t>Target Population</a:t>
            </a:r>
          </a:p>
        </p:txBody>
      </p:sp>
      <p:sp>
        <p:nvSpPr>
          <p:cNvPr id="3" name="Content Placeholder 2">
            <a:extLst>
              <a:ext uri="{FF2B5EF4-FFF2-40B4-BE49-F238E27FC236}">
                <a16:creationId xmlns:a16="http://schemas.microsoft.com/office/drawing/2014/main" id="{89D334F4-F25A-4DD0-9CF3-09E1CC8E1101}"/>
              </a:ext>
            </a:extLst>
          </p:cNvPr>
          <p:cNvSpPr>
            <a:spLocks noGrp="1"/>
          </p:cNvSpPr>
          <p:nvPr>
            <p:ph idx="1"/>
          </p:nvPr>
        </p:nvSpPr>
        <p:spPr/>
        <p:txBody>
          <a:bodyPr/>
          <a:lstStyle/>
          <a:p>
            <a:pPr marL="0" indent="0">
              <a:buNone/>
            </a:pPr>
            <a:r>
              <a:rPr lang="en-US" dirty="0">
                <a:latin typeface="Helvetica"/>
                <a:cs typeface="Helvetica"/>
              </a:rPr>
              <a:t>Children and Adults </a:t>
            </a:r>
          </a:p>
          <a:p>
            <a:pPr marL="0" indent="0">
              <a:buNone/>
            </a:pPr>
            <a:endParaRPr lang="en-US" dirty="0"/>
          </a:p>
        </p:txBody>
      </p:sp>
    </p:spTree>
    <p:extLst>
      <p:ext uri="{BB962C8B-B14F-4D97-AF65-F5344CB8AC3E}">
        <p14:creationId xmlns:p14="http://schemas.microsoft.com/office/powerpoint/2010/main" val="275773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C0B734E-E89C-47DB-AFD8-41E165FAB615}"/>
              </a:ext>
            </a:extLst>
          </p:cNvPr>
          <p:cNvGraphicFramePr>
            <a:graphicFrameLocks noGrp="1"/>
          </p:cNvGraphicFramePr>
          <p:nvPr/>
        </p:nvGraphicFramePr>
        <p:xfrm>
          <a:off x="1657350" y="1771650"/>
          <a:ext cx="8877300" cy="4048124"/>
        </p:xfrm>
        <a:graphic>
          <a:graphicData uri="http://schemas.openxmlformats.org/drawingml/2006/table">
            <a:tbl>
              <a:tblPr firstRow="1" firstCol="1" bandRow="1">
                <a:tableStyleId>{5C22544A-7EE6-4342-B048-85BDC9FD1C3A}</a:tableStyleId>
              </a:tblPr>
              <a:tblGrid>
                <a:gridCol w="1875152">
                  <a:extLst>
                    <a:ext uri="{9D8B030D-6E8A-4147-A177-3AD203B41FA5}">
                      <a16:colId xmlns:a16="http://schemas.microsoft.com/office/drawing/2014/main" val="3215150483"/>
                    </a:ext>
                  </a:extLst>
                </a:gridCol>
                <a:gridCol w="2990749">
                  <a:extLst>
                    <a:ext uri="{9D8B030D-6E8A-4147-A177-3AD203B41FA5}">
                      <a16:colId xmlns:a16="http://schemas.microsoft.com/office/drawing/2014/main" val="2789258923"/>
                    </a:ext>
                  </a:extLst>
                </a:gridCol>
                <a:gridCol w="4011399">
                  <a:extLst>
                    <a:ext uri="{9D8B030D-6E8A-4147-A177-3AD203B41FA5}">
                      <a16:colId xmlns:a16="http://schemas.microsoft.com/office/drawing/2014/main" val="253538411"/>
                    </a:ext>
                  </a:extLst>
                </a:gridCol>
              </a:tblGrid>
              <a:tr h="196116">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Strength</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Definition</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Implied Obligation</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extLst>
                  <a:ext uri="{0D108BD9-81ED-4DB2-BD59-A6C34878D82A}">
                    <a16:rowId xmlns:a16="http://schemas.microsoft.com/office/drawing/2014/main" val="568731020"/>
                  </a:ext>
                </a:extLst>
              </a:tr>
              <a:tr h="1464588">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Strong Recommendation</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The benefits of the recommended approach clearly exceed the harms (or, in the case of a strong negative recommendation, the harms clearly exceed the benefits) and the quality of the supporting evidence is high (Grade A or B).</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In some clearly identified circumstances, strong recommendations may be made based on lesser evidence when high-quality evidence is impossible to obtain, and the anticipated benefits strongly outweigh the harms. Clinicians should follow a strong recommendation unless a clear and compelling rationale for an alternative approach is present.</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extLst>
                  <a:ext uri="{0D108BD9-81ED-4DB2-BD59-A6C34878D82A}">
                    <a16:rowId xmlns:a16="http://schemas.microsoft.com/office/drawing/2014/main" val="2767562946"/>
                  </a:ext>
                </a:extLst>
              </a:tr>
              <a:tr h="1464588">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Recommendation</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The benefits exceed the harms (or, in the case of a negative recommendation, the harms exceed the benefits), but the quality of evidence is not as high (Grade B or C).</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In some clearly identified circumstances, recommendations may be made based on lesser evidence when high-quality evidence is impossible to obtain, and the anticipated benefits outweigh the harms. Clinicians should generally follow a recommendation but should remain alert to new information and remain sensitive to patient preferences.</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extLst>
                  <a:ext uri="{0D108BD9-81ED-4DB2-BD59-A6C34878D82A}">
                    <a16:rowId xmlns:a16="http://schemas.microsoft.com/office/drawing/2014/main" val="1957716445"/>
                  </a:ext>
                </a:extLst>
              </a:tr>
              <a:tr h="922832">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Option</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Either the quality of evidence is suspect (Grade D) or well-done studies (Grade A, B, or C) show little clear advantage to one approach versus another.</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Clinicians should be flexible in their decision making regarding appropriate practice, although they may set bounds on alternatives; patient preference should have a substantial influencing role.</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extLst>
                  <a:ext uri="{0D108BD9-81ED-4DB2-BD59-A6C34878D82A}">
                    <a16:rowId xmlns:a16="http://schemas.microsoft.com/office/drawing/2014/main" val="548630621"/>
                  </a:ext>
                </a:extLst>
              </a:tr>
            </a:tbl>
          </a:graphicData>
        </a:graphic>
      </p:graphicFrame>
      <p:sp>
        <p:nvSpPr>
          <p:cNvPr id="5" name="Title 1">
            <a:extLst>
              <a:ext uri="{FF2B5EF4-FFF2-40B4-BE49-F238E27FC236}">
                <a16:creationId xmlns:a16="http://schemas.microsoft.com/office/drawing/2014/main" id="{6B44032D-FEEA-4FCF-9ED8-B299944B3586}"/>
              </a:ext>
            </a:extLst>
          </p:cNvPr>
          <p:cNvSpPr>
            <a:spLocks noGrp="1"/>
          </p:cNvSpPr>
          <p:nvPr>
            <p:ph type="title"/>
          </p:nvPr>
        </p:nvSpPr>
        <p:spPr/>
        <p:txBody>
          <a:bodyPr/>
          <a:lstStyle/>
          <a:p>
            <a:r>
              <a:rPr lang="en-US" dirty="0"/>
              <a:t>Strength of Action Terms/Implied Levels of Obligation</a:t>
            </a:r>
          </a:p>
        </p:txBody>
      </p:sp>
      <p:sp>
        <p:nvSpPr>
          <p:cNvPr id="2" name="Content Placeholder 1">
            <a:extLst>
              <a:ext uri="{FF2B5EF4-FFF2-40B4-BE49-F238E27FC236}">
                <a16:creationId xmlns:a16="http://schemas.microsoft.com/office/drawing/2014/main" id="{EE15AD46-1765-4921-88CE-C4EDB43F7CA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83172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D7AFC-3F0E-4C88-95A8-AA558B56DBDA}"/>
              </a:ext>
            </a:extLst>
          </p:cNvPr>
          <p:cNvSpPr>
            <a:spLocks noGrp="1"/>
          </p:cNvSpPr>
          <p:nvPr>
            <p:ph type="title"/>
          </p:nvPr>
        </p:nvSpPr>
        <p:spPr/>
        <p:txBody>
          <a:bodyPr/>
          <a:lstStyle/>
          <a:p>
            <a:r>
              <a:rPr lang="en-US" dirty="0"/>
              <a:t>KAS 1: Differential Diagnosis</a:t>
            </a:r>
          </a:p>
        </p:txBody>
      </p:sp>
      <p:sp>
        <p:nvSpPr>
          <p:cNvPr id="3" name="Content Placeholder 2">
            <a:extLst>
              <a:ext uri="{FF2B5EF4-FFF2-40B4-BE49-F238E27FC236}">
                <a16:creationId xmlns:a16="http://schemas.microsoft.com/office/drawing/2014/main" id="{79E40ED6-95D4-4F3A-9870-5394821CD4B7}"/>
              </a:ext>
            </a:extLst>
          </p:cNvPr>
          <p:cNvSpPr>
            <a:spLocks noGrp="1"/>
          </p:cNvSpPr>
          <p:nvPr>
            <p:ph idx="1"/>
          </p:nvPr>
        </p:nvSpPr>
        <p:spPr/>
        <p:txBody>
          <a:bodyPr>
            <a:normAutofit/>
          </a:bodyPr>
          <a:lstStyle/>
          <a:p>
            <a:pPr marL="0" indent="0">
              <a:lnSpc>
                <a:spcPct val="110000"/>
              </a:lnSpc>
              <a:spcBef>
                <a:spcPts val="0"/>
              </a:spcBef>
              <a:spcAft>
                <a:spcPts val="1800"/>
              </a:spcAft>
              <a:buNone/>
            </a:pPr>
            <a:r>
              <a:rPr lang="en-US" altLang="en-US" sz="1800" b="1" dirty="0">
                <a:latin typeface="Helvetica" panose="020B0604020202020204" pitchFamily="34" charset="0"/>
                <a:cs typeface="Helvetica" panose="020B0604020202020204" pitchFamily="34" charset="0"/>
              </a:rPr>
              <a:t>Clinicians should distinguish diffuse AOE from other causes of otalgia, otorrhea, and inflammation of the external ear canal. </a:t>
            </a:r>
            <a:r>
              <a:rPr lang="en-US" altLang="en-US" sz="1800" i="1" u="sng" dirty="0">
                <a:latin typeface="Helvetica" panose="020B0604020202020204" pitchFamily="34" charset="0"/>
                <a:cs typeface="Helvetica" panose="020B0604020202020204" pitchFamily="34" charset="0"/>
              </a:rPr>
              <a:t>Recommendation</a:t>
            </a:r>
            <a:r>
              <a:rPr lang="en-US" altLang="en-US" sz="1800" dirty="0">
                <a:latin typeface="Helvetica" panose="020B0604020202020204" pitchFamily="34" charset="0"/>
                <a:cs typeface="Helvetica" panose="020B0604020202020204" pitchFamily="34" charset="0"/>
              </a:rPr>
              <a:t> </a:t>
            </a:r>
            <a:r>
              <a:rPr lang="en-US" altLang="en-US" sz="1800" i="1" dirty="0">
                <a:latin typeface="Helvetica" panose="020B0604020202020204" pitchFamily="34" charset="0"/>
                <a:cs typeface="Helvetica" panose="020B0604020202020204" pitchFamily="34" charset="0"/>
              </a:rPr>
              <a:t>based on observational studies with a preponderance of benefit over risk.</a:t>
            </a:r>
            <a:endParaRPr lang="en-US" altLang="en-US" sz="1800" dirty="0">
              <a:latin typeface="Helvetica" panose="020B0604020202020204" pitchFamily="34" charset="0"/>
              <a:cs typeface="Helvetica" panose="020B0604020202020204" pitchFamily="34" charset="0"/>
            </a:endParaRPr>
          </a:p>
          <a:p>
            <a:pPr marL="0" indent="0">
              <a:lnSpc>
                <a:spcPct val="11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t>
            </a:r>
            <a:r>
              <a:rPr lang="en-US" altLang="en-US" sz="1800" dirty="0">
                <a:latin typeface="Helvetica" panose="020B0604020202020204" pitchFamily="34" charset="0"/>
                <a:cs typeface="Helvetica" panose="020B0604020202020204" pitchFamily="34" charset="0"/>
              </a:rPr>
              <a:t>Improved diagnostic accuracy</a:t>
            </a:r>
            <a:endParaRPr lang="en-US" sz="1800" dirty="0">
              <a:latin typeface="Helvetica" panose="020B0604020202020204" pitchFamily="34" charset="0"/>
              <a:cs typeface="Helvetica" panose="020B0604020202020204" pitchFamily="34" charset="0"/>
            </a:endParaRPr>
          </a:p>
          <a:p>
            <a:pPr marL="0" lvl="0" indent="0">
              <a:lnSpc>
                <a:spcPct val="110000"/>
              </a:lnSpc>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None</a:t>
            </a:r>
            <a:endParaRPr lang="en-US" altLang="en-US" sz="1800" b="1" i="1" dirty="0">
              <a:latin typeface="Helvetica" pitchFamily="34" charset="0"/>
            </a:endParaRPr>
          </a:p>
        </p:txBody>
      </p:sp>
    </p:spTree>
    <p:extLst>
      <p:ext uri="{BB962C8B-B14F-4D97-AF65-F5344CB8AC3E}">
        <p14:creationId xmlns:p14="http://schemas.microsoft.com/office/powerpoint/2010/main" val="1915516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D7AFC-3F0E-4C88-95A8-AA558B56DBDA}"/>
              </a:ext>
            </a:extLst>
          </p:cNvPr>
          <p:cNvSpPr>
            <a:spLocks noGrp="1"/>
          </p:cNvSpPr>
          <p:nvPr>
            <p:ph type="title"/>
          </p:nvPr>
        </p:nvSpPr>
        <p:spPr/>
        <p:txBody>
          <a:bodyPr/>
          <a:lstStyle/>
          <a:p>
            <a:r>
              <a:rPr lang="en-US" dirty="0"/>
              <a:t>KAS 1: Differential Diagnosis</a:t>
            </a:r>
          </a:p>
        </p:txBody>
      </p:sp>
      <p:sp>
        <p:nvSpPr>
          <p:cNvPr id="3" name="Content Placeholder 2">
            <a:extLst>
              <a:ext uri="{FF2B5EF4-FFF2-40B4-BE49-F238E27FC236}">
                <a16:creationId xmlns:a16="http://schemas.microsoft.com/office/drawing/2014/main" id="{79E40ED6-95D4-4F3A-9870-5394821CD4B7}"/>
              </a:ext>
            </a:extLst>
          </p:cNvPr>
          <p:cNvSpPr>
            <a:spLocks noGrp="1"/>
          </p:cNvSpPr>
          <p:nvPr>
            <p:ph idx="1"/>
          </p:nvPr>
        </p:nvSpPr>
        <p:spPr/>
        <p:txBody>
          <a:bodyPr>
            <a:normAutofit/>
          </a:bodyPr>
          <a:lstStyle/>
          <a:p>
            <a:pPr marL="0" indent="0">
              <a:lnSpc>
                <a:spcPct val="120000"/>
              </a:lnSpc>
              <a:spcBef>
                <a:spcPts val="0"/>
              </a:spcBef>
              <a:spcAft>
                <a:spcPts val="600"/>
              </a:spcAft>
              <a:buNone/>
            </a:pPr>
            <a:r>
              <a:rPr lang="en-US" sz="18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Aggregate evidence quality</a:t>
            </a:r>
            <a:r>
              <a:rPr lang="en-US" sz="1400" dirty="0">
                <a:latin typeface="Helvetica" pitchFamily="34" charset="0"/>
                <a:cs typeface="Helvetica" panose="020B0604020202020204" pitchFamily="34" charset="0"/>
              </a:rPr>
              <a:t>: </a:t>
            </a:r>
            <a:r>
              <a:rPr lang="en-US" altLang="en-US" sz="1400" dirty="0">
                <a:latin typeface="Helvetica" panose="020B0604020202020204" pitchFamily="34" charset="0"/>
                <a:cs typeface="Helvetica" panose="020B0604020202020204" pitchFamily="34" charset="0"/>
              </a:rPr>
              <a:t>Grade C, observational studies and Grade D, reasoning from first principles</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Level of confidence in evidence</a:t>
            </a:r>
            <a:r>
              <a:rPr lang="en-US" altLang="en-US" sz="1400" dirty="0">
                <a:latin typeface="Helvetica" panose="020B0604020202020204" pitchFamily="34" charset="0"/>
                <a:cs typeface="Helvetica" panose="020B0604020202020204" pitchFamily="34" charset="0"/>
              </a:rPr>
              <a:t>: High</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Benefits-harm assessment</a:t>
            </a:r>
            <a:r>
              <a:rPr lang="en-US" altLang="en-US" sz="140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Value judgments: </a:t>
            </a:r>
            <a:r>
              <a:rPr lang="en-US" altLang="en-US" sz="1400" dirty="0">
                <a:latin typeface="Helvetica" panose="020B0604020202020204" pitchFamily="34" charset="0"/>
                <a:cs typeface="Helvetica" panose="020B0604020202020204" pitchFamily="34" charset="0"/>
              </a:rPr>
              <a:t>Importance of accurate diagnosis</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Intentional vagueness</a:t>
            </a:r>
            <a:r>
              <a:rPr lang="en-US" alt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Role of patient preferences: </a:t>
            </a:r>
            <a:r>
              <a:rPr lang="en-US" altLang="en-US" sz="1400" dirty="0">
                <a:latin typeface="Helvetica" panose="020B0604020202020204" pitchFamily="34" charset="0"/>
                <a:cs typeface="Helvetica" panose="020B0604020202020204" pitchFamily="34" charset="0"/>
              </a:rPr>
              <a:t>None, regarding the need for a proper diagnosis</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Exceptions</a:t>
            </a:r>
            <a:r>
              <a:rPr lang="en-US" alt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Policy level</a:t>
            </a:r>
            <a:r>
              <a:rPr lang="en-US" altLang="en-US" sz="1400" dirty="0">
                <a:latin typeface="Helvetica" panose="020B0604020202020204" pitchFamily="34" charset="0"/>
                <a:cs typeface="Helvetica" panose="020B0604020202020204" pitchFamily="34" charset="0"/>
              </a:rPr>
              <a:t>: Recommendation</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Differences of opinion</a:t>
            </a:r>
            <a:r>
              <a:rPr lang="en-US" altLang="en-US" sz="1400" dirty="0">
                <a:latin typeface="Helvetica" panose="020B0604020202020204" pitchFamily="34" charset="0"/>
                <a:cs typeface="Helvetica" panose="020B0604020202020204" pitchFamily="34" charset="0"/>
              </a:rPr>
              <a:t>: None</a:t>
            </a:r>
            <a:endParaRPr lang="en-US" altLang="en-US" sz="10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69036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68AC8-90EF-4BFD-BEEA-2078547CC5EB}"/>
              </a:ext>
            </a:extLst>
          </p:cNvPr>
          <p:cNvSpPr>
            <a:spLocks noGrp="1"/>
          </p:cNvSpPr>
          <p:nvPr>
            <p:ph type="title"/>
          </p:nvPr>
        </p:nvSpPr>
        <p:spPr/>
        <p:txBody>
          <a:bodyPr/>
          <a:lstStyle/>
          <a:p>
            <a:r>
              <a:rPr lang="en-US" dirty="0"/>
              <a:t>KAS 2: Modifying Factors</a:t>
            </a:r>
          </a:p>
        </p:txBody>
      </p:sp>
      <p:sp>
        <p:nvSpPr>
          <p:cNvPr id="3" name="Content Placeholder 2">
            <a:extLst>
              <a:ext uri="{FF2B5EF4-FFF2-40B4-BE49-F238E27FC236}">
                <a16:creationId xmlns:a16="http://schemas.microsoft.com/office/drawing/2014/main" id="{01560E5D-5A48-4923-9970-59FC81298AD6}"/>
              </a:ext>
            </a:extLst>
          </p:cNvPr>
          <p:cNvSpPr>
            <a:spLocks noGrp="1"/>
          </p:cNvSpPr>
          <p:nvPr>
            <p:ph idx="1"/>
          </p:nvPr>
        </p:nvSpPr>
        <p:spPr/>
        <p:txBody>
          <a:bodyPr>
            <a:normAutofit/>
          </a:bodyPr>
          <a:lstStyle/>
          <a:p>
            <a:pPr marL="119063" indent="0">
              <a:lnSpc>
                <a:spcPct val="110000"/>
              </a:lnSpc>
              <a:spcBef>
                <a:spcPts val="0"/>
              </a:spcBef>
              <a:spcAft>
                <a:spcPts val="1800"/>
              </a:spcAft>
              <a:buNone/>
            </a:pPr>
            <a:r>
              <a:rPr lang="en-US" altLang="en-US" sz="1800" b="1" dirty="0">
                <a:latin typeface="Helvetica" panose="020B0604020202020204" pitchFamily="34" charset="0"/>
                <a:cs typeface="Helvetica" panose="020B0604020202020204" pitchFamily="34" charset="0"/>
              </a:rPr>
              <a:t>Clinicians should assess the patient with diffuse AOE for factors that modify management (non-intact tympanic membrane, tympanostomy tube, diabetes, immunocompromised state, prior radiotherapy). </a:t>
            </a:r>
            <a:r>
              <a:rPr lang="en-US" altLang="en-US" sz="1800" dirty="0">
                <a:latin typeface="Helvetica" panose="020B0604020202020204" pitchFamily="34" charset="0"/>
                <a:cs typeface="Helvetica" panose="020B0604020202020204" pitchFamily="34" charset="0"/>
              </a:rPr>
              <a:t> </a:t>
            </a:r>
            <a:r>
              <a:rPr lang="en-US" altLang="en-US" sz="1800" i="1" u="sng" dirty="0">
                <a:latin typeface="Helvetica" panose="020B0604020202020204" pitchFamily="34" charset="0"/>
                <a:cs typeface="Helvetica" panose="020B0604020202020204" pitchFamily="34" charset="0"/>
              </a:rPr>
              <a:t>Recommendation</a:t>
            </a:r>
            <a:r>
              <a:rPr lang="en-US" altLang="en-US" sz="1800" i="1" dirty="0">
                <a:latin typeface="Helvetica" panose="020B0604020202020204" pitchFamily="34" charset="0"/>
                <a:cs typeface="Helvetica" panose="020B0604020202020204" pitchFamily="34" charset="0"/>
              </a:rPr>
              <a:t> based on observational studies with a preponderance of benefit over risk.</a:t>
            </a:r>
            <a:endParaRPr lang="en-US" altLang="en-US" sz="1800" dirty="0">
              <a:latin typeface="Helvetica" panose="020B0604020202020204" pitchFamily="34" charset="0"/>
              <a:cs typeface="Helvetica" panose="020B0604020202020204" pitchFamily="34" charset="0"/>
            </a:endParaRPr>
          </a:p>
          <a:p>
            <a:pPr marL="119063" indent="0">
              <a:lnSpc>
                <a:spcPct val="11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a:t>
            </a:r>
            <a:r>
              <a:rPr lang="en-US" sz="1800" i="1" dirty="0">
                <a:latin typeface="Helvetica" panose="020B0604020202020204" pitchFamily="34" charset="0"/>
                <a:cs typeface="Helvetica" panose="020B0604020202020204" pitchFamily="34" charset="0"/>
              </a:rPr>
              <a:t> </a:t>
            </a:r>
            <a:r>
              <a:rPr lang="en-US" altLang="en-US" sz="1800" dirty="0">
                <a:latin typeface="Helvetica" panose="020B0604020202020204" pitchFamily="34" charset="0"/>
                <a:cs typeface="Helvetica" panose="020B0604020202020204" pitchFamily="34" charset="0"/>
              </a:rPr>
              <a:t>Optimizing treatment of AOE through appropriate diagnosis and recognition of factors or co-morbid conditions that might alter management</a:t>
            </a:r>
            <a:endParaRPr lang="en-US" sz="1800" u="sng" dirty="0">
              <a:latin typeface="Helvetica" panose="020B0604020202020204" pitchFamily="34" charset="0"/>
              <a:cs typeface="Helvetica" panose="020B0604020202020204" pitchFamily="34" charset="0"/>
            </a:endParaRPr>
          </a:p>
          <a:p>
            <a:pPr marL="119063" indent="0">
              <a:lnSpc>
                <a:spcPct val="110000"/>
              </a:lnSpc>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a:t>
            </a:r>
            <a:r>
              <a:rPr lang="en-US" altLang="en-US" sz="1800" dirty="0">
                <a:latin typeface="Helvetica" panose="020B0604020202020204" pitchFamily="34" charset="0"/>
                <a:cs typeface="Helvetica" panose="020B0604020202020204" pitchFamily="34" charset="0"/>
              </a:rPr>
              <a:t>None from following the recommendation; additional expense of diagnostic tests or imaging studies to identify modifying factors</a:t>
            </a:r>
          </a:p>
        </p:txBody>
      </p:sp>
    </p:spTree>
    <p:extLst>
      <p:ext uri="{BB962C8B-B14F-4D97-AF65-F5344CB8AC3E}">
        <p14:creationId xmlns:p14="http://schemas.microsoft.com/office/powerpoint/2010/main" val="1950937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68AC8-90EF-4BFD-BEEA-2078547CC5EB}"/>
              </a:ext>
            </a:extLst>
          </p:cNvPr>
          <p:cNvSpPr>
            <a:spLocks noGrp="1"/>
          </p:cNvSpPr>
          <p:nvPr>
            <p:ph type="title"/>
          </p:nvPr>
        </p:nvSpPr>
        <p:spPr/>
        <p:txBody>
          <a:bodyPr/>
          <a:lstStyle/>
          <a:p>
            <a:r>
              <a:rPr lang="en-US" dirty="0"/>
              <a:t>KAS 2: Modifying Factors</a:t>
            </a:r>
          </a:p>
        </p:txBody>
      </p:sp>
      <p:sp>
        <p:nvSpPr>
          <p:cNvPr id="3" name="Content Placeholder 2">
            <a:extLst>
              <a:ext uri="{FF2B5EF4-FFF2-40B4-BE49-F238E27FC236}">
                <a16:creationId xmlns:a16="http://schemas.microsoft.com/office/drawing/2014/main" id="{01560E5D-5A48-4923-9970-59FC81298AD6}"/>
              </a:ext>
            </a:extLst>
          </p:cNvPr>
          <p:cNvSpPr>
            <a:spLocks noGrp="1"/>
          </p:cNvSpPr>
          <p:nvPr>
            <p:ph idx="1"/>
          </p:nvPr>
        </p:nvSpPr>
        <p:spPr/>
        <p:txBody>
          <a:bodyPr>
            <a:normAutofit/>
          </a:bodyPr>
          <a:lstStyle/>
          <a:p>
            <a:pPr marL="0" indent="0">
              <a:lnSpc>
                <a:spcPct val="120000"/>
              </a:lnSpc>
              <a:spcBef>
                <a:spcPts val="0"/>
              </a:spcBef>
              <a:spcAft>
                <a:spcPts val="600"/>
              </a:spcAft>
              <a:buNone/>
            </a:pPr>
            <a:r>
              <a:rPr lang="en-US" sz="1400" b="1" dirty="0">
                <a:latin typeface="Helvetica" pitchFamily="34" charset="0"/>
              </a:rPr>
              <a:t>Action Statement Profile</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Aggregate evidence </a:t>
            </a:r>
            <a:r>
              <a:rPr lang="en-US" altLang="en-US" sz="1400" dirty="0">
                <a:latin typeface="Helvetica" panose="020B0604020202020204" pitchFamily="34" charset="0"/>
                <a:cs typeface="Helvetica" panose="020B0604020202020204" pitchFamily="34" charset="0"/>
              </a:rPr>
              <a:t>: Grade C, observational studies </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Level of confidence in evidence</a:t>
            </a:r>
            <a:r>
              <a:rPr lang="en-US" altLang="en-US" sz="1400" dirty="0">
                <a:latin typeface="Helvetica" panose="020B0604020202020204" pitchFamily="34" charset="0"/>
                <a:cs typeface="Helvetica" panose="020B0604020202020204" pitchFamily="34" charset="0"/>
              </a:rPr>
              <a:t>: High</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Benefits-harm assessment: </a:t>
            </a:r>
            <a:r>
              <a:rPr lang="en-US" altLang="en-US" sz="1400" dirty="0">
                <a:latin typeface="Helvetica" panose="020B0604020202020204" pitchFamily="34" charset="0"/>
                <a:cs typeface="Helvetica" panose="020B0604020202020204" pitchFamily="34" charset="0"/>
              </a:rPr>
              <a:t>Preponderance of benefits over harm</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Value judgments</a:t>
            </a:r>
            <a:r>
              <a:rPr lang="en-US" altLang="en-US" sz="1400" dirty="0">
                <a:latin typeface="Helvetica" panose="020B0604020202020204" pitchFamily="34" charset="0"/>
                <a:cs typeface="Helvetica" panose="020B0604020202020204" pitchFamily="34" charset="0"/>
              </a:rPr>
              <a:t>: Avoiding complications that could potentially be prevented by modifying the management approach based on the specific factors identified</a:t>
            </a:r>
          </a:p>
          <a:p>
            <a:pPr marL="0" indent="0">
              <a:lnSpc>
                <a:spcPct val="120000"/>
              </a:lnSpc>
              <a:spcBef>
                <a:spcPts val="0"/>
              </a:spcBef>
              <a:spcAft>
                <a:spcPts val="600"/>
              </a:spcAft>
              <a:buNone/>
            </a:pPr>
            <a:r>
              <a:rPr lang="en-US" altLang="en-US" sz="1400" dirty="0">
                <a:latin typeface="Helvetica" panose="020B0604020202020204" pitchFamily="34" charset="0"/>
                <a:cs typeface="Helvetica" panose="020B0604020202020204" pitchFamily="34" charset="0"/>
              </a:rPr>
              <a:t>Intentional vagueness: None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Role of patient preferences</a:t>
            </a:r>
            <a:r>
              <a:rPr lang="en-US" altLang="en-US" sz="1400" dirty="0">
                <a:latin typeface="Helvetica" panose="020B0604020202020204" pitchFamily="34" charset="0"/>
                <a:cs typeface="Helvetica" panose="020B0604020202020204" pitchFamily="34" charset="0"/>
              </a:rPr>
              <a:t>: None </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Exceptions: </a:t>
            </a:r>
            <a:r>
              <a:rPr lang="en-US" altLang="en-US" sz="1400" dirty="0">
                <a:latin typeface="Helvetica" panose="020B0604020202020204" pitchFamily="34" charset="0"/>
                <a:cs typeface="Helvetica" panose="020B0604020202020204" pitchFamily="34" charset="0"/>
              </a:rPr>
              <a:t>None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Policy level</a:t>
            </a:r>
            <a:r>
              <a:rPr lang="en-US" altLang="en-US" sz="1400" dirty="0">
                <a:latin typeface="Helvetica" panose="020B0604020202020204" pitchFamily="34" charset="0"/>
                <a:cs typeface="Helvetica" panose="020B0604020202020204" pitchFamily="34" charset="0"/>
              </a:rPr>
              <a:t>: Recommendation</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Differences of opinion</a:t>
            </a:r>
            <a:r>
              <a:rPr lang="en-US" altLang="en-US" sz="14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3994671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1FA43-952A-4F46-B1E9-FE0276849F99}"/>
              </a:ext>
            </a:extLst>
          </p:cNvPr>
          <p:cNvSpPr>
            <a:spLocks noGrp="1"/>
          </p:cNvSpPr>
          <p:nvPr>
            <p:ph type="title"/>
          </p:nvPr>
        </p:nvSpPr>
        <p:spPr/>
        <p:txBody>
          <a:bodyPr/>
          <a:lstStyle/>
          <a:p>
            <a:r>
              <a:rPr lang="en-US" dirty="0"/>
              <a:t>KAS 3: Pain Management</a:t>
            </a:r>
          </a:p>
        </p:txBody>
      </p:sp>
      <p:sp>
        <p:nvSpPr>
          <p:cNvPr id="3" name="Content Placeholder 2">
            <a:extLst>
              <a:ext uri="{FF2B5EF4-FFF2-40B4-BE49-F238E27FC236}">
                <a16:creationId xmlns:a16="http://schemas.microsoft.com/office/drawing/2014/main" id="{EBE3310F-75BE-4594-A4E6-7F81EF93097F}"/>
              </a:ext>
            </a:extLst>
          </p:cNvPr>
          <p:cNvSpPr>
            <a:spLocks noGrp="1"/>
          </p:cNvSpPr>
          <p:nvPr>
            <p:ph idx="1"/>
          </p:nvPr>
        </p:nvSpPr>
        <p:spPr/>
        <p:txBody>
          <a:bodyPr>
            <a:normAutofit/>
          </a:bodyPr>
          <a:lstStyle/>
          <a:p>
            <a:pPr marL="3175" indent="0">
              <a:lnSpc>
                <a:spcPct val="120000"/>
              </a:lnSpc>
              <a:spcBef>
                <a:spcPts val="0"/>
              </a:spcBef>
              <a:spcAft>
                <a:spcPts val="1800"/>
              </a:spcAft>
              <a:buNone/>
              <a:tabLst>
                <a:tab pos="231775" algn="l"/>
              </a:tabLst>
            </a:pPr>
            <a:r>
              <a:rPr lang="en-US" altLang="en-US" sz="1800" b="1" dirty="0">
                <a:latin typeface="Helvetica" panose="020B0604020202020204" pitchFamily="34" charset="0"/>
                <a:cs typeface="Helvetica" panose="020B0604020202020204" pitchFamily="34" charset="0"/>
              </a:rPr>
              <a:t>The clinician should assess patients with AOE for pain and recommend analgesic treatment based on the severity of pain.  </a:t>
            </a:r>
            <a:r>
              <a:rPr lang="en-US" altLang="en-US" sz="1800" i="1" u="sng" dirty="0">
                <a:latin typeface="Helvetica" panose="020B0604020202020204" pitchFamily="34" charset="0"/>
                <a:cs typeface="Helvetica" panose="020B0604020202020204" pitchFamily="34" charset="0"/>
              </a:rPr>
              <a:t>Strong recommendation</a:t>
            </a:r>
            <a:r>
              <a:rPr lang="en-US" altLang="en-US" sz="1800" i="1" dirty="0">
                <a:latin typeface="Helvetica" panose="020B0604020202020204" pitchFamily="34" charset="0"/>
                <a:cs typeface="Helvetica" panose="020B0604020202020204" pitchFamily="34" charset="0"/>
              </a:rPr>
              <a:t> based on well-designed randomized trials with a preponderance of benefit over harm.</a:t>
            </a:r>
          </a:p>
          <a:p>
            <a:pPr marL="3175" indent="0">
              <a:lnSpc>
                <a:spcPct val="120000"/>
              </a:lnSpc>
              <a:buNone/>
            </a:pPr>
            <a:r>
              <a:rPr lang="en-US" sz="1800" u="sng" dirty="0"/>
              <a:t>Benefits: </a:t>
            </a:r>
            <a:r>
              <a:rPr lang="en-US" sz="1800" dirty="0">
                <a:latin typeface="Helvetica" panose="020B0604020202020204" pitchFamily="34" charset="0"/>
                <a:cs typeface="Helvetica" panose="020B0604020202020204" pitchFamily="34" charset="0"/>
              </a:rPr>
              <a:t>Increase patient satisfaction, allow faster return to normal activities</a:t>
            </a:r>
            <a:endParaRPr lang="en-US" sz="1800" dirty="0"/>
          </a:p>
          <a:p>
            <a:pPr marL="3175" indent="0">
              <a:lnSpc>
                <a:spcPct val="120000"/>
              </a:lnSpc>
              <a:buNone/>
            </a:pPr>
            <a:r>
              <a:rPr lang="en-US" sz="1800" u="sng" dirty="0"/>
              <a:t>Risks, harms, costs: </a:t>
            </a:r>
            <a:r>
              <a:rPr lang="en-US" sz="1800" dirty="0">
                <a:latin typeface="Helvetica" panose="020B0604020202020204" pitchFamily="34" charset="0"/>
                <a:cs typeface="Helvetica" panose="020B0604020202020204" pitchFamily="34" charset="0"/>
              </a:rPr>
              <a:t>Adverse effects of analgesics; direct cost of medication</a:t>
            </a:r>
          </a:p>
        </p:txBody>
      </p:sp>
    </p:spTree>
    <p:extLst>
      <p:ext uri="{BB962C8B-B14F-4D97-AF65-F5344CB8AC3E}">
        <p14:creationId xmlns:p14="http://schemas.microsoft.com/office/powerpoint/2010/main" val="2441370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1FA43-952A-4F46-B1E9-FE0276849F99}"/>
              </a:ext>
            </a:extLst>
          </p:cNvPr>
          <p:cNvSpPr>
            <a:spLocks noGrp="1"/>
          </p:cNvSpPr>
          <p:nvPr>
            <p:ph type="title"/>
          </p:nvPr>
        </p:nvSpPr>
        <p:spPr/>
        <p:txBody>
          <a:bodyPr/>
          <a:lstStyle/>
          <a:p>
            <a:r>
              <a:rPr lang="en-US" dirty="0"/>
              <a:t>KAS 3: Pain Management</a:t>
            </a:r>
          </a:p>
        </p:txBody>
      </p:sp>
      <p:sp>
        <p:nvSpPr>
          <p:cNvPr id="3" name="Content Placeholder 2">
            <a:extLst>
              <a:ext uri="{FF2B5EF4-FFF2-40B4-BE49-F238E27FC236}">
                <a16:creationId xmlns:a16="http://schemas.microsoft.com/office/drawing/2014/main" id="{EBE3310F-75BE-4594-A4E6-7F81EF93097F}"/>
              </a:ext>
            </a:extLst>
          </p:cNvPr>
          <p:cNvSpPr>
            <a:spLocks noGrp="1"/>
          </p:cNvSpPr>
          <p:nvPr>
            <p:ph idx="1"/>
          </p:nvPr>
        </p:nvSpPr>
        <p:spPr/>
        <p:txBody>
          <a:bodyPr>
            <a:normAutofit/>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a:t>
            </a:r>
            <a:r>
              <a:rPr lang="en-US" altLang="en-US" sz="1400" dirty="0">
                <a:latin typeface="Helvetica" panose="020B0604020202020204" pitchFamily="34" charset="0"/>
                <a:cs typeface="Helvetica" panose="020B0604020202020204" pitchFamily="34" charset="0"/>
              </a:rPr>
              <a:t>: Grade B, one randomized controlled trial limited to AOE; consistent, well-designed randomized trials of analgesics for pain relief in general</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Level of confidence in evidence</a:t>
            </a:r>
            <a:r>
              <a:rPr lang="en-US" altLang="en-US" sz="1400" dirty="0">
                <a:latin typeface="Helvetica" panose="020B0604020202020204" pitchFamily="34" charset="0"/>
                <a:cs typeface="Helvetica" panose="020B0604020202020204" pitchFamily="34" charset="0"/>
              </a:rPr>
              <a:t>: High</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Benefits-harms assessment</a:t>
            </a:r>
            <a:r>
              <a:rPr lang="en-US" altLang="en-US" sz="140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Value judgments: </a:t>
            </a:r>
            <a:r>
              <a:rPr lang="en-US" altLang="en-US" sz="1400" dirty="0">
                <a:latin typeface="Helvetica" panose="020B0604020202020204" pitchFamily="34" charset="0"/>
                <a:cs typeface="Helvetica" panose="020B0604020202020204" pitchFamily="34" charset="0"/>
              </a:rPr>
              <a:t>Consensus among guideline development group that the severity of pain associated with AOE is under-recognized; preeminent role of pain relief as an outcome when managing AOE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Intentional vagueness: </a:t>
            </a:r>
            <a:r>
              <a:rPr lang="en-US" altLang="en-US" sz="1400" dirty="0">
                <a:latin typeface="Helvetica" panose="020B0604020202020204" pitchFamily="34" charset="0"/>
                <a:cs typeface="Helvetica" panose="020B0604020202020204" pitchFamily="34" charset="0"/>
              </a:rPr>
              <a:t>None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Role of patient preferences</a:t>
            </a:r>
            <a:r>
              <a:rPr lang="en-US" altLang="en-US" sz="1400" dirty="0">
                <a:latin typeface="Helvetica" panose="020B0604020202020204" pitchFamily="34" charset="0"/>
                <a:cs typeface="Helvetica" panose="020B0604020202020204" pitchFamily="34" charset="0"/>
              </a:rPr>
              <a:t>: Moderate, choice of analgesic and degree of pain tolerance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Exceptions</a:t>
            </a:r>
            <a:r>
              <a:rPr lang="en-US" alt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Policy level</a:t>
            </a:r>
            <a:r>
              <a:rPr lang="en-US" altLang="en-US" sz="1400" dirty="0">
                <a:latin typeface="Helvetica" panose="020B0604020202020204" pitchFamily="34" charset="0"/>
                <a:cs typeface="Helvetica" panose="020B0604020202020204" pitchFamily="34" charset="0"/>
              </a:rPr>
              <a:t>: Strong recommendation</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Differences of opinion</a:t>
            </a:r>
            <a:r>
              <a:rPr lang="en-US" altLang="en-US" sz="1400" dirty="0">
                <a:latin typeface="Helvetica" panose="020B0604020202020204" pitchFamily="34" charset="0"/>
                <a:cs typeface="Helvetica" panose="020B0604020202020204" pitchFamily="34" charset="0"/>
              </a:rPr>
              <a:t>: None</a:t>
            </a:r>
            <a:endParaRPr lang="en-US" altLang="en-US" sz="9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15359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E469-FE80-4650-9BFC-C740C2FFFE7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5BDC6345-DE54-44CD-8947-DD16B224D863}"/>
              </a:ext>
            </a:extLst>
          </p:cNvPr>
          <p:cNvSpPr>
            <a:spLocks noGrp="1"/>
          </p:cNvSpPr>
          <p:nvPr>
            <p:ph idx="1"/>
          </p:nvPr>
        </p:nvSpPr>
        <p:spPr/>
        <p:txBody>
          <a:bodyPr>
            <a:normAutofit fontScale="62500" lnSpcReduction="20000"/>
          </a:bodyPr>
          <a:lstStyle/>
          <a:p>
            <a:pPr marL="0" indent="0" algn="ctr">
              <a:lnSpc>
                <a:spcPct val="120000"/>
              </a:lnSpc>
              <a:buNone/>
            </a:pPr>
            <a:r>
              <a:rPr lang="en-US" dirty="0"/>
              <a:t>The clinical practice guideline is not intended as the sole source of guidance in managing patients with acute otitis externa. Rather, it is designed to assist clinicians by providing an evidence-based framework for decision-making strategies. The guideline is not intended to replace clinical judgment or establish a protocol for all individuals with this condition and may not provide the only appropriate approach to diagnosing and managing this program of care. As medical knowledge expands and technology advances, clinical indicators and guidelines are promoted as conditional and provisional proposals of what is recommended under specific conditions but are not absolute. Guidelines are not mandates. These do not and should not purport to be a legal standard of care. The responsible physician, in light of all circumstances presented by the individual patient, must determine the appropriate treatment. Adherence to these guidelines will not ensure successful patient outcomes in every situation. The American Academy of Otolaryngology-Head and Neck Surgery Foundation emphasizes that these clinical guidelines should not be deemed to include all proper treatment decisions or methods of care or to exclude other treatment decisions or methods of care reasonably directed to obtaining the same results.</a:t>
            </a:r>
          </a:p>
        </p:txBody>
      </p:sp>
    </p:spTree>
    <p:extLst>
      <p:ext uri="{BB962C8B-B14F-4D97-AF65-F5344CB8AC3E}">
        <p14:creationId xmlns:p14="http://schemas.microsoft.com/office/powerpoint/2010/main" val="654507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3B093-FA00-45DF-8603-0B4D5B88A542}"/>
              </a:ext>
            </a:extLst>
          </p:cNvPr>
          <p:cNvSpPr>
            <a:spLocks noGrp="1"/>
          </p:cNvSpPr>
          <p:nvPr>
            <p:ph type="title"/>
          </p:nvPr>
        </p:nvSpPr>
        <p:spPr/>
        <p:txBody>
          <a:bodyPr/>
          <a:lstStyle/>
          <a:p>
            <a:r>
              <a:rPr lang="en-US" dirty="0"/>
              <a:t>KAS 4: Systematic Antimicrobials</a:t>
            </a:r>
          </a:p>
        </p:txBody>
      </p:sp>
      <p:sp>
        <p:nvSpPr>
          <p:cNvPr id="3" name="Content Placeholder 2">
            <a:extLst>
              <a:ext uri="{FF2B5EF4-FFF2-40B4-BE49-F238E27FC236}">
                <a16:creationId xmlns:a16="http://schemas.microsoft.com/office/drawing/2014/main" id="{ECA70350-5AF0-4BA4-924B-725D429457DB}"/>
              </a:ext>
            </a:extLst>
          </p:cNvPr>
          <p:cNvSpPr>
            <a:spLocks noGrp="1"/>
          </p:cNvSpPr>
          <p:nvPr>
            <p:ph idx="1"/>
          </p:nvPr>
        </p:nvSpPr>
        <p:spPr/>
        <p:txBody>
          <a:bodyPr>
            <a:normAutofit/>
          </a:bodyPr>
          <a:lstStyle/>
          <a:p>
            <a:pPr marL="119063" indent="0">
              <a:lnSpc>
                <a:spcPct val="120000"/>
              </a:lnSpc>
              <a:spcBef>
                <a:spcPts val="0"/>
              </a:spcBef>
              <a:spcAft>
                <a:spcPts val="1800"/>
              </a:spcAft>
              <a:buNone/>
            </a:pPr>
            <a:r>
              <a:rPr lang="en-US" altLang="en-US" sz="1800" b="1" dirty="0">
                <a:latin typeface="Helvetica" panose="020B0604020202020204" pitchFamily="34" charset="0"/>
                <a:cs typeface="Helvetica" panose="020B0604020202020204" pitchFamily="34" charset="0"/>
              </a:rPr>
              <a:t>Clinicians should not prescribe systemic antimicrobials as initial therapy for diffuse, uncomplicated AOE unless there is extension outside the ear canal or the presence of specific host factors that would indicate a need for systemic therapy.  </a:t>
            </a:r>
            <a:r>
              <a:rPr lang="en-US" altLang="en-US" sz="1800" i="1" u="sng" dirty="0">
                <a:latin typeface="Helvetica" panose="020B0604020202020204" pitchFamily="34" charset="0"/>
                <a:cs typeface="Helvetica" panose="020B0604020202020204" pitchFamily="34" charset="0"/>
              </a:rPr>
              <a:t>Strong recommendation</a:t>
            </a:r>
            <a:r>
              <a:rPr lang="en-US" altLang="en-US" sz="1800" i="1" dirty="0">
                <a:latin typeface="Helvetica" panose="020B0604020202020204" pitchFamily="34" charset="0"/>
                <a:cs typeface="Helvetica" panose="020B0604020202020204" pitchFamily="34" charset="0"/>
              </a:rPr>
              <a:t> based on randomized controlled trials with minor limitations and a preponderance of benefit over harm.</a:t>
            </a:r>
          </a:p>
          <a:p>
            <a:pPr marL="0" indent="0">
              <a:lnSpc>
                <a:spcPct val="120000"/>
              </a:lnSpc>
              <a:buNone/>
            </a:pPr>
            <a:r>
              <a:rPr lang="en-US" sz="1800" u="sng" dirty="0">
                <a:latin typeface="Helvetica" panose="020B0604020202020204" pitchFamily="34" charset="0"/>
                <a:cs typeface="Helvetica" panose="020B0604020202020204" pitchFamily="34" charset="0"/>
              </a:rPr>
              <a:t>Benefits: </a:t>
            </a:r>
            <a:r>
              <a:rPr lang="en-US" altLang="en-US" sz="1800" dirty="0">
                <a:latin typeface="Helvetica" panose="020B0604020202020204" pitchFamily="34" charset="0"/>
                <a:cs typeface="Helvetica" panose="020B0604020202020204" pitchFamily="34" charset="0"/>
              </a:rPr>
              <a:t>Avoid side effects from ineffective therapy, reduce antibiotic resistance by avoiding systemic antibiotics</a:t>
            </a:r>
          </a:p>
          <a:p>
            <a:pPr marL="0" indent="0">
              <a:lnSpc>
                <a:spcPct val="120000"/>
              </a:lnSpc>
              <a:buNone/>
            </a:pPr>
            <a:r>
              <a:rPr lang="en-US" sz="1800" u="sng" dirty="0">
                <a:latin typeface="Helvetica" panose="020B0604020202020204" pitchFamily="34" charset="0"/>
                <a:cs typeface="Helvetica" panose="020B0604020202020204" pitchFamily="34" charset="0"/>
              </a:rPr>
              <a:t>Risks, harms, costs:  </a:t>
            </a:r>
            <a:r>
              <a:rPr lang="en-US" sz="1800" dirty="0">
                <a:latin typeface="Helvetica" panose="020B0604020202020204" pitchFamily="34" charset="0"/>
                <a:cs typeface="Helvetica" panose="020B0604020202020204" pitchFamily="34" charset="0"/>
              </a:rPr>
              <a:t>None</a:t>
            </a:r>
          </a:p>
        </p:txBody>
      </p:sp>
    </p:spTree>
    <p:extLst>
      <p:ext uri="{BB962C8B-B14F-4D97-AF65-F5344CB8AC3E}">
        <p14:creationId xmlns:p14="http://schemas.microsoft.com/office/powerpoint/2010/main" val="2950735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3B093-FA00-45DF-8603-0B4D5B88A542}"/>
              </a:ext>
            </a:extLst>
          </p:cNvPr>
          <p:cNvSpPr>
            <a:spLocks noGrp="1"/>
          </p:cNvSpPr>
          <p:nvPr>
            <p:ph type="title"/>
          </p:nvPr>
        </p:nvSpPr>
        <p:spPr/>
        <p:txBody>
          <a:bodyPr/>
          <a:lstStyle/>
          <a:p>
            <a:r>
              <a:rPr lang="en-US" dirty="0"/>
              <a:t>KAS 4: Systematic Antimicrobials</a:t>
            </a:r>
          </a:p>
        </p:txBody>
      </p:sp>
      <p:sp>
        <p:nvSpPr>
          <p:cNvPr id="3" name="Content Placeholder 2">
            <a:extLst>
              <a:ext uri="{FF2B5EF4-FFF2-40B4-BE49-F238E27FC236}">
                <a16:creationId xmlns:a16="http://schemas.microsoft.com/office/drawing/2014/main" id="{ECA70350-5AF0-4BA4-924B-725D429457DB}"/>
              </a:ext>
            </a:extLst>
          </p:cNvPr>
          <p:cNvSpPr>
            <a:spLocks noGrp="1"/>
          </p:cNvSpPr>
          <p:nvPr>
            <p:ph idx="1"/>
          </p:nvPr>
        </p:nvSpPr>
        <p:spPr/>
        <p:txBody>
          <a:bodyPr>
            <a:normAutofit/>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Aggregate evidence quality</a:t>
            </a:r>
            <a:r>
              <a:rPr lang="en-US" sz="1400" dirty="0">
                <a:latin typeface="Helvetica" pitchFamily="34" charset="0"/>
                <a:cs typeface="Helvetica" panose="020B0604020202020204" pitchFamily="34" charset="0"/>
              </a:rPr>
              <a:t>:  </a:t>
            </a:r>
            <a:r>
              <a:rPr lang="en-US" altLang="en-US" sz="1400" dirty="0">
                <a:latin typeface="Helvetica" panose="020B0604020202020204" pitchFamily="34" charset="0"/>
                <a:cs typeface="Helvetica" panose="020B0604020202020204" pitchFamily="34" charset="0"/>
              </a:rPr>
              <a:t>Grade B, randomized controlled trials with minor limitations; no direct comparisons of topical vs. systemic therapy</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Level of confidence in evidence</a:t>
            </a:r>
            <a:r>
              <a:rPr lang="en-US" altLang="en-US" sz="1400" dirty="0">
                <a:latin typeface="Helvetica" panose="020B0604020202020204" pitchFamily="34" charset="0"/>
                <a:cs typeface="Helvetica" panose="020B0604020202020204" pitchFamily="34" charset="0"/>
              </a:rPr>
              <a:t>: High</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Benefits-harms assessment:</a:t>
            </a:r>
            <a:r>
              <a:rPr lang="en-US" altLang="en-US" sz="140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Value judgments:</a:t>
            </a:r>
            <a:r>
              <a:rPr lang="en-US" altLang="en-US" sz="1400" dirty="0">
                <a:latin typeface="Helvetica" panose="020B0604020202020204" pitchFamily="34" charset="0"/>
                <a:cs typeface="Helvetica" panose="020B0604020202020204" pitchFamily="34" charset="0"/>
              </a:rPr>
              <a:t> Desire to decrease the use of ineffective treatments, societal benefit from avoiding the development of antibiotic resistance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Intentional vagueness</a:t>
            </a:r>
            <a:r>
              <a:rPr lang="en-US" alt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Role of patient preferences</a:t>
            </a:r>
            <a:r>
              <a:rPr lang="en-US" alt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Exceptions</a:t>
            </a:r>
            <a:r>
              <a:rPr lang="en-US" alt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Policy level</a:t>
            </a:r>
            <a:r>
              <a:rPr lang="en-US" altLang="en-US" sz="1400" dirty="0">
                <a:latin typeface="Helvetica" panose="020B0604020202020204" pitchFamily="34" charset="0"/>
                <a:cs typeface="Helvetica" panose="020B0604020202020204" pitchFamily="34" charset="0"/>
              </a:rPr>
              <a:t>: Strong recommendation</a:t>
            </a:r>
          </a:p>
          <a:p>
            <a:pPr marL="0" indent="0">
              <a:lnSpc>
                <a:spcPct val="120000"/>
              </a:lnSpc>
              <a:spcBef>
                <a:spcPts val="0"/>
              </a:spcBef>
              <a:spcAft>
                <a:spcPts val="600"/>
              </a:spcAft>
              <a:buNone/>
            </a:pPr>
            <a:r>
              <a:rPr lang="en-US" altLang="en-US" sz="1400" u="sng" dirty="0">
                <a:latin typeface="Helvetica" panose="020B0604020202020204" pitchFamily="34" charset="0"/>
                <a:cs typeface="Helvetica" panose="020B0604020202020204" pitchFamily="34" charset="0"/>
              </a:rPr>
              <a:t>Differences of opinion</a:t>
            </a:r>
            <a:r>
              <a:rPr lang="en-US" altLang="en-US" sz="14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302608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E56A0-D0BB-4A5C-85D9-BB8B3883A3DD}"/>
              </a:ext>
            </a:extLst>
          </p:cNvPr>
          <p:cNvSpPr>
            <a:spLocks noGrp="1"/>
          </p:cNvSpPr>
          <p:nvPr>
            <p:ph type="title"/>
          </p:nvPr>
        </p:nvSpPr>
        <p:spPr/>
        <p:txBody>
          <a:bodyPr/>
          <a:lstStyle/>
          <a:p>
            <a:r>
              <a:rPr lang="en-US" dirty="0"/>
              <a:t>KAS 5: Topical Therapy</a:t>
            </a:r>
          </a:p>
        </p:txBody>
      </p:sp>
      <p:sp>
        <p:nvSpPr>
          <p:cNvPr id="3" name="Content Placeholder 2">
            <a:extLst>
              <a:ext uri="{FF2B5EF4-FFF2-40B4-BE49-F238E27FC236}">
                <a16:creationId xmlns:a16="http://schemas.microsoft.com/office/drawing/2014/main" id="{2EA99082-642A-4C49-9FA7-0AD18883C5DB}"/>
              </a:ext>
            </a:extLst>
          </p:cNvPr>
          <p:cNvSpPr>
            <a:spLocks noGrp="1"/>
          </p:cNvSpPr>
          <p:nvPr>
            <p:ph idx="1"/>
          </p:nvPr>
        </p:nvSpPr>
        <p:spPr/>
        <p:txBody>
          <a:bodyPr>
            <a:normAutofit/>
          </a:bodyPr>
          <a:lstStyle/>
          <a:p>
            <a:pPr marL="0" indent="0">
              <a:lnSpc>
                <a:spcPct val="110000"/>
              </a:lnSpc>
              <a:spcBef>
                <a:spcPts val="0"/>
              </a:spcBef>
              <a:spcAft>
                <a:spcPts val="1800"/>
              </a:spcAft>
              <a:buNone/>
            </a:pPr>
            <a:r>
              <a:rPr lang="en-US" altLang="en-US" sz="1800" b="1" dirty="0">
                <a:latin typeface="Helvetica" panose="020B0604020202020204" pitchFamily="34" charset="0"/>
                <a:cs typeface="Helvetica" panose="020B0604020202020204" pitchFamily="34" charset="0"/>
              </a:rPr>
              <a:t>Clinicians should prescribe topical preparations for initial therapy of diffuse, uncomplicated AOE.  </a:t>
            </a:r>
            <a:r>
              <a:rPr lang="en-US" altLang="en-US" sz="1800" i="1" u="sng" dirty="0">
                <a:latin typeface="Helvetica" panose="020B0604020202020204" pitchFamily="34" charset="0"/>
                <a:cs typeface="Helvetica" panose="020B0604020202020204" pitchFamily="34" charset="0"/>
              </a:rPr>
              <a:t>Recommendation</a:t>
            </a:r>
            <a:r>
              <a:rPr lang="en-US" altLang="en-US" sz="1800" i="1" dirty="0">
                <a:latin typeface="Helvetica" panose="020B0604020202020204" pitchFamily="34" charset="0"/>
                <a:cs typeface="Helvetica" panose="020B0604020202020204" pitchFamily="34" charset="0"/>
              </a:rPr>
              <a:t> based on randomized trials with some heterogeneity and a preponderance of benefit over harm.</a:t>
            </a:r>
            <a:endParaRPr lang="en-US" altLang="en-US" sz="1800" dirty="0">
              <a:latin typeface="Helvetica" panose="020B0604020202020204" pitchFamily="34" charset="0"/>
              <a:cs typeface="Helvetica" panose="020B0604020202020204" pitchFamily="34" charset="0"/>
            </a:endParaRPr>
          </a:p>
          <a:p>
            <a:pPr marL="0" indent="0">
              <a:lnSpc>
                <a:spcPct val="110000"/>
              </a:lnSpc>
              <a:spcAft>
                <a:spcPts val="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t>
            </a:r>
            <a:r>
              <a:rPr lang="en-US" altLang="en-US" sz="1800" dirty="0">
                <a:latin typeface="Helvetica" panose="020B0604020202020204" pitchFamily="34" charset="0"/>
                <a:cs typeface="Helvetica" panose="020B0604020202020204" pitchFamily="34" charset="0"/>
              </a:rPr>
              <a:t>Effective therapy, low incidence of adverse events</a:t>
            </a:r>
          </a:p>
          <a:p>
            <a:pPr marL="0" indent="0">
              <a:lnSpc>
                <a:spcPct val="110000"/>
              </a:lnSpc>
              <a:spcAft>
                <a:spcPts val="0"/>
              </a:spcAft>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a:t>
            </a:r>
            <a:r>
              <a:rPr lang="en-US" altLang="en-US" sz="1800" dirty="0">
                <a:latin typeface="Helvetica" panose="020B0604020202020204" pitchFamily="34" charset="0"/>
                <a:cs typeface="Helvetica" panose="020B0604020202020204" pitchFamily="34" charset="0"/>
              </a:rPr>
              <a:t>Direct cost of medication (varies greatly depending on drug class and selection), risk of secondary fungal infection (</a:t>
            </a:r>
            <a:r>
              <a:rPr lang="en-US" altLang="en-US" sz="1800" dirty="0" err="1">
                <a:latin typeface="Helvetica" panose="020B0604020202020204" pitchFamily="34" charset="0"/>
                <a:cs typeface="Helvetica" panose="020B0604020202020204" pitchFamily="34" charset="0"/>
              </a:rPr>
              <a:t>otomycosis</a:t>
            </a:r>
            <a:r>
              <a:rPr lang="en-US" altLang="en-US" sz="1800" dirty="0">
                <a:latin typeface="Helvetica" panose="020B0604020202020204" pitchFamily="34" charset="0"/>
                <a:cs typeface="Helvetica" panose="020B0604020202020204" pitchFamily="34" charset="0"/>
              </a:rPr>
              <a:t>) with prolonged use of topical antibiotics</a:t>
            </a:r>
          </a:p>
        </p:txBody>
      </p:sp>
    </p:spTree>
    <p:extLst>
      <p:ext uri="{BB962C8B-B14F-4D97-AF65-F5344CB8AC3E}">
        <p14:creationId xmlns:p14="http://schemas.microsoft.com/office/powerpoint/2010/main" val="780653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E56A0-D0BB-4A5C-85D9-BB8B3883A3DD}"/>
              </a:ext>
            </a:extLst>
          </p:cNvPr>
          <p:cNvSpPr>
            <a:spLocks noGrp="1"/>
          </p:cNvSpPr>
          <p:nvPr>
            <p:ph type="title"/>
          </p:nvPr>
        </p:nvSpPr>
        <p:spPr/>
        <p:txBody>
          <a:bodyPr/>
          <a:lstStyle/>
          <a:p>
            <a:r>
              <a:rPr lang="en-US" dirty="0"/>
              <a:t>KAS 5: Topical Therapy</a:t>
            </a:r>
          </a:p>
        </p:txBody>
      </p:sp>
      <p:sp>
        <p:nvSpPr>
          <p:cNvPr id="3" name="Content Placeholder 2">
            <a:extLst>
              <a:ext uri="{FF2B5EF4-FFF2-40B4-BE49-F238E27FC236}">
                <a16:creationId xmlns:a16="http://schemas.microsoft.com/office/drawing/2014/main" id="{2EA99082-642A-4C49-9FA7-0AD18883C5DB}"/>
              </a:ext>
            </a:extLst>
          </p:cNvPr>
          <p:cNvSpPr>
            <a:spLocks noGrp="1"/>
          </p:cNvSpPr>
          <p:nvPr>
            <p:ph idx="1"/>
          </p:nvPr>
        </p:nvSpPr>
        <p:spPr/>
        <p:txBody>
          <a:bodyPr>
            <a:normAutofit fontScale="47500" lnSpcReduction="20000"/>
          </a:bodyPr>
          <a:lstStyle/>
          <a:p>
            <a:pPr marL="0" indent="0">
              <a:lnSpc>
                <a:spcPct val="120000"/>
              </a:lnSpc>
              <a:spcBef>
                <a:spcPts val="0"/>
              </a:spcBef>
              <a:spcAft>
                <a:spcPts val="600"/>
              </a:spcAft>
              <a:buNone/>
            </a:pPr>
            <a:r>
              <a:rPr lang="en-US" sz="32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3200" u="sng" dirty="0">
                <a:latin typeface="Helvetica" panose="020B0604020202020204" pitchFamily="34" charset="0"/>
                <a:cs typeface="Helvetica" panose="020B0604020202020204" pitchFamily="34" charset="0"/>
              </a:rPr>
              <a:t>Aggregate evidence quality: </a:t>
            </a:r>
            <a:r>
              <a:rPr lang="en-US" altLang="en-US" sz="3200" dirty="0">
                <a:latin typeface="Helvetica" panose="020B0604020202020204" pitchFamily="34" charset="0"/>
                <a:cs typeface="Helvetica" panose="020B0604020202020204" pitchFamily="34" charset="0"/>
              </a:rPr>
              <a:t>Aggregate evidence quality: Grade B, meta-analyses of randomized controlled trials with significant limitations and heterogeneity</a:t>
            </a:r>
          </a:p>
          <a:p>
            <a:pPr marL="0" indent="0">
              <a:lnSpc>
                <a:spcPct val="120000"/>
              </a:lnSpc>
              <a:spcBef>
                <a:spcPts val="0"/>
              </a:spcBef>
              <a:spcAft>
                <a:spcPts val="600"/>
              </a:spcAft>
              <a:buNone/>
            </a:pPr>
            <a:r>
              <a:rPr lang="en-US" altLang="en-US" sz="3200" u="sng" dirty="0">
                <a:latin typeface="Helvetica" panose="020B0604020202020204" pitchFamily="34" charset="0"/>
                <a:cs typeface="Helvetica" panose="020B0604020202020204" pitchFamily="34" charset="0"/>
              </a:rPr>
              <a:t>Level of confidence in evidence</a:t>
            </a:r>
            <a:r>
              <a:rPr lang="en-US" altLang="en-US" sz="3200" dirty="0">
                <a:latin typeface="Helvetica" panose="020B0604020202020204" pitchFamily="34" charset="0"/>
                <a:cs typeface="Helvetica" panose="020B0604020202020204" pitchFamily="34" charset="0"/>
              </a:rPr>
              <a:t>: High for the efficacy of topical therapy as initial management, but low regarding comparative benefits of different classes of drugs or combinations of ototopical drugs</a:t>
            </a:r>
          </a:p>
          <a:p>
            <a:pPr marL="0" indent="0">
              <a:lnSpc>
                <a:spcPct val="120000"/>
              </a:lnSpc>
              <a:spcBef>
                <a:spcPts val="0"/>
              </a:spcBef>
              <a:spcAft>
                <a:spcPts val="600"/>
              </a:spcAft>
              <a:buNone/>
            </a:pPr>
            <a:r>
              <a:rPr lang="en-US" altLang="en-US" sz="3200" u="sng" dirty="0">
                <a:latin typeface="Helvetica" panose="020B0604020202020204" pitchFamily="34" charset="0"/>
                <a:cs typeface="Helvetica" panose="020B0604020202020204" pitchFamily="34" charset="0"/>
              </a:rPr>
              <a:t>Benefits-harms assessment</a:t>
            </a:r>
            <a:r>
              <a:rPr lang="en-US" altLang="en-US" sz="320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600"/>
              </a:spcAft>
              <a:buNone/>
            </a:pPr>
            <a:r>
              <a:rPr lang="en-US" altLang="en-US" sz="3200" u="sng" dirty="0">
                <a:latin typeface="Helvetica" panose="020B0604020202020204" pitchFamily="34" charset="0"/>
                <a:cs typeface="Helvetica" panose="020B0604020202020204" pitchFamily="34" charset="0"/>
              </a:rPr>
              <a:t>Value judgments: </a:t>
            </a:r>
            <a:r>
              <a:rPr lang="en-US" altLang="en-US" sz="3200" dirty="0">
                <a:latin typeface="Helvetica" panose="020B0604020202020204" pitchFamily="34" charset="0"/>
                <a:cs typeface="Helvetica" panose="020B0604020202020204" pitchFamily="34" charset="0"/>
              </a:rPr>
              <a:t>RCT results from largely specialty settings may not be generalizable to patients seen in primary care settings, where the ability to perform effective aural toilet may be limited</a:t>
            </a:r>
          </a:p>
          <a:p>
            <a:pPr marL="0" indent="0">
              <a:lnSpc>
                <a:spcPct val="120000"/>
              </a:lnSpc>
              <a:spcBef>
                <a:spcPts val="0"/>
              </a:spcBef>
              <a:spcAft>
                <a:spcPts val="600"/>
              </a:spcAft>
              <a:buNone/>
            </a:pPr>
            <a:r>
              <a:rPr lang="en-US" altLang="en-US" sz="3200" u="sng" dirty="0">
                <a:latin typeface="Helvetica" panose="020B0604020202020204" pitchFamily="34" charset="0"/>
                <a:cs typeface="Helvetica" panose="020B0604020202020204" pitchFamily="34" charset="0"/>
              </a:rPr>
              <a:t>Intentional vagueness</a:t>
            </a:r>
            <a:r>
              <a:rPr lang="en-US" altLang="en-US" sz="3200" dirty="0">
                <a:latin typeface="Helvetica" panose="020B0604020202020204" pitchFamily="34" charset="0"/>
                <a:cs typeface="Helvetica" panose="020B0604020202020204" pitchFamily="34" charset="0"/>
              </a:rPr>
              <a:t>: No specific recommendations regarding the choice of ototopical agent</a:t>
            </a:r>
          </a:p>
          <a:p>
            <a:pPr marL="0" indent="0">
              <a:lnSpc>
                <a:spcPct val="120000"/>
              </a:lnSpc>
              <a:spcBef>
                <a:spcPts val="0"/>
              </a:spcBef>
              <a:spcAft>
                <a:spcPts val="600"/>
              </a:spcAft>
              <a:buNone/>
            </a:pPr>
            <a:r>
              <a:rPr lang="en-US" altLang="en-US" sz="3200" u="sng" dirty="0">
                <a:latin typeface="Helvetica" panose="020B0604020202020204" pitchFamily="34" charset="0"/>
                <a:cs typeface="Helvetica" panose="020B0604020202020204" pitchFamily="34" charset="0"/>
              </a:rPr>
              <a:t>Role of patient preferences: </a:t>
            </a:r>
            <a:r>
              <a:rPr lang="en-US" altLang="en-US" sz="3200" dirty="0">
                <a:latin typeface="Helvetica" panose="020B0604020202020204" pitchFamily="34" charset="0"/>
                <a:cs typeface="Helvetica" panose="020B0604020202020204" pitchFamily="34" charset="0"/>
              </a:rPr>
              <a:t>Substantial role for patient preference in choice of topical therapeutic agent</a:t>
            </a:r>
          </a:p>
          <a:p>
            <a:pPr marL="0" indent="0">
              <a:lnSpc>
                <a:spcPct val="120000"/>
              </a:lnSpc>
              <a:spcBef>
                <a:spcPts val="0"/>
              </a:spcBef>
              <a:spcAft>
                <a:spcPts val="600"/>
              </a:spcAft>
              <a:buNone/>
            </a:pPr>
            <a:r>
              <a:rPr lang="en-US" altLang="en-US" sz="3200" u="sng" dirty="0">
                <a:latin typeface="Helvetica" panose="020B0604020202020204" pitchFamily="34" charset="0"/>
                <a:cs typeface="Helvetica" panose="020B0604020202020204" pitchFamily="34" charset="0"/>
              </a:rPr>
              <a:t>Exceptions: </a:t>
            </a:r>
            <a:r>
              <a:rPr lang="en-US" altLang="en-US" sz="3200" dirty="0">
                <a:latin typeface="Helvetica" panose="020B0604020202020204" pitchFamily="34" charset="0"/>
                <a:cs typeface="Helvetica" panose="020B0604020202020204" pitchFamily="34" charset="0"/>
              </a:rPr>
              <a:t>Patients with a non-intact tympanic membrane (see Statement #7 on “Non-intact tympanic membrane)</a:t>
            </a:r>
          </a:p>
          <a:p>
            <a:pPr marL="0" indent="0">
              <a:lnSpc>
                <a:spcPct val="120000"/>
              </a:lnSpc>
              <a:spcBef>
                <a:spcPts val="0"/>
              </a:spcBef>
              <a:spcAft>
                <a:spcPts val="600"/>
              </a:spcAft>
              <a:buNone/>
            </a:pPr>
            <a:r>
              <a:rPr lang="en-US" altLang="en-US" sz="3200" u="sng" dirty="0">
                <a:latin typeface="Helvetica" panose="020B0604020202020204" pitchFamily="34" charset="0"/>
                <a:cs typeface="Helvetica" panose="020B0604020202020204" pitchFamily="34" charset="0"/>
              </a:rPr>
              <a:t>Policy level: </a:t>
            </a:r>
            <a:r>
              <a:rPr lang="en-US" altLang="en-US" sz="3200" dirty="0">
                <a:latin typeface="Helvetica" panose="020B0604020202020204" pitchFamily="34" charset="0"/>
                <a:cs typeface="Helvetica" panose="020B0604020202020204" pitchFamily="34" charset="0"/>
              </a:rPr>
              <a:t>Recommendation</a:t>
            </a:r>
          </a:p>
          <a:p>
            <a:pPr marL="0" indent="0">
              <a:lnSpc>
                <a:spcPct val="120000"/>
              </a:lnSpc>
              <a:spcBef>
                <a:spcPts val="0"/>
              </a:spcBef>
              <a:spcAft>
                <a:spcPts val="600"/>
              </a:spcAft>
              <a:buNone/>
            </a:pPr>
            <a:r>
              <a:rPr lang="en-US" altLang="en-US" sz="3200" u="sng" dirty="0">
                <a:latin typeface="Helvetica" panose="020B0604020202020204" pitchFamily="34" charset="0"/>
                <a:cs typeface="Helvetica" panose="020B0604020202020204" pitchFamily="34" charset="0"/>
              </a:rPr>
              <a:t>Differences of opinion</a:t>
            </a:r>
            <a:r>
              <a:rPr lang="en-US" altLang="en-US" sz="3200" dirty="0">
                <a:latin typeface="Helvetica" panose="020B0604020202020204" pitchFamily="34" charset="0"/>
                <a:cs typeface="Helvetica" panose="020B0604020202020204" pitchFamily="34" charset="0"/>
              </a:rPr>
              <a:t>: None</a:t>
            </a:r>
            <a:endParaRPr lang="en-US"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97080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A7C16-D20E-40D2-A5B8-EB99E8BECF73}"/>
              </a:ext>
            </a:extLst>
          </p:cNvPr>
          <p:cNvSpPr>
            <a:spLocks noGrp="1"/>
          </p:cNvSpPr>
          <p:nvPr>
            <p:ph type="title"/>
          </p:nvPr>
        </p:nvSpPr>
        <p:spPr/>
        <p:txBody>
          <a:bodyPr/>
          <a:lstStyle/>
          <a:p>
            <a:r>
              <a:rPr lang="en-US" dirty="0"/>
              <a:t>KAS 6: Drug Delivery</a:t>
            </a:r>
          </a:p>
        </p:txBody>
      </p:sp>
      <p:sp>
        <p:nvSpPr>
          <p:cNvPr id="3" name="Content Placeholder 2">
            <a:extLst>
              <a:ext uri="{FF2B5EF4-FFF2-40B4-BE49-F238E27FC236}">
                <a16:creationId xmlns:a16="http://schemas.microsoft.com/office/drawing/2014/main" id="{C02814B9-D74B-4ECC-A86C-165DDE7B5981}"/>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altLang="en-US" sz="1800" b="1" dirty="0">
                <a:latin typeface="Helvetica" panose="020B0604020202020204" pitchFamily="34" charset="0"/>
                <a:cs typeface="Helvetica" panose="020B0604020202020204" pitchFamily="34" charset="0"/>
              </a:rPr>
              <a:t>The clinician should enhance the delivery of topical drops by informing the patient how to administer topical drops and by performing aural toilet, placing a wick, or both, when the ear canal is obstructed.  </a:t>
            </a:r>
            <a:r>
              <a:rPr lang="en-US" altLang="en-US" sz="1800" i="1" u="sng" dirty="0">
                <a:latin typeface="Helvetica" panose="020B0604020202020204" pitchFamily="34" charset="0"/>
                <a:cs typeface="Helvetica" panose="020B0604020202020204" pitchFamily="34" charset="0"/>
              </a:rPr>
              <a:t>Recommendation</a:t>
            </a:r>
            <a:r>
              <a:rPr lang="en-US" altLang="en-US" sz="1800" i="1" dirty="0">
                <a:latin typeface="Helvetica" panose="020B0604020202020204" pitchFamily="34" charset="0"/>
                <a:cs typeface="Helvetica" panose="020B0604020202020204" pitchFamily="34" charset="0"/>
              </a:rPr>
              <a:t> based on observational studies with a preponderance of benefit over harm.</a:t>
            </a:r>
            <a:endParaRPr lang="en-US" altLang="en-US" sz="1800" dirty="0">
              <a:latin typeface="Helvetica" panose="020B0604020202020204" pitchFamily="34" charset="0"/>
              <a:cs typeface="Helvetica" panose="020B0604020202020204" pitchFamily="34" charset="0"/>
            </a:endParaRPr>
          </a:p>
          <a:p>
            <a:pPr marL="0" indent="0">
              <a:lnSpc>
                <a:spcPct val="120000"/>
              </a:lnSpc>
              <a:spcAft>
                <a:spcPts val="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t>
            </a:r>
            <a:r>
              <a:rPr lang="en-US" altLang="en-US" sz="1800" dirty="0">
                <a:latin typeface="Helvetica" panose="020B0604020202020204" pitchFamily="34" charset="0"/>
                <a:cs typeface="Helvetica" panose="020B0604020202020204" pitchFamily="34" charset="0"/>
              </a:rPr>
              <a:t>Improved adherence to therapy and drug delivery</a:t>
            </a:r>
          </a:p>
          <a:p>
            <a:pPr marL="0" indent="0">
              <a:lnSpc>
                <a:spcPct val="120000"/>
              </a:lnSpc>
              <a:spcAft>
                <a:spcPts val="0"/>
              </a:spcAft>
              <a:buNone/>
            </a:pPr>
            <a:r>
              <a:rPr lang="en-US" sz="1800" u="sng" dirty="0">
                <a:latin typeface="Helvetica" panose="020B0604020202020204" pitchFamily="34" charset="0"/>
                <a:cs typeface="Helvetica" panose="020B0604020202020204" pitchFamily="34" charset="0"/>
              </a:rPr>
              <a:t>Risks, harms, costs: </a:t>
            </a:r>
            <a:r>
              <a:rPr lang="en-US" altLang="en-US" sz="1800" dirty="0">
                <a:latin typeface="Helvetica" panose="020B0604020202020204" pitchFamily="34" charset="0"/>
                <a:cs typeface="Helvetica" panose="020B0604020202020204" pitchFamily="34" charset="0"/>
              </a:rPr>
              <a:t>Pain and local trauma caused by inappropriate aural toilet or wick insertion; direct cost of wick (inexpensive)</a:t>
            </a:r>
            <a:endParaRPr lang="en-US" sz="1800" i="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23722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A7C16-D20E-40D2-A5B8-EB99E8BECF73}"/>
              </a:ext>
            </a:extLst>
          </p:cNvPr>
          <p:cNvSpPr>
            <a:spLocks noGrp="1"/>
          </p:cNvSpPr>
          <p:nvPr>
            <p:ph type="title"/>
          </p:nvPr>
        </p:nvSpPr>
        <p:spPr/>
        <p:txBody>
          <a:bodyPr/>
          <a:lstStyle/>
          <a:p>
            <a:r>
              <a:rPr lang="en-US" dirty="0"/>
              <a:t>KAS 6: Drug Delivery</a:t>
            </a:r>
          </a:p>
        </p:txBody>
      </p:sp>
      <p:sp>
        <p:nvSpPr>
          <p:cNvPr id="3" name="Content Placeholder 2">
            <a:extLst>
              <a:ext uri="{FF2B5EF4-FFF2-40B4-BE49-F238E27FC236}">
                <a16:creationId xmlns:a16="http://schemas.microsoft.com/office/drawing/2014/main" id="{C02814B9-D74B-4ECC-A86C-165DDE7B5981}"/>
              </a:ext>
            </a:extLst>
          </p:cNvPr>
          <p:cNvSpPr>
            <a:spLocks noGrp="1"/>
          </p:cNvSpPr>
          <p:nvPr>
            <p:ph idx="1"/>
          </p:nvPr>
        </p:nvSpPr>
        <p:spPr/>
        <p:txBody>
          <a:bodyPr>
            <a:normAutofit fontScale="92500"/>
          </a:bodyPr>
          <a:lstStyle/>
          <a:p>
            <a:pPr marL="0" indent="0">
              <a:lnSpc>
                <a:spcPct val="120000"/>
              </a:lnSpc>
              <a:spcBef>
                <a:spcPts val="0"/>
              </a:spcBef>
              <a:spcAft>
                <a:spcPts val="600"/>
              </a:spcAft>
              <a:buNone/>
            </a:pPr>
            <a:r>
              <a:rPr lang="en-US" sz="16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1600" u="sng" dirty="0">
                <a:latin typeface="Helvetica" pitchFamily="34" charset="0"/>
                <a:cs typeface="Helvetica" panose="020B0604020202020204" pitchFamily="34" charset="0"/>
              </a:rPr>
              <a:t>Aggregate evidence quality</a:t>
            </a:r>
            <a:r>
              <a:rPr lang="en-US" sz="1600" dirty="0">
                <a:latin typeface="Helvetica" pitchFamily="34" charset="0"/>
                <a:cs typeface="Helvetica" panose="020B0604020202020204" pitchFamily="34" charset="0"/>
              </a:rPr>
              <a:t>: </a:t>
            </a:r>
            <a:r>
              <a:rPr lang="en-US" altLang="en-US" sz="1600" dirty="0">
                <a:latin typeface="Helvetica" panose="020B0604020202020204" pitchFamily="34" charset="0"/>
                <a:cs typeface="Helvetica" panose="020B0604020202020204" pitchFamily="34" charset="0"/>
              </a:rPr>
              <a:t>Aggregate evidence quality: Grade C, observational studies and Grade D, first principles</a:t>
            </a:r>
          </a:p>
          <a:p>
            <a:pPr marL="0" indent="0">
              <a:lnSpc>
                <a:spcPct val="120000"/>
              </a:lnSpc>
              <a:spcBef>
                <a:spcPts val="0"/>
              </a:spcBef>
              <a:spcAft>
                <a:spcPts val="600"/>
              </a:spcAft>
              <a:buNone/>
            </a:pPr>
            <a:r>
              <a:rPr lang="en-US" altLang="en-US" sz="1600" u="sng" dirty="0">
                <a:latin typeface="Helvetica" panose="020B0604020202020204" pitchFamily="34" charset="0"/>
                <a:cs typeface="Helvetica" panose="020B0604020202020204" pitchFamily="34" charset="0"/>
              </a:rPr>
              <a:t>Level of confidence in evidence</a:t>
            </a:r>
            <a:r>
              <a:rPr lang="en-US" altLang="en-US" sz="1600" dirty="0">
                <a:latin typeface="Helvetica" panose="020B0604020202020204" pitchFamily="34" charset="0"/>
                <a:cs typeface="Helvetica" panose="020B0604020202020204" pitchFamily="34" charset="0"/>
              </a:rPr>
              <a:t>: High</a:t>
            </a:r>
          </a:p>
          <a:p>
            <a:pPr marL="0" indent="0">
              <a:lnSpc>
                <a:spcPct val="120000"/>
              </a:lnSpc>
              <a:spcBef>
                <a:spcPts val="0"/>
              </a:spcBef>
              <a:spcAft>
                <a:spcPts val="600"/>
              </a:spcAft>
              <a:buNone/>
            </a:pPr>
            <a:r>
              <a:rPr lang="en-US" altLang="en-US" sz="1600" u="sng" dirty="0">
                <a:latin typeface="Helvetica" panose="020B0604020202020204" pitchFamily="34" charset="0"/>
                <a:cs typeface="Helvetica" panose="020B0604020202020204" pitchFamily="34" charset="0"/>
              </a:rPr>
              <a:t>Benefits-harms assessment</a:t>
            </a:r>
            <a:r>
              <a:rPr lang="en-US" altLang="en-US" sz="160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600"/>
              </a:spcAft>
              <a:buNone/>
            </a:pPr>
            <a:r>
              <a:rPr lang="en-US" altLang="en-US" sz="1600" u="sng" dirty="0">
                <a:latin typeface="Helvetica" panose="020B0604020202020204" pitchFamily="34" charset="0"/>
                <a:cs typeface="Helvetica" panose="020B0604020202020204" pitchFamily="34" charset="0"/>
              </a:rPr>
              <a:t>Value judgments</a:t>
            </a:r>
            <a:r>
              <a:rPr lang="en-US" altLang="en-US" sz="1600" dirty="0">
                <a:latin typeface="Helvetica" panose="020B0604020202020204" pitchFamily="34" charset="0"/>
                <a:cs typeface="Helvetica" panose="020B0604020202020204" pitchFamily="34" charset="0"/>
              </a:rPr>
              <a:t>: Despite an absence of RCTs demonstrating a benefit of aural toilet, the guideline development group agreed that cleaning was appropriate, when necessary, to improve penetration of the drops into the ear canal</a:t>
            </a:r>
          </a:p>
          <a:p>
            <a:pPr marL="0" indent="0">
              <a:lnSpc>
                <a:spcPct val="120000"/>
              </a:lnSpc>
              <a:spcBef>
                <a:spcPts val="0"/>
              </a:spcBef>
              <a:spcAft>
                <a:spcPts val="600"/>
              </a:spcAft>
              <a:buNone/>
            </a:pPr>
            <a:r>
              <a:rPr lang="en-US" altLang="en-US" sz="1600" u="sng" dirty="0">
                <a:latin typeface="Helvetica" panose="020B0604020202020204" pitchFamily="34" charset="0"/>
                <a:cs typeface="Helvetica" panose="020B0604020202020204" pitchFamily="34" charset="0"/>
              </a:rPr>
              <a:t>Intentional vagueness</a:t>
            </a:r>
            <a:r>
              <a:rPr lang="en-US" altLang="en-US" sz="1600" dirty="0">
                <a:latin typeface="Helvetica" panose="020B0604020202020204" pitchFamily="34" charset="0"/>
                <a:cs typeface="Helvetica" panose="020B0604020202020204" pitchFamily="34" charset="0"/>
              </a:rPr>
              <a:t>: None </a:t>
            </a:r>
          </a:p>
          <a:p>
            <a:pPr marL="0" indent="0">
              <a:lnSpc>
                <a:spcPct val="120000"/>
              </a:lnSpc>
              <a:spcBef>
                <a:spcPts val="0"/>
              </a:spcBef>
              <a:spcAft>
                <a:spcPts val="600"/>
              </a:spcAft>
              <a:buNone/>
            </a:pPr>
            <a:r>
              <a:rPr lang="en-US" altLang="en-US" sz="1600" u="sng" dirty="0">
                <a:latin typeface="Helvetica" panose="020B0604020202020204" pitchFamily="34" charset="0"/>
                <a:cs typeface="Helvetica" panose="020B0604020202020204" pitchFamily="34" charset="0"/>
              </a:rPr>
              <a:t>Role of patient preferences</a:t>
            </a:r>
            <a:r>
              <a:rPr lang="en-US" altLang="en-US" sz="1600" dirty="0">
                <a:latin typeface="Helvetica" panose="020B0604020202020204" pitchFamily="34" charset="0"/>
                <a:cs typeface="Helvetica" panose="020B0604020202020204" pitchFamily="34" charset="0"/>
              </a:rPr>
              <a:t>: Choice of self-administering drops vs. using assistant</a:t>
            </a:r>
          </a:p>
          <a:p>
            <a:pPr marL="0" indent="0">
              <a:lnSpc>
                <a:spcPct val="120000"/>
              </a:lnSpc>
              <a:spcBef>
                <a:spcPts val="0"/>
              </a:spcBef>
              <a:spcAft>
                <a:spcPts val="600"/>
              </a:spcAft>
              <a:buNone/>
            </a:pPr>
            <a:r>
              <a:rPr lang="en-US" altLang="en-US" sz="1600" u="sng" dirty="0">
                <a:latin typeface="Helvetica" panose="020B0604020202020204" pitchFamily="34" charset="0"/>
                <a:cs typeface="Helvetica" panose="020B0604020202020204" pitchFamily="34" charset="0"/>
              </a:rPr>
              <a:t>Exceptions</a:t>
            </a:r>
            <a:r>
              <a:rPr lang="en-US" altLang="en-US" sz="16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altLang="en-US" sz="1600" u="sng" dirty="0">
                <a:latin typeface="Helvetica" panose="020B0604020202020204" pitchFamily="34" charset="0"/>
                <a:cs typeface="Helvetica" panose="020B0604020202020204" pitchFamily="34" charset="0"/>
              </a:rPr>
              <a:t>Policy level</a:t>
            </a:r>
            <a:r>
              <a:rPr lang="en-US" altLang="en-US" sz="1600" dirty="0">
                <a:latin typeface="Helvetica" panose="020B0604020202020204" pitchFamily="34" charset="0"/>
                <a:cs typeface="Helvetica" panose="020B0604020202020204" pitchFamily="34" charset="0"/>
              </a:rPr>
              <a:t>: Recommendation</a:t>
            </a:r>
          </a:p>
          <a:p>
            <a:pPr marL="0" indent="0">
              <a:lnSpc>
                <a:spcPct val="120000"/>
              </a:lnSpc>
              <a:spcBef>
                <a:spcPts val="0"/>
              </a:spcBef>
              <a:spcAft>
                <a:spcPts val="600"/>
              </a:spcAft>
              <a:buNone/>
            </a:pPr>
            <a:r>
              <a:rPr lang="en-US" altLang="en-US" sz="1600" u="sng" dirty="0">
                <a:latin typeface="Helvetica" panose="020B0604020202020204" pitchFamily="34" charset="0"/>
                <a:cs typeface="Helvetica" panose="020B0604020202020204" pitchFamily="34" charset="0"/>
              </a:rPr>
              <a:t>Differences of opinion</a:t>
            </a:r>
            <a:r>
              <a:rPr lang="en-US" altLang="en-US" sz="16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231891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1E0C4-D407-4096-B0F1-0CA6B06C2DFB}"/>
              </a:ext>
            </a:extLst>
          </p:cNvPr>
          <p:cNvSpPr>
            <a:spLocks noGrp="1"/>
          </p:cNvSpPr>
          <p:nvPr>
            <p:ph type="title"/>
          </p:nvPr>
        </p:nvSpPr>
        <p:spPr/>
        <p:txBody>
          <a:bodyPr/>
          <a:lstStyle/>
          <a:p>
            <a:r>
              <a:rPr lang="en-US" dirty="0"/>
              <a:t>KAS 7: Non-Intact Tympanic Membrane</a:t>
            </a:r>
          </a:p>
        </p:txBody>
      </p:sp>
      <p:sp>
        <p:nvSpPr>
          <p:cNvPr id="3" name="Content Placeholder 2">
            <a:extLst>
              <a:ext uri="{FF2B5EF4-FFF2-40B4-BE49-F238E27FC236}">
                <a16:creationId xmlns:a16="http://schemas.microsoft.com/office/drawing/2014/main" id="{37849F49-2783-4493-841E-5F898E705D54}"/>
              </a:ext>
            </a:extLst>
          </p:cNvPr>
          <p:cNvSpPr>
            <a:spLocks noGrp="1"/>
          </p:cNvSpPr>
          <p:nvPr>
            <p:ph idx="1"/>
          </p:nvPr>
        </p:nvSpPr>
        <p:spPr/>
        <p:txBody>
          <a:bodyPr>
            <a:normAutofit/>
          </a:bodyPr>
          <a:lstStyle/>
          <a:p>
            <a:pPr marL="0" indent="0">
              <a:lnSpc>
                <a:spcPct val="120000"/>
              </a:lnSpc>
              <a:spcBef>
                <a:spcPts val="0"/>
              </a:spcBef>
              <a:spcAft>
                <a:spcPts val="1800"/>
              </a:spcAft>
              <a:buNone/>
              <a:defRPr/>
            </a:pPr>
            <a:r>
              <a:rPr lang="en-US" altLang="en-US" sz="1800" b="1" dirty="0">
                <a:latin typeface="Helvetica" panose="020B0604020202020204" pitchFamily="34" charset="0"/>
                <a:cs typeface="Helvetica" panose="020B0604020202020204" pitchFamily="34" charset="0"/>
              </a:rPr>
              <a:t>When the patient has a known or suspected perforation of the tympanic membrane, including a tympanostomy tube, the clinician should prescribe a non-ototoxic topical preparation.  </a:t>
            </a:r>
            <a:r>
              <a:rPr lang="en-US" altLang="en-US" sz="1800" i="1" u="sng" dirty="0">
                <a:latin typeface="Helvetica" panose="020B0604020202020204" pitchFamily="34" charset="0"/>
                <a:cs typeface="Helvetica" panose="020B0604020202020204" pitchFamily="34" charset="0"/>
              </a:rPr>
              <a:t>Recommendation</a:t>
            </a:r>
            <a:r>
              <a:rPr lang="en-US" altLang="en-US" sz="1800" i="1" dirty="0">
                <a:latin typeface="Helvetica" panose="020B0604020202020204" pitchFamily="34" charset="0"/>
                <a:cs typeface="Helvetica" panose="020B0604020202020204" pitchFamily="34" charset="0"/>
              </a:rPr>
              <a:t> based on reasoning from first principles and on exceptional circumstances where validating studies cannot be performed a preponderance of benefit over harm.</a:t>
            </a:r>
            <a:endParaRPr lang="en-US" altLang="en-US" sz="1800" dirty="0">
              <a:latin typeface="Helvetica" panose="020B0604020202020204" pitchFamily="34" charset="0"/>
              <a:cs typeface="Helvetica" panose="020B0604020202020204" pitchFamily="34" charset="0"/>
            </a:endParaRPr>
          </a:p>
          <a:p>
            <a:pPr marL="0" indent="0">
              <a:lnSpc>
                <a:spcPct val="120000"/>
              </a:lnSpc>
              <a:spcAft>
                <a:spcPts val="0"/>
              </a:spcAft>
              <a:buNone/>
            </a:pPr>
            <a:r>
              <a:rPr lang="en-US" sz="1800" u="sng" dirty="0">
                <a:latin typeface="Helvetica" panose="020B0604020202020204" pitchFamily="34" charset="0"/>
                <a:cs typeface="Helvetica" panose="020B0604020202020204" pitchFamily="34" charset="0"/>
              </a:rPr>
              <a:t>Benefits: </a:t>
            </a:r>
            <a:r>
              <a:rPr lang="en-US" altLang="en-US" sz="1800" dirty="0">
                <a:latin typeface="Helvetica" panose="020B0604020202020204" pitchFamily="34" charset="0"/>
                <a:cs typeface="Helvetica" panose="020B0604020202020204" pitchFamily="34" charset="0"/>
              </a:rPr>
              <a:t>Reduce the possibility of hearing loss and balance disturbance</a:t>
            </a:r>
          </a:p>
          <a:p>
            <a:pPr marL="0" indent="0">
              <a:lnSpc>
                <a:spcPct val="120000"/>
              </a:lnSpc>
              <a:spcAft>
                <a:spcPts val="1200"/>
              </a:spcAft>
              <a:buNone/>
            </a:pPr>
            <a:r>
              <a:rPr lang="en-US" sz="1800" u="sng" dirty="0">
                <a:latin typeface="Helvetica" panose="020B0604020202020204" pitchFamily="34" charset="0"/>
                <a:cs typeface="Helvetica" panose="020B0604020202020204" pitchFamily="34" charset="0"/>
              </a:rPr>
              <a:t>Risks, harms, costs: </a:t>
            </a:r>
            <a:r>
              <a:rPr lang="en-US" altLang="en-US" sz="1800" dirty="0">
                <a:latin typeface="Helvetica" panose="020B0604020202020204" pitchFamily="34" charset="0"/>
                <a:cs typeface="Helvetica" panose="020B0604020202020204" pitchFamily="34" charset="0"/>
              </a:rPr>
              <a:t>Eardrops without ototoxicity may be more costly</a:t>
            </a:r>
          </a:p>
        </p:txBody>
      </p:sp>
    </p:spTree>
    <p:extLst>
      <p:ext uri="{BB962C8B-B14F-4D97-AF65-F5344CB8AC3E}">
        <p14:creationId xmlns:p14="http://schemas.microsoft.com/office/powerpoint/2010/main" val="3345441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1E0C4-D407-4096-B0F1-0CA6B06C2DFB}"/>
              </a:ext>
            </a:extLst>
          </p:cNvPr>
          <p:cNvSpPr>
            <a:spLocks noGrp="1"/>
          </p:cNvSpPr>
          <p:nvPr>
            <p:ph type="title"/>
          </p:nvPr>
        </p:nvSpPr>
        <p:spPr/>
        <p:txBody>
          <a:bodyPr/>
          <a:lstStyle/>
          <a:p>
            <a:r>
              <a:rPr lang="en-US" dirty="0"/>
              <a:t>KAS 7: Non-Intact Tympanic Membrane</a:t>
            </a:r>
          </a:p>
        </p:txBody>
      </p:sp>
      <p:sp>
        <p:nvSpPr>
          <p:cNvPr id="3" name="Content Placeholder 2">
            <a:extLst>
              <a:ext uri="{FF2B5EF4-FFF2-40B4-BE49-F238E27FC236}">
                <a16:creationId xmlns:a16="http://schemas.microsoft.com/office/drawing/2014/main" id="{37849F49-2783-4493-841E-5F898E705D54}"/>
              </a:ext>
            </a:extLst>
          </p:cNvPr>
          <p:cNvSpPr>
            <a:spLocks noGrp="1"/>
          </p:cNvSpPr>
          <p:nvPr>
            <p:ph idx="1"/>
          </p:nvPr>
        </p:nvSpPr>
        <p:spPr/>
        <p:txBody>
          <a:bodyPr>
            <a:normAutofit fontScale="47500" lnSpcReduction="20000"/>
          </a:bodyPr>
          <a:lstStyle/>
          <a:p>
            <a:pPr marL="0" indent="0">
              <a:lnSpc>
                <a:spcPct val="120000"/>
              </a:lnSpc>
              <a:spcBef>
                <a:spcPts val="0"/>
              </a:spcBef>
              <a:spcAft>
                <a:spcPts val="600"/>
              </a:spcAft>
              <a:buNone/>
            </a:pPr>
            <a:r>
              <a:rPr lang="en-US" sz="3200" b="1" dirty="0">
                <a:latin typeface="Helvetica" panose="020B0604020202020204" pitchFamily="34" charset="0"/>
                <a:cs typeface="Helvetica" panose="020B0604020202020204" pitchFamily="34" charset="0"/>
              </a:rPr>
              <a:t>Action Statement Profile</a:t>
            </a:r>
            <a:endParaRPr lang="en-US" sz="3200" dirty="0">
              <a:latin typeface="Helvetica" panose="020B0604020202020204" pitchFamily="34" charset="0"/>
              <a:cs typeface="Helvetica" panose="020B0604020202020204" pitchFamily="34" charset="0"/>
            </a:endParaRPr>
          </a:p>
          <a:p>
            <a:pPr marL="0" indent="0">
              <a:lnSpc>
                <a:spcPct val="120000"/>
              </a:lnSpc>
              <a:spcBef>
                <a:spcPts val="0"/>
              </a:spcBef>
              <a:spcAft>
                <a:spcPts val="600"/>
              </a:spcAft>
              <a:buNone/>
              <a:defRPr/>
            </a:pPr>
            <a:r>
              <a:rPr lang="en-US" altLang="en-US" sz="3200" u="sng" dirty="0">
                <a:latin typeface="Helvetica" panose="020B0604020202020204" pitchFamily="34" charset="0"/>
                <a:cs typeface="Helvetica" panose="020B0604020202020204" pitchFamily="34" charset="0"/>
              </a:rPr>
              <a:t>Aggregate evidence quality: </a:t>
            </a:r>
            <a:r>
              <a:rPr lang="en-US" altLang="en-US" sz="3200" dirty="0">
                <a:latin typeface="Helvetica" panose="020B0604020202020204" pitchFamily="34" charset="0"/>
                <a:cs typeface="Helvetica" panose="020B0604020202020204" pitchFamily="34" charset="0"/>
              </a:rPr>
              <a:t>Grade D, reasoning from first principles, and Grade X, exceptional situations where validating studies cannot be performed</a:t>
            </a:r>
          </a:p>
          <a:p>
            <a:pPr marL="0" indent="0">
              <a:lnSpc>
                <a:spcPct val="120000"/>
              </a:lnSpc>
              <a:spcBef>
                <a:spcPts val="0"/>
              </a:spcBef>
              <a:spcAft>
                <a:spcPts val="600"/>
              </a:spcAft>
              <a:buNone/>
              <a:defRPr/>
            </a:pPr>
            <a:r>
              <a:rPr lang="en-US" altLang="en-US" sz="3200" u="sng" dirty="0">
                <a:latin typeface="Helvetica" panose="020B0604020202020204" pitchFamily="34" charset="0"/>
                <a:cs typeface="Helvetica" panose="020B0604020202020204" pitchFamily="34" charset="0"/>
              </a:rPr>
              <a:t>Level of confidence in evidence</a:t>
            </a:r>
            <a:r>
              <a:rPr lang="en-US" altLang="en-US" sz="3200" dirty="0">
                <a:latin typeface="Helvetica" panose="020B0604020202020204" pitchFamily="34" charset="0"/>
                <a:cs typeface="Helvetica" panose="020B0604020202020204" pitchFamily="34" charset="0"/>
              </a:rPr>
              <a:t>: Moderate, because of extrapolation of data from animal studies and little direct evidence in patients with AOE</a:t>
            </a:r>
          </a:p>
          <a:p>
            <a:pPr marL="0" indent="0">
              <a:lnSpc>
                <a:spcPct val="120000"/>
              </a:lnSpc>
              <a:spcBef>
                <a:spcPts val="0"/>
              </a:spcBef>
              <a:spcAft>
                <a:spcPts val="600"/>
              </a:spcAft>
              <a:buNone/>
              <a:defRPr/>
            </a:pPr>
            <a:r>
              <a:rPr lang="en-US" altLang="en-US" sz="3200" u="sng" dirty="0">
                <a:latin typeface="Helvetica" panose="020B0604020202020204" pitchFamily="34" charset="0"/>
                <a:cs typeface="Helvetica" panose="020B0604020202020204" pitchFamily="34" charset="0"/>
              </a:rPr>
              <a:t>Benefits-harms assessment: </a:t>
            </a:r>
            <a:r>
              <a:rPr lang="en-US" altLang="en-US" sz="3200" dirty="0">
                <a:latin typeface="Helvetica" panose="020B0604020202020204" pitchFamily="34" charset="0"/>
                <a:cs typeface="Helvetica" panose="020B0604020202020204" pitchFamily="34" charset="0"/>
              </a:rPr>
              <a:t>Preponderance of benefit over harm</a:t>
            </a:r>
          </a:p>
          <a:p>
            <a:pPr marL="0" indent="0">
              <a:lnSpc>
                <a:spcPct val="120000"/>
              </a:lnSpc>
              <a:spcBef>
                <a:spcPts val="0"/>
              </a:spcBef>
              <a:spcAft>
                <a:spcPts val="600"/>
              </a:spcAft>
              <a:buNone/>
              <a:defRPr/>
            </a:pPr>
            <a:r>
              <a:rPr lang="en-US" altLang="en-US" sz="3200" u="sng" dirty="0">
                <a:latin typeface="Helvetica" panose="020B0604020202020204" pitchFamily="34" charset="0"/>
                <a:cs typeface="Helvetica" panose="020B0604020202020204" pitchFamily="34" charset="0"/>
              </a:rPr>
              <a:t>Value judgments</a:t>
            </a:r>
            <a:r>
              <a:rPr lang="en-US" altLang="en-US" sz="3200" dirty="0">
                <a:latin typeface="Helvetica" panose="020B0604020202020204" pitchFamily="34" charset="0"/>
                <a:cs typeface="Helvetica" panose="020B0604020202020204" pitchFamily="34" charset="0"/>
              </a:rPr>
              <a:t>: Importance of avoiding iatrogenic hearing loss from a potentially ototoxic topical preparation when non-ototoxic alternatives are available; placing safety above direct cost</a:t>
            </a:r>
          </a:p>
          <a:p>
            <a:pPr marL="0" indent="0">
              <a:lnSpc>
                <a:spcPct val="120000"/>
              </a:lnSpc>
              <a:spcBef>
                <a:spcPts val="0"/>
              </a:spcBef>
              <a:spcAft>
                <a:spcPts val="600"/>
              </a:spcAft>
              <a:buNone/>
              <a:defRPr/>
            </a:pPr>
            <a:r>
              <a:rPr lang="en-US" altLang="en-US" sz="3200" u="sng" dirty="0">
                <a:latin typeface="Helvetica" panose="020B0604020202020204" pitchFamily="34" charset="0"/>
                <a:cs typeface="Helvetica" panose="020B0604020202020204" pitchFamily="34" charset="0"/>
              </a:rPr>
              <a:t>Intentional vagueness: </a:t>
            </a:r>
            <a:r>
              <a:rPr lang="en-US" altLang="en-US" sz="3200" dirty="0">
                <a:latin typeface="Helvetica" panose="020B0604020202020204" pitchFamily="34" charset="0"/>
                <a:cs typeface="Helvetica" panose="020B0604020202020204" pitchFamily="34" charset="0"/>
              </a:rPr>
              <a:t>None</a:t>
            </a:r>
          </a:p>
          <a:p>
            <a:pPr marL="0" indent="0">
              <a:lnSpc>
                <a:spcPct val="120000"/>
              </a:lnSpc>
              <a:spcBef>
                <a:spcPts val="0"/>
              </a:spcBef>
              <a:spcAft>
                <a:spcPts val="600"/>
              </a:spcAft>
              <a:buNone/>
              <a:defRPr/>
            </a:pPr>
            <a:r>
              <a:rPr lang="en-US" altLang="en-US" sz="3200" u="sng" dirty="0">
                <a:latin typeface="Helvetica" panose="020B0604020202020204" pitchFamily="34" charset="0"/>
                <a:cs typeface="Helvetica" panose="020B0604020202020204" pitchFamily="34" charset="0"/>
              </a:rPr>
              <a:t>Role of patient preferences: </a:t>
            </a:r>
            <a:r>
              <a:rPr lang="en-US" altLang="en-US" sz="3200" dirty="0">
                <a:latin typeface="Helvetica" panose="020B0604020202020204" pitchFamily="34" charset="0"/>
                <a:cs typeface="Helvetica" panose="020B0604020202020204" pitchFamily="34" charset="0"/>
              </a:rPr>
              <a:t>None</a:t>
            </a:r>
          </a:p>
          <a:p>
            <a:pPr marL="0" indent="0">
              <a:lnSpc>
                <a:spcPct val="120000"/>
              </a:lnSpc>
              <a:spcBef>
                <a:spcPts val="0"/>
              </a:spcBef>
              <a:spcAft>
                <a:spcPts val="600"/>
              </a:spcAft>
              <a:buNone/>
              <a:defRPr/>
            </a:pPr>
            <a:r>
              <a:rPr lang="en-US" altLang="en-US" sz="3200" u="sng" dirty="0">
                <a:latin typeface="Helvetica" panose="020B0604020202020204" pitchFamily="34" charset="0"/>
                <a:cs typeface="Helvetica" panose="020B0604020202020204" pitchFamily="34" charset="0"/>
              </a:rPr>
              <a:t>Exceptions: </a:t>
            </a:r>
            <a:r>
              <a:rPr lang="en-US" altLang="en-US" sz="3200" dirty="0">
                <a:latin typeface="Helvetica" panose="020B0604020202020204" pitchFamily="34" charset="0"/>
                <a:cs typeface="Helvetica" panose="020B0604020202020204" pitchFamily="34" charset="0"/>
              </a:rPr>
              <a:t>None</a:t>
            </a:r>
          </a:p>
          <a:p>
            <a:pPr marL="0" indent="0">
              <a:lnSpc>
                <a:spcPct val="120000"/>
              </a:lnSpc>
              <a:spcBef>
                <a:spcPts val="0"/>
              </a:spcBef>
              <a:spcAft>
                <a:spcPts val="600"/>
              </a:spcAft>
              <a:buNone/>
              <a:defRPr/>
            </a:pPr>
            <a:r>
              <a:rPr lang="en-US" altLang="en-US" sz="3200" u="sng" dirty="0">
                <a:latin typeface="Helvetica" panose="020B0604020202020204" pitchFamily="34" charset="0"/>
                <a:cs typeface="Helvetica" panose="020B0604020202020204" pitchFamily="34" charset="0"/>
              </a:rPr>
              <a:t>Policy level: </a:t>
            </a:r>
            <a:r>
              <a:rPr lang="en-US" altLang="en-US" sz="3200" dirty="0">
                <a:latin typeface="Helvetica" panose="020B0604020202020204" pitchFamily="34" charset="0"/>
                <a:cs typeface="Helvetica" panose="020B0604020202020204" pitchFamily="34" charset="0"/>
              </a:rPr>
              <a:t>Recommendation</a:t>
            </a:r>
          </a:p>
          <a:p>
            <a:pPr marL="0" indent="0">
              <a:lnSpc>
                <a:spcPct val="120000"/>
              </a:lnSpc>
              <a:spcBef>
                <a:spcPts val="0"/>
              </a:spcBef>
              <a:spcAft>
                <a:spcPts val="600"/>
              </a:spcAft>
              <a:buNone/>
              <a:defRPr/>
            </a:pPr>
            <a:r>
              <a:rPr lang="en-US" altLang="en-US" sz="3200" u="sng" dirty="0">
                <a:latin typeface="Helvetica" panose="020B0604020202020204" pitchFamily="34" charset="0"/>
                <a:cs typeface="Helvetica" panose="020B0604020202020204" pitchFamily="34" charset="0"/>
              </a:rPr>
              <a:t>Differences of opinion</a:t>
            </a:r>
            <a:r>
              <a:rPr lang="en-US" altLang="en-US" sz="32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4207036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4515A-B0F6-42EF-AB89-0436337B4944}"/>
              </a:ext>
            </a:extLst>
          </p:cNvPr>
          <p:cNvSpPr>
            <a:spLocks noGrp="1"/>
          </p:cNvSpPr>
          <p:nvPr>
            <p:ph type="title"/>
          </p:nvPr>
        </p:nvSpPr>
        <p:spPr/>
        <p:txBody>
          <a:bodyPr/>
          <a:lstStyle/>
          <a:p>
            <a:r>
              <a:rPr lang="en-US" dirty="0"/>
              <a:t>KAS 8: Outcome Assessment</a:t>
            </a:r>
          </a:p>
        </p:txBody>
      </p:sp>
      <p:sp>
        <p:nvSpPr>
          <p:cNvPr id="3" name="Content Placeholder 2">
            <a:extLst>
              <a:ext uri="{FF2B5EF4-FFF2-40B4-BE49-F238E27FC236}">
                <a16:creationId xmlns:a16="http://schemas.microsoft.com/office/drawing/2014/main" id="{F351AF25-010E-4FAA-A503-E4C39E5A916E}"/>
              </a:ext>
            </a:extLst>
          </p:cNvPr>
          <p:cNvSpPr>
            <a:spLocks noGrp="1"/>
          </p:cNvSpPr>
          <p:nvPr>
            <p:ph idx="1"/>
          </p:nvPr>
        </p:nvSpPr>
        <p:spPr/>
        <p:txBody>
          <a:bodyPr>
            <a:normAutofit/>
          </a:bodyPr>
          <a:lstStyle/>
          <a:p>
            <a:pPr marL="0" indent="0">
              <a:lnSpc>
                <a:spcPct val="110000"/>
              </a:lnSpc>
              <a:spcBef>
                <a:spcPts val="0"/>
              </a:spcBef>
              <a:spcAft>
                <a:spcPts val="1800"/>
              </a:spcAft>
              <a:buNone/>
            </a:pPr>
            <a:r>
              <a:rPr lang="en-US" altLang="en-US" sz="1800" b="1" dirty="0">
                <a:latin typeface="Helvetica" panose="020B0604020202020204" pitchFamily="34" charset="0"/>
                <a:cs typeface="Helvetica" panose="020B0604020202020204" pitchFamily="34" charset="0"/>
              </a:rPr>
              <a:t>The clinician should reassess the patient who fails to respond to the initial therapeutic option within 48-72 hours to confirm the diagnosis of diffuse AOE and to exclude other causes of illness. </a:t>
            </a:r>
            <a:r>
              <a:rPr lang="en-US" altLang="en-US" sz="1800" i="1" u="sng" dirty="0">
                <a:latin typeface="Helvetica" panose="020B0604020202020204" pitchFamily="34" charset="0"/>
                <a:cs typeface="Helvetica" panose="020B0604020202020204" pitchFamily="34" charset="0"/>
              </a:rPr>
              <a:t>Recommendation</a:t>
            </a:r>
            <a:r>
              <a:rPr lang="en-US" altLang="en-US" sz="1800" i="1" dirty="0">
                <a:latin typeface="Helvetica" panose="020B0604020202020204" pitchFamily="34" charset="0"/>
                <a:cs typeface="Helvetica" panose="020B0604020202020204" pitchFamily="34" charset="0"/>
              </a:rPr>
              <a:t> based on observational studies and a preponderance of benefit over harm.</a:t>
            </a:r>
            <a:endParaRPr lang="en-US" altLang="en-US" sz="1800" dirty="0">
              <a:latin typeface="Helvetica" panose="020B0604020202020204" pitchFamily="34" charset="0"/>
              <a:cs typeface="Helvetica" panose="020B0604020202020204" pitchFamily="34" charset="0"/>
            </a:endParaRPr>
          </a:p>
          <a:p>
            <a:pPr marL="0" indent="0">
              <a:lnSpc>
                <a:spcPct val="110000"/>
              </a:lnSpc>
              <a:spcBef>
                <a:spcPts val="0"/>
              </a:spcBef>
              <a:spcAft>
                <a:spcPts val="0"/>
              </a:spcAft>
              <a:buNone/>
            </a:pPr>
            <a:r>
              <a:rPr lang="en-US" sz="1800" u="sng" dirty="0">
                <a:latin typeface="Helvetica"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t>
            </a:r>
            <a:r>
              <a:rPr lang="en-US" altLang="en-US" sz="1800" dirty="0">
                <a:latin typeface="Helvetica" panose="020B0604020202020204" pitchFamily="34" charset="0"/>
                <a:cs typeface="Helvetica" panose="020B0604020202020204" pitchFamily="34" charset="0"/>
              </a:rPr>
              <a:t>Identify misdiagnosis and potential complications from delayed management; reduce pain</a:t>
            </a:r>
          </a:p>
          <a:p>
            <a:pPr marL="0" indent="0">
              <a:lnSpc>
                <a:spcPct val="110000"/>
              </a:lnSpc>
              <a:spcBef>
                <a:spcPts val="0"/>
              </a:spcBef>
              <a:spcAft>
                <a:spcPts val="0"/>
              </a:spcAft>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a:t>
            </a:r>
            <a:r>
              <a:rPr lang="en-US" altLang="en-US" sz="1800" dirty="0">
                <a:latin typeface="Helvetica" panose="020B0604020202020204" pitchFamily="34" charset="0"/>
                <a:cs typeface="Helvetica" panose="020B0604020202020204" pitchFamily="34" charset="0"/>
              </a:rPr>
              <a:t>Cost of reevaluation by clinician</a:t>
            </a:r>
          </a:p>
        </p:txBody>
      </p:sp>
    </p:spTree>
    <p:extLst>
      <p:ext uri="{BB962C8B-B14F-4D97-AF65-F5344CB8AC3E}">
        <p14:creationId xmlns:p14="http://schemas.microsoft.com/office/powerpoint/2010/main" val="3733152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4515A-B0F6-42EF-AB89-0436337B4944}"/>
              </a:ext>
            </a:extLst>
          </p:cNvPr>
          <p:cNvSpPr>
            <a:spLocks noGrp="1"/>
          </p:cNvSpPr>
          <p:nvPr>
            <p:ph type="title"/>
          </p:nvPr>
        </p:nvSpPr>
        <p:spPr/>
        <p:txBody>
          <a:bodyPr/>
          <a:lstStyle/>
          <a:p>
            <a:r>
              <a:rPr lang="en-US" dirty="0"/>
              <a:t>KAS 8: Outcome Assessment</a:t>
            </a:r>
          </a:p>
        </p:txBody>
      </p:sp>
      <p:sp>
        <p:nvSpPr>
          <p:cNvPr id="3" name="Content Placeholder 2">
            <a:extLst>
              <a:ext uri="{FF2B5EF4-FFF2-40B4-BE49-F238E27FC236}">
                <a16:creationId xmlns:a16="http://schemas.microsoft.com/office/drawing/2014/main" id="{F351AF25-010E-4FAA-A503-E4C39E5A916E}"/>
              </a:ext>
            </a:extLst>
          </p:cNvPr>
          <p:cNvSpPr>
            <a:spLocks noGrp="1"/>
          </p:cNvSpPr>
          <p:nvPr>
            <p:ph idx="1"/>
          </p:nvPr>
        </p:nvSpPr>
        <p:spPr/>
        <p:txBody>
          <a:bodyPr>
            <a:normAutofit fontScale="55000" lnSpcReduction="20000"/>
          </a:bodyPr>
          <a:lstStyle/>
          <a:p>
            <a:pPr marL="0" indent="0">
              <a:lnSpc>
                <a:spcPct val="120000"/>
              </a:lnSpc>
              <a:spcBef>
                <a:spcPts val="0"/>
              </a:spcBef>
              <a:spcAft>
                <a:spcPts val="600"/>
              </a:spcAft>
              <a:buNone/>
            </a:pPr>
            <a:r>
              <a:rPr lang="en-US"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600"/>
              </a:spcAft>
              <a:buNone/>
            </a:pPr>
            <a:r>
              <a:rPr lang="en-US" altLang="en-US" u="sng" dirty="0">
                <a:latin typeface="Helvetica" panose="020B0604020202020204" pitchFamily="34" charset="0"/>
                <a:cs typeface="Helvetica" panose="020B0604020202020204" pitchFamily="34" charset="0"/>
              </a:rPr>
              <a:t>Aggregate evidence quality</a:t>
            </a:r>
            <a:r>
              <a:rPr lang="en-US" altLang="en-US" dirty="0">
                <a:latin typeface="Helvetica" panose="020B0604020202020204" pitchFamily="34" charset="0"/>
                <a:cs typeface="Helvetica" panose="020B0604020202020204" pitchFamily="34" charset="0"/>
              </a:rPr>
              <a:t>: Grade C, outcomes from individual treatment arms of randomized controlled trials of efficacy of topical therapy for AOE</a:t>
            </a:r>
          </a:p>
          <a:p>
            <a:pPr marL="0" indent="0">
              <a:lnSpc>
                <a:spcPct val="120000"/>
              </a:lnSpc>
              <a:spcBef>
                <a:spcPts val="0"/>
              </a:spcBef>
              <a:spcAft>
                <a:spcPts val="600"/>
              </a:spcAft>
              <a:buNone/>
            </a:pPr>
            <a:r>
              <a:rPr lang="en-US" altLang="en-US" u="sng" dirty="0">
                <a:latin typeface="Helvetica" panose="020B0604020202020204" pitchFamily="34" charset="0"/>
                <a:cs typeface="Helvetica" panose="020B0604020202020204" pitchFamily="34" charset="0"/>
              </a:rPr>
              <a:t>Level of confidence in evidence</a:t>
            </a:r>
            <a:r>
              <a:rPr lang="en-US" altLang="en-US" dirty="0">
                <a:latin typeface="Helvetica" panose="020B0604020202020204" pitchFamily="34" charset="0"/>
                <a:cs typeface="Helvetica" panose="020B0604020202020204" pitchFamily="34" charset="0"/>
              </a:rPr>
              <a:t>: Medium, because most randomized trials have been conducted in specialist settings and the generalizability to primary care settings is unknown</a:t>
            </a:r>
          </a:p>
          <a:p>
            <a:pPr marL="0" indent="0">
              <a:lnSpc>
                <a:spcPct val="120000"/>
              </a:lnSpc>
              <a:spcBef>
                <a:spcPts val="0"/>
              </a:spcBef>
              <a:spcAft>
                <a:spcPts val="600"/>
              </a:spcAft>
              <a:buNone/>
            </a:pPr>
            <a:r>
              <a:rPr lang="en-US" altLang="en-US" u="sng" dirty="0">
                <a:latin typeface="Helvetica" panose="020B0604020202020204" pitchFamily="34" charset="0"/>
                <a:cs typeface="Helvetica" panose="020B0604020202020204" pitchFamily="34" charset="0"/>
              </a:rPr>
              <a:t>Benefits-harms assessment</a:t>
            </a:r>
            <a:r>
              <a:rPr lang="en-US" altLang="en-US"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600"/>
              </a:spcAft>
              <a:buNone/>
            </a:pPr>
            <a:r>
              <a:rPr lang="en-US" altLang="en-US" u="sng" dirty="0">
                <a:latin typeface="Helvetica" panose="020B0604020202020204" pitchFamily="34" charset="0"/>
                <a:cs typeface="Helvetica" panose="020B0604020202020204" pitchFamily="34" charset="0"/>
              </a:rPr>
              <a:t>Value judgments</a:t>
            </a:r>
            <a:r>
              <a:rPr lang="en-US" alt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altLang="en-US" u="sng" dirty="0">
                <a:latin typeface="Helvetica" panose="020B0604020202020204" pitchFamily="34" charset="0"/>
                <a:cs typeface="Helvetica" panose="020B0604020202020204" pitchFamily="34" charset="0"/>
              </a:rPr>
              <a:t>Intentional vagueness</a:t>
            </a:r>
            <a:r>
              <a:rPr lang="en-US" altLang="en-US" dirty="0">
                <a:latin typeface="Helvetica" panose="020B0604020202020204" pitchFamily="34" charset="0"/>
                <a:cs typeface="Helvetica" panose="020B0604020202020204" pitchFamily="34" charset="0"/>
              </a:rPr>
              <a:t>: Time frame of 48 to 72 hours is specified since there are no data to substantiate a more precise estimate of time to improvement</a:t>
            </a:r>
          </a:p>
          <a:p>
            <a:pPr marL="0" indent="0">
              <a:lnSpc>
                <a:spcPct val="120000"/>
              </a:lnSpc>
              <a:spcBef>
                <a:spcPts val="0"/>
              </a:spcBef>
              <a:spcAft>
                <a:spcPts val="600"/>
              </a:spcAft>
              <a:buNone/>
            </a:pPr>
            <a:r>
              <a:rPr lang="en-US" altLang="en-US" u="sng" dirty="0">
                <a:latin typeface="Helvetica" panose="020B0604020202020204" pitchFamily="34" charset="0"/>
                <a:cs typeface="Helvetica" panose="020B0604020202020204" pitchFamily="34" charset="0"/>
              </a:rPr>
              <a:t>Role of patient preferences</a:t>
            </a:r>
            <a:r>
              <a:rPr lang="en-US" alt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altLang="en-US" u="sng" dirty="0">
                <a:latin typeface="Helvetica" panose="020B0604020202020204" pitchFamily="34" charset="0"/>
                <a:cs typeface="Helvetica" panose="020B0604020202020204" pitchFamily="34" charset="0"/>
              </a:rPr>
              <a:t>Exceptions</a:t>
            </a:r>
            <a:r>
              <a:rPr lang="en-US" alt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altLang="en-US" u="sng" dirty="0">
                <a:latin typeface="Helvetica" panose="020B0604020202020204" pitchFamily="34" charset="0"/>
                <a:cs typeface="Helvetica" panose="020B0604020202020204" pitchFamily="34" charset="0"/>
              </a:rPr>
              <a:t>Policy level</a:t>
            </a:r>
            <a:r>
              <a:rPr lang="en-US" altLang="en-US" dirty="0">
                <a:latin typeface="Helvetica" panose="020B0604020202020204" pitchFamily="34" charset="0"/>
                <a:cs typeface="Helvetica" panose="020B0604020202020204" pitchFamily="34" charset="0"/>
              </a:rPr>
              <a:t>: Recommendation</a:t>
            </a:r>
          </a:p>
          <a:p>
            <a:pPr marL="0" indent="0">
              <a:lnSpc>
                <a:spcPct val="120000"/>
              </a:lnSpc>
              <a:spcBef>
                <a:spcPts val="0"/>
              </a:spcBef>
              <a:spcAft>
                <a:spcPts val="600"/>
              </a:spcAft>
              <a:buNone/>
            </a:pPr>
            <a:r>
              <a:rPr lang="en-US" altLang="en-US" u="sng" dirty="0">
                <a:latin typeface="Helvetica" panose="020B0604020202020204" pitchFamily="34" charset="0"/>
                <a:cs typeface="Helvetica" panose="020B0604020202020204" pitchFamily="34" charset="0"/>
              </a:rPr>
              <a:t>Differences of opinion</a:t>
            </a:r>
            <a:r>
              <a:rPr lang="en-US" altLang="en-US"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1686671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27275-8938-4CE4-90C3-564D9BF6DFFC}"/>
              </a:ext>
            </a:extLst>
          </p:cNvPr>
          <p:cNvSpPr>
            <a:spLocks noGrp="1"/>
          </p:cNvSpPr>
          <p:nvPr>
            <p:ph type="title"/>
          </p:nvPr>
        </p:nvSpPr>
        <p:spPr/>
        <p:txBody>
          <a:bodyPr/>
          <a:lstStyle/>
          <a:p>
            <a:r>
              <a:rPr lang="en-US" dirty="0"/>
              <a:t>Burden</a:t>
            </a:r>
          </a:p>
        </p:txBody>
      </p:sp>
      <p:sp>
        <p:nvSpPr>
          <p:cNvPr id="3" name="Content Placeholder 2">
            <a:extLst>
              <a:ext uri="{FF2B5EF4-FFF2-40B4-BE49-F238E27FC236}">
                <a16:creationId xmlns:a16="http://schemas.microsoft.com/office/drawing/2014/main" id="{4532C47B-CEE3-402F-85FC-2FA5CD2F13CB}"/>
              </a:ext>
            </a:extLst>
          </p:cNvPr>
          <p:cNvSpPr>
            <a:spLocks noGrp="1"/>
          </p:cNvSpPr>
          <p:nvPr>
            <p:ph idx="1"/>
          </p:nvPr>
        </p:nvSpPr>
        <p:spPr/>
        <p:txBody>
          <a:bodyPr>
            <a:normAutofit/>
          </a:bodyPr>
          <a:lstStyle/>
          <a:p>
            <a:pPr>
              <a:lnSpc>
                <a:spcPct val="120000"/>
              </a:lnSpc>
              <a:spcBef>
                <a:spcPts val="0"/>
              </a:spcBef>
              <a:spcAft>
                <a:spcPts val="600"/>
              </a:spcAft>
            </a:pPr>
            <a:r>
              <a:rPr lang="en-US" sz="1800" dirty="0">
                <a:latin typeface="Helvetica" panose="020B0604020202020204" pitchFamily="34" charset="0"/>
                <a:cs typeface="Helvetica" panose="020B0604020202020204" pitchFamily="34" charset="0"/>
              </a:rPr>
              <a:t>Also known as “swimmer’s ear” or “tropical ear,” AOE is one of the most common infections encountered by clinicians, with regional variations based on age and geography. </a:t>
            </a:r>
          </a:p>
          <a:p>
            <a:pPr>
              <a:lnSpc>
                <a:spcPct val="120000"/>
              </a:lnSpc>
              <a:spcBef>
                <a:spcPts val="0"/>
              </a:spcBef>
              <a:spcAft>
                <a:spcPts val="600"/>
              </a:spcAft>
            </a:pPr>
            <a:r>
              <a:rPr lang="en-US" sz="1800" dirty="0">
                <a:latin typeface="Helvetica" panose="020B0604020202020204" pitchFamily="34" charset="0"/>
                <a:cs typeface="Helvetica" panose="020B0604020202020204" pitchFamily="34" charset="0"/>
              </a:rPr>
              <a:t>Ambulatory visits for AOE were most common in the South (9.1 per 1000 population) and least common in the West (4.3 per 1000 population)</a:t>
            </a:r>
          </a:p>
          <a:p>
            <a:pPr>
              <a:lnSpc>
                <a:spcPct val="120000"/>
              </a:lnSpc>
              <a:spcBef>
                <a:spcPts val="0"/>
              </a:spcBef>
              <a:spcAft>
                <a:spcPts val="600"/>
              </a:spcAft>
            </a:pPr>
            <a:r>
              <a:rPr lang="en-US" sz="1800" dirty="0">
                <a:latin typeface="Helvetica" panose="020B0604020202020204" pitchFamily="34" charset="0"/>
                <a:cs typeface="Helvetica" panose="020B0604020202020204" pitchFamily="34" charset="0"/>
              </a:rPr>
              <a:t>Medical costs include physician visits and prescriptions for analgesics and systemic medications, such as antibiotics, steroids, or both. </a:t>
            </a:r>
          </a:p>
          <a:p>
            <a:pPr>
              <a:lnSpc>
                <a:spcPct val="120000"/>
              </a:lnSpc>
              <a:spcBef>
                <a:spcPts val="0"/>
              </a:spcBef>
              <a:spcAft>
                <a:spcPts val="600"/>
              </a:spcAft>
            </a:pPr>
            <a:r>
              <a:rPr lang="en-US" sz="1800" dirty="0">
                <a:latin typeface="Helvetica" panose="020B0604020202020204" pitchFamily="34" charset="0"/>
                <a:cs typeface="Helvetica" panose="020B0604020202020204" pitchFamily="34" charset="0"/>
              </a:rPr>
              <a:t>Direct costs are estimated at about half a billion dollars annually, and ambulatory care providers spent about 600,000 hours treating AOE.</a:t>
            </a:r>
            <a:r>
              <a:rPr lang="en-US" sz="1800" baseline="30000" dirty="0">
                <a:latin typeface="Helvetica" panose="020B0604020202020204" pitchFamily="34" charset="0"/>
                <a:cs typeface="Helvetica" panose="020B0604020202020204" pitchFamily="34" charset="0"/>
              </a:rPr>
              <a:t> </a:t>
            </a:r>
            <a:r>
              <a:rPr lang="en-US" sz="1800" dirty="0">
                <a:latin typeface="Helvetica" panose="020B0604020202020204" pitchFamily="34" charset="0"/>
                <a:cs typeface="Helvetica" panose="020B0604020202020204" pitchFamily="34" charset="0"/>
              </a:rPr>
              <a:t>The indirect costs of AOE have not been calculated but are likely to be substantial because of severe and persistent otalgia that limits activities, especially work.</a:t>
            </a:r>
          </a:p>
        </p:txBody>
      </p:sp>
    </p:spTree>
    <p:extLst>
      <p:ext uri="{BB962C8B-B14F-4D97-AF65-F5344CB8AC3E}">
        <p14:creationId xmlns:p14="http://schemas.microsoft.com/office/powerpoint/2010/main" val="2587785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9DD54-2C53-4B29-9FC7-D248E1464F7D}"/>
              </a:ext>
            </a:extLst>
          </p:cNvPr>
          <p:cNvSpPr>
            <a:spLocks noGrp="1"/>
          </p:cNvSpPr>
          <p:nvPr>
            <p:ph type="title"/>
          </p:nvPr>
        </p:nvSpPr>
        <p:spPr/>
        <p:txBody>
          <a:bodyPr/>
          <a:lstStyle/>
          <a:p>
            <a:r>
              <a:rPr lang="en-US" dirty="0"/>
              <a:t>In Summary</a:t>
            </a:r>
          </a:p>
        </p:txBody>
      </p:sp>
      <p:pic>
        <p:nvPicPr>
          <p:cNvPr id="4" name="table">
            <a:extLst>
              <a:ext uri="{FF2B5EF4-FFF2-40B4-BE49-F238E27FC236}">
                <a16:creationId xmlns:a16="http://schemas.microsoft.com/office/drawing/2014/main" id="{7E37C6F4-F72F-4188-BF59-CBCC895B4934}"/>
              </a:ext>
            </a:extLst>
          </p:cNvPr>
          <p:cNvPicPr>
            <a:picLocks noGrp="1" noChangeAspect="1"/>
          </p:cNvPicPr>
          <p:nvPr>
            <p:ph idx="1"/>
          </p:nvPr>
        </p:nvPicPr>
        <p:blipFill>
          <a:blip r:embed="rId2"/>
          <a:stretch>
            <a:fillRect/>
          </a:stretch>
        </p:blipFill>
        <p:spPr>
          <a:xfrm>
            <a:off x="2543530" y="1447800"/>
            <a:ext cx="7104940" cy="4438650"/>
          </a:xfrm>
          <a:prstGeom prst="rect">
            <a:avLst/>
          </a:prstGeom>
        </p:spPr>
      </p:pic>
    </p:spTree>
    <p:extLst>
      <p:ext uri="{BB962C8B-B14F-4D97-AF65-F5344CB8AC3E}">
        <p14:creationId xmlns:p14="http://schemas.microsoft.com/office/powerpoint/2010/main" val="2792052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5E1EC-F259-482A-A1F0-7769E5257596}"/>
              </a:ext>
            </a:extLst>
          </p:cNvPr>
          <p:cNvSpPr>
            <a:spLocks noGrp="1"/>
          </p:cNvSpPr>
          <p:nvPr>
            <p:ph type="title"/>
          </p:nvPr>
        </p:nvSpPr>
        <p:spPr/>
        <p:txBody>
          <a:bodyPr/>
          <a:lstStyle/>
          <a:p>
            <a:r>
              <a:rPr lang="en-US" dirty="0"/>
              <a:t>Research Needs</a:t>
            </a:r>
          </a:p>
        </p:txBody>
      </p:sp>
      <p:sp>
        <p:nvSpPr>
          <p:cNvPr id="3" name="Content Placeholder 2">
            <a:extLst>
              <a:ext uri="{FF2B5EF4-FFF2-40B4-BE49-F238E27FC236}">
                <a16:creationId xmlns:a16="http://schemas.microsoft.com/office/drawing/2014/main" id="{46AAE1D6-9325-4B13-8441-4C4AB1DF9955}"/>
              </a:ext>
            </a:extLst>
          </p:cNvPr>
          <p:cNvSpPr>
            <a:spLocks noGrp="1"/>
          </p:cNvSpPr>
          <p:nvPr>
            <p:ph idx="1"/>
          </p:nvPr>
        </p:nvSpPr>
        <p:spPr/>
        <p:txBody>
          <a:bodyPr>
            <a:normAutofit fontScale="70000" lnSpcReduction="20000"/>
          </a:bodyPr>
          <a:lstStyle/>
          <a:p>
            <a:pPr marL="342900" indent="-342900">
              <a:lnSpc>
                <a:spcPct val="120000"/>
              </a:lnSpc>
              <a:spcBef>
                <a:spcPts val="0"/>
              </a:spcBef>
              <a:spcAft>
                <a:spcPts val="600"/>
              </a:spcAft>
            </a:pPr>
            <a:r>
              <a:rPr lang="en-US" dirty="0">
                <a:latin typeface="Helvetica" panose="020B0604020202020204" pitchFamily="34" charset="0"/>
                <a:cs typeface="Helvetica" panose="020B0604020202020204" pitchFamily="34" charset="0"/>
              </a:rPr>
              <a:t>RCTs of absolute and comparative clinical efficacy of ototopical therapy of uncomplicated AOE in primary care settings, including the impact of aural toilet on outcomes </a:t>
            </a:r>
          </a:p>
          <a:p>
            <a:pPr marL="342900" indent="-342900">
              <a:lnSpc>
                <a:spcPct val="120000"/>
              </a:lnSpc>
              <a:spcBef>
                <a:spcPts val="0"/>
              </a:spcBef>
              <a:spcAft>
                <a:spcPts val="600"/>
              </a:spcAft>
            </a:pPr>
            <a:r>
              <a:rPr lang="en-US" dirty="0">
                <a:latin typeface="Helvetica" panose="020B0604020202020204" pitchFamily="34" charset="0"/>
                <a:cs typeface="Helvetica" panose="020B0604020202020204" pitchFamily="34" charset="0"/>
              </a:rPr>
              <a:t>Clinical trials to determine the efficacy of topical steroids for relief of pain caused by AOE</a:t>
            </a:r>
          </a:p>
          <a:p>
            <a:pPr marL="342900" indent="-342900">
              <a:lnSpc>
                <a:spcPct val="120000"/>
              </a:lnSpc>
              <a:spcBef>
                <a:spcPts val="0"/>
              </a:spcBef>
              <a:spcAft>
                <a:spcPts val="600"/>
              </a:spcAft>
            </a:pPr>
            <a:r>
              <a:rPr lang="en-US" dirty="0">
                <a:latin typeface="Helvetica" panose="020B0604020202020204" pitchFamily="34" charset="0"/>
                <a:cs typeface="Helvetica" panose="020B0604020202020204" pitchFamily="34" charset="0"/>
              </a:rPr>
              <a:t>Observational studies or clinical trials to determine if water precautions are necessary, or beneficial, during treatment of an active AOE episode </a:t>
            </a:r>
          </a:p>
          <a:p>
            <a:pPr marL="342900" indent="-342900">
              <a:lnSpc>
                <a:spcPct val="120000"/>
              </a:lnSpc>
              <a:spcBef>
                <a:spcPts val="0"/>
              </a:spcBef>
              <a:spcAft>
                <a:spcPts val="600"/>
              </a:spcAft>
            </a:pPr>
            <a:r>
              <a:rPr lang="en-US" dirty="0">
                <a:latin typeface="Helvetica" panose="020B0604020202020204" pitchFamily="34" charset="0"/>
                <a:cs typeface="Helvetica" panose="020B0604020202020204" pitchFamily="34" charset="0"/>
              </a:rPr>
              <a:t>Observational studies or clinical trials to determine optimal time to discontinue water precautions for AOE</a:t>
            </a:r>
          </a:p>
          <a:p>
            <a:pPr marL="342900" indent="-342900">
              <a:lnSpc>
                <a:spcPct val="120000"/>
              </a:lnSpc>
              <a:spcBef>
                <a:spcPts val="0"/>
              </a:spcBef>
              <a:spcAft>
                <a:spcPts val="600"/>
              </a:spcAft>
            </a:pPr>
            <a:r>
              <a:rPr lang="en-US" dirty="0">
                <a:latin typeface="Helvetica" panose="020B0604020202020204" pitchFamily="34" charset="0"/>
                <a:cs typeface="Helvetica" panose="020B0604020202020204" pitchFamily="34" charset="0"/>
              </a:rPr>
              <a:t>Increased ability to distinguish treatment failure from topical sensitivity when a patient with AOE fails to respond to topical therapy</a:t>
            </a:r>
          </a:p>
        </p:txBody>
      </p:sp>
    </p:spTree>
    <p:extLst>
      <p:ext uri="{BB962C8B-B14F-4D97-AF65-F5344CB8AC3E}">
        <p14:creationId xmlns:p14="http://schemas.microsoft.com/office/powerpoint/2010/main" val="1230201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5E1EC-F259-482A-A1F0-7769E5257596}"/>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46AAE1D6-9325-4B13-8441-4C4AB1DF9955}"/>
              </a:ext>
            </a:extLst>
          </p:cNvPr>
          <p:cNvSpPr>
            <a:spLocks noGrp="1"/>
          </p:cNvSpPr>
          <p:nvPr>
            <p:ph idx="1"/>
          </p:nvPr>
        </p:nvSpPr>
        <p:spPr/>
        <p:txBody>
          <a:bodyPr>
            <a:normAutofit fontScale="92500"/>
          </a:bodyPr>
          <a:lstStyle/>
          <a:p>
            <a:pPr marL="342900" indent="-342900">
              <a:lnSpc>
                <a:spcPct val="120000"/>
              </a:lnSpc>
              <a:spcBef>
                <a:spcPts val="0"/>
              </a:spcBef>
              <a:spcAft>
                <a:spcPts val="600"/>
              </a:spcAft>
            </a:pPr>
            <a:r>
              <a:rPr lang="en-US" sz="1800" dirty="0">
                <a:latin typeface="Helvetica" panose="020B0604020202020204" pitchFamily="34" charset="0"/>
                <a:cs typeface="Helvetica" panose="020B0604020202020204" pitchFamily="34" charset="0"/>
              </a:rPr>
              <a:t>High-quality randomized trials of comparative clinical efficacy for AOE that use an appropriate randomization scheme, use an explicit double-blind protocol, and fully describe dropouts and withdrawals </a:t>
            </a:r>
          </a:p>
          <a:p>
            <a:pPr marL="342900" indent="-342900">
              <a:lnSpc>
                <a:spcPct val="120000"/>
              </a:lnSpc>
              <a:spcBef>
                <a:spcPts val="0"/>
              </a:spcBef>
              <a:spcAft>
                <a:spcPts val="600"/>
              </a:spcAft>
            </a:pPr>
            <a:r>
              <a:rPr lang="en-US" sz="1800" dirty="0">
                <a:latin typeface="Helvetica" panose="020B0604020202020204" pitchFamily="34" charset="0"/>
                <a:cs typeface="Helvetica" panose="020B0604020202020204" pitchFamily="34" charset="0"/>
              </a:rPr>
              <a:t>High-quality randomized trials assessing the benefit of systemic antimicrobial therapy versus topical therapy in patients stratified by severity of signs and symptoms </a:t>
            </a:r>
          </a:p>
          <a:p>
            <a:pPr marL="342900" indent="-342900">
              <a:lnSpc>
                <a:spcPct val="120000"/>
              </a:lnSpc>
              <a:spcBef>
                <a:spcPts val="0"/>
              </a:spcBef>
              <a:spcAft>
                <a:spcPts val="600"/>
              </a:spcAft>
            </a:pPr>
            <a:r>
              <a:rPr lang="en-US" sz="1800" dirty="0">
                <a:latin typeface="Helvetica" panose="020B0604020202020204" pitchFamily="34" charset="0"/>
                <a:cs typeface="Helvetica" panose="020B0604020202020204" pitchFamily="34" charset="0"/>
              </a:rPr>
              <a:t>High-quality randomized trials of comparative clinical efficacy for AOE that provide clinical outcomes early in the course of therapy (</a:t>
            </a:r>
            <a:r>
              <a:rPr lang="en-US" sz="1800" dirty="0" err="1">
                <a:latin typeface="Helvetica" panose="020B0604020202020204" pitchFamily="34" charset="0"/>
                <a:cs typeface="Helvetica" panose="020B0604020202020204" pitchFamily="34" charset="0"/>
              </a:rPr>
              <a:t>eg</a:t>
            </a:r>
            <a:r>
              <a:rPr lang="en-US" sz="1800" dirty="0">
                <a:latin typeface="Helvetica" panose="020B0604020202020204" pitchFamily="34" charset="0"/>
                <a:cs typeface="Helvetica" panose="020B0604020202020204" pitchFamily="34" charset="0"/>
              </a:rPr>
              <a:t>, after 2-4 days of therapy) and compare time to symptom resolution in addition to categorical responses (</a:t>
            </a:r>
            <a:r>
              <a:rPr lang="en-US" sz="1800" dirty="0" err="1">
                <a:latin typeface="Helvetica" panose="020B0604020202020204" pitchFamily="34" charset="0"/>
                <a:cs typeface="Helvetica" panose="020B0604020202020204" pitchFamily="34" charset="0"/>
              </a:rPr>
              <a:t>eg</a:t>
            </a:r>
            <a:r>
              <a:rPr lang="en-US" sz="1800" dirty="0">
                <a:latin typeface="Helvetica" panose="020B0604020202020204" pitchFamily="34" charset="0"/>
                <a:cs typeface="Helvetica" panose="020B0604020202020204" pitchFamily="34" charset="0"/>
              </a:rPr>
              <a:t>, cure, improvement, failure) for specific days </a:t>
            </a:r>
          </a:p>
          <a:p>
            <a:pPr marL="342900" indent="-342900">
              <a:lnSpc>
                <a:spcPct val="120000"/>
              </a:lnSpc>
              <a:spcBef>
                <a:spcPts val="0"/>
              </a:spcBef>
              <a:spcAft>
                <a:spcPts val="600"/>
              </a:spcAft>
            </a:pPr>
            <a:r>
              <a:rPr lang="en-US" sz="1800" dirty="0">
                <a:latin typeface="Helvetica" panose="020B0604020202020204" pitchFamily="34" charset="0"/>
                <a:cs typeface="Helvetica" panose="020B0604020202020204" pitchFamily="34" charset="0"/>
              </a:rPr>
              <a:t>Comparative clinical trials of “home therapies” (</a:t>
            </a:r>
            <a:r>
              <a:rPr lang="en-US" sz="1800" dirty="0" err="1">
                <a:latin typeface="Helvetica" panose="020B0604020202020204" pitchFamily="34" charset="0"/>
                <a:cs typeface="Helvetica" panose="020B0604020202020204" pitchFamily="34" charset="0"/>
              </a:rPr>
              <a:t>eg</a:t>
            </a:r>
            <a:r>
              <a:rPr lang="en-US" sz="1800" dirty="0">
                <a:latin typeface="Helvetica" panose="020B0604020202020204" pitchFamily="34" charset="0"/>
                <a:cs typeface="Helvetica" panose="020B0604020202020204" pitchFamily="34" charset="0"/>
              </a:rPr>
              <a:t>, vinegar, alcohol) versus antimicrobials for treating AOE</a:t>
            </a:r>
          </a:p>
          <a:p>
            <a:pPr marL="342900" indent="-342900">
              <a:lnSpc>
                <a:spcPct val="120000"/>
              </a:lnSpc>
              <a:spcBef>
                <a:spcPts val="0"/>
              </a:spcBef>
              <a:spcAft>
                <a:spcPts val="600"/>
              </a:spcAft>
            </a:pPr>
            <a:r>
              <a:rPr lang="en-US" sz="1800" dirty="0">
                <a:latin typeface="Helvetica" panose="020B0604020202020204" pitchFamily="34" charset="0"/>
                <a:cs typeface="Helvetica" panose="020B0604020202020204" pitchFamily="34" charset="0"/>
              </a:rPr>
              <a:t>Define the optimal duration of topical therapy for AOE and the role of patient preferences</a:t>
            </a:r>
          </a:p>
        </p:txBody>
      </p:sp>
    </p:spTree>
    <p:extLst>
      <p:ext uri="{BB962C8B-B14F-4D97-AF65-F5344CB8AC3E}">
        <p14:creationId xmlns:p14="http://schemas.microsoft.com/office/powerpoint/2010/main" val="42028590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5E1EC-F259-482A-A1F0-7769E5257596}"/>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46AAE1D6-9325-4B13-8441-4C4AB1DF9955}"/>
              </a:ext>
            </a:extLst>
          </p:cNvPr>
          <p:cNvSpPr>
            <a:spLocks noGrp="1"/>
          </p:cNvSpPr>
          <p:nvPr>
            <p:ph idx="1"/>
          </p:nvPr>
        </p:nvSpPr>
        <p:spPr/>
        <p:txBody>
          <a:bodyPr>
            <a:normAutofit/>
          </a:bodyPr>
          <a:lstStyle/>
          <a:p>
            <a:pPr marL="285750" indent="-285750">
              <a:lnSpc>
                <a:spcPct val="100000"/>
              </a:lnSpc>
              <a:spcBef>
                <a:spcPts val="0"/>
              </a:spcBef>
              <a:spcAft>
                <a:spcPts val="600"/>
              </a:spcAft>
            </a:pPr>
            <a:r>
              <a:rPr lang="en-US" sz="1800" dirty="0">
                <a:latin typeface="Helvetica" panose="020B0604020202020204" pitchFamily="34" charset="0"/>
                <a:cs typeface="Helvetica" panose="020B0604020202020204" pitchFamily="34" charset="0"/>
              </a:rPr>
              <a:t>Define with greater precision the indications for aural toilet and wick placement</a:t>
            </a:r>
          </a:p>
          <a:p>
            <a:pPr marL="285750" indent="-285750">
              <a:lnSpc>
                <a:spcPct val="100000"/>
              </a:lnSpc>
              <a:spcBef>
                <a:spcPts val="0"/>
              </a:spcBef>
              <a:spcAft>
                <a:spcPts val="600"/>
              </a:spcAft>
            </a:pPr>
            <a:r>
              <a:rPr lang="en-US" sz="1800" dirty="0">
                <a:latin typeface="Helvetica" panose="020B0604020202020204" pitchFamily="34" charset="0"/>
                <a:cs typeface="Helvetica" panose="020B0604020202020204" pitchFamily="34" charset="0"/>
              </a:rPr>
              <a:t>Determine the efficacy of aural toilet as an independent factor when treating AOE</a:t>
            </a:r>
          </a:p>
          <a:p>
            <a:pPr marL="285750" indent="-285750">
              <a:lnSpc>
                <a:spcPct val="100000"/>
              </a:lnSpc>
              <a:spcBef>
                <a:spcPts val="0"/>
              </a:spcBef>
              <a:spcAft>
                <a:spcPts val="600"/>
              </a:spcAft>
            </a:pPr>
            <a:r>
              <a:rPr lang="en-US" sz="1800" dirty="0">
                <a:latin typeface="Helvetica" panose="020B0604020202020204" pitchFamily="34" charset="0"/>
                <a:cs typeface="Helvetica" panose="020B0604020202020204" pitchFamily="34" charset="0"/>
              </a:rPr>
              <a:t>Comparative clinical trials of wick versus no wick when administering topical therapy</a:t>
            </a:r>
          </a:p>
          <a:p>
            <a:pPr marL="285750" indent="-285750">
              <a:lnSpc>
                <a:spcPct val="100000"/>
              </a:lnSpc>
              <a:spcBef>
                <a:spcPts val="0"/>
              </a:spcBef>
              <a:spcAft>
                <a:spcPts val="600"/>
              </a:spcAft>
            </a:pPr>
            <a:r>
              <a:rPr lang="en-US" sz="1800" dirty="0">
                <a:latin typeface="Helvetica" panose="020B0604020202020204" pitchFamily="34" charset="0"/>
                <a:cs typeface="Helvetica" panose="020B0604020202020204" pitchFamily="34" charset="0"/>
              </a:rPr>
              <a:t>Comparative clinical trials of suction or active debridement of the ear canal versus dry mopping</a:t>
            </a:r>
          </a:p>
          <a:p>
            <a:pPr marL="285750" indent="-285750">
              <a:lnSpc>
                <a:spcPct val="100000"/>
              </a:lnSpc>
              <a:spcBef>
                <a:spcPts val="0"/>
              </a:spcBef>
              <a:spcAft>
                <a:spcPts val="600"/>
              </a:spcAft>
            </a:pPr>
            <a:r>
              <a:rPr lang="en-US" sz="1800" dirty="0">
                <a:latin typeface="Helvetica" panose="020B0604020202020204" pitchFamily="34" charset="0"/>
                <a:cs typeface="Helvetica" panose="020B0604020202020204" pitchFamily="34" charset="0"/>
              </a:rPr>
              <a:t>Define the best methods of teaching clinicians, especially those in primary care settings, how to safely and effectively perform aural toilet and wick insertion </a:t>
            </a:r>
          </a:p>
          <a:p>
            <a:pPr marL="285750" indent="-285750">
              <a:lnSpc>
                <a:spcPct val="100000"/>
              </a:lnSpc>
              <a:spcBef>
                <a:spcPts val="0"/>
              </a:spcBef>
              <a:spcAft>
                <a:spcPts val="600"/>
              </a:spcAft>
            </a:pPr>
            <a:r>
              <a:rPr lang="en-US" sz="1800" dirty="0">
                <a:latin typeface="Helvetica" panose="020B0604020202020204" pitchFamily="34" charset="0"/>
                <a:cs typeface="Helvetica" panose="020B0604020202020204" pitchFamily="34" charset="0"/>
              </a:rPr>
              <a:t>Determine the optimal method to assess tympanic membrane integrity in patients with AOE (</a:t>
            </a:r>
            <a:r>
              <a:rPr lang="en-US" sz="1800" dirty="0" err="1">
                <a:latin typeface="Helvetica" panose="020B0604020202020204" pitchFamily="34" charset="0"/>
                <a:cs typeface="Helvetica" panose="020B0604020202020204" pitchFamily="34" charset="0"/>
              </a:rPr>
              <a:t>eg</a:t>
            </a:r>
            <a:r>
              <a:rPr lang="en-US" sz="1800" dirty="0">
                <a:latin typeface="Helvetica" panose="020B0604020202020204" pitchFamily="34" charset="0"/>
                <a:cs typeface="Helvetica" panose="020B0604020202020204" pitchFamily="34" charset="0"/>
              </a:rPr>
              <a:t>, what is the utility of tympanometry)</a:t>
            </a:r>
          </a:p>
          <a:p>
            <a:pPr marL="285750" indent="-285750">
              <a:lnSpc>
                <a:spcPct val="100000"/>
              </a:lnSpc>
              <a:spcBef>
                <a:spcPts val="0"/>
              </a:spcBef>
              <a:spcAft>
                <a:spcPts val="600"/>
              </a:spcAft>
            </a:pPr>
            <a:r>
              <a:rPr lang="en-US" sz="1800" dirty="0">
                <a:latin typeface="Helvetica" panose="020B0604020202020204" pitchFamily="34" charset="0"/>
                <a:cs typeface="Helvetica" panose="020B0604020202020204" pitchFamily="34" charset="0"/>
              </a:rPr>
              <a:t>Development of medicated wicks that gradually release drug into the ear canal</a:t>
            </a:r>
          </a:p>
          <a:p>
            <a:pPr marL="285750" indent="-285750">
              <a:lnSpc>
                <a:spcPct val="100000"/>
              </a:lnSpc>
              <a:spcBef>
                <a:spcPts val="0"/>
              </a:spcBef>
              <a:spcAft>
                <a:spcPts val="600"/>
              </a:spcAft>
            </a:pPr>
            <a:r>
              <a:rPr lang="en-US" sz="1800" dirty="0">
                <a:latin typeface="Helvetica" panose="020B0604020202020204" pitchFamily="34" charset="0"/>
                <a:cs typeface="Helvetica" panose="020B0604020202020204" pitchFamily="34" charset="0"/>
              </a:rPr>
              <a:t>Continued monitoring of bacteriology and antibiotic resistance patterns in AOE</a:t>
            </a:r>
          </a:p>
        </p:txBody>
      </p:sp>
    </p:spTree>
    <p:extLst>
      <p:ext uri="{BB962C8B-B14F-4D97-AF65-F5344CB8AC3E}">
        <p14:creationId xmlns:p14="http://schemas.microsoft.com/office/powerpoint/2010/main" val="40863109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lstStyle/>
          <a:p>
            <a:r>
              <a:rPr lang="en-US" dirty="0"/>
              <a:t>Choosing Wisely</a:t>
            </a:r>
            <a:r>
              <a:rPr lang="en-US" sz="3600" baseline="30000" dirty="0"/>
              <a:t>®</a:t>
            </a:r>
            <a:endParaRPr lang="en-US" baseline="30000" dirty="0"/>
          </a:p>
        </p:txBody>
      </p:sp>
      <p:sp>
        <p:nvSpPr>
          <p:cNvPr id="3" name="Content Placeholder 2">
            <a:extLst>
              <a:ext uri="{FF2B5EF4-FFF2-40B4-BE49-F238E27FC236}">
                <a16:creationId xmlns:a16="http://schemas.microsoft.com/office/drawing/2014/main" id="{E9ED9D5B-8DEC-4FFD-BE5A-39C15817A663}"/>
              </a:ext>
            </a:extLst>
          </p:cNvPr>
          <p:cNvSpPr>
            <a:spLocks noGrp="1"/>
          </p:cNvSpPr>
          <p:nvPr>
            <p:ph idx="1"/>
          </p:nvPr>
        </p:nvSpPr>
        <p:spPr>
          <a:xfrm>
            <a:off x="3442446" y="1825625"/>
            <a:ext cx="7911353" cy="3956610"/>
          </a:xfrm>
        </p:spPr>
        <p:txBody>
          <a:bodyPr>
            <a:normAutofit fontScale="70000" lnSpcReduction="20000"/>
          </a:bodyPr>
          <a:lstStyle/>
          <a:p>
            <a:pPr marL="285750" lvl="0" indent="-285750">
              <a:lnSpc>
                <a:spcPct val="100000"/>
              </a:lnSpc>
              <a:spcBef>
                <a:spcPts val="0"/>
              </a:spcBef>
              <a:buClrTx/>
              <a:defRPr/>
            </a:pPr>
            <a:r>
              <a:rPr lang="en-US" kern="0" dirty="0"/>
              <a:t>It is an initiative of the American Board of Internal Medicine (ABIM) Foundation.</a:t>
            </a:r>
          </a:p>
          <a:p>
            <a:pPr marL="0" lvl="0" indent="0">
              <a:lnSpc>
                <a:spcPct val="100000"/>
              </a:lnSpc>
              <a:spcBef>
                <a:spcPts val="0"/>
              </a:spcBef>
              <a:buClrTx/>
              <a:buNone/>
              <a:defRPr/>
            </a:pPr>
            <a:endParaRPr lang="en-US" kern="0" dirty="0"/>
          </a:p>
          <a:p>
            <a:pPr marL="285750" lvl="0" indent="-285750">
              <a:lnSpc>
                <a:spcPct val="100000"/>
              </a:lnSpc>
              <a:spcBef>
                <a:spcPts val="0"/>
              </a:spcBef>
              <a:buClrTx/>
              <a:defRPr/>
            </a:pPr>
            <a:r>
              <a:rPr lang="en-US" kern="0" dirty="0"/>
              <a:t>Aims to encourage discussions between physicians and patients about appropriate care. </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Each of the campaign’s organization partners is asked to identify (initially) 5 items within its specialty that physicians and patients should question. The AAO-HNSF list has now grown to 10 items.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The AAO-HNSF’s list of recommendations were carefully selected after a review of the current evidence that included AAO-HNSF clinical practice guidelines.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More information is available at </a:t>
            </a:r>
            <a:r>
              <a:rPr lang="en-US" kern="0" dirty="0">
                <a:hlinkClick r:id="rId2">
                  <a:extLst>
                    <a:ext uri="{A12FA001-AC4F-418D-AE19-62706E023703}">
                      <ahyp:hlinkClr xmlns:ahyp="http://schemas.microsoft.com/office/drawing/2018/hyperlinkcolor" val="tx"/>
                    </a:ext>
                  </a:extLst>
                </a:hlinkClick>
              </a:rPr>
              <a:t>www.entnet.org/ChoosingWisely</a:t>
            </a:r>
            <a:r>
              <a:rPr lang="en-US" kern="0" dirty="0"/>
              <a:t> </a:t>
            </a:r>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984885"/>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What is Choosing Wisely</a:t>
            </a:r>
            <a:r>
              <a:rPr lang="en-US" kern="0" baseline="30000" dirty="0">
                <a:solidFill>
                  <a:schemeClr val="tx2"/>
                </a:solidFill>
                <a:latin typeface="Arial" panose="020B0604020202020204" pitchFamily="34" charset="0"/>
                <a:ea typeface="+mn-ea"/>
                <a:cs typeface="Arial" panose="020B0604020202020204" pitchFamily="34" charset="0"/>
              </a:rPr>
              <a:t>®</a:t>
            </a:r>
            <a:r>
              <a:rPr lang="en-US" sz="2000" kern="0" dirty="0">
                <a:solidFill>
                  <a:schemeClr val="tx2"/>
                </a:solidFill>
                <a:latin typeface="Arial" panose="020B0604020202020204" pitchFamily="34" charset="0"/>
                <a:ea typeface="+mn-ea"/>
                <a:cs typeface="Arial" panose="020B0604020202020204" pitchFamily="34"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spTree>
    <p:extLst>
      <p:ext uri="{BB962C8B-B14F-4D97-AF65-F5344CB8AC3E}">
        <p14:creationId xmlns:p14="http://schemas.microsoft.com/office/powerpoint/2010/main" val="3087839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3" name="Content Placeholder 2">
            <a:extLst>
              <a:ext uri="{FF2B5EF4-FFF2-40B4-BE49-F238E27FC236}">
                <a16:creationId xmlns:a16="http://schemas.microsoft.com/office/drawing/2014/main" id="{66F2EA81-A5D3-4E91-96A2-1F280E98179E}"/>
              </a:ext>
            </a:extLst>
          </p:cNvPr>
          <p:cNvSpPr>
            <a:spLocks noGrp="1"/>
          </p:cNvSpPr>
          <p:nvPr>
            <p:ph idx="1"/>
          </p:nvPr>
        </p:nvSpPr>
        <p:spPr/>
        <p:txBody>
          <a:bodyPr/>
          <a:lstStyle/>
          <a:p>
            <a:endParaRPr lang="en-US"/>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Initial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6" name="Content Placeholder 1">
            <a:extLst>
              <a:ext uri="{FF2B5EF4-FFF2-40B4-BE49-F238E27FC236}">
                <a16:creationId xmlns:a16="http://schemas.microsoft.com/office/drawing/2014/main" id="{5EE5B06E-2561-488D-9812-87EE72E9E1E3}"/>
              </a:ext>
            </a:extLst>
          </p:cNvPr>
          <p:cNvPicPr>
            <a:picLocks noGrp="1" noChangeAspect="1"/>
          </p:cNvPicPr>
          <p:nvPr/>
        </p:nvPicPr>
        <p:blipFill>
          <a:blip r:embed="rId3"/>
          <a:stretch>
            <a:fillRect/>
          </a:stretch>
        </p:blipFill>
        <p:spPr>
          <a:xfrm>
            <a:off x="3967450" y="1893888"/>
            <a:ext cx="7784059" cy="679335"/>
          </a:xfrm>
          <a:prstGeom prst="rect">
            <a:avLst/>
          </a:prstGeom>
        </p:spPr>
      </p:pic>
      <p:pic>
        <p:nvPicPr>
          <p:cNvPr id="7" name="Content Placeholder 3">
            <a:extLst>
              <a:ext uri="{FF2B5EF4-FFF2-40B4-BE49-F238E27FC236}">
                <a16:creationId xmlns:a16="http://schemas.microsoft.com/office/drawing/2014/main" id="{37CDF332-5687-4660-A738-1FE5F8E0B35D}"/>
              </a:ext>
            </a:extLst>
          </p:cNvPr>
          <p:cNvPicPr>
            <a:picLocks noGrp="1" noChangeAspect="1"/>
          </p:cNvPicPr>
          <p:nvPr/>
        </p:nvPicPr>
        <p:blipFill>
          <a:blip r:embed="rId4"/>
          <a:stretch>
            <a:fillRect/>
          </a:stretch>
        </p:blipFill>
        <p:spPr>
          <a:xfrm>
            <a:off x="3967450" y="2573560"/>
            <a:ext cx="7784059" cy="679335"/>
          </a:xfrm>
          <a:prstGeom prst="rect">
            <a:avLst/>
          </a:prstGeom>
        </p:spPr>
      </p:pic>
      <p:pic>
        <p:nvPicPr>
          <p:cNvPr id="8" name="Picture 7">
            <a:extLst>
              <a:ext uri="{FF2B5EF4-FFF2-40B4-BE49-F238E27FC236}">
                <a16:creationId xmlns:a16="http://schemas.microsoft.com/office/drawing/2014/main" id="{03C10F27-1D1E-409C-B0B4-6987F1A744E7}"/>
              </a:ext>
            </a:extLst>
          </p:cNvPr>
          <p:cNvPicPr>
            <a:picLocks noChangeAspect="1"/>
          </p:cNvPicPr>
          <p:nvPr/>
        </p:nvPicPr>
        <p:blipFill>
          <a:blip r:embed="rId5"/>
          <a:stretch>
            <a:fillRect/>
          </a:stretch>
        </p:blipFill>
        <p:spPr>
          <a:xfrm>
            <a:off x="3967450" y="3284949"/>
            <a:ext cx="7839826" cy="684203"/>
          </a:xfrm>
          <a:prstGeom prst="rect">
            <a:avLst/>
          </a:prstGeom>
        </p:spPr>
      </p:pic>
      <p:pic>
        <p:nvPicPr>
          <p:cNvPr id="9" name="Picture 8">
            <a:extLst>
              <a:ext uri="{FF2B5EF4-FFF2-40B4-BE49-F238E27FC236}">
                <a16:creationId xmlns:a16="http://schemas.microsoft.com/office/drawing/2014/main" id="{89643461-961A-458C-842A-760D17823C4B}"/>
              </a:ext>
            </a:extLst>
          </p:cNvPr>
          <p:cNvPicPr>
            <a:picLocks noChangeAspect="1"/>
          </p:cNvPicPr>
          <p:nvPr/>
        </p:nvPicPr>
        <p:blipFill>
          <a:blip r:embed="rId6"/>
          <a:stretch>
            <a:fillRect/>
          </a:stretch>
        </p:blipFill>
        <p:spPr>
          <a:xfrm>
            <a:off x="3967450" y="4003802"/>
            <a:ext cx="7839826" cy="997796"/>
          </a:xfrm>
          <a:prstGeom prst="rect">
            <a:avLst/>
          </a:prstGeom>
        </p:spPr>
      </p:pic>
      <p:pic>
        <p:nvPicPr>
          <p:cNvPr id="10" name="Picture 9">
            <a:extLst>
              <a:ext uri="{FF2B5EF4-FFF2-40B4-BE49-F238E27FC236}">
                <a16:creationId xmlns:a16="http://schemas.microsoft.com/office/drawing/2014/main" id="{D54CFC94-F2EC-47ED-BF90-FCC40AB5D4C0}"/>
              </a:ext>
            </a:extLst>
          </p:cNvPr>
          <p:cNvPicPr>
            <a:picLocks noChangeAspect="1"/>
          </p:cNvPicPr>
          <p:nvPr/>
        </p:nvPicPr>
        <p:blipFill>
          <a:blip r:embed="rId7"/>
          <a:stretch>
            <a:fillRect/>
          </a:stretch>
        </p:blipFill>
        <p:spPr>
          <a:xfrm>
            <a:off x="3967450" y="5036248"/>
            <a:ext cx="7839826" cy="997796"/>
          </a:xfrm>
          <a:prstGeom prst="rect">
            <a:avLst/>
          </a:prstGeom>
        </p:spPr>
      </p:pic>
    </p:spTree>
    <p:extLst>
      <p:ext uri="{BB962C8B-B14F-4D97-AF65-F5344CB8AC3E}">
        <p14:creationId xmlns:p14="http://schemas.microsoft.com/office/powerpoint/2010/main" val="33645921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pic>
        <p:nvPicPr>
          <p:cNvPr id="7" name="Content Placeholder 6" descr="A screenshot of a social media post&#10;&#10;Description automatically generated">
            <a:extLst>
              <a:ext uri="{FF2B5EF4-FFF2-40B4-BE49-F238E27FC236}">
                <a16:creationId xmlns:a16="http://schemas.microsoft.com/office/drawing/2014/main" id="{769B88D6-6A3D-4119-AF93-EAEF15C8325B}"/>
              </a:ext>
            </a:extLst>
          </p:cNvPr>
          <p:cNvPicPr>
            <a:picLocks noGrp="1" noChangeAspect="1"/>
          </p:cNvPicPr>
          <p:nvPr>
            <p:ph idx="1"/>
          </p:nvPr>
        </p:nvPicPr>
        <p:blipFill>
          <a:blip r:embed="rId2"/>
          <a:stretch>
            <a:fillRect/>
          </a:stretch>
        </p:blipFill>
        <p:spPr>
          <a:xfrm>
            <a:off x="3782790" y="3061982"/>
            <a:ext cx="5960832" cy="3254928"/>
          </a:xfrm>
        </p:spPr>
      </p:pic>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Second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pic>
        <p:nvPicPr>
          <p:cNvPr id="11" name="Picture 10">
            <a:extLst>
              <a:ext uri="{FF2B5EF4-FFF2-40B4-BE49-F238E27FC236}">
                <a16:creationId xmlns:a16="http://schemas.microsoft.com/office/drawing/2014/main" id="{61E9614D-2882-4583-ADD6-59E4858C99C6}"/>
              </a:ext>
            </a:extLst>
          </p:cNvPr>
          <p:cNvPicPr>
            <a:picLocks noChangeAspect="1"/>
          </p:cNvPicPr>
          <p:nvPr/>
        </p:nvPicPr>
        <p:blipFill>
          <a:blip r:embed="rId4"/>
          <a:stretch>
            <a:fillRect/>
          </a:stretch>
        </p:blipFill>
        <p:spPr>
          <a:xfrm>
            <a:off x="3904204" y="1747061"/>
            <a:ext cx="4652567" cy="592145"/>
          </a:xfrm>
          <a:prstGeom prst="rect">
            <a:avLst/>
          </a:prstGeom>
        </p:spPr>
      </p:pic>
      <p:pic>
        <p:nvPicPr>
          <p:cNvPr id="12" name="Picture 11">
            <a:extLst>
              <a:ext uri="{FF2B5EF4-FFF2-40B4-BE49-F238E27FC236}">
                <a16:creationId xmlns:a16="http://schemas.microsoft.com/office/drawing/2014/main" id="{948F4933-CD59-4B47-8445-73F37312193C}"/>
              </a:ext>
            </a:extLst>
          </p:cNvPr>
          <p:cNvPicPr>
            <a:picLocks noChangeAspect="1"/>
          </p:cNvPicPr>
          <p:nvPr/>
        </p:nvPicPr>
        <p:blipFill>
          <a:blip r:embed="rId5"/>
          <a:stretch>
            <a:fillRect/>
          </a:stretch>
        </p:blipFill>
        <p:spPr>
          <a:xfrm>
            <a:off x="3904205" y="2471118"/>
            <a:ext cx="4912624" cy="625244"/>
          </a:xfrm>
          <a:prstGeom prst="rect">
            <a:avLst/>
          </a:prstGeom>
        </p:spPr>
      </p:pic>
    </p:spTree>
    <p:extLst>
      <p:ext uri="{BB962C8B-B14F-4D97-AF65-F5344CB8AC3E}">
        <p14:creationId xmlns:p14="http://schemas.microsoft.com/office/powerpoint/2010/main" val="2024742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3" name="Content Placeholder 2">
            <a:extLst>
              <a:ext uri="{FF2B5EF4-FFF2-40B4-BE49-F238E27FC236}">
                <a16:creationId xmlns:a16="http://schemas.microsoft.com/office/drawing/2014/main" id="{66F2EA81-A5D3-4E91-96A2-1F280E98179E}"/>
              </a:ext>
            </a:extLst>
          </p:cNvPr>
          <p:cNvSpPr>
            <a:spLocks noGrp="1"/>
          </p:cNvSpPr>
          <p:nvPr>
            <p:ph idx="1"/>
          </p:nvPr>
        </p:nvSpPr>
        <p:spPr/>
        <p:txBody>
          <a:bodyPr/>
          <a:lstStyle/>
          <a:p>
            <a:endParaRPr lang="en-US" dirty="0"/>
          </a:p>
        </p:txBody>
      </p:sp>
      <p:sp>
        <p:nvSpPr>
          <p:cNvPr id="4" name="TextBox 8">
            <a:extLst>
              <a:ext uri="{FF2B5EF4-FFF2-40B4-BE49-F238E27FC236}">
                <a16:creationId xmlns:a16="http://schemas.microsoft.com/office/drawing/2014/main" id="{3535B83C-3991-4C8A-8CB8-4E7AB2FE5FF2}"/>
              </a:ext>
            </a:extLst>
          </p:cNvPr>
          <p:cNvSpPr txBox="1"/>
          <p:nvPr/>
        </p:nvSpPr>
        <p:spPr>
          <a:xfrm>
            <a:off x="838200" y="4003802"/>
            <a:ext cx="2961639" cy="1292662"/>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b="1" kern="0" dirty="0">
                <a:solidFill>
                  <a:schemeClr val="tx2"/>
                </a:solidFill>
                <a:latin typeface="Arial" panose="020B0604020202020204" pitchFamily="34" charset="0"/>
                <a:ea typeface="+mn-ea"/>
                <a:cs typeface="Arial" panose="020B0604020202020204" pitchFamily="34" charset="0"/>
              </a:rPr>
              <a:t>What Statement Relates to this Clinical Practice Guideline?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8" name="Picture 7">
            <a:extLst>
              <a:ext uri="{FF2B5EF4-FFF2-40B4-BE49-F238E27FC236}">
                <a16:creationId xmlns:a16="http://schemas.microsoft.com/office/drawing/2014/main" id="{03C10F27-1D1E-409C-B0B4-6987F1A744E7}"/>
              </a:ext>
            </a:extLst>
          </p:cNvPr>
          <p:cNvPicPr>
            <a:picLocks noChangeAspect="1"/>
          </p:cNvPicPr>
          <p:nvPr/>
        </p:nvPicPr>
        <p:blipFill>
          <a:blip r:embed="rId3"/>
          <a:stretch>
            <a:fillRect/>
          </a:stretch>
        </p:blipFill>
        <p:spPr>
          <a:xfrm>
            <a:off x="4919950" y="2037174"/>
            <a:ext cx="7081550" cy="684203"/>
          </a:xfrm>
          <a:prstGeom prst="rect">
            <a:avLst/>
          </a:prstGeom>
        </p:spPr>
      </p:pic>
      <p:sp>
        <p:nvSpPr>
          <p:cNvPr id="11" name="Rectangle 10">
            <a:extLst>
              <a:ext uri="{FF2B5EF4-FFF2-40B4-BE49-F238E27FC236}">
                <a16:creationId xmlns:a16="http://schemas.microsoft.com/office/drawing/2014/main" id="{F709CC8E-F1FB-47CA-80BA-DC2AC3700B0D}"/>
              </a:ext>
            </a:extLst>
          </p:cNvPr>
          <p:cNvSpPr/>
          <p:nvPr/>
        </p:nvSpPr>
        <p:spPr>
          <a:xfrm>
            <a:off x="4919950" y="2722240"/>
            <a:ext cx="6096000" cy="2031325"/>
          </a:xfrm>
          <a:prstGeom prst="rect">
            <a:avLst/>
          </a:prstGeom>
        </p:spPr>
        <p:txBody>
          <a:bodyPr>
            <a:spAutoFit/>
          </a:bodyPr>
          <a:lstStyle/>
          <a:p>
            <a:pPr lvl="0">
              <a:defRPr/>
            </a:pPr>
            <a:r>
              <a:rPr lang="en-US" dirty="0">
                <a:solidFill>
                  <a:schemeClr val="tx2"/>
                </a:solidFill>
                <a:latin typeface="Helvetica" panose="020B0604020202020204" pitchFamily="34" charset="0"/>
                <a:cs typeface="Helvetica" panose="020B0604020202020204" pitchFamily="34" charset="0"/>
              </a:rPr>
              <a:t>Oral antibiotics have significant adverse effects and do not provide adequate coverage of the bacteria that cause most episodes; in contrast, topically administered products do provide coverage for these organisms. Avoidance of oral antibiotics can reduce the spread of antibiotic resistance and the risk of opportunistic infections.</a:t>
            </a:r>
            <a:endParaRPr lang="en-US" kern="0" dirty="0">
              <a:solidFill>
                <a:schemeClr val="tx2"/>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618717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8D93-799A-4DDB-B919-6420C075741D}"/>
              </a:ext>
            </a:extLst>
          </p:cNvPr>
          <p:cNvSpPr>
            <a:spLocks noGrp="1"/>
          </p:cNvSpPr>
          <p:nvPr>
            <p:ph type="title" idx="4294967295"/>
          </p:nvPr>
        </p:nvSpPr>
        <p:spPr>
          <a:xfrm>
            <a:off x="838200" y="1162843"/>
            <a:ext cx="10515600" cy="1325563"/>
          </a:xfrm>
        </p:spPr>
        <p:txBody>
          <a:bodyPr anchor="t">
            <a:normAutofit/>
          </a:bodyPr>
          <a:lstStyle/>
          <a:p>
            <a:pPr algn="ctr"/>
            <a:r>
              <a:rPr lang="en-US" sz="5400" dirty="0"/>
              <a:t>Thank you for your attention</a:t>
            </a:r>
          </a:p>
        </p:txBody>
      </p:sp>
      <p:sp>
        <p:nvSpPr>
          <p:cNvPr id="3" name="Content Placeholder 2">
            <a:extLst>
              <a:ext uri="{FF2B5EF4-FFF2-40B4-BE49-F238E27FC236}">
                <a16:creationId xmlns:a16="http://schemas.microsoft.com/office/drawing/2014/main" id="{F08275B6-07D5-4CAA-8B24-43121B8D6A2C}"/>
              </a:ext>
            </a:extLst>
          </p:cNvPr>
          <p:cNvSpPr>
            <a:spLocks noGrp="1"/>
          </p:cNvSpPr>
          <p:nvPr>
            <p:ph idx="4294967295"/>
          </p:nvPr>
        </p:nvSpPr>
        <p:spPr>
          <a:xfrm>
            <a:off x="838200" y="1960096"/>
            <a:ext cx="10515600" cy="3956050"/>
          </a:xfrm>
        </p:spPr>
        <p:txBody>
          <a:bodyPr anchor="ctr">
            <a:normAutofit/>
          </a:bodyPr>
          <a:lstStyle/>
          <a:p>
            <a:pPr marL="0" indent="0" algn="ctr">
              <a:buNone/>
            </a:pPr>
            <a:r>
              <a:rPr lang="en-US" sz="5400" dirty="0"/>
              <a:t>QUESTIONS?</a:t>
            </a:r>
          </a:p>
        </p:txBody>
      </p:sp>
    </p:spTree>
    <p:extLst>
      <p:ext uri="{BB962C8B-B14F-4D97-AF65-F5344CB8AC3E}">
        <p14:creationId xmlns:p14="http://schemas.microsoft.com/office/powerpoint/2010/main" val="13653986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57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8BDA5-1669-4841-AF12-4B7202CE559B}"/>
              </a:ext>
            </a:extLst>
          </p:cNvPr>
          <p:cNvSpPr>
            <a:spLocks noGrp="1"/>
          </p:cNvSpPr>
          <p:nvPr>
            <p:ph type="title"/>
          </p:nvPr>
        </p:nvSpPr>
        <p:spPr/>
        <p:txBody>
          <a:bodyPr>
            <a:normAutofit fontScale="90000"/>
          </a:bodyPr>
          <a:lstStyle/>
          <a:p>
            <a:r>
              <a:rPr lang="en-US" dirty="0"/>
              <a:t>Clinical Practice Guideline Development Manual: Third Edition</a:t>
            </a:r>
            <a:br>
              <a:rPr lang="en-US" dirty="0"/>
            </a:br>
            <a:r>
              <a:rPr lang="en-US" sz="2200" dirty="0"/>
              <a:t>Rosenfeld, </a:t>
            </a:r>
            <a:r>
              <a:rPr lang="en-US" sz="2200" dirty="0" err="1"/>
              <a:t>Shiffman</a:t>
            </a:r>
            <a:r>
              <a:rPr lang="en-US" sz="2200" dirty="0"/>
              <a:t>, and Robertson</a:t>
            </a:r>
            <a:endParaRPr lang="en-US" dirty="0"/>
          </a:p>
        </p:txBody>
      </p:sp>
      <p:sp>
        <p:nvSpPr>
          <p:cNvPr id="3" name="Content Placeholder 2">
            <a:extLst>
              <a:ext uri="{FF2B5EF4-FFF2-40B4-BE49-F238E27FC236}">
                <a16:creationId xmlns:a16="http://schemas.microsoft.com/office/drawing/2014/main" id="{A40DB22D-12C6-4B4E-9243-85AF282089F8}"/>
              </a:ext>
            </a:extLst>
          </p:cNvPr>
          <p:cNvSpPr>
            <a:spLocks noGrp="1"/>
          </p:cNvSpPr>
          <p:nvPr>
            <p:ph idx="1"/>
          </p:nvPr>
        </p:nvSpPr>
        <p:spPr>
          <a:xfrm>
            <a:off x="838200" y="1825625"/>
            <a:ext cx="7438255" cy="3956610"/>
          </a:xfrm>
        </p:spPr>
        <p:txBody>
          <a:bodyPr>
            <a:normAutofit fontScale="92500"/>
          </a:bodyPr>
          <a:lstStyle/>
          <a:p>
            <a:pPr marL="342900" indent="-342900">
              <a:spcBef>
                <a:spcPts val="0"/>
              </a:spcBef>
              <a:spcAft>
                <a:spcPts val="1200"/>
              </a:spcAft>
            </a:pPr>
            <a:r>
              <a:rPr lang="en-US" b="1" dirty="0">
                <a:solidFill>
                  <a:srgbClr val="C00000"/>
                </a:solidFill>
              </a:rPr>
              <a:t>Pragmatic</a:t>
            </a:r>
            <a:r>
              <a:rPr lang="en-US" dirty="0"/>
              <a:t>, transparent approach to creating guidelines for performance assessment</a:t>
            </a:r>
          </a:p>
          <a:p>
            <a:pPr marL="342900" indent="-342900">
              <a:spcBef>
                <a:spcPts val="0"/>
              </a:spcBef>
              <a:spcAft>
                <a:spcPts val="1200"/>
              </a:spcAft>
            </a:pPr>
            <a:r>
              <a:rPr lang="en-US" dirty="0"/>
              <a:t>Evidence-based, multidisciplinary process leading to </a:t>
            </a:r>
            <a:r>
              <a:rPr lang="en-US" b="1" dirty="0">
                <a:solidFill>
                  <a:srgbClr val="C00000"/>
                </a:solidFill>
              </a:rPr>
              <a:t>publication in 12-18 months</a:t>
            </a:r>
          </a:p>
          <a:p>
            <a:pPr marL="342900" indent="-342900">
              <a:spcBef>
                <a:spcPts val="0"/>
              </a:spcBef>
              <a:spcAft>
                <a:spcPts val="1200"/>
              </a:spcAft>
            </a:pPr>
            <a:r>
              <a:rPr lang="en-US" dirty="0"/>
              <a:t>Emphasizes a focused set of </a:t>
            </a:r>
            <a:r>
              <a:rPr lang="en-US" b="1" dirty="0">
                <a:solidFill>
                  <a:srgbClr val="C00000"/>
                </a:solidFill>
              </a:rPr>
              <a:t>key action statements</a:t>
            </a:r>
            <a:r>
              <a:rPr lang="en-US" dirty="0"/>
              <a:t> to promote </a:t>
            </a:r>
            <a:r>
              <a:rPr lang="en-US" b="1" dirty="0">
                <a:solidFill>
                  <a:srgbClr val="C00000"/>
                </a:solidFill>
              </a:rPr>
              <a:t>quality improvement </a:t>
            </a:r>
          </a:p>
          <a:p>
            <a:pPr marL="342900" indent="-342900">
              <a:spcBef>
                <a:spcPts val="0"/>
              </a:spcBef>
              <a:spcAft>
                <a:spcPts val="1200"/>
              </a:spcAft>
            </a:pPr>
            <a:r>
              <a:rPr lang="en-US" dirty="0"/>
              <a:t>Uses </a:t>
            </a:r>
            <a:r>
              <a:rPr lang="en-US" b="1" dirty="0">
                <a:solidFill>
                  <a:srgbClr val="C00000"/>
                </a:solidFill>
              </a:rPr>
              <a:t>action statement profiles </a:t>
            </a:r>
            <a:r>
              <a:rPr lang="en-US" dirty="0"/>
              <a:t>to summarize decisions in recommendations</a:t>
            </a:r>
          </a:p>
        </p:txBody>
      </p:sp>
      <p:pic>
        <p:nvPicPr>
          <p:cNvPr id="4" name="Picture 3">
            <a:extLst>
              <a:ext uri="{FF2B5EF4-FFF2-40B4-BE49-F238E27FC236}">
                <a16:creationId xmlns:a16="http://schemas.microsoft.com/office/drawing/2014/main" id="{57E29717-9162-4134-9B9E-899FFACDE9BD}"/>
              </a:ext>
            </a:extLst>
          </p:cNvPr>
          <p:cNvPicPr>
            <a:picLocks noChangeAspect="1"/>
          </p:cNvPicPr>
          <p:nvPr/>
        </p:nvPicPr>
        <p:blipFill>
          <a:blip r:embed="rId2" cstate="email">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8276455" y="1535685"/>
            <a:ext cx="2581755" cy="4176097"/>
          </a:xfrm>
          <a:prstGeom prst="rect">
            <a:avLst/>
          </a:prstGeom>
        </p:spPr>
      </p:pic>
      <p:sp>
        <p:nvSpPr>
          <p:cNvPr id="5" name="TextBox 4">
            <a:extLst>
              <a:ext uri="{FF2B5EF4-FFF2-40B4-BE49-F238E27FC236}">
                <a16:creationId xmlns:a16="http://schemas.microsoft.com/office/drawing/2014/main" id="{8CEAD36D-5414-4BBE-B755-EC691300016A}"/>
              </a:ext>
            </a:extLst>
          </p:cNvPr>
          <p:cNvSpPr txBox="1"/>
          <p:nvPr/>
        </p:nvSpPr>
        <p:spPr>
          <a:xfrm>
            <a:off x="7061200" y="5950540"/>
            <a:ext cx="5037668" cy="646331"/>
          </a:xfrm>
          <a:prstGeom prst="rect">
            <a:avLst/>
          </a:prstGeom>
          <a:noFill/>
        </p:spPr>
        <p:txBody>
          <a:bodyPr wrap="square" rtlCol="0">
            <a:spAutoFit/>
          </a:bodyPr>
          <a:lstStyle/>
          <a:p>
            <a:r>
              <a:rPr lang="en-US" dirty="0" err="1"/>
              <a:t>Otolaryngol</a:t>
            </a:r>
            <a:r>
              <a:rPr lang="en-US" dirty="0">
                <a:solidFill>
                  <a:srgbClr val="CCECFF"/>
                </a:solidFill>
                <a:effectLst>
                  <a:outerShdw blurRad="38100" dist="38100" dir="2700000" algn="tl">
                    <a:srgbClr val="000000"/>
                  </a:outerShdw>
                </a:effectLst>
              </a:rPr>
              <a:t> </a:t>
            </a:r>
            <a:r>
              <a:rPr lang="en-US" dirty="0"/>
              <a:t>Head Neck Surg 2013; 148(Suppl):S1-55</a:t>
            </a:r>
          </a:p>
          <a:p>
            <a:endParaRPr lang="en-US" dirty="0"/>
          </a:p>
        </p:txBody>
      </p:sp>
    </p:spTree>
    <p:extLst>
      <p:ext uri="{BB962C8B-B14F-4D97-AF65-F5344CB8AC3E}">
        <p14:creationId xmlns:p14="http://schemas.microsoft.com/office/powerpoint/2010/main" val="1919588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1BE04-874A-4478-B737-6E85EA67CF54}"/>
              </a:ext>
            </a:extLst>
          </p:cNvPr>
          <p:cNvSpPr>
            <a:spLocks noGrp="1"/>
          </p:cNvSpPr>
          <p:nvPr>
            <p:ph type="title"/>
          </p:nvPr>
        </p:nvSpPr>
        <p:spPr/>
        <p:txBody>
          <a:bodyPr/>
          <a:lstStyle/>
          <a:p>
            <a:r>
              <a:rPr lang="en-US" dirty="0"/>
              <a:t>CPG Leadership</a:t>
            </a:r>
          </a:p>
        </p:txBody>
      </p:sp>
      <p:sp>
        <p:nvSpPr>
          <p:cNvPr id="3" name="Content Placeholder 2">
            <a:extLst>
              <a:ext uri="{FF2B5EF4-FFF2-40B4-BE49-F238E27FC236}">
                <a16:creationId xmlns:a16="http://schemas.microsoft.com/office/drawing/2014/main" id="{AFC84A7A-2D6F-4DC8-BDA2-DD5E9669B724}"/>
              </a:ext>
            </a:extLst>
          </p:cNvPr>
          <p:cNvSpPr>
            <a:spLocks noGrp="1"/>
          </p:cNvSpPr>
          <p:nvPr>
            <p:ph idx="1"/>
          </p:nvPr>
        </p:nvSpPr>
        <p:spPr/>
        <p:txBody>
          <a:bodyPr/>
          <a:lstStyle/>
          <a:p>
            <a:pPr marL="971550" indent="-457200">
              <a:spcBef>
                <a:spcPts val="1200"/>
              </a:spcBef>
              <a:spcAft>
                <a:spcPts val="1200"/>
              </a:spcAft>
              <a:buClr>
                <a:srgbClr val="C0040F"/>
              </a:buClr>
            </a:pPr>
            <a:r>
              <a:rPr lang="en-US" dirty="0">
                <a:latin typeface="Helvetica"/>
                <a:cs typeface="Helvetica"/>
              </a:rPr>
              <a:t>Rich Rosenfeld, MD, MPH (Chair)</a:t>
            </a:r>
          </a:p>
          <a:p>
            <a:pPr marL="971550" indent="-457200">
              <a:spcBef>
                <a:spcPts val="1200"/>
              </a:spcBef>
              <a:spcAft>
                <a:spcPts val="1200"/>
              </a:spcAft>
              <a:buClr>
                <a:srgbClr val="C0040F"/>
              </a:buClr>
            </a:pPr>
            <a:r>
              <a:rPr lang="en-US" dirty="0">
                <a:latin typeface="Helvetica"/>
                <a:cs typeface="Helvetica"/>
              </a:rPr>
              <a:t>Seth Schwartz, MD, MPH (Methodologist)</a:t>
            </a:r>
          </a:p>
        </p:txBody>
      </p:sp>
    </p:spTree>
    <p:extLst>
      <p:ext uri="{BB962C8B-B14F-4D97-AF65-F5344CB8AC3E}">
        <p14:creationId xmlns:p14="http://schemas.microsoft.com/office/powerpoint/2010/main" val="4062081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3AC28-7C68-4E17-8860-7C2E879C4329}"/>
              </a:ext>
            </a:extLst>
          </p:cNvPr>
          <p:cNvSpPr>
            <a:spLocks noGrp="1"/>
          </p:cNvSpPr>
          <p:nvPr>
            <p:ph type="title"/>
          </p:nvPr>
        </p:nvSpPr>
        <p:spPr/>
        <p:txBody>
          <a:bodyPr/>
          <a:lstStyle/>
          <a:p>
            <a:r>
              <a:rPr lang="en-US" dirty="0"/>
              <a:t>Multi-Disciplinary Panel</a:t>
            </a:r>
          </a:p>
        </p:txBody>
      </p:sp>
      <p:sp>
        <p:nvSpPr>
          <p:cNvPr id="3" name="Content Placeholder 2">
            <a:extLst>
              <a:ext uri="{FF2B5EF4-FFF2-40B4-BE49-F238E27FC236}">
                <a16:creationId xmlns:a16="http://schemas.microsoft.com/office/drawing/2014/main" id="{A18B86B1-8A54-4DC7-BA1A-14E634408DC9}"/>
              </a:ext>
            </a:extLst>
          </p:cNvPr>
          <p:cNvSpPr>
            <a:spLocks noGrp="1"/>
          </p:cNvSpPr>
          <p:nvPr>
            <p:ph idx="1"/>
          </p:nvPr>
        </p:nvSpPr>
        <p:spPr/>
        <p:txBody>
          <a:bodyPr>
            <a:normAutofit fontScale="85000" lnSpcReduction="10000"/>
          </a:bodyPr>
          <a:lstStyle/>
          <a:p>
            <a:pPr marL="0" indent="0" fontAlgn="b">
              <a:spcBef>
                <a:spcPts val="600"/>
              </a:spcBef>
              <a:spcAft>
                <a:spcPts val="600"/>
              </a:spcAft>
              <a:buNone/>
            </a:pPr>
            <a:r>
              <a:rPr lang="en-US" dirty="0">
                <a:latin typeface="Helvetica" panose="020B0604020202020204" pitchFamily="34" charset="0"/>
                <a:cs typeface="Helvetica" panose="020B0604020202020204" pitchFamily="34" charset="0"/>
              </a:rPr>
              <a:t>C. Ron Cannon MD,                                                              Otolaryngology</a:t>
            </a:r>
          </a:p>
          <a:p>
            <a:pPr marL="0" indent="0" fontAlgn="b">
              <a:spcBef>
                <a:spcPts val="600"/>
              </a:spcBef>
              <a:spcAft>
                <a:spcPts val="600"/>
              </a:spcAft>
              <a:buNone/>
            </a:pPr>
            <a:r>
              <a:rPr lang="en-US" dirty="0">
                <a:latin typeface="Helvetica" panose="020B0604020202020204" pitchFamily="34" charset="0"/>
                <a:cs typeface="Helvetica" panose="020B0604020202020204" pitchFamily="34" charset="0"/>
              </a:rPr>
              <a:t>Peter S. Roland MD,                                                             Otolaryngology</a:t>
            </a:r>
          </a:p>
          <a:p>
            <a:pPr marL="0" indent="0" fontAlgn="b">
              <a:spcBef>
                <a:spcPts val="600"/>
              </a:spcBef>
              <a:spcAft>
                <a:spcPts val="600"/>
              </a:spcAft>
              <a:buNone/>
            </a:pPr>
            <a:r>
              <a:rPr lang="en-US" dirty="0">
                <a:latin typeface="Helvetica" panose="020B0604020202020204" pitchFamily="34" charset="0"/>
                <a:cs typeface="Helvetica" panose="020B0604020202020204" pitchFamily="34" charset="0"/>
              </a:rPr>
              <a:t>Geoffrey R. Simon MD,                                                                 Pediatrics</a:t>
            </a:r>
          </a:p>
          <a:p>
            <a:pPr marL="0" indent="0" fontAlgn="b">
              <a:spcBef>
                <a:spcPts val="600"/>
              </a:spcBef>
              <a:spcAft>
                <a:spcPts val="600"/>
              </a:spcAft>
              <a:buNone/>
            </a:pPr>
            <a:r>
              <a:rPr lang="en-US" dirty="0">
                <a:latin typeface="Helvetica" panose="020B0604020202020204" pitchFamily="34" charset="0"/>
                <a:cs typeface="Helvetica" panose="020B0604020202020204" pitchFamily="34" charset="0"/>
              </a:rPr>
              <a:t>K. Ashok Kumar, MD, FRCS, FAAFP,                                 Family physician</a:t>
            </a:r>
          </a:p>
          <a:p>
            <a:pPr marL="0" indent="0" defTabSz="509588" fontAlgn="b">
              <a:spcBef>
                <a:spcPts val="600"/>
              </a:spcBef>
              <a:spcAft>
                <a:spcPts val="600"/>
              </a:spcAft>
              <a:buNone/>
            </a:pPr>
            <a:r>
              <a:rPr lang="en-US" dirty="0">
                <a:latin typeface="Helvetica" panose="020B0604020202020204" pitchFamily="34" charset="0"/>
                <a:cs typeface="Helvetica" panose="020B0604020202020204" pitchFamily="34" charset="0"/>
              </a:rPr>
              <a:t>William W. Huang, MD, MPH,                                                   Dermatology</a:t>
            </a:r>
          </a:p>
          <a:p>
            <a:pPr marL="0" indent="0" fontAlgn="b">
              <a:spcBef>
                <a:spcPts val="600"/>
              </a:spcBef>
              <a:spcAft>
                <a:spcPts val="600"/>
              </a:spcAft>
              <a:buNone/>
            </a:pPr>
            <a:r>
              <a:rPr lang="en-US" dirty="0">
                <a:latin typeface="Helvetica" panose="020B0604020202020204" pitchFamily="34" charset="0"/>
                <a:cs typeface="Helvetica" panose="020B0604020202020204" pitchFamily="34" charset="0"/>
              </a:rPr>
              <a:t>Helen W. Haskell, MA                                                   Consumer Advocate </a:t>
            </a:r>
          </a:p>
          <a:p>
            <a:pPr marL="0" indent="0">
              <a:buNone/>
            </a:pPr>
            <a:endParaRPr lang="en-US" dirty="0"/>
          </a:p>
        </p:txBody>
      </p:sp>
    </p:spTree>
    <p:extLst>
      <p:ext uri="{BB962C8B-B14F-4D97-AF65-F5344CB8AC3E}">
        <p14:creationId xmlns:p14="http://schemas.microsoft.com/office/powerpoint/2010/main" val="46998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EB28C-980C-480E-BDDA-9DDF34E31FAB}"/>
              </a:ext>
            </a:extLst>
          </p:cNvPr>
          <p:cNvSpPr>
            <a:spLocks noGrp="1"/>
          </p:cNvSpPr>
          <p:nvPr>
            <p:ph type="title"/>
          </p:nvPr>
        </p:nvSpPr>
        <p:spPr/>
        <p:txBody>
          <a:bodyPr/>
          <a:lstStyle/>
          <a:p>
            <a:r>
              <a:rPr lang="en-US" dirty="0"/>
              <a:t>CPG Development</a:t>
            </a:r>
          </a:p>
        </p:txBody>
      </p:sp>
      <p:sp>
        <p:nvSpPr>
          <p:cNvPr id="3" name="Content Placeholder 2">
            <a:extLst>
              <a:ext uri="{FF2B5EF4-FFF2-40B4-BE49-F238E27FC236}">
                <a16:creationId xmlns:a16="http://schemas.microsoft.com/office/drawing/2014/main" id="{7AF3D54A-974B-4F99-8F54-2AFC06780FE9}"/>
              </a:ext>
            </a:extLst>
          </p:cNvPr>
          <p:cNvSpPr>
            <a:spLocks noGrp="1"/>
          </p:cNvSpPr>
          <p:nvPr>
            <p:ph idx="1"/>
          </p:nvPr>
        </p:nvSpPr>
        <p:spPr/>
        <p:txBody>
          <a:bodyPr/>
          <a:lstStyle/>
          <a:p>
            <a:pPr>
              <a:spcBef>
                <a:spcPts val="1200"/>
              </a:spcBef>
              <a:spcAft>
                <a:spcPts val="1200"/>
              </a:spcAft>
              <a:buClr>
                <a:srgbClr val="C0040F"/>
              </a:buClr>
            </a:pPr>
            <a:r>
              <a:rPr lang="en-US" dirty="0">
                <a:latin typeface="Helvetica"/>
                <a:cs typeface="Helvetica"/>
              </a:rPr>
              <a:t>Developed using an explicit and transparent a priori protocol</a:t>
            </a:r>
          </a:p>
          <a:p>
            <a:pPr>
              <a:spcBef>
                <a:spcPts val="1200"/>
              </a:spcBef>
              <a:spcAft>
                <a:spcPts val="1200"/>
              </a:spcAft>
              <a:buClr>
                <a:srgbClr val="C0040F"/>
              </a:buClr>
            </a:pPr>
            <a:r>
              <a:rPr lang="en-US" dirty="0">
                <a:latin typeface="Helvetica"/>
                <a:cs typeface="Helvetica"/>
              </a:rPr>
              <a:t>Create actionable statements based upon the supporting evidence and associated balance of benefit and harm</a:t>
            </a:r>
          </a:p>
        </p:txBody>
      </p:sp>
    </p:spTree>
    <p:extLst>
      <p:ext uri="{BB962C8B-B14F-4D97-AF65-F5344CB8AC3E}">
        <p14:creationId xmlns:p14="http://schemas.microsoft.com/office/powerpoint/2010/main" val="401230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E37B-A0E2-445D-B18D-28ACE828B12F}"/>
              </a:ext>
            </a:extLst>
          </p:cNvPr>
          <p:cNvSpPr>
            <a:spLocks noGrp="1"/>
          </p:cNvSpPr>
          <p:nvPr>
            <p:ph type="title"/>
          </p:nvPr>
        </p:nvSpPr>
        <p:spPr/>
        <p:txBody>
          <a:bodyPr/>
          <a:lstStyle/>
          <a:p>
            <a:r>
              <a:rPr lang="en-US" dirty="0"/>
              <a:t>CPG Goals</a:t>
            </a:r>
          </a:p>
        </p:txBody>
      </p:sp>
      <p:sp>
        <p:nvSpPr>
          <p:cNvPr id="3" name="Content Placeholder 2">
            <a:extLst>
              <a:ext uri="{FF2B5EF4-FFF2-40B4-BE49-F238E27FC236}">
                <a16:creationId xmlns:a16="http://schemas.microsoft.com/office/drawing/2014/main" id="{A648580D-6612-4B92-AB50-4DAE676C4FAF}"/>
              </a:ext>
            </a:extLst>
          </p:cNvPr>
          <p:cNvSpPr>
            <a:spLocks noGrp="1"/>
          </p:cNvSpPr>
          <p:nvPr>
            <p:ph idx="1"/>
          </p:nvPr>
        </p:nvSpPr>
        <p:spPr/>
        <p:txBody>
          <a:bodyPr/>
          <a:lstStyle/>
          <a:p>
            <a:pPr marL="990600" indent="-457200">
              <a:spcBef>
                <a:spcPts val="988"/>
              </a:spcBef>
              <a:buClr>
                <a:srgbClr val="C0040F"/>
              </a:buClr>
            </a:pPr>
            <a:r>
              <a:rPr lang="en-US" dirty="0">
                <a:latin typeface="Helvetica"/>
                <a:cs typeface="Helvetica"/>
              </a:rPr>
              <a:t>Focus on quality improvement opportunities</a:t>
            </a:r>
          </a:p>
          <a:p>
            <a:pPr marL="590550" indent="-285750">
              <a:spcBef>
                <a:spcPts val="988"/>
              </a:spcBef>
              <a:buClr>
                <a:srgbClr val="C0040F"/>
              </a:buClr>
            </a:pPr>
            <a:endParaRPr lang="en-US" sz="1400" dirty="0">
              <a:latin typeface="Helvetica"/>
              <a:cs typeface="Helvetica"/>
            </a:endParaRPr>
          </a:p>
          <a:p>
            <a:pPr marL="990600" indent="-457200">
              <a:spcBef>
                <a:spcPts val="988"/>
              </a:spcBef>
              <a:buClr>
                <a:srgbClr val="C0040F"/>
              </a:buClr>
            </a:pPr>
            <a:r>
              <a:rPr lang="en-US" dirty="0">
                <a:latin typeface="Helvetica"/>
                <a:cs typeface="Helvetica"/>
              </a:rPr>
              <a:t>Define actionable statements for clinicians regardless of discipline to improve care</a:t>
            </a:r>
          </a:p>
          <a:p>
            <a:pPr marL="819150" indent="-285750">
              <a:spcBef>
                <a:spcPts val="988"/>
              </a:spcBef>
              <a:buClr>
                <a:srgbClr val="C0040F"/>
              </a:buClr>
            </a:pPr>
            <a:endParaRPr lang="en-US" sz="1400" dirty="0">
              <a:latin typeface="Helvetica"/>
              <a:cs typeface="Helvetica"/>
            </a:endParaRPr>
          </a:p>
          <a:p>
            <a:pPr marL="990600" indent="-457200">
              <a:spcBef>
                <a:spcPts val="988"/>
              </a:spcBef>
              <a:buClr>
                <a:srgbClr val="C0040F"/>
              </a:buClr>
            </a:pPr>
            <a:r>
              <a:rPr lang="en-US" dirty="0">
                <a:latin typeface="Helvetica"/>
                <a:cs typeface="Helvetica"/>
              </a:rPr>
              <a:t>The guideline is not intended to be comprehensive</a:t>
            </a:r>
          </a:p>
          <a:p>
            <a:pPr marL="819150" indent="-285750">
              <a:spcBef>
                <a:spcPts val="988"/>
              </a:spcBef>
              <a:buClr>
                <a:srgbClr val="C0040F"/>
              </a:buClr>
            </a:pPr>
            <a:endParaRPr lang="en-US" sz="1400" dirty="0">
              <a:latin typeface="Helvetica"/>
              <a:cs typeface="Helvetica"/>
            </a:endParaRPr>
          </a:p>
          <a:p>
            <a:pPr marL="990600" indent="-457200">
              <a:spcBef>
                <a:spcPts val="988"/>
              </a:spcBef>
              <a:buClr>
                <a:srgbClr val="C0040F"/>
              </a:buClr>
            </a:pPr>
            <a:r>
              <a:rPr lang="en-US" dirty="0">
                <a:latin typeface="Helvetica"/>
                <a:cs typeface="Helvetica"/>
              </a:rPr>
              <a:t>The guideline is not intended to limit or restrict care provided by clinicians to individual patients </a:t>
            </a:r>
          </a:p>
        </p:txBody>
      </p:sp>
    </p:spTree>
    <p:extLst>
      <p:ext uri="{BB962C8B-B14F-4D97-AF65-F5344CB8AC3E}">
        <p14:creationId xmlns:p14="http://schemas.microsoft.com/office/powerpoint/2010/main" val="3330269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044BD-915E-4CF7-86C3-D3664B5A9EAE}"/>
              </a:ext>
            </a:extLst>
          </p:cNvPr>
          <p:cNvSpPr>
            <a:spLocks noGrp="1"/>
          </p:cNvSpPr>
          <p:nvPr>
            <p:ph type="title"/>
          </p:nvPr>
        </p:nvSpPr>
        <p:spPr/>
        <p:txBody>
          <a:bodyPr/>
          <a:lstStyle/>
          <a:p>
            <a:r>
              <a:rPr lang="en-US" dirty="0"/>
              <a:t>Literature Search</a:t>
            </a:r>
          </a:p>
        </p:txBody>
      </p:sp>
      <p:sp>
        <p:nvSpPr>
          <p:cNvPr id="3" name="Content Placeholder 2">
            <a:extLst>
              <a:ext uri="{FF2B5EF4-FFF2-40B4-BE49-F238E27FC236}">
                <a16:creationId xmlns:a16="http://schemas.microsoft.com/office/drawing/2014/main" id="{AB619B34-4C88-4A5B-A87D-186556E7FC69}"/>
              </a:ext>
            </a:extLst>
          </p:cNvPr>
          <p:cNvSpPr>
            <a:spLocks noGrp="1"/>
          </p:cNvSpPr>
          <p:nvPr>
            <p:ph idx="1"/>
          </p:nvPr>
        </p:nvSpPr>
        <p:spPr/>
        <p:txBody>
          <a:bodyPr/>
          <a:lstStyle/>
          <a:p>
            <a:pPr>
              <a:spcBef>
                <a:spcPts val="1200"/>
              </a:spcBef>
              <a:spcAft>
                <a:spcPts val="1200"/>
              </a:spcAft>
              <a:buClr>
                <a:srgbClr val="C0040F"/>
              </a:buClr>
            </a:pPr>
            <a:r>
              <a:rPr lang="en-US" dirty="0">
                <a:latin typeface="Helvetica"/>
                <a:cs typeface="Helvetica"/>
              </a:rPr>
              <a:t>Performed by an information specialist </a:t>
            </a:r>
          </a:p>
          <a:p>
            <a:pPr>
              <a:spcBef>
                <a:spcPts val="1200"/>
              </a:spcBef>
              <a:spcAft>
                <a:spcPts val="1200"/>
              </a:spcAft>
              <a:buClr>
                <a:srgbClr val="C0040F"/>
              </a:buClr>
            </a:pPr>
            <a:r>
              <a:rPr lang="en-US" dirty="0">
                <a:latin typeface="Helvetica"/>
                <a:cs typeface="Helvetica"/>
              </a:rPr>
              <a:t>Clinical Practice Guidelines – 6 identified, 0 included in the final CPG</a:t>
            </a:r>
          </a:p>
          <a:p>
            <a:pPr>
              <a:spcBef>
                <a:spcPts val="1200"/>
              </a:spcBef>
              <a:spcAft>
                <a:spcPts val="1200"/>
              </a:spcAft>
              <a:buClr>
                <a:srgbClr val="C0040F"/>
              </a:buClr>
            </a:pPr>
            <a:r>
              <a:rPr lang="en-US" dirty="0">
                <a:latin typeface="Helvetica"/>
                <a:cs typeface="Helvetica"/>
              </a:rPr>
              <a:t>Systematic Reviews – 44 identified, 2 included in the final CPG</a:t>
            </a:r>
          </a:p>
          <a:p>
            <a:pPr>
              <a:spcBef>
                <a:spcPts val="1200"/>
              </a:spcBef>
              <a:spcAft>
                <a:spcPts val="1200"/>
              </a:spcAft>
              <a:buClr>
                <a:srgbClr val="C0040F"/>
              </a:buClr>
            </a:pPr>
            <a:r>
              <a:rPr lang="en-US" dirty="0">
                <a:latin typeface="Helvetica"/>
                <a:cs typeface="Helvetica"/>
              </a:rPr>
              <a:t>Randomized Controlled Trials – 52 identified, 12 included in the final CPG</a:t>
            </a:r>
          </a:p>
        </p:txBody>
      </p:sp>
    </p:spTree>
    <p:extLst>
      <p:ext uri="{BB962C8B-B14F-4D97-AF65-F5344CB8AC3E}">
        <p14:creationId xmlns:p14="http://schemas.microsoft.com/office/powerpoint/2010/main" val="3246888038"/>
      </p:ext>
    </p:extLst>
  </p:cSld>
  <p:clrMapOvr>
    <a:masterClrMapping/>
  </p:clrMapOvr>
</p:sld>
</file>

<file path=ppt/theme/theme1.xml><?xml version="1.0" encoding="utf-8"?>
<a:theme xmlns:a="http://schemas.openxmlformats.org/drawingml/2006/main" name="ACADEMY: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25DAA46-7CA6-B54A-B632-E51B8F2FAFF2}"/>
    </a:ext>
  </a:extLst>
</a:theme>
</file>

<file path=ppt/theme/theme2.xml><?xml version="1.0" encoding="utf-8"?>
<a:theme xmlns:a="http://schemas.openxmlformats.org/drawingml/2006/main" name="ACADEMY: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FF78EB33-F530-C34A-AA2A-D2166A51BA03}"/>
    </a:ext>
  </a:extLst>
</a:theme>
</file>

<file path=ppt/theme/theme3.xml><?xml version="1.0" encoding="utf-8"?>
<a:theme xmlns:a="http://schemas.openxmlformats.org/drawingml/2006/main" name="ACADEMY: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2E774CA6-D3B7-3A4F-B7DA-589E2CA91FD1}"/>
    </a:ext>
  </a:extLst>
</a:theme>
</file>

<file path=ppt/theme/theme4.xml><?xml version="1.0" encoding="utf-8"?>
<a:theme xmlns:a="http://schemas.openxmlformats.org/drawingml/2006/main" name="FOUNDATION: Large Swirl">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1C210AA4-410A-6E4A-8F8D-A5943EFD2FDB}"/>
    </a:ext>
  </a:extLst>
</a:theme>
</file>

<file path=ppt/theme/theme5.xml><?xml version="1.0" encoding="utf-8"?>
<a:theme xmlns:a="http://schemas.openxmlformats.org/drawingml/2006/main" name="FOUNDATION: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E77987C5-7655-C14E-BCEB-75FB03D87CFF}"/>
    </a:ext>
  </a:extLst>
</a:theme>
</file>

<file path=ppt/theme/theme6.xml><?xml version="1.0" encoding="utf-8"?>
<a:theme xmlns:a="http://schemas.openxmlformats.org/drawingml/2006/main" name="FOUNDATION: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91C7BEB-1B89-584F-8A32-166F02C55882}"/>
    </a:ext>
  </a:extLst>
</a:theme>
</file>

<file path=ppt/theme/theme7.xml><?xml version="1.0" encoding="utf-8"?>
<a:theme xmlns:a="http://schemas.openxmlformats.org/drawingml/2006/main" name="FOUNDATION: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9DA4169E-AE82-AE48-8A86-CFBF772076C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Academy_Foundation_NewLogo_Template</Template>
  <TotalTime>24</TotalTime>
  <Words>3127</Words>
  <Application>Microsoft Office PowerPoint</Application>
  <PresentationFormat>Widescreen</PresentationFormat>
  <Paragraphs>239</Paragraphs>
  <Slides>39</Slides>
  <Notes>0</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39</vt:i4>
      </vt:variant>
    </vt:vector>
  </HeadingPairs>
  <TitlesOfParts>
    <vt:vector size="49" baseType="lpstr">
      <vt:lpstr>Arial</vt:lpstr>
      <vt:lpstr>Calibri</vt:lpstr>
      <vt:lpstr>Helvetica</vt:lpstr>
      <vt:lpstr>ACADEMY: Left Bar</vt:lpstr>
      <vt:lpstr>ACADEMY: Top Bar</vt:lpstr>
      <vt:lpstr>ACADEMY: Simple</vt:lpstr>
      <vt:lpstr>FOUNDATION: Large Swirl</vt:lpstr>
      <vt:lpstr>FOUNDATION: Left Bar</vt:lpstr>
      <vt:lpstr>FOUNDATION: Top Bar</vt:lpstr>
      <vt:lpstr>FOUNDATION: Simple</vt:lpstr>
      <vt:lpstr>AAO-HNSF Clinical Practice Guideline: Update: Acute Otitis Externa</vt:lpstr>
      <vt:lpstr>Disclaimer</vt:lpstr>
      <vt:lpstr>Burden</vt:lpstr>
      <vt:lpstr>Clinical Practice Guideline Development Manual: Third Edition Rosenfeld, Shiffman, and Robertson</vt:lpstr>
      <vt:lpstr>CPG Leadership</vt:lpstr>
      <vt:lpstr>Multi-Disciplinary Panel</vt:lpstr>
      <vt:lpstr>CPG Development</vt:lpstr>
      <vt:lpstr>CPG Goals</vt:lpstr>
      <vt:lpstr>Literature Search</vt:lpstr>
      <vt:lpstr>External Peer Review</vt:lpstr>
      <vt:lpstr>Differences from Prior Guideline</vt:lpstr>
      <vt:lpstr>Target Population</vt:lpstr>
      <vt:lpstr>Strength of Action Terms/Implied Levels of Obligation</vt:lpstr>
      <vt:lpstr>KAS 1: Differential Diagnosis</vt:lpstr>
      <vt:lpstr>KAS 1: Differential Diagnosis</vt:lpstr>
      <vt:lpstr>KAS 2: Modifying Factors</vt:lpstr>
      <vt:lpstr>KAS 2: Modifying Factors</vt:lpstr>
      <vt:lpstr>KAS 3: Pain Management</vt:lpstr>
      <vt:lpstr>KAS 3: Pain Management</vt:lpstr>
      <vt:lpstr>KAS 4: Systematic Antimicrobials</vt:lpstr>
      <vt:lpstr>KAS 4: Systematic Antimicrobials</vt:lpstr>
      <vt:lpstr>KAS 5: Topical Therapy</vt:lpstr>
      <vt:lpstr>KAS 5: Topical Therapy</vt:lpstr>
      <vt:lpstr>KAS 6: Drug Delivery</vt:lpstr>
      <vt:lpstr>KAS 6: Drug Delivery</vt:lpstr>
      <vt:lpstr>KAS 7: Non-Intact Tympanic Membrane</vt:lpstr>
      <vt:lpstr>KAS 7: Non-Intact Tympanic Membrane</vt:lpstr>
      <vt:lpstr>KAS 8: Outcome Assessment</vt:lpstr>
      <vt:lpstr>KAS 8: Outcome Assessment</vt:lpstr>
      <vt:lpstr>In Summary</vt:lpstr>
      <vt:lpstr>Research Needs</vt:lpstr>
      <vt:lpstr>Research Needs (cont’d)</vt:lpstr>
      <vt:lpstr>Research Needs (cont’d)</vt:lpstr>
      <vt:lpstr>Choosing Wisely®</vt:lpstr>
      <vt:lpstr>AAO-HNSF List of 10 Things Physicians and Patients Should Question</vt:lpstr>
      <vt:lpstr>AAO-HNSF List of 10 Things Physicians and Patients Should Question</vt:lpstr>
      <vt:lpstr>AAO-HNSF List of 10 Things Physicians and Patients Should Question</vt:lpstr>
      <vt:lpstr>Thank you for your attention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AAO-HNSF Clinical Practice Guideline: Update: Acute Otitis Externa</dc:title>
  <dc:creator>Lambie, Erin</dc:creator>
  <cp:lastModifiedBy>Driver, Aubree</cp:lastModifiedBy>
  <cp:revision>7</cp:revision>
  <dcterms:created xsi:type="dcterms:W3CDTF">2018-09-21T18:38:35Z</dcterms:created>
  <dcterms:modified xsi:type="dcterms:W3CDTF">2019-06-24T17:49:20Z</dcterms:modified>
</cp:coreProperties>
</file>