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47"/>
  </p:notesMasterIdLst>
  <p:handoutMasterIdLst>
    <p:handoutMasterId r:id="rId48"/>
  </p:handoutMasterIdLst>
  <p:sldIdLst>
    <p:sldId id="259" r:id="rId8"/>
    <p:sldId id="300" r:id="rId9"/>
    <p:sldId id="262" r:id="rId10"/>
    <p:sldId id="347" r:id="rId11"/>
    <p:sldId id="260" r:id="rId12"/>
    <p:sldId id="261" r:id="rId13"/>
    <p:sldId id="265" r:id="rId14"/>
    <p:sldId id="263" r:id="rId15"/>
    <p:sldId id="266" r:id="rId16"/>
    <p:sldId id="267" r:id="rId17"/>
    <p:sldId id="268" r:id="rId18"/>
    <p:sldId id="264" r:id="rId19"/>
    <p:sldId id="34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342" r:id="rId41"/>
    <p:sldId id="343" r:id="rId42"/>
    <p:sldId id="344" r:id="rId43"/>
    <p:sldId id="346" r:id="rId44"/>
    <p:sldId id="299" r:id="rId45"/>
    <p:sldId id="345"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5"/>
  </p:normalViewPr>
  <p:slideViewPr>
    <p:cSldViewPr snapToGrid="0" snapToObjects="1">
      <p:cViewPr varScale="1">
        <p:scale>
          <a:sx n="99" d="100"/>
          <a:sy n="99" d="100"/>
        </p:scale>
        <p:origin x="7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handoutMaster" Target="handoutMasters/handoutMaster1.xml"/><Relationship Id="rId8" Type="http://schemas.openxmlformats.org/officeDocument/2006/relationships/slide" Target="slides/slide1.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968983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3" Type="http://schemas.openxmlformats.org/officeDocument/2006/relationships/image" Target="../media/image7.gif"/><Relationship Id="rId7" Type="http://schemas.openxmlformats.org/officeDocument/2006/relationships/image" Target="../media/image11.gif"/><Relationship Id="rId2" Type="http://schemas.openxmlformats.org/officeDocument/2006/relationships/image" Target="../media/image6.jpg"/><Relationship Id="rId1" Type="http://schemas.openxmlformats.org/officeDocument/2006/relationships/slideLayout" Target="../slideLayouts/slideLayout16.xml"/><Relationship Id="rId6" Type="http://schemas.openxmlformats.org/officeDocument/2006/relationships/image" Target="../media/image10.gif"/><Relationship Id="rId5" Type="http://schemas.openxmlformats.org/officeDocument/2006/relationships/image" Target="../media/image9.gif"/><Relationship Id="rId4" Type="http://schemas.openxmlformats.org/officeDocument/2006/relationships/image" Target="../media/image8.gif"/></Relationships>
</file>

<file path=ppt/slides/_rels/slide3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2.PNG"/><Relationship Id="rId1" Type="http://schemas.openxmlformats.org/officeDocument/2006/relationships/slideLayout" Target="../slideLayouts/slideLayout16.xml"/><Relationship Id="rId5" Type="http://schemas.openxmlformats.org/officeDocument/2006/relationships/image" Target="../media/image14.gif"/><Relationship Id="rId4" Type="http://schemas.openxmlformats.org/officeDocument/2006/relationships/image" Target="../media/image13.gif"/></Relationships>
</file>

<file path=ppt/slides/_rels/slide3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6.jpg"/><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4F4F-1966-4C79-9AA2-68FB8E73578B}"/>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a:t>
            </a:r>
            <a:br>
              <a:rPr lang="en-US" dirty="0"/>
            </a:br>
            <a:r>
              <a:rPr lang="en-US" dirty="0"/>
              <a:t>Update: Acute Otitis Externa</a:t>
            </a:r>
          </a:p>
        </p:txBody>
      </p:sp>
      <p:sp>
        <p:nvSpPr>
          <p:cNvPr id="3" name="Subtitle 2">
            <a:extLst>
              <a:ext uri="{FF2B5EF4-FFF2-40B4-BE49-F238E27FC236}">
                <a16:creationId xmlns:a16="http://schemas.microsoft.com/office/drawing/2014/main" id="{C3BB4232-268A-441D-A78E-FD7C8A2C5BA0}"/>
              </a:ext>
            </a:extLst>
          </p:cNvPr>
          <p:cNvSpPr>
            <a:spLocks noGrp="1"/>
          </p:cNvSpPr>
          <p:nvPr>
            <p:ph type="subTitle" idx="1"/>
          </p:nvPr>
        </p:nvSpPr>
        <p:spPr/>
        <p:txBody>
          <a:bodyPr anchor="ctr"/>
          <a:lstStyle/>
          <a:p>
            <a:r>
              <a:rPr lang="en-US" dirty="0"/>
              <a:t>(Published February 2014)</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454D-4FC5-4DB1-8AA3-A10C2A956349}"/>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E14C2584-9AF5-40F7-ABE4-E983ADD64F83}"/>
              </a:ext>
            </a:extLst>
          </p:cNvPr>
          <p:cNvSpPr>
            <a:spLocks noGrp="1"/>
          </p:cNvSpPr>
          <p:nvPr>
            <p:ph idx="1"/>
          </p:nvPr>
        </p:nvSpPr>
        <p:spPr/>
        <p:txBody>
          <a:bodyPr>
            <a:normAutofit lnSpcReduction="10000"/>
          </a:bodyPr>
          <a:lstStyle/>
          <a:p>
            <a:pPr marL="876300" indent="-342900">
              <a:spcBef>
                <a:spcPts val="988"/>
              </a:spcBef>
              <a:buClr>
                <a:srgbClr val="C0040F"/>
              </a:buClr>
            </a:pPr>
            <a:r>
              <a:rPr lang="en-US" sz="2400" dirty="0">
                <a:latin typeface="Helvetica"/>
                <a:cs typeface="Helvetica"/>
              </a:rPr>
              <a:t>18 reviewers from the 11 organizations/committees (listed below) submitted 135 comments. Resulted in 61 edits/changes to the draft CPG.</a:t>
            </a:r>
          </a:p>
          <a:p>
            <a:pPr lvl="2" indent="0" fontAlgn="b">
              <a:buNone/>
            </a:pPr>
            <a:r>
              <a:rPr lang="en-US" sz="1700" dirty="0">
                <a:latin typeface="Helvetica" panose="020B0604020202020204" pitchFamily="34" charset="0"/>
                <a:cs typeface="Helvetica" panose="020B0604020202020204" pitchFamily="34" charset="0"/>
              </a:rPr>
              <a:t>AAO-HNS Otology &amp; Neurotology Education Committee</a:t>
            </a:r>
          </a:p>
          <a:p>
            <a:pPr lvl="2" indent="0" fontAlgn="b">
              <a:buNone/>
            </a:pPr>
            <a:r>
              <a:rPr lang="en-US" sz="1700" dirty="0">
                <a:latin typeface="Helvetica" panose="020B0604020202020204" pitchFamily="34" charset="0"/>
                <a:cs typeface="Helvetica" panose="020B0604020202020204" pitchFamily="34" charset="0"/>
              </a:rPr>
              <a:t>American </a:t>
            </a:r>
            <a:r>
              <a:rPr lang="en-US" sz="1700" dirty="0" err="1">
                <a:latin typeface="Helvetica" panose="020B0604020202020204" pitchFamily="34" charset="0"/>
                <a:cs typeface="Helvetica" panose="020B0604020202020204" pitchFamily="34" charset="0"/>
              </a:rPr>
              <a:t>Otological</a:t>
            </a:r>
            <a:r>
              <a:rPr lang="en-US" sz="1700" dirty="0">
                <a:latin typeface="Helvetica" panose="020B0604020202020204" pitchFamily="34" charset="0"/>
                <a:cs typeface="Helvetica" panose="020B0604020202020204" pitchFamily="34" charset="0"/>
              </a:rPr>
              <a:t> Society</a:t>
            </a:r>
          </a:p>
          <a:p>
            <a:pPr lvl="2" indent="0" fontAlgn="b">
              <a:buNone/>
            </a:pPr>
            <a:r>
              <a:rPr lang="en-US" sz="1700" dirty="0">
                <a:latin typeface="Helvetica" panose="020B0604020202020204" pitchFamily="34" charset="0"/>
                <a:cs typeface="Helvetica" panose="020B0604020202020204" pitchFamily="34" charset="0"/>
              </a:rPr>
              <a:t>AAO-HNS Pediatric Otolaryngology Committee</a:t>
            </a:r>
          </a:p>
          <a:p>
            <a:pPr lvl="2" indent="0" fontAlgn="b">
              <a:buNone/>
            </a:pPr>
            <a:r>
              <a:rPr lang="en-US" sz="1700" dirty="0">
                <a:latin typeface="Helvetica" panose="020B0604020202020204" pitchFamily="34" charset="0"/>
                <a:cs typeface="Helvetica" panose="020B0604020202020204" pitchFamily="34" charset="0"/>
              </a:rPr>
              <a:t>American Society of Pediatric Otolaryngology</a:t>
            </a:r>
          </a:p>
          <a:p>
            <a:pPr lvl="2" indent="0" fontAlgn="b">
              <a:buNone/>
            </a:pPr>
            <a:r>
              <a:rPr lang="en-US" sz="1700" dirty="0">
                <a:latin typeface="Helvetica" panose="020B0604020202020204" pitchFamily="34" charset="0"/>
                <a:cs typeface="Helvetica" panose="020B0604020202020204" pitchFamily="34" charset="0"/>
              </a:rPr>
              <a:t>AAO-HNS Pediatric Otolaryngology Education Committee</a:t>
            </a:r>
          </a:p>
          <a:p>
            <a:pPr lvl="2" indent="0" fontAlgn="b">
              <a:buNone/>
            </a:pPr>
            <a:r>
              <a:rPr lang="en-US" sz="1700" dirty="0">
                <a:latin typeface="Helvetica" panose="020B0604020202020204" pitchFamily="34" charset="0"/>
                <a:cs typeface="Helvetica" panose="020B0604020202020204" pitchFamily="34" charset="0"/>
              </a:rPr>
              <a:t>American Neurotology Society</a:t>
            </a:r>
          </a:p>
          <a:p>
            <a:pPr lvl="2" indent="0" fontAlgn="b">
              <a:buNone/>
            </a:pPr>
            <a:r>
              <a:rPr lang="en-US" sz="1700" dirty="0">
                <a:latin typeface="Helvetica" panose="020B0604020202020204" pitchFamily="34" charset="0"/>
                <a:cs typeface="Helvetica" panose="020B0604020202020204" pitchFamily="34" charset="0"/>
              </a:rPr>
              <a:t>AAO-HNS Infectious Disease Committee</a:t>
            </a:r>
          </a:p>
          <a:p>
            <a:pPr lvl="2" indent="0" fontAlgn="b">
              <a:buNone/>
            </a:pPr>
            <a:r>
              <a:rPr lang="en-US" sz="1700" dirty="0">
                <a:latin typeface="Helvetica" panose="020B0604020202020204" pitchFamily="34" charset="0"/>
                <a:cs typeface="Helvetica" panose="020B0604020202020204" pitchFamily="34" charset="0"/>
              </a:rPr>
              <a:t>American Academy of Pediatrics</a:t>
            </a:r>
          </a:p>
          <a:p>
            <a:pPr lvl="2" indent="0">
              <a:buNone/>
            </a:pPr>
            <a:r>
              <a:rPr lang="en-US" sz="1700" dirty="0">
                <a:latin typeface="Helvetica" panose="020B0604020202020204" pitchFamily="34" charset="0"/>
                <a:cs typeface="Helvetica" panose="020B0604020202020204" pitchFamily="34" charset="0"/>
              </a:rPr>
              <a:t>American Academy of Dermatology</a:t>
            </a:r>
          </a:p>
          <a:p>
            <a:pPr lvl="2" indent="0" fontAlgn="b">
              <a:buNone/>
            </a:pPr>
            <a:r>
              <a:rPr lang="en-US" sz="1700" dirty="0">
                <a:latin typeface="Helvetica" panose="020B0604020202020204" pitchFamily="34" charset="0"/>
                <a:cs typeface="Helvetica" panose="020B0604020202020204" pitchFamily="34" charset="0"/>
              </a:rPr>
              <a:t>American Academy of Family Physicians</a:t>
            </a:r>
          </a:p>
          <a:p>
            <a:pPr lvl="2" indent="0" fontAlgn="b">
              <a:buNone/>
            </a:pPr>
            <a:r>
              <a:rPr lang="en-US" sz="1700" dirty="0">
                <a:latin typeface="Helvetica"/>
                <a:cs typeface="Helvetica"/>
              </a:rPr>
              <a:t>Consumers United for Evidence-based Healthcare (CUE)</a:t>
            </a:r>
            <a:endParaRPr lang="en-US" sz="1200" dirty="0">
              <a:latin typeface="Helvetica"/>
              <a:cs typeface="Helvetica"/>
            </a:endParaRPr>
          </a:p>
        </p:txBody>
      </p:sp>
    </p:spTree>
    <p:extLst>
      <p:ext uri="{BB962C8B-B14F-4D97-AF65-F5344CB8AC3E}">
        <p14:creationId xmlns:p14="http://schemas.microsoft.com/office/powerpoint/2010/main" val="241698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2A3A6-15CD-441B-A207-43CD6E9A6E2E}"/>
              </a:ext>
            </a:extLst>
          </p:cNvPr>
          <p:cNvSpPr>
            <a:spLocks noGrp="1"/>
          </p:cNvSpPr>
          <p:nvPr>
            <p:ph type="title"/>
          </p:nvPr>
        </p:nvSpPr>
        <p:spPr/>
        <p:txBody>
          <a:bodyPr/>
          <a:lstStyle/>
          <a:p>
            <a:r>
              <a:rPr lang="en-US" dirty="0"/>
              <a:t>Differences from Prior Guideline</a:t>
            </a:r>
          </a:p>
        </p:txBody>
      </p:sp>
      <p:sp>
        <p:nvSpPr>
          <p:cNvPr id="3" name="Content Placeholder 2">
            <a:extLst>
              <a:ext uri="{FF2B5EF4-FFF2-40B4-BE49-F238E27FC236}">
                <a16:creationId xmlns:a16="http://schemas.microsoft.com/office/drawing/2014/main" id="{B66753AD-CFF5-4A8B-B7B3-718C5150A4A5}"/>
              </a:ext>
            </a:extLst>
          </p:cNvPr>
          <p:cNvSpPr>
            <a:spLocks noGrp="1"/>
          </p:cNvSpPr>
          <p:nvPr>
            <p:ph idx="1"/>
          </p:nvPr>
        </p:nvSpPr>
        <p:spPr/>
        <p:txBody>
          <a:bodyPr>
            <a:normAutofit/>
          </a:bodyPr>
          <a:lstStyle/>
          <a:p>
            <a:pPr marL="0" indent="0">
              <a:lnSpc>
                <a:spcPct val="100000"/>
              </a:lnSpc>
              <a:spcBef>
                <a:spcPts val="0"/>
              </a:spcBef>
              <a:spcAft>
                <a:spcPts val="600"/>
              </a:spcAft>
              <a:buNone/>
            </a:pPr>
            <a:r>
              <a:rPr lang="en-US" sz="2000" dirty="0">
                <a:latin typeface="Helvetica" panose="020B0604020202020204" pitchFamily="34" charset="0"/>
                <a:cs typeface="Helvetica" panose="020B0604020202020204" pitchFamily="34" charset="0"/>
              </a:rPr>
              <a:t>This clinical practice guideline is as an update, and replacement, for an earlier guideline published in 2006 by the American Academy of Otolaryngology—Head and Neck Surgery Foundation.</a:t>
            </a:r>
            <a:r>
              <a:rPr lang="en-US" sz="2000" baseline="30000"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Changes in content and methodology from the prior guideline include the following: </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Addition of a dermatologist and consumer advocate to the guideline development group</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Expanded action statement profiles to explicitly state confidence in the evidence, intentional vagueness, and differences of opinion </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Enhanced external review process to include public comment and journal peer review</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New evidence from 12 randomized controlled trials and 2 systematic reviews</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Review and update of all supporting text</a:t>
            </a:r>
          </a:p>
          <a:p>
            <a:pPr marL="285750" indent="-285750">
              <a:lnSpc>
                <a:spcPct val="100000"/>
              </a:lnSpc>
              <a:spcBef>
                <a:spcPts val="0"/>
              </a:spcBef>
              <a:spcAft>
                <a:spcPts val="600"/>
              </a:spcAft>
            </a:pPr>
            <a:r>
              <a:rPr lang="en-US" sz="1600" dirty="0">
                <a:latin typeface="Helvetica" panose="020B0604020202020204" pitchFamily="34" charset="0"/>
                <a:cs typeface="Helvetica" panose="020B0604020202020204" pitchFamily="34" charset="0"/>
              </a:rPr>
              <a:t>Emphasis on patient education and counseling with new tables that list common questions with clear, simple answers and provide instructions for properly administering ear drops</a:t>
            </a:r>
          </a:p>
        </p:txBody>
      </p:sp>
    </p:spTree>
    <p:extLst>
      <p:ext uri="{BB962C8B-B14F-4D97-AF65-F5344CB8AC3E}">
        <p14:creationId xmlns:p14="http://schemas.microsoft.com/office/powerpoint/2010/main" val="144772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CCDE-CD54-4777-83AE-37DD87DFF0EA}"/>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89D334F4-F25A-4DD0-9CF3-09E1CC8E1101}"/>
              </a:ext>
            </a:extLst>
          </p:cNvPr>
          <p:cNvSpPr>
            <a:spLocks noGrp="1"/>
          </p:cNvSpPr>
          <p:nvPr>
            <p:ph idx="1"/>
          </p:nvPr>
        </p:nvSpPr>
        <p:spPr/>
        <p:txBody>
          <a:bodyPr/>
          <a:lstStyle/>
          <a:p>
            <a:pPr marL="0" indent="0">
              <a:buNone/>
            </a:pPr>
            <a:r>
              <a:rPr lang="en-US" dirty="0">
                <a:latin typeface="Helvetica"/>
                <a:cs typeface="Helvetica"/>
              </a:rPr>
              <a:t>Children and Adults </a:t>
            </a:r>
          </a:p>
          <a:p>
            <a:pPr marL="0" indent="0">
              <a:buNone/>
            </a:pPr>
            <a:endParaRPr lang="en-US" dirty="0"/>
          </a:p>
        </p:txBody>
      </p:sp>
    </p:spTree>
    <p:extLst>
      <p:ext uri="{BB962C8B-B14F-4D97-AF65-F5344CB8AC3E}">
        <p14:creationId xmlns:p14="http://schemas.microsoft.com/office/powerpoint/2010/main" val="27577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C0B734E-E89C-47DB-AFD8-41E165FAB615}"/>
              </a:ext>
            </a:extLst>
          </p:cNvPr>
          <p:cNvGraphicFramePr>
            <a:graphicFrameLocks noGrp="1"/>
          </p:cNvGraphicFramePr>
          <p:nvPr/>
        </p:nvGraphicFramePr>
        <p:xfrm>
          <a:off x="1657350" y="1771650"/>
          <a:ext cx="8877300" cy="4048124"/>
        </p:xfrm>
        <a:graphic>
          <a:graphicData uri="http://schemas.openxmlformats.org/drawingml/2006/table">
            <a:tbl>
              <a:tblPr firstRow="1" firstCol="1" bandRow="1">
                <a:tableStyleId>{5C22544A-7EE6-4342-B048-85BDC9FD1C3A}</a:tableStyleId>
              </a:tblPr>
              <a:tblGrid>
                <a:gridCol w="1875152">
                  <a:extLst>
                    <a:ext uri="{9D8B030D-6E8A-4147-A177-3AD203B41FA5}">
                      <a16:colId xmlns:a16="http://schemas.microsoft.com/office/drawing/2014/main" val="3215150483"/>
                    </a:ext>
                  </a:extLst>
                </a:gridCol>
                <a:gridCol w="2990749">
                  <a:extLst>
                    <a:ext uri="{9D8B030D-6E8A-4147-A177-3AD203B41FA5}">
                      <a16:colId xmlns:a16="http://schemas.microsoft.com/office/drawing/2014/main" val="2789258923"/>
                    </a:ext>
                  </a:extLst>
                </a:gridCol>
                <a:gridCol w="4011399">
                  <a:extLst>
                    <a:ext uri="{9D8B030D-6E8A-4147-A177-3AD203B41FA5}">
                      <a16:colId xmlns:a16="http://schemas.microsoft.com/office/drawing/2014/main" val="253538411"/>
                    </a:ext>
                  </a:extLst>
                </a:gridCol>
              </a:tblGrid>
              <a:tr h="19611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Strength</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Definition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Implied Obligation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68731020"/>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Strong 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of the recommended approach clearly exceed the harms (or, in the case of a strong negative recommendation, the harms clearly exceed the benefits) and the quality of the supporting evidence is high (Grade A or B).</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strong recommendations may be made based on lesser evidence when high-quality evidence is impossible to obtain, and the anticipated benefits strongly outweigh the harms. Clinicians should follow a strong recommendation unless a clear and compelling rationale for an alternative approach is present.</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2767562946"/>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exceed the harms (or, in the case of a negative recommendation, the harms exceed the benefits), but the quality of evidence is not as high (Grade B or C).</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recommendations may be made based on lesser evidence when high-quality evidence is impossible to obtain, and the anticipated benefits outweigh the harms. Clinicians should generally follow a recommendation but should remain alert to new information and remain sensitive to patient preferences.</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1957716445"/>
                  </a:ext>
                </a:extLst>
              </a:tr>
              <a:tr h="922832">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Option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Either the quality of evidence is suspect (Grade D) or well-done studies (Grade A, B, or C) show little clear advantage to one approach versus another.</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Clinicians should be flexible in their decision making regarding appropriate practice, although they may set bounds on alternatives; patient preference should have a substantial influencing role.</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48630621"/>
                  </a:ext>
                </a:extLst>
              </a:tr>
            </a:tbl>
          </a:graphicData>
        </a:graphic>
      </p:graphicFrame>
      <p:sp>
        <p:nvSpPr>
          <p:cNvPr id="5" name="Title 1">
            <a:extLst>
              <a:ext uri="{FF2B5EF4-FFF2-40B4-BE49-F238E27FC236}">
                <a16:creationId xmlns:a16="http://schemas.microsoft.com/office/drawing/2014/main" id="{6B44032D-FEEA-4FCF-9ED8-B299944B3586}"/>
              </a:ext>
            </a:extLst>
          </p:cNvPr>
          <p:cNvSpPr>
            <a:spLocks noGrp="1"/>
          </p:cNvSpPr>
          <p:nvPr>
            <p:ph type="title"/>
          </p:nvPr>
        </p:nvSpPr>
        <p:spPr/>
        <p:txBody>
          <a:bodyPr/>
          <a:lstStyle/>
          <a:p>
            <a:r>
              <a:rPr lang="en-US" dirty="0"/>
              <a:t>Strength of Action Terms/Implied Levels of Obligation</a:t>
            </a:r>
          </a:p>
        </p:txBody>
      </p:sp>
      <p:sp>
        <p:nvSpPr>
          <p:cNvPr id="2" name="Content Placeholder 1">
            <a:extLst>
              <a:ext uri="{FF2B5EF4-FFF2-40B4-BE49-F238E27FC236}">
                <a16:creationId xmlns:a16="http://schemas.microsoft.com/office/drawing/2014/main" id="{EE15AD46-1765-4921-88CE-C4EDB43F7CA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83172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7AFC-3F0E-4C88-95A8-AA558B56DBDA}"/>
              </a:ext>
            </a:extLst>
          </p:cNvPr>
          <p:cNvSpPr>
            <a:spLocks noGrp="1"/>
          </p:cNvSpPr>
          <p:nvPr>
            <p:ph type="title"/>
          </p:nvPr>
        </p:nvSpPr>
        <p:spPr/>
        <p:txBody>
          <a:bodyPr/>
          <a:lstStyle/>
          <a:p>
            <a:r>
              <a:rPr lang="en-US" dirty="0"/>
              <a:t>KAS 1: Differential Diagnosis</a:t>
            </a:r>
          </a:p>
        </p:txBody>
      </p:sp>
      <p:sp>
        <p:nvSpPr>
          <p:cNvPr id="3" name="Content Placeholder 2">
            <a:extLst>
              <a:ext uri="{FF2B5EF4-FFF2-40B4-BE49-F238E27FC236}">
                <a16:creationId xmlns:a16="http://schemas.microsoft.com/office/drawing/2014/main" id="{79E40ED6-95D4-4F3A-9870-5394821CD4B7}"/>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distinguish diffuse AOE from other causes of otalgia, otorrhea, and inflammation of the external ear canal. </a:t>
            </a:r>
            <a:r>
              <a:rPr lang="en-US" altLang="en-US" sz="1800" i="1" u="sng" dirty="0">
                <a:latin typeface="Helvetica" panose="020B0604020202020204" pitchFamily="34" charset="0"/>
                <a:cs typeface="Helvetica" panose="020B0604020202020204" pitchFamily="34" charset="0"/>
              </a:rPr>
              <a:t>Recommendation</a:t>
            </a:r>
            <a:r>
              <a:rPr lang="en-US" altLang="en-US" sz="1800" dirty="0">
                <a:latin typeface="Helvetica" panose="020B0604020202020204" pitchFamily="34" charset="0"/>
                <a:cs typeface="Helvetica" panose="020B0604020202020204" pitchFamily="34" charset="0"/>
              </a:rPr>
              <a:t> </a:t>
            </a:r>
            <a:r>
              <a:rPr lang="en-US" altLang="en-US" sz="1800" i="1" dirty="0">
                <a:latin typeface="Helvetica" panose="020B0604020202020204" pitchFamily="34" charset="0"/>
                <a:cs typeface="Helvetica" panose="020B0604020202020204" pitchFamily="34" charset="0"/>
              </a:rPr>
              <a:t>based on observational studies with a preponderance of benefit over risk.</a:t>
            </a:r>
            <a:endParaRPr lang="en-US" altLang="en-US" sz="1800" dirty="0">
              <a:latin typeface="Helvetica" panose="020B0604020202020204" pitchFamily="34" charset="0"/>
              <a:cs typeface="Helvetica" panose="020B0604020202020204" pitchFamily="34" charset="0"/>
            </a:endParaRPr>
          </a:p>
          <a:p>
            <a:pPr marL="0" indent="0">
              <a:lnSpc>
                <a:spcPct val="11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Improved diagnostic accuracy</a:t>
            </a:r>
            <a:endParaRPr lang="en-US" sz="1800" dirty="0">
              <a:latin typeface="Helvetica" panose="020B0604020202020204" pitchFamily="34" charset="0"/>
              <a:cs typeface="Helvetica" panose="020B0604020202020204" pitchFamily="34" charset="0"/>
            </a:endParaRPr>
          </a:p>
          <a:p>
            <a:pPr marL="0" lvl="0" indent="0">
              <a:lnSpc>
                <a:spcPct val="11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None</a:t>
            </a:r>
            <a:endParaRPr lang="en-US" altLang="en-US" sz="1800" b="1" i="1" dirty="0">
              <a:latin typeface="Helvetica" pitchFamily="34" charset="0"/>
            </a:endParaRPr>
          </a:p>
        </p:txBody>
      </p:sp>
    </p:spTree>
    <p:extLst>
      <p:ext uri="{BB962C8B-B14F-4D97-AF65-F5344CB8AC3E}">
        <p14:creationId xmlns:p14="http://schemas.microsoft.com/office/powerpoint/2010/main" val="1915516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D7AFC-3F0E-4C88-95A8-AA558B56DBDA}"/>
              </a:ext>
            </a:extLst>
          </p:cNvPr>
          <p:cNvSpPr>
            <a:spLocks noGrp="1"/>
          </p:cNvSpPr>
          <p:nvPr>
            <p:ph type="title"/>
          </p:nvPr>
        </p:nvSpPr>
        <p:spPr/>
        <p:txBody>
          <a:bodyPr/>
          <a:lstStyle/>
          <a:p>
            <a:r>
              <a:rPr lang="en-US" dirty="0"/>
              <a:t>KAS 1: Differential Diagnosis</a:t>
            </a:r>
          </a:p>
        </p:txBody>
      </p:sp>
      <p:sp>
        <p:nvSpPr>
          <p:cNvPr id="3" name="Content Placeholder 2">
            <a:extLst>
              <a:ext uri="{FF2B5EF4-FFF2-40B4-BE49-F238E27FC236}">
                <a16:creationId xmlns:a16="http://schemas.microsoft.com/office/drawing/2014/main" id="{79E40ED6-95D4-4F3A-9870-5394821CD4B7}"/>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8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Aggregate evidence quality</a:t>
            </a:r>
            <a:r>
              <a:rPr lang="en-US" sz="1400" dirty="0">
                <a:latin typeface="Helvetica" pitchFamily="34" charset="0"/>
                <a:cs typeface="Helvetica" panose="020B0604020202020204" pitchFamily="34" charset="0"/>
              </a:rPr>
              <a:t>: </a:t>
            </a:r>
            <a:r>
              <a:rPr lang="en-US" altLang="en-US" sz="1400" dirty="0">
                <a:latin typeface="Helvetica" panose="020B0604020202020204" pitchFamily="34" charset="0"/>
                <a:cs typeface="Helvetica" panose="020B0604020202020204" pitchFamily="34" charset="0"/>
              </a:rPr>
              <a:t>Grade C, observational studies and Grade D, reasoning from first principles</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 assessment</a:t>
            </a:r>
            <a:r>
              <a:rPr lang="en-US" alt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 </a:t>
            </a:r>
            <a:r>
              <a:rPr lang="en-US" altLang="en-US" sz="1400" dirty="0">
                <a:latin typeface="Helvetica" panose="020B0604020202020204" pitchFamily="34" charset="0"/>
                <a:cs typeface="Helvetica" panose="020B0604020202020204" pitchFamily="34" charset="0"/>
              </a:rPr>
              <a:t>Importance of accurate diagnosis</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Intentional vagueness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 </a:t>
            </a:r>
            <a:r>
              <a:rPr lang="en-US" altLang="en-US" sz="1400" dirty="0">
                <a:latin typeface="Helvetica" panose="020B0604020202020204" pitchFamily="34" charset="0"/>
                <a:cs typeface="Helvetica" panose="020B0604020202020204" pitchFamily="34" charset="0"/>
              </a:rPr>
              <a:t>None, regarding the need for a proper diagnosis</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endParaRPr lang="en-US" altLang="en-US" sz="1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9036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8AC8-90EF-4BFD-BEEA-2078547CC5EB}"/>
              </a:ext>
            </a:extLst>
          </p:cNvPr>
          <p:cNvSpPr>
            <a:spLocks noGrp="1"/>
          </p:cNvSpPr>
          <p:nvPr>
            <p:ph type="title"/>
          </p:nvPr>
        </p:nvSpPr>
        <p:spPr/>
        <p:txBody>
          <a:bodyPr/>
          <a:lstStyle/>
          <a:p>
            <a:r>
              <a:rPr lang="en-US" dirty="0"/>
              <a:t>KAS 2: Modifying Factors</a:t>
            </a:r>
          </a:p>
        </p:txBody>
      </p:sp>
      <p:sp>
        <p:nvSpPr>
          <p:cNvPr id="3" name="Content Placeholder 2">
            <a:extLst>
              <a:ext uri="{FF2B5EF4-FFF2-40B4-BE49-F238E27FC236}">
                <a16:creationId xmlns:a16="http://schemas.microsoft.com/office/drawing/2014/main" id="{01560E5D-5A48-4923-9970-59FC81298AD6}"/>
              </a:ext>
            </a:extLst>
          </p:cNvPr>
          <p:cNvSpPr>
            <a:spLocks noGrp="1"/>
          </p:cNvSpPr>
          <p:nvPr>
            <p:ph idx="1"/>
          </p:nvPr>
        </p:nvSpPr>
        <p:spPr/>
        <p:txBody>
          <a:bodyPr>
            <a:normAutofit/>
          </a:bodyPr>
          <a:lstStyle/>
          <a:p>
            <a:pPr marL="119063"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assess the patient with diffuse AOE for factors that modify management (non-intact tympanic membrane, tympanostomy tube, diabetes, immunocompromised state, prior radiotherapy). </a:t>
            </a:r>
            <a:r>
              <a:rPr lang="en-US" altLang="en-US" sz="1800" dirty="0">
                <a:latin typeface="Helvetica" panose="020B0604020202020204" pitchFamily="34" charset="0"/>
                <a:cs typeface="Helvetica" panose="020B0604020202020204" pitchFamily="34" charset="0"/>
              </a:rPr>
              <a:t>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observational studies with a preponderance of benefit over risk.</a:t>
            </a:r>
            <a:endParaRPr lang="en-US" altLang="en-US" sz="1800" dirty="0">
              <a:latin typeface="Helvetica" panose="020B0604020202020204" pitchFamily="34" charset="0"/>
              <a:cs typeface="Helvetica" panose="020B0604020202020204" pitchFamily="34" charset="0"/>
            </a:endParaRPr>
          </a:p>
          <a:p>
            <a:pPr marL="119063" indent="0">
              <a:lnSpc>
                <a:spcPct val="11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a:t>
            </a:r>
            <a:r>
              <a:rPr lang="en-US" sz="1800" i="1"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Optimizing treatment of AOE through appropriate diagnosis and recognition of factors or co-morbid conditions that might alter management</a:t>
            </a:r>
            <a:endParaRPr lang="en-US" sz="1800" u="sng" dirty="0">
              <a:latin typeface="Helvetica" panose="020B0604020202020204" pitchFamily="34" charset="0"/>
              <a:cs typeface="Helvetica" panose="020B0604020202020204" pitchFamily="34" charset="0"/>
            </a:endParaRPr>
          </a:p>
          <a:p>
            <a:pPr marL="119063" indent="0">
              <a:lnSpc>
                <a:spcPct val="11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None from following the recommendation; additional expense of diagnostic tests or imaging studies to identify modifying factors</a:t>
            </a:r>
          </a:p>
        </p:txBody>
      </p:sp>
    </p:spTree>
    <p:extLst>
      <p:ext uri="{BB962C8B-B14F-4D97-AF65-F5344CB8AC3E}">
        <p14:creationId xmlns:p14="http://schemas.microsoft.com/office/powerpoint/2010/main" val="19509371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68AC8-90EF-4BFD-BEEA-2078547CC5EB}"/>
              </a:ext>
            </a:extLst>
          </p:cNvPr>
          <p:cNvSpPr>
            <a:spLocks noGrp="1"/>
          </p:cNvSpPr>
          <p:nvPr>
            <p:ph type="title"/>
          </p:nvPr>
        </p:nvSpPr>
        <p:spPr/>
        <p:txBody>
          <a:bodyPr/>
          <a:lstStyle/>
          <a:p>
            <a:r>
              <a:rPr lang="en-US" dirty="0"/>
              <a:t>KAS 2: Modifying Factors</a:t>
            </a:r>
          </a:p>
        </p:txBody>
      </p:sp>
      <p:sp>
        <p:nvSpPr>
          <p:cNvPr id="3" name="Content Placeholder 2">
            <a:extLst>
              <a:ext uri="{FF2B5EF4-FFF2-40B4-BE49-F238E27FC236}">
                <a16:creationId xmlns:a16="http://schemas.microsoft.com/office/drawing/2014/main" id="{01560E5D-5A48-4923-9970-59FC81298AD6}"/>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itchFamily="34" charset="0"/>
              </a:rPr>
              <a:t>Action Statement Profile</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Aggregate evidence </a:t>
            </a:r>
            <a:r>
              <a:rPr lang="en-US" altLang="en-US" sz="1400" dirty="0">
                <a:latin typeface="Helvetica" panose="020B0604020202020204" pitchFamily="34" charset="0"/>
                <a:cs typeface="Helvetica" panose="020B0604020202020204" pitchFamily="34" charset="0"/>
              </a:rPr>
              <a:t>: Grade C, observational studies </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 assessment: </a:t>
            </a:r>
            <a:r>
              <a:rPr lang="en-US" altLang="en-US" sz="1400" dirty="0">
                <a:latin typeface="Helvetica" panose="020B0604020202020204" pitchFamily="34" charset="0"/>
                <a:cs typeface="Helvetica" panose="020B0604020202020204" pitchFamily="34" charset="0"/>
              </a:rPr>
              <a:t>Preponderance of benefits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a:t>
            </a:r>
            <a:r>
              <a:rPr lang="en-US" altLang="en-US" sz="1400" dirty="0">
                <a:latin typeface="Helvetica" panose="020B0604020202020204" pitchFamily="34" charset="0"/>
                <a:cs typeface="Helvetica" panose="020B0604020202020204" pitchFamily="34" charset="0"/>
              </a:rPr>
              <a:t>: Avoiding complications that could potentially be prevented by modifying the management approach based on the specific factors identified</a:t>
            </a:r>
          </a:p>
          <a:p>
            <a:pPr marL="0" indent="0">
              <a:lnSpc>
                <a:spcPct val="120000"/>
              </a:lnSpc>
              <a:spcBef>
                <a:spcPts val="0"/>
              </a:spcBef>
              <a:spcAft>
                <a:spcPts val="600"/>
              </a:spcAft>
              <a:buNone/>
            </a:pPr>
            <a:r>
              <a:rPr lang="en-US" altLang="en-US" sz="1400" dirty="0">
                <a:latin typeface="Helvetica" panose="020B0604020202020204" pitchFamily="34" charset="0"/>
                <a:cs typeface="Helvetica" panose="020B0604020202020204" pitchFamily="34" charset="0"/>
              </a:rPr>
              <a:t>Intentional vagueness: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a:t>
            </a:r>
            <a:r>
              <a:rPr lang="en-US" altLang="en-US" sz="1400" dirty="0">
                <a:latin typeface="Helvetica" panose="020B0604020202020204" pitchFamily="34" charset="0"/>
                <a:cs typeface="Helvetica" panose="020B0604020202020204" pitchFamily="34" charset="0"/>
              </a:rPr>
              <a:t>: None </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 </a:t>
            </a:r>
            <a:r>
              <a:rPr lang="en-US" altLang="en-US" sz="14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3994671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FA43-952A-4F46-B1E9-FE0276849F99}"/>
              </a:ext>
            </a:extLst>
          </p:cNvPr>
          <p:cNvSpPr>
            <a:spLocks noGrp="1"/>
          </p:cNvSpPr>
          <p:nvPr>
            <p:ph type="title"/>
          </p:nvPr>
        </p:nvSpPr>
        <p:spPr/>
        <p:txBody>
          <a:bodyPr/>
          <a:lstStyle/>
          <a:p>
            <a:r>
              <a:rPr lang="en-US" dirty="0"/>
              <a:t>KAS 3: Pain Management</a:t>
            </a:r>
          </a:p>
        </p:txBody>
      </p:sp>
      <p:sp>
        <p:nvSpPr>
          <p:cNvPr id="3" name="Content Placeholder 2">
            <a:extLst>
              <a:ext uri="{FF2B5EF4-FFF2-40B4-BE49-F238E27FC236}">
                <a16:creationId xmlns:a16="http://schemas.microsoft.com/office/drawing/2014/main" id="{EBE3310F-75BE-4594-A4E6-7F81EF93097F}"/>
              </a:ext>
            </a:extLst>
          </p:cNvPr>
          <p:cNvSpPr>
            <a:spLocks noGrp="1"/>
          </p:cNvSpPr>
          <p:nvPr>
            <p:ph idx="1"/>
          </p:nvPr>
        </p:nvSpPr>
        <p:spPr/>
        <p:txBody>
          <a:bodyPr>
            <a:normAutofit/>
          </a:bodyPr>
          <a:lstStyle/>
          <a:p>
            <a:pPr marL="3175" indent="0">
              <a:lnSpc>
                <a:spcPct val="120000"/>
              </a:lnSpc>
              <a:spcBef>
                <a:spcPts val="0"/>
              </a:spcBef>
              <a:spcAft>
                <a:spcPts val="1800"/>
              </a:spcAft>
              <a:buNone/>
              <a:tabLst>
                <a:tab pos="231775" algn="l"/>
              </a:tabLst>
            </a:pPr>
            <a:r>
              <a:rPr lang="en-US" altLang="en-US" sz="1800" b="1" dirty="0">
                <a:latin typeface="Helvetica" panose="020B0604020202020204" pitchFamily="34" charset="0"/>
                <a:cs typeface="Helvetica" panose="020B0604020202020204" pitchFamily="34" charset="0"/>
              </a:rPr>
              <a:t>The clinician should assess patients with AOE for pain and recommend analgesic treatment based on the severity of pain.  </a:t>
            </a:r>
            <a:r>
              <a:rPr lang="en-US" altLang="en-US" sz="1800" i="1" u="sng" dirty="0">
                <a:latin typeface="Helvetica" panose="020B0604020202020204" pitchFamily="34" charset="0"/>
                <a:cs typeface="Helvetica" panose="020B0604020202020204" pitchFamily="34" charset="0"/>
              </a:rPr>
              <a:t>Strong recommendation</a:t>
            </a:r>
            <a:r>
              <a:rPr lang="en-US" altLang="en-US" sz="1800" i="1" dirty="0">
                <a:latin typeface="Helvetica" panose="020B0604020202020204" pitchFamily="34" charset="0"/>
                <a:cs typeface="Helvetica" panose="020B0604020202020204" pitchFamily="34" charset="0"/>
              </a:rPr>
              <a:t> based on well-designed randomized trials with a preponderance of benefit over harm.</a:t>
            </a:r>
          </a:p>
          <a:p>
            <a:pPr marL="3175" indent="0">
              <a:lnSpc>
                <a:spcPct val="120000"/>
              </a:lnSpc>
              <a:buNone/>
            </a:pPr>
            <a:r>
              <a:rPr lang="en-US" sz="1800" u="sng" dirty="0"/>
              <a:t>Benefits: </a:t>
            </a:r>
            <a:r>
              <a:rPr lang="en-US" sz="1800" dirty="0">
                <a:latin typeface="Helvetica" panose="020B0604020202020204" pitchFamily="34" charset="0"/>
                <a:cs typeface="Helvetica" panose="020B0604020202020204" pitchFamily="34" charset="0"/>
              </a:rPr>
              <a:t>Increase patient satisfaction, allow faster return to normal activities</a:t>
            </a:r>
            <a:endParaRPr lang="en-US" sz="1800" dirty="0"/>
          </a:p>
          <a:p>
            <a:pPr marL="3175" indent="0">
              <a:lnSpc>
                <a:spcPct val="120000"/>
              </a:lnSpc>
              <a:buNone/>
            </a:pPr>
            <a:r>
              <a:rPr lang="en-US" sz="1800" u="sng" dirty="0"/>
              <a:t>Risks, harms, costs: </a:t>
            </a:r>
            <a:r>
              <a:rPr lang="en-US" sz="1800" dirty="0">
                <a:latin typeface="Helvetica" panose="020B0604020202020204" pitchFamily="34" charset="0"/>
                <a:cs typeface="Helvetica" panose="020B0604020202020204" pitchFamily="34" charset="0"/>
              </a:rPr>
              <a:t>Adverse effects of analgesics; direct cost of medication</a:t>
            </a:r>
          </a:p>
        </p:txBody>
      </p:sp>
    </p:spTree>
    <p:extLst>
      <p:ext uri="{BB962C8B-B14F-4D97-AF65-F5344CB8AC3E}">
        <p14:creationId xmlns:p14="http://schemas.microsoft.com/office/powerpoint/2010/main" val="2441370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1FA43-952A-4F46-B1E9-FE0276849F99}"/>
              </a:ext>
            </a:extLst>
          </p:cNvPr>
          <p:cNvSpPr>
            <a:spLocks noGrp="1"/>
          </p:cNvSpPr>
          <p:nvPr>
            <p:ph type="title"/>
          </p:nvPr>
        </p:nvSpPr>
        <p:spPr/>
        <p:txBody>
          <a:bodyPr/>
          <a:lstStyle/>
          <a:p>
            <a:r>
              <a:rPr lang="en-US" dirty="0"/>
              <a:t>KAS 3: Pain Management</a:t>
            </a:r>
          </a:p>
        </p:txBody>
      </p:sp>
      <p:sp>
        <p:nvSpPr>
          <p:cNvPr id="3" name="Content Placeholder 2">
            <a:extLst>
              <a:ext uri="{FF2B5EF4-FFF2-40B4-BE49-F238E27FC236}">
                <a16:creationId xmlns:a16="http://schemas.microsoft.com/office/drawing/2014/main" id="{EBE3310F-75BE-4594-A4E6-7F81EF93097F}"/>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a:t>
            </a:r>
            <a:r>
              <a:rPr lang="en-US" altLang="en-US" sz="1400" dirty="0">
                <a:latin typeface="Helvetica" panose="020B0604020202020204" pitchFamily="34" charset="0"/>
                <a:cs typeface="Helvetica" panose="020B0604020202020204" pitchFamily="34" charset="0"/>
              </a:rPr>
              <a:t>: Grade B, one randomized controlled trial limited to AOE; consistent, well-designed randomized trials of analgesics for pain relief in general</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Benefits-harms assessment</a:t>
            </a:r>
            <a:r>
              <a:rPr lang="en-US" alt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 </a:t>
            </a:r>
            <a:r>
              <a:rPr lang="en-US" altLang="en-US" sz="1400" dirty="0">
                <a:latin typeface="Helvetica" panose="020B0604020202020204" pitchFamily="34" charset="0"/>
                <a:cs typeface="Helvetica" panose="020B0604020202020204" pitchFamily="34" charset="0"/>
              </a:rPr>
              <a:t>Consensus among guideline development group that the severity of pain associated with AOE is under-recognized; preeminent role of pain relief as an outcome when managing AOE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Intentional vagueness: </a:t>
            </a:r>
            <a:r>
              <a:rPr lang="en-US" altLang="en-US" sz="14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a:t>
            </a:r>
            <a:r>
              <a:rPr lang="en-US" altLang="en-US" sz="1400" dirty="0">
                <a:latin typeface="Helvetica" panose="020B0604020202020204" pitchFamily="34" charset="0"/>
                <a:cs typeface="Helvetica" panose="020B0604020202020204" pitchFamily="34" charset="0"/>
              </a:rPr>
              <a:t>: Moderate, choice of analgesic and degree of pain tolerance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Strong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endParaRPr lang="en-US" altLang="en-US" sz="9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5359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managing patients with acute otitis externa.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B093-FA00-45DF-8603-0B4D5B88A542}"/>
              </a:ext>
            </a:extLst>
          </p:cNvPr>
          <p:cNvSpPr>
            <a:spLocks noGrp="1"/>
          </p:cNvSpPr>
          <p:nvPr>
            <p:ph type="title"/>
          </p:nvPr>
        </p:nvSpPr>
        <p:spPr/>
        <p:txBody>
          <a:bodyPr/>
          <a:lstStyle/>
          <a:p>
            <a:r>
              <a:rPr lang="en-US" dirty="0"/>
              <a:t>KAS 4: Systematic Antimicrobials</a:t>
            </a:r>
          </a:p>
        </p:txBody>
      </p:sp>
      <p:sp>
        <p:nvSpPr>
          <p:cNvPr id="3" name="Content Placeholder 2">
            <a:extLst>
              <a:ext uri="{FF2B5EF4-FFF2-40B4-BE49-F238E27FC236}">
                <a16:creationId xmlns:a16="http://schemas.microsoft.com/office/drawing/2014/main" id="{ECA70350-5AF0-4BA4-924B-725D429457DB}"/>
              </a:ext>
            </a:extLst>
          </p:cNvPr>
          <p:cNvSpPr>
            <a:spLocks noGrp="1"/>
          </p:cNvSpPr>
          <p:nvPr>
            <p:ph idx="1"/>
          </p:nvPr>
        </p:nvSpPr>
        <p:spPr/>
        <p:txBody>
          <a:bodyPr>
            <a:normAutofit/>
          </a:bodyPr>
          <a:lstStyle/>
          <a:p>
            <a:pPr marL="119063" indent="0">
              <a:lnSpc>
                <a:spcPct val="12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not prescribe systemic antimicrobials as initial therapy for diffuse, uncomplicated AOE unless there is extension outside the ear canal or the presence of specific host factors that would indicate a need for systemic therapy.  </a:t>
            </a:r>
            <a:r>
              <a:rPr lang="en-US" altLang="en-US" sz="1800" i="1" u="sng" dirty="0">
                <a:latin typeface="Helvetica" panose="020B0604020202020204" pitchFamily="34" charset="0"/>
                <a:cs typeface="Helvetica" panose="020B0604020202020204" pitchFamily="34" charset="0"/>
              </a:rPr>
              <a:t>Strong recommendation</a:t>
            </a:r>
            <a:r>
              <a:rPr lang="en-US" altLang="en-US" sz="1800" i="1" dirty="0">
                <a:latin typeface="Helvetica" panose="020B0604020202020204" pitchFamily="34" charset="0"/>
                <a:cs typeface="Helvetica" panose="020B0604020202020204" pitchFamily="34" charset="0"/>
              </a:rPr>
              <a:t> based on randomized controlled trials with minor limitations and a preponderance of benefit over harm.</a:t>
            </a:r>
          </a:p>
          <a:p>
            <a:pPr marL="0" indent="0">
              <a:lnSpc>
                <a:spcPct val="120000"/>
              </a:lnSpc>
              <a:buNone/>
            </a:pPr>
            <a:r>
              <a:rPr lang="en-US" sz="1800" u="sng" dirty="0">
                <a:latin typeface="Helvetica" panose="020B0604020202020204" pitchFamily="34" charset="0"/>
                <a:cs typeface="Helvetica" panose="020B0604020202020204" pitchFamily="34" charset="0"/>
              </a:rPr>
              <a:t>Benefits: </a:t>
            </a:r>
            <a:r>
              <a:rPr lang="en-US" altLang="en-US" sz="1800" dirty="0">
                <a:latin typeface="Helvetica" panose="020B0604020202020204" pitchFamily="34" charset="0"/>
                <a:cs typeface="Helvetica" panose="020B0604020202020204" pitchFamily="34" charset="0"/>
              </a:rPr>
              <a:t>Avoid side effects from ineffective therapy, reduce antibiotic resistance by avoiding systemic antibiotics</a:t>
            </a:r>
          </a:p>
          <a:p>
            <a:pPr marL="0" indent="0">
              <a:lnSpc>
                <a:spcPct val="120000"/>
              </a:lnSpc>
              <a:buNone/>
            </a:pPr>
            <a:r>
              <a:rPr lang="en-US" sz="1800" u="sng" dirty="0">
                <a:latin typeface="Helvetica" panose="020B0604020202020204" pitchFamily="34" charset="0"/>
                <a:cs typeface="Helvetica" panose="020B0604020202020204" pitchFamily="34" charset="0"/>
              </a:rPr>
              <a:t>Risks, harms, costs:  </a:t>
            </a:r>
            <a:r>
              <a:rPr lang="en-US" sz="1800" dirty="0">
                <a:latin typeface="Helvetica" panose="020B0604020202020204" pitchFamily="34" charset="0"/>
                <a:cs typeface="Helvetica" panose="020B0604020202020204" pitchFamily="34" charset="0"/>
              </a:rPr>
              <a:t>None</a:t>
            </a:r>
          </a:p>
        </p:txBody>
      </p:sp>
    </p:spTree>
    <p:extLst>
      <p:ext uri="{BB962C8B-B14F-4D97-AF65-F5344CB8AC3E}">
        <p14:creationId xmlns:p14="http://schemas.microsoft.com/office/powerpoint/2010/main" val="2950735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3B093-FA00-45DF-8603-0B4D5B88A542}"/>
              </a:ext>
            </a:extLst>
          </p:cNvPr>
          <p:cNvSpPr>
            <a:spLocks noGrp="1"/>
          </p:cNvSpPr>
          <p:nvPr>
            <p:ph type="title"/>
          </p:nvPr>
        </p:nvSpPr>
        <p:spPr/>
        <p:txBody>
          <a:bodyPr/>
          <a:lstStyle/>
          <a:p>
            <a:r>
              <a:rPr lang="en-US" dirty="0"/>
              <a:t>KAS 4: Systematic Antimicrobials</a:t>
            </a:r>
          </a:p>
        </p:txBody>
      </p:sp>
      <p:sp>
        <p:nvSpPr>
          <p:cNvPr id="3" name="Content Placeholder 2">
            <a:extLst>
              <a:ext uri="{FF2B5EF4-FFF2-40B4-BE49-F238E27FC236}">
                <a16:creationId xmlns:a16="http://schemas.microsoft.com/office/drawing/2014/main" id="{ECA70350-5AF0-4BA4-924B-725D429457DB}"/>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400" u="sng" dirty="0">
                <a:latin typeface="Helvetica" pitchFamily="34" charset="0"/>
                <a:cs typeface="Helvetica" panose="020B0604020202020204" pitchFamily="34" charset="0"/>
              </a:rPr>
              <a:t>Aggregate evidence quality</a:t>
            </a:r>
            <a:r>
              <a:rPr lang="en-US" sz="1400" dirty="0">
                <a:latin typeface="Helvetica" pitchFamily="34" charset="0"/>
                <a:cs typeface="Helvetica" panose="020B0604020202020204" pitchFamily="34" charset="0"/>
              </a:rPr>
              <a:t>:  </a:t>
            </a:r>
            <a:r>
              <a:rPr lang="en-US" altLang="en-US" sz="1400" dirty="0">
                <a:latin typeface="Helvetica" panose="020B0604020202020204" pitchFamily="34" charset="0"/>
                <a:cs typeface="Helvetica" panose="020B0604020202020204" pitchFamily="34" charset="0"/>
              </a:rPr>
              <a:t>Grade B, randomized controlled trials with minor limitations; no direct comparisons of topical vs. systemic therapy</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Level of confidence in evidence</a:t>
            </a:r>
            <a:r>
              <a:rPr lang="en-US" alt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Benefits-harms assessment:</a:t>
            </a:r>
            <a:r>
              <a:rPr lang="en-US" alt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Value judgments:</a:t>
            </a:r>
            <a:r>
              <a:rPr lang="en-US" altLang="en-US" sz="1400" dirty="0">
                <a:latin typeface="Helvetica" panose="020B0604020202020204" pitchFamily="34" charset="0"/>
                <a:cs typeface="Helvetica" panose="020B0604020202020204" pitchFamily="34" charset="0"/>
              </a:rPr>
              <a:t> Desire to decrease the use of ineffective treatments, societal benefit from avoiding the development of antibiotic resistance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Intentional vagueness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Role of patient preferences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Exceptions</a:t>
            </a:r>
            <a:r>
              <a:rPr lang="en-US" alt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Policy level</a:t>
            </a:r>
            <a:r>
              <a:rPr lang="en-US" altLang="en-US" sz="1400" dirty="0">
                <a:latin typeface="Helvetica" panose="020B0604020202020204" pitchFamily="34" charset="0"/>
                <a:cs typeface="Helvetica" panose="020B0604020202020204" pitchFamily="34" charset="0"/>
              </a:rPr>
              <a:t>: Strong recommendation</a:t>
            </a:r>
          </a:p>
          <a:p>
            <a:pPr marL="0" indent="0">
              <a:lnSpc>
                <a:spcPct val="120000"/>
              </a:lnSpc>
              <a:spcBef>
                <a:spcPts val="0"/>
              </a:spcBef>
              <a:spcAft>
                <a:spcPts val="600"/>
              </a:spcAft>
              <a:buNone/>
            </a:pPr>
            <a:r>
              <a:rPr lang="en-US" altLang="en-US" sz="1400" u="sng" dirty="0">
                <a:latin typeface="Helvetica" panose="020B0604020202020204" pitchFamily="34" charset="0"/>
                <a:cs typeface="Helvetica" panose="020B0604020202020204" pitchFamily="34" charset="0"/>
              </a:rPr>
              <a:t>Differences of opinion</a:t>
            </a:r>
            <a:r>
              <a:rPr lang="en-US" alt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302608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56A0-D0BB-4A5C-85D9-BB8B3883A3DD}"/>
              </a:ext>
            </a:extLst>
          </p:cNvPr>
          <p:cNvSpPr>
            <a:spLocks noGrp="1"/>
          </p:cNvSpPr>
          <p:nvPr>
            <p:ph type="title"/>
          </p:nvPr>
        </p:nvSpPr>
        <p:spPr/>
        <p:txBody>
          <a:bodyPr/>
          <a:lstStyle/>
          <a:p>
            <a:r>
              <a:rPr lang="en-US" dirty="0"/>
              <a:t>KAS 5: Topical Therapy</a:t>
            </a:r>
          </a:p>
        </p:txBody>
      </p:sp>
      <p:sp>
        <p:nvSpPr>
          <p:cNvPr id="3" name="Content Placeholder 2">
            <a:extLst>
              <a:ext uri="{FF2B5EF4-FFF2-40B4-BE49-F238E27FC236}">
                <a16:creationId xmlns:a16="http://schemas.microsoft.com/office/drawing/2014/main" id="{2EA99082-642A-4C49-9FA7-0AD18883C5DB}"/>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Clinicians should prescribe topical preparations for initial therapy of diffuse, uncomplicated AOE.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randomized trials with some heterogeneity and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Effective therapy, low incidence of adverse events</a:t>
            </a:r>
          </a:p>
          <a:p>
            <a:pPr marL="0" indent="0">
              <a:lnSpc>
                <a:spcPct val="110000"/>
              </a:lnSpc>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Direct cost of medication (varies greatly depending on drug class and selection), risk of secondary fungal infection (</a:t>
            </a:r>
            <a:r>
              <a:rPr lang="en-US" altLang="en-US" sz="1800" dirty="0" err="1">
                <a:latin typeface="Helvetica" panose="020B0604020202020204" pitchFamily="34" charset="0"/>
                <a:cs typeface="Helvetica" panose="020B0604020202020204" pitchFamily="34" charset="0"/>
              </a:rPr>
              <a:t>otomycosis</a:t>
            </a:r>
            <a:r>
              <a:rPr lang="en-US" altLang="en-US" sz="1800" dirty="0">
                <a:latin typeface="Helvetica" panose="020B0604020202020204" pitchFamily="34" charset="0"/>
                <a:cs typeface="Helvetica" panose="020B0604020202020204" pitchFamily="34" charset="0"/>
              </a:rPr>
              <a:t>) with prolonged use of topical antibiotics</a:t>
            </a:r>
          </a:p>
        </p:txBody>
      </p:sp>
    </p:spTree>
    <p:extLst>
      <p:ext uri="{BB962C8B-B14F-4D97-AF65-F5344CB8AC3E}">
        <p14:creationId xmlns:p14="http://schemas.microsoft.com/office/powerpoint/2010/main" val="780653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56A0-D0BB-4A5C-85D9-BB8B3883A3DD}"/>
              </a:ext>
            </a:extLst>
          </p:cNvPr>
          <p:cNvSpPr>
            <a:spLocks noGrp="1"/>
          </p:cNvSpPr>
          <p:nvPr>
            <p:ph type="title"/>
          </p:nvPr>
        </p:nvSpPr>
        <p:spPr/>
        <p:txBody>
          <a:bodyPr/>
          <a:lstStyle/>
          <a:p>
            <a:r>
              <a:rPr lang="en-US" dirty="0"/>
              <a:t>KAS 5: Topical Therapy</a:t>
            </a:r>
          </a:p>
        </p:txBody>
      </p:sp>
      <p:sp>
        <p:nvSpPr>
          <p:cNvPr id="3" name="Content Placeholder 2">
            <a:extLst>
              <a:ext uri="{FF2B5EF4-FFF2-40B4-BE49-F238E27FC236}">
                <a16:creationId xmlns:a16="http://schemas.microsoft.com/office/drawing/2014/main" id="{2EA99082-642A-4C49-9FA7-0AD18883C5DB}"/>
              </a:ext>
            </a:extLst>
          </p:cNvPr>
          <p:cNvSpPr>
            <a:spLocks noGrp="1"/>
          </p:cNvSpPr>
          <p:nvPr>
            <p:ph idx="1"/>
          </p:nvPr>
        </p:nvSpPr>
        <p:spPr/>
        <p:txBody>
          <a:bodyPr>
            <a:normAutofit fontScale="47500" lnSpcReduction="20000"/>
          </a:bodyPr>
          <a:lstStyle/>
          <a:p>
            <a:pPr marL="0" indent="0">
              <a:lnSpc>
                <a:spcPct val="120000"/>
              </a:lnSpc>
              <a:spcBef>
                <a:spcPts val="0"/>
              </a:spcBef>
              <a:spcAft>
                <a:spcPts val="600"/>
              </a:spcAft>
              <a:buNone/>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3200" u="sng" dirty="0">
                <a:latin typeface="Helvetica" panose="020B0604020202020204" pitchFamily="34" charset="0"/>
                <a:cs typeface="Helvetica" panose="020B0604020202020204" pitchFamily="34" charset="0"/>
              </a:rPr>
              <a:t>Aggregate evidence quality: </a:t>
            </a:r>
            <a:r>
              <a:rPr lang="en-US" altLang="en-US" sz="3200" dirty="0">
                <a:latin typeface="Helvetica" panose="020B0604020202020204" pitchFamily="34" charset="0"/>
                <a:cs typeface="Helvetica" panose="020B0604020202020204" pitchFamily="34" charset="0"/>
              </a:rPr>
              <a:t>Aggregate evidence quality: Grade B, meta-analyses of randomized controlled trials with significant limitations and heterogeneity</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Level of confidence in evidence</a:t>
            </a:r>
            <a:r>
              <a:rPr lang="en-US" altLang="en-US" sz="3200" dirty="0">
                <a:latin typeface="Helvetica" panose="020B0604020202020204" pitchFamily="34" charset="0"/>
                <a:cs typeface="Helvetica" panose="020B0604020202020204" pitchFamily="34" charset="0"/>
              </a:rPr>
              <a:t>: High for the efficacy of topical therapy as initial management, but low regarding comparative benefits of different classes of drugs or combinations of ototopical drugs</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Benefits-harms assessment</a:t>
            </a:r>
            <a:r>
              <a:rPr lang="en-US" altLang="en-US" sz="32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Value judgments: </a:t>
            </a:r>
            <a:r>
              <a:rPr lang="en-US" altLang="en-US" sz="3200" dirty="0">
                <a:latin typeface="Helvetica" panose="020B0604020202020204" pitchFamily="34" charset="0"/>
                <a:cs typeface="Helvetica" panose="020B0604020202020204" pitchFamily="34" charset="0"/>
              </a:rPr>
              <a:t>RCT results from largely specialty settings may not be generalizable to patients seen in primary care settings, where the ability to perform effective aural toilet may be limited</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Intentional vagueness</a:t>
            </a:r>
            <a:r>
              <a:rPr lang="en-US" altLang="en-US" sz="3200" dirty="0">
                <a:latin typeface="Helvetica" panose="020B0604020202020204" pitchFamily="34" charset="0"/>
                <a:cs typeface="Helvetica" panose="020B0604020202020204" pitchFamily="34" charset="0"/>
              </a:rPr>
              <a:t>: No specific recommendations regarding the choice of ototopical agent</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Role of patient preferences: </a:t>
            </a:r>
            <a:r>
              <a:rPr lang="en-US" altLang="en-US" sz="3200" dirty="0">
                <a:latin typeface="Helvetica" panose="020B0604020202020204" pitchFamily="34" charset="0"/>
                <a:cs typeface="Helvetica" panose="020B0604020202020204" pitchFamily="34" charset="0"/>
              </a:rPr>
              <a:t>Substantial role for patient preference in choice of topical therapeutic agent</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Exceptions: </a:t>
            </a:r>
            <a:r>
              <a:rPr lang="en-US" altLang="en-US" sz="3200" dirty="0">
                <a:latin typeface="Helvetica" panose="020B0604020202020204" pitchFamily="34" charset="0"/>
                <a:cs typeface="Helvetica" panose="020B0604020202020204" pitchFamily="34" charset="0"/>
              </a:rPr>
              <a:t>Patients with a non-intact tympanic membrane (see Statement #7 on “Non-intact tympanic membrane)</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Policy level: </a:t>
            </a:r>
            <a:r>
              <a:rPr lang="en-US" altLang="en-US" sz="3200" dirty="0">
                <a:latin typeface="Helvetica" panose="020B0604020202020204" pitchFamily="34" charset="0"/>
                <a:cs typeface="Helvetica" panose="020B0604020202020204" pitchFamily="34" charset="0"/>
              </a:rPr>
              <a:t>Recommendation</a:t>
            </a:r>
          </a:p>
          <a:p>
            <a:pPr marL="0" indent="0">
              <a:lnSpc>
                <a:spcPct val="120000"/>
              </a:lnSpc>
              <a:spcBef>
                <a:spcPts val="0"/>
              </a:spcBef>
              <a:spcAft>
                <a:spcPts val="600"/>
              </a:spcAft>
              <a:buNone/>
            </a:pPr>
            <a:r>
              <a:rPr lang="en-US" altLang="en-US" sz="3200" u="sng" dirty="0">
                <a:latin typeface="Helvetica" panose="020B0604020202020204" pitchFamily="34" charset="0"/>
                <a:cs typeface="Helvetica" panose="020B0604020202020204" pitchFamily="34" charset="0"/>
              </a:rPr>
              <a:t>Differences of opinion</a:t>
            </a:r>
            <a:r>
              <a:rPr lang="en-US" altLang="en-US" sz="3200" dirty="0">
                <a:latin typeface="Helvetica" panose="020B0604020202020204" pitchFamily="34" charset="0"/>
                <a:cs typeface="Helvetica" panose="020B0604020202020204" pitchFamily="34" charset="0"/>
              </a:rPr>
              <a:t>: None</a:t>
            </a:r>
            <a:endParaRPr lang="en-US"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97080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7C16-D20E-40D2-A5B8-EB99E8BECF73}"/>
              </a:ext>
            </a:extLst>
          </p:cNvPr>
          <p:cNvSpPr>
            <a:spLocks noGrp="1"/>
          </p:cNvSpPr>
          <p:nvPr>
            <p:ph type="title"/>
          </p:nvPr>
        </p:nvSpPr>
        <p:spPr/>
        <p:txBody>
          <a:bodyPr/>
          <a:lstStyle/>
          <a:p>
            <a:r>
              <a:rPr lang="en-US" dirty="0"/>
              <a:t>KAS 6: Drug Delivery</a:t>
            </a:r>
          </a:p>
        </p:txBody>
      </p:sp>
      <p:sp>
        <p:nvSpPr>
          <p:cNvPr id="3" name="Content Placeholder 2">
            <a:extLst>
              <a:ext uri="{FF2B5EF4-FFF2-40B4-BE49-F238E27FC236}">
                <a16:creationId xmlns:a16="http://schemas.microsoft.com/office/drawing/2014/main" id="{C02814B9-D74B-4ECC-A86C-165DDE7B5981}"/>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The clinician should enhance the delivery of topical drops by informing the patient how to administer topical drops and by performing aural toilet, placing a wick, or both, when the ear canal is obstructed.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observational studies with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Improved adherence to therapy and drug delivery</a:t>
            </a: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Risks, harms, costs: </a:t>
            </a:r>
            <a:r>
              <a:rPr lang="en-US" altLang="en-US" sz="1800" dirty="0">
                <a:latin typeface="Helvetica" panose="020B0604020202020204" pitchFamily="34" charset="0"/>
                <a:cs typeface="Helvetica" panose="020B0604020202020204" pitchFamily="34" charset="0"/>
              </a:rPr>
              <a:t>Pain and local trauma caused by inappropriate aural toilet or wick insertion; direct cost of wick (inexpensive)</a:t>
            </a:r>
            <a:endParaRPr lang="en-US" sz="18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23722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A7C16-D20E-40D2-A5B8-EB99E8BECF73}"/>
              </a:ext>
            </a:extLst>
          </p:cNvPr>
          <p:cNvSpPr>
            <a:spLocks noGrp="1"/>
          </p:cNvSpPr>
          <p:nvPr>
            <p:ph type="title"/>
          </p:nvPr>
        </p:nvSpPr>
        <p:spPr/>
        <p:txBody>
          <a:bodyPr/>
          <a:lstStyle/>
          <a:p>
            <a:r>
              <a:rPr lang="en-US" dirty="0"/>
              <a:t>KAS 6: Drug Delivery</a:t>
            </a:r>
          </a:p>
        </p:txBody>
      </p:sp>
      <p:sp>
        <p:nvSpPr>
          <p:cNvPr id="3" name="Content Placeholder 2">
            <a:extLst>
              <a:ext uri="{FF2B5EF4-FFF2-40B4-BE49-F238E27FC236}">
                <a16:creationId xmlns:a16="http://schemas.microsoft.com/office/drawing/2014/main" id="{C02814B9-D74B-4ECC-A86C-165DDE7B5981}"/>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600" u="sng" dirty="0">
                <a:latin typeface="Helvetica" pitchFamily="34" charset="0"/>
                <a:cs typeface="Helvetica" panose="020B0604020202020204" pitchFamily="34" charset="0"/>
              </a:rPr>
              <a:t>Aggregate evidence quality</a:t>
            </a:r>
            <a:r>
              <a:rPr lang="en-US" sz="1600" dirty="0">
                <a:latin typeface="Helvetica" pitchFamily="34" charset="0"/>
                <a:cs typeface="Helvetica" panose="020B0604020202020204" pitchFamily="34" charset="0"/>
              </a:rPr>
              <a:t>: </a:t>
            </a:r>
            <a:r>
              <a:rPr lang="en-US" altLang="en-US" sz="1600" dirty="0">
                <a:latin typeface="Helvetica" panose="020B0604020202020204" pitchFamily="34" charset="0"/>
                <a:cs typeface="Helvetica" panose="020B0604020202020204" pitchFamily="34" charset="0"/>
              </a:rPr>
              <a:t>Aggregate evidence quality: Grade C, observational studies and Grade D, first principles</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Level of confidence in evidence</a:t>
            </a:r>
            <a:r>
              <a:rPr lang="en-US" altLang="en-US" sz="16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Benefits-harms assessment</a:t>
            </a:r>
            <a:r>
              <a:rPr lang="en-US" altLang="en-US" sz="16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Value judgments</a:t>
            </a:r>
            <a:r>
              <a:rPr lang="en-US" altLang="en-US" sz="1600" dirty="0">
                <a:latin typeface="Helvetica" panose="020B0604020202020204" pitchFamily="34" charset="0"/>
                <a:cs typeface="Helvetica" panose="020B0604020202020204" pitchFamily="34" charset="0"/>
              </a:rPr>
              <a:t>: Despite an absence of RCTs demonstrating a benefit of aural toilet, the guideline development group agreed that cleaning was appropriate, when necessary, to improve penetration of the drops into the ear canal</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Intentional vagueness</a:t>
            </a:r>
            <a:r>
              <a:rPr lang="en-US" altLang="en-US" sz="1600" dirty="0">
                <a:latin typeface="Helvetica" panose="020B0604020202020204" pitchFamily="34" charset="0"/>
                <a:cs typeface="Helvetica" panose="020B0604020202020204" pitchFamily="34" charset="0"/>
              </a:rPr>
              <a:t>: None </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Role of patient preferences</a:t>
            </a:r>
            <a:r>
              <a:rPr lang="en-US" altLang="en-US" sz="1600" dirty="0">
                <a:latin typeface="Helvetica" panose="020B0604020202020204" pitchFamily="34" charset="0"/>
                <a:cs typeface="Helvetica" panose="020B0604020202020204" pitchFamily="34" charset="0"/>
              </a:rPr>
              <a:t>: Choice of self-administering drops vs. using assistant</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Exceptions</a:t>
            </a:r>
            <a:r>
              <a:rPr lang="en-US" altLang="en-US" sz="16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Policy level</a:t>
            </a:r>
            <a:r>
              <a:rPr lang="en-US" altLang="en-US" sz="16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sz="1600" u="sng" dirty="0">
                <a:latin typeface="Helvetica" panose="020B0604020202020204" pitchFamily="34" charset="0"/>
                <a:cs typeface="Helvetica" panose="020B0604020202020204" pitchFamily="34" charset="0"/>
              </a:rPr>
              <a:t>Differences of opinion</a:t>
            </a:r>
            <a:r>
              <a:rPr lang="en-US" altLang="en-US" sz="16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2318911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E0C4-D407-4096-B0F1-0CA6B06C2DFB}"/>
              </a:ext>
            </a:extLst>
          </p:cNvPr>
          <p:cNvSpPr>
            <a:spLocks noGrp="1"/>
          </p:cNvSpPr>
          <p:nvPr>
            <p:ph type="title"/>
          </p:nvPr>
        </p:nvSpPr>
        <p:spPr/>
        <p:txBody>
          <a:bodyPr/>
          <a:lstStyle/>
          <a:p>
            <a:r>
              <a:rPr lang="en-US" dirty="0"/>
              <a:t>KAS 7: Non-Intact Tympanic Membrane</a:t>
            </a:r>
          </a:p>
        </p:txBody>
      </p:sp>
      <p:sp>
        <p:nvSpPr>
          <p:cNvPr id="3" name="Content Placeholder 2">
            <a:extLst>
              <a:ext uri="{FF2B5EF4-FFF2-40B4-BE49-F238E27FC236}">
                <a16:creationId xmlns:a16="http://schemas.microsoft.com/office/drawing/2014/main" id="{37849F49-2783-4493-841E-5F898E705D54}"/>
              </a:ext>
            </a:extLst>
          </p:cNvPr>
          <p:cNvSpPr>
            <a:spLocks noGrp="1"/>
          </p:cNvSpPr>
          <p:nvPr>
            <p:ph idx="1"/>
          </p:nvPr>
        </p:nvSpPr>
        <p:spPr/>
        <p:txBody>
          <a:bodyPr>
            <a:normAutofit/>
          </a:bodyPr>
          <a:lstStyle/>
          <a:p>
            <a:pPr marL="0" indent="0">
              <a:lnSpc>
                <a:spcPct val="120000"/>
              </a:lnSpc>
              <a:spcBef>
                <a:spcPts val="0"/>
              </a:spcBef>
              <a:spcAft>
                <a:spcPts val="1800"/>
              </a:spcAft>
              <a:buNone/>
              <a:defRPr/>
            </a:pPr>
            <a:r>
              <a:rPr lang="en-US" altLang="en-US" sz="1800" b="1" dirty="0">
                <a:latin typeface="Helvetica" panose="020B0604020202020204" pitchFamily="34" charset="0"/>
                <a:cs typeface="Helvetica" panose="020B0604020202020204" pitchFamily="34" charset="0"/>
              </a:rPr>
              <a:t>When the patient has a known or suspected perforation of the tympanic membrane, including a tympanostomy tube, the clinician should prescribe a non-ototoxic topical preparation.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reasoning from first principles and on exceptional circumstances where validating studies cannot be performed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Benefits: </a:t>
            </a:r>
            <a:r>
              <a:rPr lang="en-US" altLang="en-US" sz="1800" dirty="0">
                <a:latin typeface="Helvetica" panose="020B0604020202020204" pitchFamily="34" charset="0"/>
                <a:cs typeface="Helvetica" panose="020B0604020202020204" pitchFamily="34" charset="0"/>
              </a:rPr>
              <a:t>Reduce the possibility of hearing loss and balance disturbance</a:t>
            </a:r>
          </a:p>
          <a:p>
            <a:pPr marL="0" indent="0">
              <a:lnSpc>
                <a:spcPct val="120000"/>
              </a:lnSpc>
              <a:spcAft>
                <a:spcPts val="1200"/>
              </a:spcAft>
              <a:buNone/>
            </a:pPr>
            <a:r>
              <a:rPr lang="en-US" sz="1800" u="sng" dirty="0">
                <a:latin typeface="Helvetica" panose="020B0604020202020204" pitchFamily="34" charset="0"/>
                <a:cs typeface="Helvetica" panose="020B0604020202020204" pitchFamily="34" charset="0"/>
              </a:rPr>
              <a:t>Risks, harms, costs: </a:t>
            </a:r>
            <a:r>
              <a:rPr lang="en-US" altLang="en-US" sz="1800" dirty="0">
                <a:latin typeface="Helvetica" panose="020B0604020202020204" pitchFamily="34" charset="0"/>
                <a:cs typeface="Helvetica" panose="020B0604020202020204" pitchFamily="34" charset="0"/>
              </a:rPr>
              <a:t>Eardrops without ototoxicity may be more costly</a:t>
            </a:r>
          </a:p>
        </p:txBody>
      </p:sp>
    </p:spTree>
    <p:extLst>
      <p:ext uri="{BB962C8B-B14F-4D97-AF65-F5344CB8AC3E}">
        <p14:creationId xmlns:p14="http://schemas.microsoft.com/office/powerpoint/2010/main" val="3345441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1E0C4-D407-4096-B0F1-0CA6B06C2DFB}"/>
              </a:ext>
            </a:extLst>
          </p:cNvPr>
          <p:cNvSpPr>
            <a:spLocks noGrp="1"/>
          </p:cNvSpPr>
          <p:nvPr>
            <p:ph type="title"/>
          </p:nvPr>
        </p:nvSpPr>
        <p:spPr/>
        <p:txBody>
          <a:bodyPr/>
          <a:lstStyle/>
          <a:p>
            <a:r>
              <a:rPr lang="en-US" dirty="0"/>
              <a:t>KAS 7: Non-Intact Tympanic Membrane</a:t>
            </a:r>
          </a:p>
        </p:txBody>
      </p:sp>
      <p:sp>
        <p:nvSpPr>
          <p:cNvPr id="3" name="Content Placeholder 2">
            <a:extLst>
              <a:ext uri="{FF2B5EF4-FFF2-40B4-BE49-F238E27FC236}">
                <a16:creationId xmlns:a16="http://schemas.microsoft.com/office/drawing/2014/main" id="{37849F49-2783-4493-841E-5F898E705D54}"/>
              </a:ext>
            </a:extLst>
          </p:cNvPr>
          <p:cNvSpPr>
            <a:spLocks noGrp="1"/>
          </p:cNvSpPr>
          <p:nvPr>
            <p:ph idx="1"/>
          </p:nvPr>
        </p:nvSpPr>
        <p:spPr/>
        <p:txBody>
          <a:bodyPr>
            <a:normAutofit fontScale="47500" lnSpcReduction="20000"/>
          </a:bodyPr>
          <a:lstStyle/>
          <a:p>
            <a:pPr marL="0" indent="0">
              <a:lnSpc>
                <a:spcPct val="120000"/>
              </a:lnSpc>
              <a:spcBef>
                <a:spcPts val="0"/>
              </a:spcBef>
              <a:spcAft>
                <a:spcPts val="600"/>
              </a:spcAft>
              <a:buNone/>
            </a:pPr>
            <a:r>
              <a:rPr lang="en-US" sz="3200" b="1" dirty="0">
                <a:latin typeface="Helvetica" panose="020B0604020202020204" pitchFamily="34" charset="0"/>
                <a:cs typeface="Helvetica" panose="020B0604020202020204" pitchFamily="34" charset="0"/>
              </a:rPr>
              <a:t>Action Statement Profile</a:t>
            </a:r>
            <a:endParaRPr lang="en-US" sz="3200"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Aggregate evidence quality: </a:t>
            </a:r>
            <a:r>
              <a:rPr lang="en-US" altLang="en-US" sz="3200" dirty="0">
                <a:latin typeface="Helvetica" panose="020B0604020202020204" pitchFamily="34" charset="0"/>
                <a:cs typeface="Helvetica" panose="020B0604020202020204" pitchFamily="34" charset="0"/>
              </a:rPr>
              <a:t>Grade D, reasoning from first principles, and Grade X, exceptional situations where validating studies cannot be performed</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Level of confidence in evidence</a:t>
            </a:r>
            <a:r>
              <a:rPr lang="en-US" altLang="en-US" sz="3200" dirty="0">
                <a:latin typeface="Helvetica" panose="020B0604020202020204" pitchFamily="34" charset="0"/>
                <a:cs typeface="Helvetica" panose="020B0604020202020204" pitchFamily="34" charset="0"/>
              </a:rPr>
              <a:t>: Moderate, because of extrapolation of data from animal studies and little direct evidence in patients with AOE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Benefits-harms assessment: </a:t>
            </a:r>
            <a:r>
              <a:rPr lang="en-US" altLang="en-US" sz="3200" dirty="0">
                <a:latin typeface="Helvetica" panose="020B0604020202020204" pitchFamily="34" charset="0"/>
                <a:cs typeface="Helvetica" panose="020B0604020202020204" pitchFamily="34" charset="0"/>
              </a:rPr>
              <a:t>Preponderance of benefit over harm</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Value judgments</a:t>
            </a:r>
            <a:r>
              <a:rPr lang="en-US" altLang="en-US" sz="3200" dirty="0">
                <a:latin typeface="Helvetica" panose="020B0604020202020204" pitchFamily="34" charset="0"/>
                <a:cs typeface="Helvetica" panose="020B0604020202020204" pitchFamily="34" charset="0"/>
              </a:rPr>
              <a:t>: Importance of avoiding iatrogenic hearing loss from a potentially ototoxic topical preparation when non-ototoxic alternatives are available; placing safety above direct cost</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Intentional vagueness: </a:t>
            </a:r>
            <a:r>
              <a:rPr lang="en-US" altLang="en-US" sz="32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Role of patient preferences: </a:t>
            </a:r>
            <a:r>
              <a:rPr lang="en-US" altLang="en-US" sz="32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Exceptions: </a:t>
            </a:r>
            <a:r>
              <a:rPr lang="en-US" altLang="en-US" sz="3200"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Policy level: </a:t>
            </a:r>
            <a:r>
              <a:rPr lang="en-US" altLang="en-US" sz="3200" dirty="0">
                <a:latin typeface="Helvetica" panose="020B0604020202020204" pitchFamily="34" charset="0"/>
                <a:cs typeface="Helvetica" panose="020B0604020202020204" pitchFamily="34" charset="0"/>
              </a:rPr>
              <a:t>Recommendation</a:t>
            </a:r>
          </a:p>
          <a:p>
            <a:pPr marL="0" indent="0">
              <a:lnSpc>
                <a:spcPct val="120000"/>
              </a:lnSpc>
              <a:spcBef>
                <a:spcPts val="0"/>
              </a:spcBef>
              <a:spcAft>
                <a:spcPts val="600"/>
              </a:spcAft>
              <a:buNone/>
              <a:defRPr/>
            </a:pPr>
            <a:r>
              <a:rPr lang="en-US" altLang="en-US" sz="3200" u="sng" dirty="0">
                <a:latin typeface="Helvetica" panose="020B0604020202020204" pitchFamily="34" charset="0"/>
                <a:cs typeface="Helvetica" panose="020B0604020202020204" pitchFamily="34" charset="0"/>
              </a:rPr>
              <a:t>Differences of opinion</a:t>
            </a:r>
            <a:r>
              <a:rPr lang="en-US" altLang="en-US" sz="32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4207036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515A-B0F6-42EF-AB89-0436337B4944}"/>
              </a:ext>
            </a:extLst>
          </p:cNvPr>
          <p:cNvSpPr>
            <a:spLocks noGrp="1"/>
          </p:cNvSpPr>
          <p:nvPr>
            <p:ph type="title"/>
          </p:nvPr>
        </p:nvSpPr>
        <p:spPr/>
        <p:txBody>
          <a:bodyPr/>
          <a:lstStyle/>
          <a:p>
            <a:r>
              <a:rPr lang="en-US" dirty="0"/>
              <a:t>KAS 8: Outcome Assessment</a:t>
            </a:r>
          </a:p>
        </p:txBody>
      </p:sp>
      <p:sp>
        <p:nvSpPr>
          <p:cNvPr id="3" name="Content Placeholder 2">
            <a:extLst>
              <a:ext uri="{FF2B5EF4-FFF2-40B4-BE49-F238E27FC236}">
                <a16:creationId xmlns:a16="http://schemas.microsoft.com/office/drawing/2014/main" id="{F351AF25-010E-4FAA-A503-E4C39E5A916E}"/>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altLang="en-US" sz="1800" b="1" dirty="0">
                <a:latin typeface="Helvetica" panose="020B0604020202020204" pitchFamily="34" charset="0"/>
                <a:cs typeface="Helvetica" panose="020B0604020202020204" pitchFamily="34" charset="0"/>
              </a:rPr>
              <a:t>The clinician should reassess the patient who fails to respond to the initial therapeutic option within 48-72 hours to confirm the diagnosis of diffuse AOE and to exclude other causes of illness. </a:t>
            </a:r>
            <a:r>
              <a:rPr lang="en-US" altLang="en-US" sz="1800" i="1" u="sng" dirty="0">
                <a:latin typeface="Helvetica" panose="020B0604020202020204" pitchFamily="34" charset="0"/>
                <a:cs typeface="Helvetica" panose="020B0604020202020204" pitchFamily="34" charset="0"/>
              </a:rPr>
              <a:t>Recommendation</a:t>
            </a:r>
            <a:r>
              <a:rPr lang="en-US" altLang="en-US" sz="1800" i="1" dirty="0">
                <a:latin typeface="Helvetica" panose="020B0604020202020204" pitchFamily="34" charset="0"/>
                <a:cs typeface="Helvetica" panose="020B0604020202020204" pitchFamily="34" charset="0"/>
              </a:rPr>
              <a:t> based on observational studies and a preponderance of benefit over harm.</a:t>
            </a:r>
            <a:endParaRPr lang="en-US" altLang="en-US" sz="1800" dirty="0">
              <a:latin typeface="Helvetica" panose="020B0604020202020204" pitchFamily="34" charset="0"/>
              <a:cs typeface="Helvetica" panose="020B0604020202020204" pitchFamily="34" charset="0"/>
            </a:endParaRPr>
          </a:p>
          <a:p>
            <a:pPr marL="0" indent="0">
              <a:lnSpc>
                <a:spcPct val="110000"/>
              </a:lnSpc>
              <a:spcBef>
                <a:spcPts val="0"/>
              </a:spcBef>
              <a:spcAft>
                <a:spcPts val="0"/>
              </a:spcAft>
              <a:buNone/>
            </a:pPr>
            <a:r>
              <a:rPr lang="en-US" sz="1800" u="sng" dirty="0">
                <a:latin typeface="Helvetica"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Identify misdiagnosis and potential complications from delayed management; reduce pain</a:t>
            </a:r>
          </a:p>
          <a:p>
            <a:pPr marL="0" indent="0">
              <a:lnSpc>
                <a:spcPct val="110000"/>
              </a:lnSpc>
              <a:spcBef>
                <a:spcPts val="0"/>
              </a:spcBef>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a:t>
            </a:r>
            <a:r>
              <a:rPr lang="en-US" altLang="en-US" sz="1800" dirty="0">
                <a:latin typeface="Helvetica" panose="020B0604020202020204" pitchFamily="34" charset="0"/>
                <a:cs typeface="Helvetica" panose="020B0604020202020204" pitchFamily="34" charset="0"/>
              </a:rPr>
              <a:t>Cost of reevaluation by clinician</a:t>
            </a:r>
          </a:p>
        </p:txBody>
      </p:sp>
    </p:spTree>
    <p:extLst>
      <p:ext uri="{BB962C8B-B14F-4D97-AF65-F5344CB8AC3E}">
        <p14:creationId xmlns:p14="http://schemas.microsoft.com/office/powerpoint/2010/main" val="3733152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4515A-B0F6-42EF-AB89-0436337B4944}"/>
              </a:ext>
            </a:extLst>
          </p:cNvPr>
          <p:cNvSpPr>
            <a:spLocks noGrp="1"/>
          </p:cNvSpPr>
          <p:nvPr>
            <p:ph type="title"/>
          </p:nvPr>
        </p:nvSpPr>
        <p:spPr/>
        <p:txBody>
          <a:bodyPr/>
          <a:lstStyle/>
          <a:p>
            <a:r>
              <a:rPr lang="en-US" dirty="0"/>
              <a:t>KAS 8: Outcome Assessment</a:t>
            </a:r>
          </a:p>
        </p:txBody>
      </p:sp>
      <p:sp>
        <p:nvSpPr>
          <p:cNvPr id="3" name="Content Placeholder 2">
            <a:extLst>
              <a:ext uri="{FF2B5EF4-FFF2-40B4-BE49-F238E27FC236}">
                <a16:creationId xmlns:a16="http://schemas.microsoft.com/office/drawing/2014/main" id="{F351AF25-010E-4FAA-A503-E4C39E5A916E}"/>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Aggregate evidence quality</a:t>
            </a:r>
            <a:r>
              <a:rPr lang="en-US" altLang="en-US" dirty="0">
                <a:latin typeface="Helvetica" panose="020B0604020202020204" pitchFamily="34" charset="0"/>
                <a:cs typeface="Helvetica" panose="020B0604020202020204" pitchFamily="34" charset="0"/>
              </a:rPr>
              <a:t>: Grade C, outcomes from individual treatment arms of randomized controlled trials of efficacy of topical therapy for AOE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Level of confidence in evidence</a:t>
            </a:r>
            <a:r>
              <a:rPr lang="en-US" altLang="en-US" dirty="0">
                <a:latin typeface="Helvetica" panose="020B0604020202020204" pitchFamily="34" charset="0"/>
                <a:cs typeface="Helvetica" panose="020B0604020202020204" pitchFamily="34" charset="0"/>
              </a:rPr>
              <a:t>: Medium, because most randomized trials have been conducted in specialist settings and the generalizability to primary care settings is unknown</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Benefits-harms assessment</a:t>
            </a:r>
            <a:r>
              <a:rPr lang="en-US" altLang="en-US"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Value judgments</a:t>
            </a:r>
            <a:r>
              <a:rPr lang="en-US" alt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Intentional vagueness</a:t>
            </a:r>
            <a:r>
              <a:rPr lang="en-US" altLang="en-US" dirty="0">
                <a:latin typeface="Helvetica" panose="020B0604020202020204" pitchFamily="34" charset="0"/>
                <a:cs typeface="Helvetica" panose="020B0604020202020204" pitchFamily="34" charset="0"/>
              </a:rPr>
              <a:t>: Time frame of 48 to 72 hours is specified since there are no data to substantiate a more precise estimate of time to improvement</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Role of patient preferences</a:t>
            </a:r>
            <a:r>
              <a:rPr lang="en-US" alt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Exceptions</a:t>
            </a:r>
            <a:r>
              <a:rPr lang="en-US" alt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Policy level</a:t>
            </a:r>
            <a:r>
              <a:rPr lang="en-US" altLang="en-US"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600"/>
              </a:spcAft>
              <a:buNone/>
            </a:pPr>
            <a:r>
              <a:rPr lang="en-US" altLang="en-US" u="sng" dirty="0">
                <a:latin typeface="Helvetica" panose="020B0604020202020204" pitchFamily="34" charset="0"/>
                <a:cs typeface="Helvetica" panose="020B0604020202020204" pitchFamily="34" charset="0"/>
              </a:rPr>
              <a:t>Differences of opinion</a:t>
            </a:r>
            <a:r>
              <a:rPr lang="en-US" altLang="en-US"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68667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7275-8938-4CE4-90C3-564D9BF6DFFC}"/>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4532C47B-CEE3-402F-85FC-2FA5CD2F13CB}"/>
              </a:ext>
            </a:extLst>
          </p:cNvPr>
          <p:cNvSpPr>
            <a:spLocks noGrp="1"/>
          </p:cNvSpPr>
          <p:nvPr>
            <p:ph idx="1"/>
          </p:nvPr>
        </p:nvSpPr>
        <p:spPr/>
        <p:txBody>
          <a:bodyPr>
            <a:normAutofit/>
          </a:bodyPr>
          <a:lstStyle/>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Also known as “swimmer’s ear” or “tropical ear,” AOE is one of the most common infections encountered by clinicians, with regional variations based on age and geography. </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Ambulatory visits for AOE were most common in the South (9.1 per 1000 population) and least common in the West (4.3 per 1000 population)</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Medical costs include physician visits and prescriptions for analgesics and systemic medications, such as antibiotics, steroids, or both. </a:t>
            </a:r>
          </a:p>
          <a:p>
            <a:pPr>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Direct costs are estimated at about half a billion dollars annually, and ambulatory care providers spent about 600,000 hours treating AOE.</a:t>
            </a:r>
            <a:r>
              <a:rPr lang="en-US" sz="1800" baseline="30000"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The indirect costs of AOE have not been calculated but are likely to be substantial because of severe and persistent otalgia that limits activities, especially work.</a:t>
            </a:r>
          </a:p>
        </p:txBody>
      </p:sp>
    </p:spTree>
    <p:extLst>
      <p:ext uri="{BB962C8B-B14F-4D97-AF65-F5344CB8AC3E}">
        <p14:creationId xmlns:p14="http://schemas.microsoft.com/office/powerpoint/2010/main" val="2587785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9DD54-2C53-4B29-9FC7-D248E1464F7D}"/>
              </a:ext>
            </a:extLst>
          </p:cNvPr>
          <p:cNvSpPr>
            <a:spLocks noGrp="1"/>
          </p:cNvSpPr>
          <p:nvPr>
            <p:ph type="title"/>
          </p:nvPr>
        </p:nvSpPr>
        <p:spPr/>
        <p:txBody>
          <a:bodyPr/>
          <a:lstStyle/>
          <a:p>
            <a:r>
              <a:rPr lang="en-US" dirty="0"/>
              <a:t>In Summary</a:t>
            </a:r>
          </a:p>
        </p:txBody>
      </p:sp>
      <p:pic>
        <p:nvPicPr>
          <p:cNvPr id="4" name="table">
            <a:extLst>
              <a:ext uri="{FF2B5EF4-FFF2-40B4-BE49-F238E27FC236}">
                <a16:creationId xmlns:a16="http://schemas.microsoft.com/office/drawing/2014/main" id="{7E37C6F4-F72F-4188-BF59-CBCC895B4934}"/>
              </a:ext>
            </a:extLst>
          </p:cNvPr>
          <p:cNvPicPr>
            <a:picLocks noGrp="1" noChangeAspect="1"/>
          </p:cNvPicPr>
          <p:nvPr>
            <p:ph idx="1"/>
          </p:nvPr>
        </p:nvPicPr>
        <p:blipFill>
          <a:blip r:embed="rId2"/>
          <a:stretch>
            <a:fillRect/>
          </a:stretch>
        </p:blipFill>
        <p:spPr>
          <a:xfrm>
            <a:off x="2543530" y="1447800"/>
            <a:ext cx="7104940" cy="4438650"/>
          </a:xfrm>
          <a:prstGeom prst="rect">
            <a:avLst/>
          </a:prstGeom>
        </p:spPr>
      </p:pic>
    </p:spTree>
    <p:extLst>
      <p:ext uri="{BB962C8B-B14F-4D97-AF65-F5344CB8AC3E}">
        <p14:creationId xmlns:p14="http://schemas.microsoft.com/office/powerpoint/2010/main" val="2792052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E1EC-F259-482A-A1F0-7769E5257596}"/>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46AAE1D6-9325-4B13-8441-4C4AB1DF9955}"/>
              </a:ext>
            </a:extLst>
          </p:cNvPr>
          <p:cNvSpPr>
            <a:spLocks noGrp="1"/>
          </p:cNvSpPr>
          <p:nvPr>
            <p:ph idx="1"/>
          </p:nvPr>
        </p:nvSpPr>
        <p:spPr/>
        <p:txBody>
          <a:bodyPr>
            <a:normAutofit fontScale="70000" lnSpcReduction="20000"/>
          </a:bodyPr>
          <a:lstStyle/>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RCTs of absolute and comparative clinical efficacy of ototopical therapy of uncomplicated AOE in primary care settings, including the impact of aural toilet on outcomes </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Clinical trials to determine the efficacy of topical steroids for relief of pain caused by AOE</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Observational studies or clinical trials to determine if water precautions are necessary, or beneficial, during treatment of an active AOE episode </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Observational studies or clinical trials to determine optimal time to discontinue water precautions for AOE</a:t>
            </a:r>
          </a:p>
          <a:p>
            <a:pPr marL="342900" indent="-342900">
              <a:lnSpc>
                <a:spcPct val="120000"/>
              </a:lnSpc>
              <a:spcBef>
                <a:spcPts val="0"/>
              </a:spcBef>
              <a:spcAft>
                <a:spcPts val="600"/>
              </a:spcAft>
            </a:pPr>
            <a:r>
              <a:rPr lang="en-US" dirty="0">
                <a:latin typeface="Helvetica" panose="020B0604020202020204" pitchFamily="34" charset="0"/>
                <a:cs typeface="Helvetica" panose="020B0604020202020204" pitchFamily="34" charset="0"/>
              </a:rPr>
              <a:t>Increased ability to distinguish treatment failure from topical sensitivity when a patient with AOE fails to respond to topical therapy</a:t>
            </a:r>
          </a:p>
        </p:txBody>
      </p:sp>
    </p:spTree>
    <p:extLst>
      <p:ext uri="{BB962C8B-B14F-4D97-AF65-F5344CB8AC3E}">
        <p14:creationId xmlns:p14="http://schemas.microsoft.com/office/powerpoint/2010/main" val="12302011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E1EC-F259-482A-A1F0-7769E5257596}"/>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46AAE1D6-9325-4B13-8441-4C4AB1DF9955}"/>
              </a:ext>
            </a:extLst>
          </p:cNvPr>
          <p:cNvSpPr>
            <a:spLocks noGrp="1"/>
          </p:cNvSpPr>
          <p:nvPr>
            <p:ph idx="1"/>
          </p:nvPr>
        </p:nvSpPr>
        <p:spPr/>
        <p:txBody>
          <a:bodyPr>
            <a:normAutofit fontScale="92500"/>
          </a:bodyPr>
          <a:lstStyle/>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High-quality randomized trials of comparative clinical efficacy for AOE that use an appropriate randomization scheme, use an explicit double-blind protocol, and fully describe dropouts and withdrawals </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High-quality randomized trials assessing the benefit of systemic antimicrobial therapy versus topical therapy in patients stratified by severity of signs and symptoms </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High-quality randomized trials of comparative clinical efficacy for AOE that provide clinical outcomes early in the course of therapy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after 2-4 days of therapy) and compare time to symptom resolution in addition to categorical responses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cure, improvement, failure) for specific days </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Comparative clinical trials of “home therapies”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vinegar, alcohol) versus antimicrobials for treating AOE</a:t>
            </a:r>
          </a:p>
          <a:p>
            <a:pPr marL="342900" indent="-342900">
              <a:lnSpc>
                <a:spcPct val="120000"/>
              </a:lnSpc>
              <a:spcBef>
                <a:spcPts val="0"/>
              </a:spcBef>
              <a:spcAft>
                <a:spcPts val="600"/>
              </a:spcAft>
            </a:pPr>
            <a:r>
              <a:rPr lang="en-US" sz="1800" dirty="0">
                <a:latin typeface="Helvetica" panose="020B0604020202020204" pitchFamily="34" charset="0"/>
                <a:cs typeface="Helvetica" panose="020B0604020202020204" pitchFamily="34" charset="0"/>
              </a:rPr>
              <a:t>Define the optimal duration of topical therapy for AOE and the role of patient preferences</a:t>
            </a:r>
          </a:p>
        </p:txBody>
      </p:sp>
    </p:spTree>
    <p:extLst>
      <p:ext uri="{BB962C8B-B14F-4D97-AF65-F5344CB8AC3E}">
        <p14:creationId xmlns:p14="http://schemas.microsoft.com/office/powerpoint/2010/main" val="42028590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5E1EC-F259-482A-A1F0-7769E5257596}"/>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46AAE1D6-9325-4B13-8441-4C4AB1DF9955}"/>
              </a:ext>
            </a:extLst>
          </p:cNvPr>
          <p:cNvSpPr>
            <a:spLocks noGrp="1"/>
          </p:cNvSpPr>
          <p:nvPr>
            <p:ph idx="1"/>
          </p:nvPr>
        </p:nvSpPr>
        <p:spPr/>
        <p:txBody>
          <a:bodyPr>
            <a:normAutofit/>
          </a:bodyPr>
          <a:lstStyle/>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Define with greater precision the indications for aural toilet and wick placement</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Determine the efficacy of aural toilet as an independent factor when treating AOE</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Comparative clinical trials of wick versus no wick when administering topical therapy</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Comparative clinical trials of suction or active debridement of the ear canal versus dry mopping</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Define the best methods of teaching clinicians, especially those in primary care settings, how to safely and effectively perform aural toilet and wick insertion </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Determine the optimal method to assess tympanic membrane integrity in patients with AOE (</a:t>
            </a:r>
            <a:r>
              <a:rPr lang="en-US" sz="1800" dirty="0" err="1">
                <a:latin typeface="Helvetica" panose="020B0604020202020204" pitchFamily="34" charset="0"/>
                <a:cs typeface="Helvetica" panose="020B0604020202020204" pitchFamily="34" charset="0"/>
              </a:rPr>
              <a:t>eg</a:t>
            </a:r>
            <a:r>
              <a:rPr lang="en-US" sz="1800" dirty="0">
                <a:latin typeface="Helvetica" panose="020B0604020202020204" pitchFamily="34" charset="0"/>
                <a:cs typeface="Helvetica" panose="020B0604020202020204" pitchFamily="34" charset="0"/>
              </a:rPr>
              <a:t>, what is the utility of tympanometry)</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Development of medicated wicks that gradually release drug into the ear canal</a:t>
            </a:r>
          </a:p>
          <a:p>
            <a:pPr marL="285750" indent="-285750">
              <a:lnSpc>
                <a:spcPct val="100000"/>
              </a:lnSpc>
              <a:spcBef>
                <a:spcPts val="0"/>
              </a:spcBef>
              <a:spcAft>
                <a:spcPts val="600"/>
              </a:spcAft>
            </a:pPr>
            <a:r>
              <a:rPr lang="en-US" sz="1800" dirty="0">
                <a:latin typeface="Helvetica" panose="020B0604020202020204" pitchFamily="34" charset="0"/>
                <a:cs typeface="Helvetica" panose="020B0604020202020204" pitchFamily="34" charset="0"/>
              </a:rPr>
              <a:t>Continued monitoring of bacteriology and antibiotic resistance patterns in AOE</a:t>
            </a:r>
          </a:p>
        </p:txBody>
      </p:sp>
    </p:spTree>
    <p:extLst>
      <p:ext uri="{BB962C8B-B14F-4D97-AF65-F5344CB8AC3E}">
        <p14:creationId xmlns:p14="http://schemas.microsoft.com/office/powerpoint/2010/main" val="40863109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pic>
        <p:nvPicPr>
          <p:cNvPr id="7" name="Content Placeholder 6" descr="A screenshot of a social media post&#10;&#10;Description automatically generated">
            <a:extLst>
              <a:ext uri="{FF2B5EF4-FFF2-40B4-BE49-F238E27FC236}">
                <a16:creationId xmlns:a16="http://schemas.microsoft.com/office/drawing/2014/main" id="{769B88D6-6A3D-4119-AF93-EAEF15C8325B}"/>
              </a:ext>
            </a:extLst>
          </p:cNvPr>
          <p:cNvPicPr>
            <a:picLocks noGrp="1" noChangeAspect="1"/>
          </p:cNvPicPr>
          <p:nvPr>
            <p:ph idx="1"/>
          </p:nvPr>
        </p:nvPicPr>
        <p:blipFill>
          <a:blip r:embed="rId2"/>
          <a:stretch>
            <a:fillRect/>
          </a:stretch>
        </p:blipFill>
        <p:spPr>
          <a:xfrm>
            <a:off x="3782790" y="3061982"/>
            <a:ext cx="5960832" cy="3254928"/>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4" y="1747061"/>
            <a:ext cx="4652567" cy="592145"/>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5" y="2471118"/>
            <a:ext cx="4912624" cy="625244"/>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dirty="0"/>
          </a:p>
        </p:txBody>
      </p:sp>
      <p:sp>
        <p:nvSpPr>
          <p:cNvPr id="4" name="TextBox 8">
            <a:extLst>
              <a:ext uri="{FF2B5EF4-FFF2-40B4-BE49-F238E27FC236}">
                <a16:creationId xmlns:a16="http://schemas.microsoft.com/office/drawing/2014/main" id="{3535B83C-3991-4C8A-8CB8-4E7AB2FE5FF2}"/>
              </a:ext>
            </a:extLst>
          </p:cNvPr>
          <p:cNvSpPr txBox="1"/>
          <p:nvPr/>
        </p:nvSpPr>
        <p:spPr>
          <a:xfrm>
            <a:off x="838200" y="4003802"/>
            <a:ext cx="2961639" cy="129266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2"/>
                </a:solidFill>
                <a:latin typeface="Arial" panose="020B0604020202020204" pitchFamily="34" charset="0"/>
                <a:ea typeface="+mn-ea"/>
                <a:cs typeface="Arial" panose="020B0604020202020204" pitchFamily="34" charset="0"/>
              </a:rPr>
              <a:t>What Statement Relates to this Clinical Practice Guideline?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3"/>
          <a:stretch>
            <a:fillRect/>
          </a:stretch>
        </p:blipFill>
        <p:spPr>
          <a:xfrm>
            <a:off x="4919950" y="2037174"/>
            <a:ext cx="7081550" cy="684203"/>
          </a:xfrm>
          <a:prstGeom prst="rect">
            <a:avLst/>
          </a:prstGeom>
        </p:spPr>
      </p:pic>
      <p:sp>
        <p:nvSpPr>
          <p:cNvPr id="11" name="Rectangle 10">
            <a:extLst>
              <a:ext uri="{FF2B5EF4-FFF2-40B4-BE49-F238E27FC236}">
                <a16:creationId xmlns:a16="http://schemas.microsoft.com/office/drawing/2014/main" id="{F709CC8E-F1FB-47CA-80BA-DC2AC3700B0D}"/>
              </a:ext>
            </a:extLst>
          </p:cNvPr>
          <p:cNvSpPr/>
          <p:nvPr/>
        </p:nvSpPr>
        <p:spPr>
          <a:xfrm>
            <a:off x="4919950" y="2722240"/>
            <a:ext cx="6096000" cy="2031325"/>
          </a:xfrm>
          <a:prstGeom prst="rect">
            <a:avLst/>
          </a:prstGeom>
        </p:spPr>
        <p:txBody>
          <a:bodyPr>
            <a:spAutoFit/>
          </a:bodyPr>
          <a:lstStyle/>
          <a:p>
            <a:pPr lvl="0">
              <a:defRPr/>
            </a:pPr>
            <a:r>
              <a:rPr lang="en-US" dirty="0">
                <a:solidFill>
                  <a:schemeClr val="tx2"/>
                </a:solidFill>
                <a:latin typeface="Helvetica" panose="020B0604020202020204" pitchFamily="34" charset="0"/>
                <a:cs typeface="Helvetica" panose="020B0604020202020204" pitchFamily="34" charset="0"/>
              </a:rPr>
              <a:t>Oral antibiotics have significant adverse effects and do not provide adequate coverage of the bacteria that cause most episodes; in contrast, topically administered products do provide coverage for these organisms. Avoidance of oral antibiotics can reduce the spread of antibiotic resistance and the risk of opportunistic infections.</a:t>
            </a:r>
            <a:endParaRPr lang="en-US" kern="0" dirty="0">
              <a:solidFill>
                <a:schemeClr val="tx2"/>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61871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BE04-874A-4478-B737-6E85EA67CF54}"/>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AFC84A7A-2D6F-4DC8-BDA2-DD5E9669B724}"/>
              </a:ext>
            </a:extLst>
          </p:cNvPr>
          <p:cNvSpPr>
            <a:spLocks noGrp="1"/>
          </p:cNvSpPr>
          <p:nvPr>
            <p:ph idx="1"/>
          </p:nvPr>
        </p:nvSpPr>
        <p:spPr/>
        <p:txBody>
          <a:bodyPr/>
          <a:lstStyle/>
          <a:p>
            <a:pPr marL="971550" indent="-457200">
              <a:spcBef>
                <a:spcPts val="1200"/>
              </a:spcBef>
              <a:spcAft>
                <a:spcPts val="1200"/>
              </a:spcAft>
              <a:buClr>
                <a:srgbClr val="C0040F"/>
              </a:buClr>
            </a:pPr>
            <a:r>
              <a:rPr lang="en-US" dirty="0">
                <a:latin typeface="Helvetica"/>
                <a:cs typeface="Helvetica"/>
              </a:rPr>
              <a:t>Rich Rosenfeld, MD, MPH (Chair)</a:t>
            </a:r>
          </a:p>
          <a:p>
            <a:pPr marL="971550" indent="-457200">
              <a:spcBef>
                <a:spcPts val="1200"/>
              </a:spcBef>
              <a:spcAft>
                <a:spcPts val="1200"/>
              </a:spcAft>
              <a:buClr>
                <a:srgbClr val="C0040F"/>
              </a:buClr>
            </a:pPr>
            <a:r>
              <a:rPr lang="en-US" dirty="0">
                <a:latin typeface="Helvetica"/>
                <a:cs typeface="Helvetica"/>
              </a:rPr>
              <a:t>Seth Schwartz, MD, MPH (Methodologist)</a:t>
            </a:r>
          </a:p>
        </p:txBody>
      </p:sp>
    </p:spTree>
    <p:extLst>
      <p:ext uri="{BB962C8B-B14F-4D97-AF65-F5344CB8AC3E}">
        <p14:creationId xmlns:p14="http://schemas.microsoft.com/office/powerpoint/2010/main" val="4062081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AC28-7C68-4E17-8860-7C2E879C4329}"/>
              </a:ext>
            </a:extLst>
          </p:cNvPr>
          <p:cNvSpPr>
            <a:spLocks noGrp="1"/>
          </p:cNvSpPr>
          <p:nvPr>
            <p:ph type="title"/>
          </p:nvPr>
        </p:nvSpPr>
        <p:spPr/>
        <p:txBody>
          <a:bodyPr/>
          <a:lstStyle/>
          <a:p>
            <a:r>
              <a:rPr lang="en-US" dirty="0"/>
              <a:t>Multi-Disciplinary Panel</a:t>
            </a:r>
          </a:p>
        </p:txBody>
      </p:sp>
      <p:sp>
        <p:nvSpPr>
          <p:cNvPr id="3" name="Content Placeholder 2">
            <a:extLst>
              <a:ext uri="{FF2B5EF4-FFF2-40B4-BE49-F238E27FC236}">
                <a16:creationId xmlns:a16="http://schemas.microsoft.com/office/drawing/2014/main" id="{A18B86B1-8A54-4DC7-BA1A-14E634408DC9}"/>
              </a:ext>
            </a:extLst>
          </p:cNvPr>
          <p:cNvSpPr>
            <a:spLocks noGrp="1"/>
          </p:cNvSpPr>
          <p:nvPr>
            <p:ph idx="1"/>
          </p:nvPr>
        </p:nvSpPr>
        <p:spPr/>
        <p:txBody>
          <a:bodyPr>
            <a:normAutofit fontScale="85000" lnSpcReduction="10000"/>
          </a:bodyPr>
          <a:lstStyle/>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C. Ron Cannon MD,                                                              Otolaryngology</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Peter S. Roland MD,                                                             Otolaryngology</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Geoffrey R. Simon MD,                                                                 Pediatrics</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K. Ashok Kumar, MD, FRCS, FAAFP,                                 Family physician</a:t>
            </a:r>
          </a:p>
          <a:p>
            <a:pPr marL="0" indent="0" defTabSz="509588" fontAlgn="b">
              <a:spcBef>
                <a:spcPts val="600"/>
              </a:spcBef>
              <a:spcAft>
                <a:spcPts val="600"/>
              </a:spcAft>
              <a:buNone/>
            </a:pPr>
            <a:r>
              <a:rPr lang="en-US" dirty="0">
                <a:latin typeface="Helvetica" panose="020B0604020202020204" pitchFamily="34" charset="0"/>
                <a:cs typeface="Helvetica" panose="020B0604020202020204" pitchFamily="34" charset="0"/>
              </a:rPr>
              <a:t>William W. Huang, MD, MPH,                                                   Dermatology</a:t>
            </a:r>
          </a:p>
          <a:p>
            <a:pPr marL="0" indent="0" fontAlgn="b">
              <a:spcBef>
                <a:spcPts val="600"/>
              </a:spcBef>
              <a:spcAft>
                <a:spcPts val="600"/>
              </a:spcAft>
              <a:buNone/>
            </a:pPr>
            <a:r>
              <a:rPr lang="en-US" dirty="0">
                <a:latin typeface="Helvetica" panose="020B0604020202020204" pitchFamily="34" charset="0"/>
                <a:cs typeface="Helvetica" panose="020B0604020202020204" pitchFamily="34" charset="0"/>
              </a:rPr>
              <a:t>Helen W. Haskell, MA                                                   Consumer Advocate </a:t>
            </a:r>
          </a:p>
          <a:p>
            <a:pPr marL="0" indent="0">
              <a:buNone/>
            </a:pPr>
            <a:endParaRPr lang="en-US" dirty="0"/>
          </a:p>
        </p:txBody>
      </p:sp>
    </p:spTree>
    <p:extLst>
      <p:ext uri="{BB962C8B-B14F-4D97-AF65-F5344CB8AC3E}">
        <p14:creationId xmlns:p14="http://schemas.microsoft.com/office/powerpoint/2010/main" val="4699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EB28C-980C-480E-BDDA-9DDF34E31FAB}"/>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7AF3D54A-974B-4F99-8F54-2AFC06780FE9}"/>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Developed using an explicit and transparent a priori protocol</a:t>
            </a:r>
          </a:p>
          <a:p>
            <a:pPr>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p:txBody>
      </p:sp>
    </p:spTree>
    <p:extLst>
      <p:ext uri="{BB962C8B-B14F-4D97-AF65-F5344CB8AC3E}">
        <p14:creationId xmlns:p14="http://schemas.microsoft.com/office/powerpoint/2010/main" val="401230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E37B-A0E2-445D-B18D-28ACE828B12F}"/>
              </a:ext>
            </a:extLst>
          </p:cNvPr>
          <p:cNvSpPr>
            <a:spLocks noGrp="1"/>
          </p:cNvSpPr>
          <p:nvPr>
            <p:ph type="title"/>
          </p:nvPr>
        </p:nvSpPr>
        <p:spPr/>
        <p:txBody>
          <a:bodyPr/>
          <a:lstStyle/>
          <a:p>
            <a:r>
              <a:rPr lang="en-US" dirty="0"/>
              <a:t>CPG Goals</a:t>
            </a:r>
          </a:p>
        </p:txBody>
      </p:sp>
      <p:sp>
        <p:nvSpPr>
          <p:cNvPr id="3" name="Content Placeholder 2">
            <a:extLst>
              <a:ext uri="{FF2B5EF4-FFF2-40B4-BE49-F238E27FC236}">
                <a16:creationId xmlns:a16="http://schemas.microsoft.com/office/drawing/2014/main" id="{A648580D-6612-4B92-AB50-4DAE676C4FAF}"/>
              </a:ext>
            </a:extLst>
          </p:cNvPr>
          <p:cNvSpPr>
            <a:spLocks noGrp="1"/>
          </p:cNvSpPr>
          <p:nvPr>
            <p:ph idx="1"/>
          </p:nvPr>
        </p:nvSpPr>
        <p:spPr/>
        <p:txBody>
          <a:bodyPr/>
          <a:lstStyle/>
          <a:p>
            <a:pPr marL="990600" indent="-457200">
              <a:spcBef>
                <a:spcPts val="988"/>
              </a:spcBef>
              <a:buClr>
                <a:srgbClr val="C0040F"/>
              </a:buClr>
            </a:pPr>
            <a:r>
              <a:rPr lang="en-US" dirty="0">
                <a:latin typeface="Helvetica"/>
                <a:cs typeface="Helvetica"/>
              </a:rPr>
              <a:t>Focus on quality improvement opportunities</a:t>
            </a:r>
          </a:p>
          <a:p>
            <a:pPr marL="5905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Define actionable statements for clinicians regardless of discipline to improve care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be comprehensive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limit or restrict care provided by clinicians to individual patients </a:t>
            </a:r>
          </a:p>
        </p:txBody>
      </p:sp>
    </p:spTree>
    <p:extLst>
      <p:ext uri="{BB962C8B-B14F-4D97-AF65-F5344CB8AC3E}">
        <p14:creationId xmlns:p14="http://schemas.microsoft.com/office/powerpoint/2010/main" val="333026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44BD-915E-4CF7-86C3-D3664B5A9EAE}"/>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AB619B34-4C88-4A5B-A87D-186556E7FC69}"/>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Performed by an information specialist </a:t>
            </a:r>
          </a:p>
          <a:p>
            <a:pPr>
              <a:spcBef>
                <a:spcPts val="1200"/>
              </a:spcBef>
              <a:spcAft>
                <a:spcPts val="1200"/>
              </a:spcAft>
              <a:buClr>
                <a:srgbClr val="C0040F"/>
              </a:buClr>
            </a:pPr>
            <a:r>
              <a:rPr lang="en-US" dirty="0">
                <a:latin typeface="Helvetica"/>
                <a:cs typeface="Helvetica"/>
              </a:rPr>
              <a:t>Clinical Practice Guidelines – 6 identified, 0 included in the final CPG</a:t>
            </a:r>
          </a:p>
          <a:p>
            <a:pPr>
              <a:spcBef>
                <a:spcPts val="1200"/>
              </a:spcBef>
              <a:spcAft>
                <a:spcPts val="1200"/>
              </a:spcAft>
              <a:buClr>
                <a:srgbClr val="C0040F"/>
              </a:buClr>
            </a:pPr>
            <a:r>
              <a:rPr lang="en-US" dirty="0">
                <a:latin typeface="Helvetica"/>
                <a:cs typeface="Helvetica"/>
              </a:rPr>
              <a:t>Systematic Reviews – 44 identified, 2 included in the final CPG</a:t>
            </a:r>
          </a:p>
          <a:p>
            <a:pPr>
              <a:spcBef>
                <a:spcPts val="1200"/>
              </a:spcBef>
              <a:spcAft>
                <a:spcPts val="1200"/>
              </a:spcAft>
              <a:buClr>
                <a:srgbClr val="C0040F"/>
              </a:buClr>
            </a:pPr>
            <a:r>
              <a:rPr lang="en-US" dirty="0">
                <a:latin typeface="Helvetica"/>
                <a:cs typeface="Helvetica"/>
              </a:rPr>
              <a:t>Randomized Controlled Trials – 52 identified, 12 included in the final CPG</a:t>
            </a:r>
          </a:p>
        </p:txBody>
      </p:sp>
    </p:spTree>
    <p:extLst>
      <p:ext uri="{BB962C8B-B14F-4D97-AF65-F5344CB8AC3E}">
        <p14:creationId xmlns:p14="http://schemas.microsoft.com/office/powerpoint/2010/main" val="3246888038"/>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24</TotalTime>
  <Words>3127</Words>
  <Application>Microsoft Office PowerPoint</Application>
  <PresentationFormat>Widescreen</PresentationFormat>
  <Paragraphs>239</Paragraphs>
  <Slides>39</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39</vt:i4>
      </vt:variant>
    </vt:vector>
  </HeadingPairs>
  <TitlesOfParts>
    <vt:vector size="49"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Update: Acute Otitis Externa</vt:lpstr>
      <vt:lpstr>Disclaimer</vt:lpstr>
      <vt:lpstr>Burden</vt:lpstr>
      <vt:lpstr>Clinical Practice Guideline Development Manual: Third Edition Rosenfeld, Shiffman, and Robertson</vt:lpstr>
      <vt:lpstr>CPG Leadership</vt:lpstr>
      <vt:lpstr>Multi-Disciplinary Panel</vt:lpstr>
      <vt:lpstr>CPG Development</vt:lpstr>
      <vt:lpstr>CPG Goals</vt:lpstr>
      <vt:lpstr>Literature Search</vt:lpstr>
      <vt:lpstr>External Peer Review</vt:lpstr>
      <vt:lpstr>Differences from Prior Guideline</vt:lpstr>
      <vt:lpstr>Target Population</vt:lpstr>
      <vt:lpstr>Strength of Action Terms/Implied Levels of Obligation</vt:lpstr>
      <vt:lpstr>KAS 1: Differential Diagnosis</vt:lpstr>
      <vt:lpstr>KAS 1: Differential Diagnosis</vt:lpstr>
      <vt:lpstr>KAS 2: Modifying Factors</vt:lpstr>
      <vt:lpstr>KAS 2: Modifying Factors</vt:lpstr>
      <vt:lpstr>KAS 3: Pain Management</vt:lpstr>
      <vt:lpstr>KAS 3: Pain Management</vt:lpstr>
      <vt:lpstr>KAS 4: Systematic Antimicrobials</vt:lpstr>
      <vt:lpstr>KAS 4: Systematic Antimicrobials</vt:lpstr>
      <vt:lpstr>KAS 5: Topical Therapy</vt:lpstr>
      <vt:lpstr>KAS 5: Topical Therapy</vt:lpstr>
      <vt:lpstr>KAS 6: Drug Delivery</vt:lpstr>
      <vt:lpstr>KAS 6: Drug Delivery</vt:lpstr>
      <vt:lpstr>KAS 7: Non-Intact Tympanic Membrane</vt:lpstr>
      <vt:lpstr>KAS 7: Non-Intact Tympanic Membrane</vt:lpstr>
      <vt:lpstr>KAS 8: Outcome Assessment</vt:lpstr>
      <vt:lpstr>KAS 8: Outcome Assessment</vt:lpstr>
      <vt:lpstr>In Summary</vt:lpstr>
      <vt:lpstr>Research Needs</vt:lpstr>
      <vt:lpstr>Research Needs (cont’d)</vt:lpstr>
      <vt:lpstr>Research Needs (cont’d)</vt:lpstr>
      <vt:lpstr>Choosing Wisely®</vt:lpstr>
      <vt:lpstr>AAO-HNSF List of 10 Things Physicians and Patients Should Question</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Update: Acute Otitis Externa</dc:title>
  <dc:creator>Lambie, Erin</dc:creator>
  <cp:lastModifiedBy>Driver, Aubree</cp:lastModifiedBy>
  <cp:revision>7</cp:revision>
  <dcterms:created xsi:type="dcterms:W3CDTF">2018-09-21T18:38:35Z</dcterms:created>
  <dcterms:modified xsi:type="dcterms:W3CDTF">2019-06-24T17:49:20Z</dcterms:modified>
</cp:coreProperties>
</file>