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61" r:id="rId2"/>
    <p:sldMasterId id="2147483666" r:id="rId3"/>
    <p:sldMasterId id="2147483671" r:id="rId4"/>
    <p:sldMasterId id="2147483677" r:id="rId5"/>
    <p:sldMasterId id="2147483681" r:id="rId6"/>
    <p:sldMasterId id="2147483685" r:id="rId7"/>
  </p:sldMasterIdLst>
  <p:notesMasterIdLst>
    <p:notesMasterId r:id="rId56"/>
  </p:notesMasterIdLst>
  <p:handoutMasterIdLst>
    <p:handoutMasterId r:id="rId57"/>
  </p:handoutMasterIdLst>
  <p:sldIdLst>
    <p:sldId id="259" r:id="rId8"/>
    <p:sldId id="300" r:id="rId9"/>
    <p:sldId id="262" r:id="rId10"/>
    <p:sldId id="260" r:id="rId11"/>
    <p:sldId id="261" r:id="rId12"/>
    <p:sldId id="347" r:id="rId13"/>
    <p:sldId id="263" r:id="rId14"/>
    <p:sldId id="266" r:id="rId15"/>
    <p:sldId id="267" r:id="rId16"/>
    <p:sldId id="268" r:id="rId17"/>
    <p:sldId id="264" r:id="rId18"/>
    <p:sldId id="265" r:id="rId19"/>
    <p:sldId id="34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6" r:id="rId47"/>
    <p:sldId id="295" r:id="rId48"/>
    <p:sldId id="297" r:id="rId49"/>
    <p:sldId id="298" r:id="rId50"/>
    <p:sldId id="342" r:id="rId51"/>
    <p:sldId id="343" r:id="rId52"/>
    <p:sldId id="344" r:id="rId53"/>
    <p:sldId id="345" r:id="rId54"/>
    <p:sldId id="346"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bie, Erin" initials="LE" lastIdx="2" clrIdx="0">
    <p:extLst>
      <p:ext uri="{19B8F6BF-5375-455C-9EA6-DF929625EA0E}">
        <p15:presenceInfo xmlns:p15="http://schemas.microsoft.com/office/powerpoint/2012/main" userId="S-1-5-21-1057314620-1865220269-927750060-139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45"/>
  </p:normalViewPr>
  <p:slideViewPr>
    <p:cSldViewPr snapToGrid="0" snapToObjects="1">
      <p:cViewPr varScale="1">
        <p:scale>
          <a:sx n="99" d="100"/>
          <a:sy n="99" d="100"/>
        </p:scale>
        <p:origin x="72" y="72"/>
      </p:cViewPr>
      <p:guideLst/>
    </p:cSldViewPr>
  </p:slideViewPr>
  <p:notesTextViewPr>
    <p:cViewPr>
      <p:scale>
        <a:sx n="1" d="1"/>
        <a:sy n="1" d="1"/>
      </p:scale>
      <p:origin x="0" y="0"/>
    </p:cViewPr>
  </p:notesTextViewPr>
  <p:notesViewPr>
    <p:cSldViewPr snapToGrid="0" snapToObjects="1">
      <p:cViewPr varScale="1">
        <p:scale>
          <a:sx n="145" d="100"/>
          <a:sy n="145" d="100"/>
        </p:scale>
        <p:origin x="5880"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notesMaster" Target="notesMasters/notesMaster1.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0A6B2-B25D-F646-A061-2CFC3C35B0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AB36EC0-886D-034F-B0E9-26CD3CE064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177A77-2B2D-C044-8C89-6828D73A5110}" type="datetimeFigureOut">
              <a:rPr lang="en-US" smtClean="0"/>
              <a:t>6/24/2019</a:t>
            </a:fld>
            <a:endParaRPr lang="en-US"/>
          </a:p>
        </p:txBody>
      </p:sp>
      <p:sp>
        <p:nvSpPr>
          <p:cNvPr id="4" name="Footer Placeholder 3">
            <a:extLst>
              <a:ext uri="{FF2B5EF4-FFF2-40B4-BE49-F238E27FC236}">
                <a16:creationId xmlns:a16="http://schemas.microsoft.com/office/drawing/2014/main" id="{AA6F8C94-0A87-944D-9538-F5EA6230EF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6F276E-6643-AE4D-BC90-2880E65713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3BF595-5011-3445-A1F1-4085370E60F0}" type="slidenum">
              <a:rPr lang="en-US" smtClean="0"/>
              <a:t>‹#›</a:t>
            </a:fld>
            <a:endParaRPr lang="en-US"/>
          </a:p>
        </p:txBody>
      </p:sp>
    </p:spTree>
    <p:extLst>
      <p:ext uri="{BB962C8B-B14F-4D97-AF65-F5344CB8AC3E}">
        <p14:creationId xmlns:p14="http://schemas.microsoft.com/office/powerpoint/2010/main" val="1950219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91137-0312-9748-99D2-021ED3DC5FC5}" type="datetimeFigureOut">
              <a:rPr lang="en-US" smtClean="0"/>
              <a:t>6/24/2019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2B287-2F00-C44E-A09D-DC92986E9D1C}" type="slidenum">
              <a:rPr lang="en-US" smtClean="0"/>
              <a:t>‹#›</a:t>
            </a:fld>
            <a:endParaRPr lang="en-US"/>
          </a:p>
        </p:txBody>
      </p:sp>
    </p:spTree>
    <p:extLst>
      <p:ext uri="{BB962C8B-B14F-4D97-AF65-F5344CB8AC3E}">
        <p14:creationId xmlns:p14="http://schemas.microsoft.com/office/powerpoint/2010/main" val="2925807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73978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E42B71-E935-4E4B-9921-980CE5781BF3}"/>
              </a:ext>
            </a:extLst>
          </p:cNvPr>
          <p:cNvSpPr>
            <a:spLocks noGrp="1"/>
          </p:cNvSpPr>
          <p:nvPr>
            <p:ph type="body" idx="1" hasCustomPrompt="1"/>
          </p:nvPr>
        </p:nvSpPr>
        <p:spPr>
          <a:xfrm>
            <a:off x="831850" y="4913509"/>
            <a:ext cx="10515600" cy="558183"/>
          </a:xfrm>
        </p:spPr>
        <p:txBody>
          <a:bodyPr>
            <a:noAutofit/>
          </a:bodyPr>
          <a:lstStyle>
            <a:lvl1pPr marL="0" indent="0" algn="ctr">
              <a:buNone/>
              <a:defRPr sz="4000" b="1">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sp>
        <p:nvSpPr>
          <p:cNvPr id="9" name="Text Placeholder 2">
            <a:extLst>
              <a:ext uri="{FF2B5EF4-FFF2-40B4-BE49-F238E27FC236}">
                <a16:creationId xmlns:a16="http://schemas.microsoft.com/office/drawing/2014/main" id="{BC0A910A-9472-8D4C-95DF-C3351AFC9744}"/>
              </a:ext>
            </a:extLst>
          </p:cNvPr>
          <p:cNvSpPr>
            <a:spLocks noGrp="1"/>
          </p:cNvSpPr>
          <p:nvPr>
            <p:ph type="body" idx="10" hasCustomPrompt="1"/>
          </p:nvPr>
        </p:nvSpPr>
        <p:spPr>
          <a:xfrm>
            <a:off x="831850" y="5514301"/>
            <a:ext cx="10515600" cy="558183"/>
          </a:xfrm>
        </p:spPr>
        <p:txBody>
          <a:bodyPr>
            <a:normAutofit/>
          </a:bodyPr>
          <a:lstStyle>
            <a:lvl1pPr marL="0" indent="0" algn="ctr">
              <a:buNone/>
              <a:defRPr sz="1800" b="0" i="1">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pic>
        <p:nvPicPr>
          <p:cNvPr id="4" name="Picture 3">
            <a:extLst>
              <a:ext uri="{FF2B5EF4-FFF2-40B4-BE49-F238E27FC236}">
                <a16:creationId xmlns:a16="http://schemas.microsoft.com/office/drawing/2014/main" id="{02C2A52E-3D8E-FE41-A31C-954B1337A873}"/>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1958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5517E05C-D502-3F4A-B704-AD89C615CC0C}"/>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573398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3956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A89F90-503B-CC46-B6F2-C6FDFA91C128}"/>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3109302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2252531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76247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2210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7064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4248900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889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4088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8360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738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5908334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3758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302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50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62757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709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24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446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031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45715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2.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4.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image" Target="../media/image3.emf"/><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1.png"/><Relationship Id="rId5" Type="http://schemas.openxmlformats.org/officeDocument/2006/relationships/theme" Target="../theme/theme5.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emf"/><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3.emf"/><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792065"/>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28775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Tree>
    <p:extLst>
      <p:ext uri="{BB962C8B-B14F-4D97-AF65-F5344CB8AC3E}">
        <p14:creationId xmlns:p14="http://schemas.microsoft.com/office/powerpoint/2010/main" val="327943813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069E44C-0297-A148-89BE-5B81D539F59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257676" y="-528958"/>
            <a:ext cx="16219163" cy="8737239"/>
          </a:xfrm>
          <a:prstGeom prst="rect">
            <a:avLst/>
          </a:prstGeom>
        </p:spPr>
      </p:pic>
    </p:spTree>
    <p:extLst>
      <p:ext uri="{BB962C8B-B14F-4D97-AF65-F5344CB8AC3E}">
        <p14:creationId xmlns:p14="http://schemas.microsoft.com/office/powerpoint/2010/main" val="4900872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566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06FAF2C-CBAD-F24A-B180-97C6C5AD7DFD}"/>
              </a:ext>
            </a:extLst>
          </p:cNvPr>
          <p:cNvPicPr>
            <a:picLocks noChangeAspect="1"/>
          </p:cNvPicPr>
          <p:nvPr userDrawn="1"/>
        </p:nvPicPr>
        <p:blipFill>
          <a:blip r:embed="rId7"/>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39164535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9" r:id="rId4"/>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6"/>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1573610-AB7D-E94B-84F9-D1B5F4DBFC72}"/>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408778913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8" name="Picture 7">
            <a:extLst>
              <a:ext uri="{FF2B5EF4-FFF2-40B4-BE49-F238E27FC236}">
                <a16:creationId xmlns:a16="http://schemas.microsoft.com/office/drawing/2014/main" id="{29A5B91D-F071-FC41-A576-D24CDF427013}"/>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53804122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www.entnet.org/ChoosingWisely" TargetMode="External"/><Relationship Id="rId1" Type="http://schemas.openxmlformats.org/officeDocument/2006/relationships/slideLayout" Target="../slideLayouts/slideLayout16.xml"/></Relationships>
</file>

<file path=ppt/slides/_rels/slide45.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14.gif"/><Relationship Id="rId2" Type="http://schemas.openxmlformats.org/officeDocument/2006/relationships/image" Target="../media/image9.jpg"/><Relationship Id="rId1" Type="http://schemas.openxmlformats.org/officeDocument/2006/relationships/slideLayout" Target="../slideLayouts/slideLayout16.xml"/><Relationship Id="rId6" Type="http://schemas.openxmlformats.org/officeDocument/2006/relationships/image" Target="../media/image13.gif"/><Relationship Id="rId5" Type="http://schemas.openxmlformats.org/officeDocument/2006/relationships/image" Target="../media/image12.gif"/><Relationship Id="rId4" Type="http://schemas.openxmlformats.org/officeDocument/2006/relationships/image" Target="../media/image11.gif"/></Relationships>
</file>

<file path=ppt/slides/_rels/slide4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5.PNG"/><Relationship Id="rId1" Type="http://schemas.openxmlformats.org/officeDocument/2006/relationships/slideLayout" Target="../slideLayouts/slideLayout16.xml"/><Relationship Id="rId5" Type="http://schemas.openxmlformats.org/officeDocument/2006/relationships/image" Target="../media/image17.gif"/><Relationship Id="rId4" Type="http://schemas.openxmlformats.org/officeDocument/2006/relationships/image" Target="../media/image16.gi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DDE4C-4D0B-41F9-9487-0883C50594C5}"/>
              </a:ext>
            </a:extLst>
          </p:cNvPr>
          <p:cNvSpPr>
            <a:spLocks noGrp="1"/>
          </p:cNvSpPr>
          <p:nvPr>
            <p:ph type="ctrTitle"/>
          </p:nvPr>
        </p:nvSpPr>
        <p:spPr/>
        <p:txBody>
          <a:bodyPr>
            <a:normAutofit fontScale="90000"/>
          </a:bodyPr>
          <a:lstStyle/>
          <a:p>
            <a:r>
              <a:rPr lang="en-US" dirty="0"/>
              <a:t>AAO-HNSF</a:t>
            </a:r>
            <a:br>
              <a:rPr lang="en-US" dirty="0"/>
            </a:br>
            <a:r>
              <a:rPr lang="en-US" dirty="0"/>
              <a:t>Clinical Practice Guideline: Bell’s Palsy</a:t>
            </a:r>
          </a:p>
        </p:txBody>
      </p:sp>
      <p:sp>
        <p:nvSpPr>
          <p:cNvPr id="3" name="Subtitle 2">
            <a:extLst>
              <a:ext uri="{FF2B5EF4-FFF2-40B4-BE49-F238E27FC236}">
                <a16:creationId xmlns:a16="http://schemas.microsoft.com/office/drawing/2014/main" id="{604BDF44-DE92-4EE1-87FC-69EEA9A400A5}"/>
              </a:ext>
            </a:extLst>
          </p:cNvPr>
          <p:cNvSpPr>
            <a:spLocks noGrp="1"/>
          </p:cNvSpPr>
          <p:nvPr>
            <p:ph type="subTitle" idx="1"/>
          </p:nvPr>
        </p:nvSpPr>
        <p:spPr/>
        <p:txBody>
          <a:bodyPr anchor="ctr"/>
          <a:lstStyle/>
          <a:p>
            <a:r>
              <a:rPr lang="en-US" dirty="0"/>
              <a:t>(Published November 2013)</a:t>
            </a:r>
          </a:p>
        </p:txBody>
      </p:sp>
    </p:spTree>
    <p:extLst>
      <p:ext uri="{BB962C8B-B14F-4D97-AF65-F5344CB8AC3E}">
        <p14:creationId xmlns:p14="http://schemas.microsoft.com/office/powerpoint/2010/main" val="243650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DE370-A0D3-4B2C-BA4D-762AC4DC3373}"/>
              </a:ext>
            </a:extLst>
          </p:cNvPr>
          <p:cNvSpPr>
            <a:spLocks noGrp="1"/>
          </p:cNvSpPr>
          <p:nvPr>
            <p:ph type="title"/>
          </p:nvPr>
        </p:nvSpPr>
        <p:spPr/>
        <p:txBody>
          <a:bodyPr/>
          <a:lstStyle/>
          <a:p>
            <a:r>
              <a:rPr lang="en-US" dirty="0"/>
              <a:t>External Peer Review</a:t>
            </a:r>
          </a:p>
        </p:txBody>
      </p:sp>
      <p:sp>
        <p:nvSpPr>
          <p:cNvPr id="3" name="Content Placeholder 2">
            <a:extLst>
              <a:ext uri="{FF2B5EF4-FFF2-40B4-BE49-F238E27FC236}">
                <a16:creationId xmlns:a16="http://schemas.microsoft.com/office/drawing/2014/main" id="{8896EF33-C81C-452C-886A-9A7775F0C03A}"/>
              </a:ext>
            </a:extLst>
          </p:cNvPr>
          <p:cNvSpPr>
            <a:spLocks noGrp="1"/>
          </p:cNvSpPr>
          <p:nvPr>
            <p:ph idx="1"/>
          </p:nvPr>
        </p:nvSpPr>
        <p:spPr/>
        <p:txBody>
          <a:bodyPr/>
          <a:lstStyle/>
          <a:p>
            <a:pPr marL="0" indent="0">
              <a:buNone/>
            </a:pPr>
            <a:r>
              <a:rPr lang="en-US" sz="2000" dirty="0">
                <a:latin typeface="Helvetica"/>
                <a:cs typeface="Helvetica"/>
              </a:rPr>
              <a:t>27 reviewers from the 16 organizations/committees (listed below) submitted 163 comments. Resulted in 83 edits/changes to the draft CPG.</a:t>
            </a:r>
          </a:p>
          <a:p>
            <a:pPr marL="0" indent="0">
              <a:buNone/>
            </a:pPr>
            <a:endParaRPr lang="en-US" dirty="0"/>
          </a:p>
        </p:txBody>
      </p:sp>
      <p:pic>
        <p:nvPicPr>
          <p:cNvPr id="4" name="table">
            <a:extLst>
              <a:ext uri="{FF2B5EF4-FFF2-40B4-BE49-F238E27FC236}">
                <a16:creationId xmlns:a16="http://schemas.microsoft.com/office/drawing/2014/main" id="{73AD6F2A-ED09-4D9D-B375-957D8F21E3C8}"/>
              </a:ext>
            </a:extLst>
          </p:cNvPr>
          <p:cNvPicPr>
            <a:picLocks noChangeAspect="1"/>
          </p:cNvPicPr>
          <p:nvPr/>
        </p:nvPicPr>
        <p:blipFill>
          <a:blip r:embed="rId2"/>
          <a:stretch>
            <a:fillRect/>
          </a:stretch>
        </p:blipFill>
        <p:spPr>
          <a:xfrm>
            <a:off x="2290131" y="2510561"/>
            <a:ext cx="7611737" cy="3481934"/>
          </a:xfrm>
          <a:prstGeom prst="rect">
            <a:avLst/>
          </a:prstGeom>
        </p:spPr>
      </p:pic>
    </p:spTree>
    <p:extLst>
      <p:ext uri="{BB962C8B-B14F-4D97-AF65-F5344CB8AC3E}">
        <p14:creationId xmlns:p14="http://schemas.microsoft.com/office/powerpoint/2010/main" val="4009230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5E3E3-F2A9-4B1E-96EF-DC9738E1329B}"/>
              </a:ext>
            </a:extLst>
          </p:cNvPr>
          <p:cNvSpPr>
            <a:spLocks noGrp="1"/>
          </p:cNvSpPr>
          <p:nvPr>
            <p:ph type="title"/>
          </p:nvPr>
        </p:nvSpPr>
        <p:spPr/>
        <p:txBody>
          <a:bodyPr/>
          <a:lstStyle/>
          <a:p>
            <a:r>
              <a:rPr lang="en-US" dirty="0"/>
              <a:t>Target Population</a:t>
            </a:r>
          </a:p>
        </p:txBody>
      </p:sp>
      <p:sp>
        <p:nvSpPr>
          <p:cNvPr id="3" name="Content Placeholder 2">
            <a:extLst>
              <a:ext uri="{FF2B5EF4-FFF2-40B4-BE49-F238E27FC236}">
                <a16:creationId xmlns:a16="http://schemas.microsoft.com/office/drawing/2014/main" id="{A1AF5E0D-F0DC-4471-A45E-9481133B81EA}"/>
              </a:ext>
            </a:extLst>
          </p:cNvPr>
          <p:cNvSpPr>
            <a:spLocks noGrp="1"/>
          </p:cNvSpPr>
          <p:nvPr>
            <p:ph idx="1"/>
          </p:nvPr>
        </p:nvSpPr>
        <p:spPr/>
        <p:txBody>
          <a:bodyPr/>
          <a:lstStyle/>
          <a:p>
            <a:pPr marL="0" indent="0">
              <a:buNone/>
            </a:pPr>
            <a:r>
              <a:rPr lang="en-US" dirty="0">
                <a:latin typeface="Helvetica"/>
                <a:cs typeface="Helvetica"/>
              </a:rPr>
              <a:t>Children and Adults </a:t>
            </a:r>
          </a:p>
          <a:p>
            <a:endParaRPr lang="en-US" dirty="0"/>
          </a:p>
        </p:txBody>
      </p:sp>
    </p:spTree>
    <p:extLst>
      <p:ext uri="{BB962C8B-B14F-4D97-AF65-F5344CB8AC3E}">
        <p14:creationId xmlns:p14="http://schemas.microsoft.com/office/powerpoint/2010/main" val="291370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21411-E96C-4276-9BBF-6AB568E02608}"/>
              </a:ext>
            </a:extLst>
          </p:cNvPr>
          <p:cNvSpPr>
            <a:spLocks noGrp="1"/>
          </p:cNvSpPr>
          <p:nvPr>
            <p:ph type="title"/>
          </p:nvPr>
        </p:nvSpPr>
        <p:spPr/>
        <p:txBody>
          <a:bodyPr/>
          <a:lstStyle/>
          <a:p>
            <a:r>
              <a:rPr lang="en-US" dirty="0"/>
              <a:t>Definitions</a:t>
            </a:r>
          </a:p>
        </p:txBody>
      </p:sp>
      <p:pic>
        <p:nvPicPr>
          <p:cNvPr id="4" name="Content Placeholder 3">
            <a:extLst>
              <a:ext uri="{FF2B5EF4-FFF2-40B4-BE49-F238E27FC236}">
                <a16:creationId xmlns:a16="http://schemas.microsoft.com/office/drawing/2014/main" id="{9F7C067A-C9FB-46FF-87F5-BF448B9D019D}"/>
              </a:ext>
            </a:extLst>
          </p:cNvPr>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1108764" y="1477963"/>
            <a:ext cx="9974471" cy="42370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258185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BDA5-1669-4841-AF12-4B7202CE559B}"/>
              </a:ext>
            </a:extLst>
          </p:cNvPr>
          <p:cNvSpPr>
            <a:spLocks noGrp="1"/>
          </p:cNvSpPr>
          <p:nvPr>
            <p:ph type="title"/>
          </p:nvPr>
        </p:nvSpPr>
        <p:spPr/>
        <p:txBody>
          <a:bodyPr>
            <a:normAutofit fontScale="90000"/>
          </a:bodyPr>
          <a:lstStyle/>
          <a:p>
            <a:r>
              <a:rPr lang="en-US" dirty="0"/>
              <a:t>Clinical Practice Guideline Development Manual: Third Edition</a:t>
            </a:r>
            <a:br>
              <a:rPr lang="en-US" dirty="0"/>
            </a:br>
            <a:r>
              <a:rPr lang="en-US" sz="2200" dirty="0"/>
              <a:t>Rosenfeld, </a:t>
            </a:r>
            <a:r>
              <a:rPr lang="en-US" sz="2200" dirty="0" err="1"/>
              <a:t>Shiffman</a:t>
            </a:r>
            <a:r>
              <a:rPr lang="en-US" sz="2200" dirty="0"/>
              <a:t>, and Robertson</a:t>
            </a:r>
            <a:endParaRPr lang="en-US" dirty="0"/>
          </a:p>
        </p:txBody>
      </p:sp>
      <p:sp>
        <p:nvSpPr>
          <p:cNvPr id="3" name="Content Placeholder 2">
            <a:extLst>
              <a:ext uri="{FF2B5EF4-FFF2-40B4-BE49-F238E27FC236}">
                <a16:creationId xmlns:a16="http://schemas.microsoft.com/office/drawing/2014/main" id="{A40DB22D-12C6-4B4E-9243-85AF282089F8}"/>
              </a:ext>
            </a:extLst>
          </p:cNvPr>
          <p:cNvSpPr>
            <a:spLocks noGrp="1"/>
          </p:cNvSpPr>
          <p:nvPr>
            <p:ph idx="1"/>
          </p:nvPr>
        </p:nvSpPr>
        <p:spPr>
          <a:xfrm>
            <a:off x="838200" y="1825625"/>
            <a:ext cx="7438255" cy="3956610"/>
          </a:xfrm>
        </p:spPr>
        <p:txBody>
          <a:bodyPr>
            <a:normAutofit fontScale="92500"/>
          </a:bodyPr>
          <a:lstStyle/>
          <a:p>
            <a:pPr marL="342900" indent="-342900">
              <a:spcBef>
                <a:spcPts val="0"/>
              </a:spcBef>
              <a:spcAft>
                <a:spcPts val="1200"/>
              </a:spcAft>
            </a:pPr>
            <a:r>
              <a:rPr lang="en-US" b="1" dirty="0">
                <a:solidFill>
                  <a:srgbClr val="C00000"/>
                </a:solidFill>
              </a:rPr>
              <a:t>Pragmatic</a:t>
            </a:r>
            <a:r>
              <a:rPr lang="en-US" dirty="0"/>
              <a:t>, transparent approach to creating guidelines for performance assessment</a:t>
            </a:r>
          </a:p>
          <a:p>
            <a:pPr marL="342900" indent="-342900">
              <a:spcBef>
                <a:spcPts val="0"/>
              </a:spcBef>
              <a:spcAft>
                <a:spcPts val="1200"/>
              </a:spcAft>
            </a:pPr>
            <a:r>
              <a:rPr lang="en-US" dirty="0"/>
              <a:t>Evidence-based, multidisciplinary process leading to </a:t>
            </a:r>
            <a:r>
              <a:rPr lang="en-US" b="1" dirty="0">
                <a:solidFill>
                  <a:srgbClr val="C00000"/>
                </a:solidFill>
              </a:rPr>
              <a:t>publication in 12-18 months</a:t>
            </a:r>
          </a:p>
          <a:p>
            <a:pPr marL="342900" indent="-342900">
              <a:spcBef>
                <a:spcPts val="0"/>
              </a:spcBef>
              <a:spcAft>
                <a:spcPts val="1200"/>
              </a:spcAft>
            </a:pPr>
            <a:r>
              <a:rPr lang="en-US" dirty="0"/>
              <a:t>Emphasizes a focused set of </a:t>
            </a:r>
            <a:r>
              <a:rPr lang="en-US" b="1" dirty="0">
                <a:solidFill>
                  <a:srgbClr val="C00000"/>
                </a:solidFill>
              </a:rPr>
              <a:t>key action statements</a:t>
            </a:r>
            <a:r>
              <a:rPr lang="en-US" dirty="0"/>
              <a:t> to promote </a:t>
            </a:r>
            <a:r>
              <a:rPr lang="en-US" b="1" dirty="0">
                <a:solidFill>
                  <a:srgbClr val="C00000"/>
                </a:solidFill>
              </a:rPr>
              <a:t>quality improvement </a:t>
            </a:r>
          </a:p>
          <a:p>
            <a:pPr marL="342900" indent="-342900">
              <a:spcBef>
                <a:spcPts val="0"/>
              </a:spcBef>
              <a:spcAft>
                <a:spcPts val="1200"/>
              </a:spcAft>
            </a:pPr>
            <a:r>
              <a:rPr lang="en-US" dirty="0"/>
              <a:t>Uses </a:t>
            </a:r>
            <a:r>
              <a:rPr lang="en-US" b="1" dirty="0">
                <a:solidFill>
                  <a:srgbClr val="C00000"/>
                </a:solidFill>
              </a:rPr>
              <a:t>action statement profiles </a:t>
            </a:r>
            <a:r>
              <a:rPr lang="en-US" dirty="0"/>
              <a:t>to summarize decisions in recommendations</a:t>
            </a:r>
          </a:p>
        </p:txBody>
      </p:sp>
      <p:pic>
        <p:nvPicPr>
          <p:cNvPr id="4" name="Picture 3">
            <a:extLst>
              <a:ext uri="{FF2B5EF4-FFF2-40B4-BE49-F238E27FC236}">
                <a16:creationId xmlns:a16="http://schemas.microsoft.com/office/drawing/2014/main" id="{57E29717-9162-4134-9B9E-899FFACDE9BD}"/>
              </a:ext>
            </a:extLst>
          </p:cNvPr>
          <p:cNvPicPr>
            <a:picLocks noChangeAspect="1"/>
          </p:cNvPicPr>
          <p:nvPr/>
        </p:nvPicPr>
        <p:blipFill>
          <a:blip r:embed="rId2" cstate="email">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8276455" y="1535685"/>
            <a:ext cx="2581755" cy="4176097"/>
          </a:xfrm>
          <a:prstGeom prst="rect">
            <a:avLst/>
          </a:prstGeom>
        </p:spPr>
      </p:pic>
      <p:sp>
        <p:nvSpPr>
          <p:cNvPr id="5" name="TextBox 4">
            <a:extLst>
              <a:ext uri="{FF2B5EF4-FFF2-40B4-BE49-F238E27FC236}">
                <a16:creationId xmlns:a16="http://schemas.microsoft.com/office/drawing/2014/main" id="{8CEAD36D-5414-4BBE-B755-EC691300016A}"/>
              </a:ext>
            </a:extLst>
          </p:cNvPr>
          <p:cNvSpPr txBox="1"/>
          <p:nvPr/>
        </p:nvSpPr>
        <p:spPr>
          <a:xfrm>
            <a:off x="7061200" y="5950540"/>
            <a:ext cx="5037668" cy="646331"/>
          </a:xfrm>
          <a:prstGeom prst="rect">
            <a:avLst/>
          </a:prstGeom>
          <a:noFill/>
        </p:spPr>
        <p:txBody>
          <a:bodyPr wrap="square" rtlCol="0">
            <a:spAutoFit/>
          </a:bodyPr>
          <a:lstStyle/>
          <a:p>
            <a:r>
              <a:rPr lang="en-US" dirty="0" err="1"/>
              <a:t>Otolaryngol</a:t>
            </a:r>
            <a:r>
              <a:rPr lang="en-US" dirty="0">
                <a:solidFill>
                  <a:srgbClr val="CCECFF"/>
                </a:solidFill>
                <a:effectLst>
                  <a:outerShdw blurRad="38100" dist="38100" dir="2700000" algn="tl">
                    <a:srgbClr val="000000"/>
                  </a:outerShdw>
                </a:effectLst>
              </a:rPr>
              <a:t> </a:t>
            </a:r>
            <a:r>
              <a:rPr lang="en-US" dirty="0"/>
              <a:t>Head Neck Surg 2013; 148(Suppl):S1-55</a:t>
            </a:r>
          </a:p>
          <a:p>
            <a:endParaRPr lang="en-US" dirty="0"/>
          </a:p>
        </p:txBody>
      </p:sp>
    </p:spTree>
    <p:extLst>
      <p:ext uri="{BB962C8B-B14F-4D97-AF65-F5344CB8AC3E}">
        <p14:creationId xmlns:p14="http://schemas.microsoft.com/office/powerpoint/2010/main" val="3629921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3EA20-0140-4F53-B292-827CF7E51BFB}"/>
              </a:ext>
            </a:extLst>
          </p:cNvPr>
          <p:cNvSpPr>
            <a:spLocks noGrp="1"/>
          </p:cNvSpPr>
          <p:nvPr>
            <p:ph type="title"/>
          </p:nvPr>
        </p:nvSpPr>
        <p:spPr/>
        <p:txBody>
          <a:bodyPr/>
          <a:lstStyle/>
          <a:p>
            <a:r>
              <a:rPr lang="en-US" dirty="0"/>
              <a:t>KAS 1: Patient History &amp; Physical Examination</a:t>
            </a:r>
          </a:p>
        </p:txBody>
      </p:sp>
      <p:sp>
        <p:nvSpPr>
          <p:cNvPr id="3" name="Content Placeholder 2">
            <a:extLst>
              <a:ext uri="{FF2B5EF4-FFF2-40B4-BE49-F238E27FC236}">
                <a16:creationId xmlns:a16="http://schemas.microsoft.com/office/drawing/2014/main" id="{B7B13577-0167-4520-A8C6-31F7429C5078}"/>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anose="020B0604020202020204" pitchFamily="34" charset="0"/>
                <a:cs typeface="Helvetica" panose="020B0604020202020204" pitchFamily="34" charset="0"/>
              </a:rPr>
              <a:t>Clinicians should assess the patient using history and physical examination to exclude identifiable causes of facial paresis or paralysis in patients presenting with acute-onset unilateral facial paresis or paralysis. </a:t>
            </a:r>
            <a:r>
              <a:rPr lang="en-US" sz="1800" i="1" dirty="0">
                <a:latin typeface="Helvetica" panose="020B0604020202020204" pitchFamily="34" charset="0"/>
                <a:cs typeface="Helvetica" panose="020B0604020202020204" pitchFamily="34" charset="0"/>
              </a:rPr>
              <a:t>Strong recommendation based on observational studies of alternative causes of facial paralysis and reasoning from first principles, with a preponderance of benefit over harm</a:t>
            </a:r>
          </a:p>
          <a:p>
            <a:pPr marL="0" indent="0">
              <a:lnSpc>
                <a:spcPct val="12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Identification of other causes of facial paresis/paralysis, enabling accurate diagnosis; avoidance of unnecessary testing and treatment; identification of patients for whom other testing or treatment is indicated; opportunity for appropriate patient counseling </a:t>
            </a:r>
          </a:p>
          <a:p>
            <a:pPr marL="0" lvl="0" indent="0">
              <a:lnSpc>
                <a:spcPct val="120000"/>
              </a:lnSpc>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None</a:t>
            </a:r>
            <a:endParaRPr lang="en-US" altLang="en-US" sz="1800" b="1" i="1" dirty="0">
              <a:latin typeface="Helvetica" pitchFamily="34" charset="0"/>
            </a:endParaRPr>
          </a:p>
        </p:txBody>
      </p:sp>
    </p:spTree>
    <p:extLst>
      <p:ext uri="{BB962C8B-B14F-4D97-AF65-F5344CB8AC3E}">
        <p14:creationId xmlns:p14="http://schemas.microsoft.com/office/powerpoint/2010/main" val="3801471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3EA20-0140-4F53-B292-827CF7E51BFB}"/>
              </a:ext>
            </a:extLst>
          </p:cNvPr>
          <p:cNvSpPr>
            <a:spLocks noGrp="1"/>
          </p:cNvSpPr>
          <p:nvPr>
            <p:ph type="title"/>
          </p:nvPr>
        </p:nvSpPr>
        <p:spPr/>
        <p:txBody>
          <a:bodyPr/>
          <a:lstStyle/>
          <a:p>
            <a:r>
              <a:rPr lang="en-US" dirty="0"/>
              <a:t>KAS 1: Patient History &amp; Physical Examination</a:t>
            </a:r>
          </a:p>
        </p:txBody>
      </p:sp>
      <p:sp>
        <p:nvSpPr>
          <p:cNvPr id="3" name="Content Placeholder 2">
            <a:extLst>
              <a:ext uri="{FF2B5EF4-FFF2-40B4-BE49-F238E27FC236}">
                <a16:creationId xmlns:a16="http://schemas.microsoft.com/office/drawing/2014/main" id="{B7B13577-0167-4520-A8C6-31F7429C5078}"/>
              </a:ext>
            </a:extLst>
          </p:cNvPr>
          <p:cNvSpPr>
            <a:spLocks noGrp="1"/>
          </p:cNvSpPr>
          <p:nvPr>
            <p:ph idx="1"/>
          </p:nvPr>
        </p:nvSpPr>
        <p:spPr/>
        <p:txBody>
          <a:bodyPr>
            <a:normAutofit fontScale="55000" lnSpcReduction="20000"/>
          </a:bodyPr>
          <a:lstStyle/>
          <a:p>
            <a:pPr marL="0" indent="0">
              <a:lnSpc>
                <a:spcPct val="120000"/>
              </a:lnSpc>
              <a:spcBef>
                <a:spcPts val="0"/>
              </a:spcBef>
              <a:spcAft>
                <a:spcPts val="600"/>
              </a:spcAft>
              <a:buNone/>
            </a:pPr>
            <a:r>
              <a:rPr lang="en-US"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u="sng" dirty="0">
                <a:latin typeface="Helvetica" pitchFamily="34" charset="0"/>
              </a:rPr>
              <a:t>Aggregate evidence quality</a:t>
            </a:r>
            <a:r>
              <a:rPr lang="en-US" dirty="0">
                <a:latin typeface="Helvetica" pitchFamily="34" charset="0"/>
              </a:rPr>
              <a:t>: Grade C</a:t>
            </a:r>
          </a:p>
          <a:p>
            <a:pPr marL="0" indent="0">
              <a:lnSpc>
                <a:spcPct val="120000"/>
              </a:lnSpc>
              <a:spcBef>
                <a:spcPts val="0"/>
              </a:spcBef>
              <a:spcAft>
                <a:spcPts val="600"/>
              </a:spcAft>
              <a:buNone/>
            </a:pPr>
            <a:r>
              <a:rPr lang="en-US" u="sng" dirty="0">
                <a:latin typeface="Helvetica" pitchFamily="34" charset="0"/>
              </a:rPr>
              <a:t>Level of confidence in evidence: </a:t>
            </a:r>
            <a:r>
              <a:rPr lang="en-US" dirty="0">
                <a:latin typeface="Helvetica" pitchFamily="34" charset="0"/>
              </a:rPr>
              <a:t>High</a:t>
            </a:r>
          </a:p>
          <a:p>
            <a:pPr marL="0" indent="0">
              <a:lnSpc>
                <a:spcPct val="120000"/>
              </a:lnSpc>
              <a:spcBef>
                <a:spcPts val="0"/>
              </a:spcBef>
              <a:spcAft>
                <a:spcPts val="600"/>
              </a:spcAft>
              <a:buNone/>
            </a:pPr>
            <a:r>
              <a:rPr lang="en-US" u="sng" dirty="0">
                <a:latin typeface="Helvetica" pitchFamily="34" charset="0"/>
              </a:rPr>
              <a:t>Benefit-harm assessment</a:t>
            </a:r>
            <a:r>
              <a:rPr lang="en-US" dirty="0">
                <a:latin typeface="Helvetica" pitchFamily="34" charset="0"/>
              </a:rPr>
              <a:t>: Preponderance of benefit</a:t>
            </a:r>
          </a:p>
          <a:p>
            <a:pPr marL="0" indent="0">
              <a:lnSpc>
                <a:spcPct val="120000"/>
              </a:lnSpc>
              <a:spcBef>
                <a:spcPts val="0"/>
              </a:spcBef>
              <a:spcAft>
                <a:spcPts val="600"/>
              </a:spcAft>
              <a:buNone/>
            </a:pPr>
            <a:r>
              <a:rPr lang="en-US" u="sng" dirty="0">
                <a:latin typeface="Helvetica" pitchFamily="34" charset="0"/>
              </a:rPr>
              <a:t>Value judgments</a:t>
            </a:r>
            <a:r>
              <a:rPr lang="en-US" dirty="0">
                <a:latin typeface="Helvetica" pitchFamily="34" charset="0"/>
              </a:rPr>
              <a:t>: The GDG felt that assessment of patients cannot be performed without a history and physical examination and that it wouldn’t be possible to find stronger evidence, as studies excluding these steps cannot ethically be performed. Other causes of facial paresis/paralysis may go unidentified; a thorough history and physical examination will help avoid missed dx or dx delay. </a:t>
            </a:r>
          </a:p>
          <a:p>
            <a:pPr marL="0" indent="0">
              <a:lnSpc>
                <a:spcPct val="120000"/>
              </a:lnSpc>
              <a:spcBef>
                <a:spcPts val="0"/>
              </a:spcBef>
              <a:spcAft>
                <a:spcPts val="600"/>
              </a:spcAft>
              <a:buNone/>
            </a:pPr>
            <a:r>
              <a:rPr lang="en-US" u="sng" dirty="0">
                <a:latin typeface="Helvetica" pitchFamily="34" charset="0"/>
              </a:rPr>
              <a:t>Intentional vagueness</a:t>
            </a:r>
            <a:r>
              <a:rPr lang="en-US" dirty="0">
                <a:latin typeface="Helvetica" pitchFamily="34" charset="0"/>
              </a:rPr>
              <a:t>: None</a:t>
            </a:r>
          </a:p>
          <a:p>
            <a:pPr marL="0" indent="0">
              <a:lnSpc>
                <a:spcPct val="120000"/>
              </a:lnSpc>
              <a:spcBef>
                <a:spcPts val="0"/>
              </a:spcBef>
              <a:spcAft>
                <a:spcPts val="600"/>
              </a:spcAft>
              <a:buNone/>
            </a:pPr>
            <a:r>
              <a:rPr lang="en-US" u="sng" dirty="0">
                <a:latin typeface="Helvetica" pitchFamily="34" charset="0"/>
              </a:rPr>
              <a:t>Role of patient preferences</a:t>
            </a:r>
            <a:r>
              <a:rPr lang="en-US" dirty="0">
                <a:latin typeface="Helvetica" pitchFamily="34" charset="0"/>
              </a:rPr>
              <a:t>: None</a:t>
            </a:r>
          </a:p>
          <a:p>
            <a:pPr marL="0" indent="0">
              <a:lnSpc>
                <a:spcPct val="120000"/>
              </a:lnSpc>
              <a:spcBef>
                <a:spcPts val="0"/>
              </a:spcBef>
              <a:spcAft>
                <a:spcPts val="600"/>
              </a:spcAft>
              <a:buNone/>
            </a:pPr>
            <a:r>
              <a:rPr lang="en-US" u="sng" dirty="0">
                <a:latin typeface="Helvetica" pitchFamily="34" charset="0"/>
              </a:rPr>
              <a:t>Exceptions: </a:t>
            </a:r>
            <a:r>
              <a:rPr lang="en-US" dirty="0">
                <a:latin typeface="Helvetica" pitchFamily="34" charset="0"/>
              </a:rPr>
              <a:t>None</a:t>
            </a:r>
          </a:p>
          <a:p>
            <a:pPr marL="0" indent="0">
              <a:lnSpc>
                <a:spcPct val="120000"/>
              </a:lnSpc>
              <a:spcBef>
                <a:spcPts val="0"/>
              </a:spcBef>
              <a:spcAft>
                <a:spcPts val="600"/>
              </a:spcAft>
              <a:buNone/>
            </a:pPr>
            <a:r>
              <a:rPr lang="en-US" u="sng" dirty="0">
                <a:latin typeface="Helvetica" pitchFamily="34" charset="0"/>
              </a:rPr>
              <a:t>Policy level: </a:t>
            </a:r>
            <a:r>
              <a:rPr lang="en-US" dirty="0">
                <a:latin typeface="Helvetica" pitchFamily="34" charset="0"/>
              </a:rPr>
              <a:t>Strong recommendation</a:t>
            </a:r>
          </a:p>
          <a:p>
            <a:pPr marL="0" indent="0">
              <a:lnSpc>
                <a:spcPct val="120000"/>
              </a:lnSpc>
              <a:spcBef>
                <a:spcPts val="0"/>
              </a:spcBef>
              <a:spcAft>
                <a:spcPts val="600"/>
              </a:spcAft>
              <a:buNone/>
            </a:pPr>
            <a:r>
              <a:rPr lang="en-US" u="sng" dirty="0">
                <a:latin typeface="Helvetica" pitchFamily="34" charset="0"/>
              </a:rPr>
              <a:t>Differences of opinion: </a:t>
            </a:r>
            <a:r>
              <a:rPr lang="en-US" dirty="0">
                <a:latin typeface="Helvetica" pitchFamily="34" charset="0"/>
              </a:rPr>
              <a:t>None</a:t>
            </a:r>
          </a:p>
        </p:txBody>
      </p:sp>
    </p:spTree>
    <p:extLst>
      <p:ext uri="{BB962C8B-B14F-4D97-AF65-F5344CB8AC3E}">
        <p14:creationId xmlns:p14="http://schemas.microsoft.com/office/powerpoint/2010/main" val="2850359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0593A-BF49-4CBB-AA8F-933338A9AE75}"/>
              </a:ext>
            </a:extLst>
          </p:cNvPr>
          <p:cNvSpPr>
            <a:spLocks noGrp="1"/>
          </p:cNvSpPr>
          <p:nvPr>
            <p:ph type="title"/>
          </p:nvPr>
        </p:nvSpPr>
        <p:spPr/>
        <p:txBody>
          <a:bodyPr/>
          <a:lstStyle/>
          <a:p>
            <a:r>
              <a:rPr lang="en-US" dirty="0"/>
              <a:t>KAS 2: Laboratory Testing</a:t>
            </a:r>
          </a:p>
        </p:txBody>
      </p:sp>
      <p:sp>
        <p:nvSpPr>
          <p:cNvPr id="3" name="Content Placeholder 2">
            <a:extLst>
              <a:ext uri="{FF2B5EF4-FFF2-40B4-BE49-F238E27FC236}">
                <a16:creationId xmlns:a16="http://schemas.microsoft.com/office/drawing/2014/main" id="{850CB4ED-193E-4D32-8CC5-0C431B93640B}"/>
              </a:ext>
            </a:extLst>
          </p:cNvPr>
          <p:cNvSpPr>
            <a:spLocks noGrp="1"/>
          </p:cNvSpPr>
          <p:nvPr>
            <p:ph idx="1"/>
          </p:nvPr>
        </p:nvSpPr>
        <p:spPr/>
        <p:txBody>
          <a:bodyPr>
            <a:normAutofit/>
          </a:bodyPr>
          <a:lstStyle/>
          <a:p>
            <a:pPr marL="119063" indent="0">
              <a:lnSpc>
                <a:spcPct val="110000"/>
              </a:lnSpc>
              <a:spcBef>
                <a:spcPts val="0"/>
              </a:spcBef>
              <a:spcAft>
                <a:spcPts val="1800"/>
              </a:spcAft>
              <a:buNone/>
            </a:pPr>
            <a:r>
              <a:rPr lang="en-US" sz="1800" b="1" dirty="0">
                <a:latin typeface="Helvetica" panose="020B0604020202020204" pitchFamily="34" charset="0"/>
                <a:cs typeface="Helvetica" panose="020B0604020202020204" pitchFamily="34" charset="0"/>
              </a:rPr>
              <a:t>Clinicians should not obtain routine laboratory testing in patients with new-onset Bell’s palsy. </a:t>
            </a:r>
            <a:r>
              <a:rPr lang="en-US" sz="1800" i="1" dirty="0">
                <a:latin typeface="Helvetica" panose="020B0604020202020204" pitchFamily="34" charset="0"/>
                <a:cs typeface="Helvetica" panose="020B0604020202020204" pitchFamily="34" charset="0"/>
              </a:rPr>
              <a:t>Recommendation (against) based on observational studies and expert opinion with a preponderance of benefit over harm</a:t>
            </a:r>
            <a:r>
              <a:rPr lang="en-US" sz="1800" dirty="0">
                <a:latin typeface="Helvetica" panose="020B0604020202020204" pitchFamily="34" charset="0"/>
                <a:cs typeface="Helvetica" panose="020B0604020202020204" pitchFamily="34" charset="0"/>
              </a:rPr>
              <a:t>.</a:t>
            </a:r>
            <a:endParaRPr lang="en-US" sz="1800" i="1" dirty="0">
              <a:latin typeface="Helvetica" panose="020B0604020202020204" pitchFamily="34" charset="0"/>
              <a:cs typeface="Helvetica" panose="020B0604020202020204" pitchFamily="34" charset="0"/>
            </a:endParaRPr>
          </a:p>
          <a:p>
            <a:pPr marL="119063" indent="0">
              <a:lnSpc>
                <a:spcPct val="110000"/>
              </a:lnSpc>
              <a:buNone/>
            </a:pPr>
            <a:r>
              <a:rPr lang="en-US" sz="1800" u="sng" dirty="0">
                <a:latin typeface="Helvetica" panose="020B0604020202020204" pitchFamily="34" charset="0"/>
                <a:cs typeface="Helvetica" panose="020B0604020202020204" pitchFamily="34" charset="0"/>
              </a:rPr>
              <a:t>Benefits</a:t>
            </a:r>
            <a:r>
              <a:rPr lang="en-US" sz="1800" i="1" dirty="0">
                <a:latin typeface="Helvetica" panose="020B0604020202020204" pitchFamily="34" charset="0"/>
                <a:cs typeface="Helvetica" panose="020B0604020202020204" pitchFamily="34" charset="0"/>
              </a:rPr>
              <a:t>:  </a:t>
            </a:r>
            <a:r>
              <a:rPr lang="en-US" sz="1800" dirty="0">
                <a:latin typeface="Helvetica" panose="020B0604020202020204" pitchFamily="34" charset="0"/>
                <a:cs typeface="Helvetica" panose="020B0604020202020204" pitchFamily="34" charset="0"/>
              </a:rPr>
              <a:t>Avoidance of unnecessary testing and/or treatment, avoidance of pursuing false positives, cost savings</a:t>
            </a:r>
          </a:p>
          <a:p>
            <a:pPr marL="119063" indent="0">
              <a:lnSpc>
                <a:spcPct val="110000"/>
              </a:lnSpc>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Potential missed diagnosis</a:t>
            </a:r>
          </a:p>
        </p:txBody>
      </p:sp>
    </p:spTree>
    <p:extLst>
      <p:ext uri="{BB962C8B-B14F-4D97-AF65-F5344CB8AC3E}">
        <p14:creationId xmlns:p14="http://schemas.microsoft.com/office/powerpoint/2010/main" val="2520918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0593A-BF49-4CBB-AA8F-933338A9AE75}"/>
              </a:ext>
            </a:extLst>
          </p:cNvPr>
          <p:cNvSpPr>
            <a:spLocks noGrp="1"/>
          </p:cNvSpPr>
          <p:nvPr>
            <p:ph type="title"/>
          </p:nvPr>
        </p:nvSpPr>
        <p:spPr/>
        <p:txBody>
          <a:bodyPr/>
          <a:lstStyle/>
          <a:p>
            <a:r>
              <a:rPr lang="en-US" dirty="0"/>
              <a:t>KAS 2: Laboratory Testing</a:t>
            </a:r>
          </a:p>
        </p:txBody>
      </p:sp>
      <p:sp>
        <p:nvSpPr>
          <p:cNvPr id="3" name="Content Placeholder 2">
            <a:extLst>
              <a:ext uri="{FF2B5EF4-FFF2-40B4-BE49-F238E27FC236}">
                <a16:creationId xmlns:a16="http://schemas.microsoft.com/office/drawing/2014/main" id="{850CB4ED-193E-4D32-8CC5-0C431B93640B}"/>
              </a:ext>
            </a:extLst>
          </p:cNvPr>
          <p:cNvSpPr>
            <a:spLocks noGrp="1"/>
          </p:cNvSpPr>
          <p:nvPr>
            <p:ph idx="1"/>
          </p:nvPr>
        </p:nvSpPr>
        <p:spPr/>
        <p:txBody>
          <a:bodyPr>
            <a:normAutofit fontScale="47500" lnSpcReduction="20000"/>
          </a:bodyPr>
          <a:lstStyle/>
          <a:p>
            <a:pPr marL="231775" indent="0">
              <a:lnSpc>
                <a:spcPct val="120000"/>
              </a:lnSpc>
              <a:spcBef>
                <a:spcPts val="0"/>
              </a:spcBef>
              <a:spcAft>
                <a:spcPts val="600"/>
              </a:spcAft>
              <a:buNone/>
            </a:pPr>
            <a:r>
              <a:rPr lang="en-US" sz="3300" b="1" dirty="0">
                <a:latin typeface="Helvetica" pitchFamily="34" charset="0"/>
              </a:rPr>
              <a:t>Action Statement Profile</a:t>
            </a:r>
          </a:p>
          <a:p>
            <a:pPr marL="231775" indent="0">
              <a:lnSpc>
                <a:spcPct val="120000"/>
              </a:lnSpc>
              <a:spcBef>
                <a:spcPts val="0"/>
              </a:spcBef>
              <a:spcAft>
                <a:spcPts val="600"/>
              </a:spcAft>
              <a:buNone/>
            </a:pPr>
            <a:r>
              <a:rPr lang="en-US" sz="3300" u="sng" dirty="0">
                <a:latin typeface="Helvetica" pitchFamily="34" charset="0"/>
              </a:rPr>
              <a:t>Aggregate evidence quality</a:t>
            </a:r>
            <a:r>
              <a:rPr lang="en-US" sz="3300" dirty="0">
                <a:latin typeface="Helvetica" pitchFamily="34" charset="0"/>
              </a:rPr>
              <a:t>: Grade C</a:t>
            </a:r>
          </a:p>
          <a:p>
            <a:pPr marL="231775" indent="0">
              <a:lnSpc>
                <a:spcPct val="120000"/>
              </a:lnSpc>
              <a:spcBef>
                <a:spcPts val="0"/>
              </a:spcBef>
              <a:spcAft>
                <a:spcPts val="600"/>
              </a:spcAft>
              <a:buNone/>
            </a:pPr>
            <a:r>
              <a:rPr lang="en-US" sz="3300" u="sng" dirty="0">
                <a:latin typeface="Helvetica" pitchFamily="34" charset="0"/>
              </a:rPr>
              <a:t>Level of confidence in evidence</a:t>
            </a:r>
            <a:r>
              <a:rPr lang="en-US" sz="3300" dirty="0">
                <a:latin typeface="Helvetica" pitchFamily="34" charset="0"/>
              </a:rPr>
              <a:t>: High</a:t>
            </a:r>
          </a:p>
          <a:p>
            <a:pPr marL="231775" indent="0">
              <a:lnSpc>
                <a:spcPct val="120000"/>
              </a:lnSpc>
              <a:spcBef>
                <a:spcPts val="0"/>
              </a:spcBef>
              <a:spcAft>
                <a:spcPts val="600"/>
              </a:spcAft>
              <a:buNone/>
            </a:pPr>
            <a:r>
              <a:rPr lang="en-US" sz="3300" u="sng" dirty="0">
                <a:latin typeface="Helvetica" pitchFamily="34" charset="0"/>
              </a:rPr>
              <a:t>Benefit-harm assessment</a:t>
            </a:r>
            <a:r>
              <a:rPr lang="en-US" sz="3300" dirty="0">
                <a:latin typeface="Helvetica" pitchFamily="34" charset="0"/>
              </a:rPr>
              <a:t>: Preponderance of benefit</a:t>
            </a:r>
          </a:p>
          <a:p>
            <a:pPr marL="231775" indent="0">
              <a:lnSpc>
                <a:spcPct val="120000"/>
              </a:lnSpc>
              <a:spcBef>
                <a:spcPts val="0"/>
              </a:spcBef>
              <a:spcAft>
                <a:spcPts val="600"/>
              </a:spcAft>
              <a:buNone/>
            </a:pPr>
            <a:r>
              <a:rPr lang="en-US" sz="3300" u="sng" dirty="0">
                <a:latin typeface="Helvetica" pitchFamily="34" charset="0"/>
              </a:rPr>
              <a:t>Value judgments</a:t>
            </a:r>
            <a:r>
              <a:rPr lang="en-US" sz="3300" dirty="0">
                <a:latin typeface="Helvetica" pitchFamily="34" charset="0"/>
              </a:rPr>
              <a:t>: While the GDG felt that there are circumstances where specific testing is indicated in at-risk patients (such as Lyme disease serology in endemic areas), these patients can usually be identified by history. </a:t>
            </a:r>
          </a:p>
          <a:p>
            <a:pPr marL="231775" indent="0">
              <a:lnSpc>
                <a:spcPct val="120000"/>
              </a:lnSpc>
              <a:spcBef>
                <a:spcPts val="0"/>
              </a:spcBef>
              <a:spcAft>
                <a:spcPts val="600"/>
              </a:spcAft>
              <a:buNone/>
            </a:pPr>
            <a:r>
              <a:rPr lang="en-US" sz="3300" u="sng" dirty="0">
                <a:latin typeface="Helvetica" pitchFamily="34" charset="0"/>
              </a:rPr>
              <a:t>Intentional vagueness</a:t>
            </a:r>
            <a:r>
              <a:rPr lang="en-US" sz="3300" dirty="0">
                <a:latin typeface="Helvetica" pitchFamily="34" charset="0"/>
              </a:rPr>
              <a:t>: We used the word </a:t>
            </a:r>
            <a:r>
              <a:rPr lang="en-US" sz="3300" i="1" dirty="0">
                <a:latin typeface="Helvetica" pitchFamily="34" charset="0"/>
              </a:rPr>
              <a:t>routine</a:t>
            </a:r>
            <a:r>
              <a:rPr lang="en-US" sz="3300" dirty="0">
                <a:latin typeface="Helvetica" pitchFamily="34" charset="0"/>
              </a:rPr>
              <a:t> to specify that under certain circumstances, laboratory testing may be indicated. </a:t>
            </a:r>
          </a:p>
          <a:p>
            <a:pPr marL="231775" indent="0">
              <a:lnSpc>
                <a:spcPct val="120000"/>
              </a:lnSpc>
              <a:spcBef>
                <a:spcPts val="0"/>
              </a:spcBef>
              <a:spcAft>
                <a:spcPts val="600"/>
              </a:spcAft>
              <a:buNone/>
            </a:pPr>
            <a:r>
              <a:rPr lang="en-US" sz="3300" u="sng" dirty="0">
                <a:latin typeface="Helvetica" pitchFamily="34" charset="0"/>
              </a:rPr>
              <a:t>Role of patient preferences</a:t>
            </a:r>
            <a:r>
              <a:rPr lang="en-US" sz="3300" dirty="0">
                <a:latin typeface="Helvetica" pitchFamily="34" charset="0"/>
              </a:rPr>
              <a:t>: Small (there is an opportunity for patient education)</a:t>
            </a:r>
          </a:p>
          <a:p>
            <a:pPr marL="231775" indent="0">
              <a:lnSpc>
                <a:spcPct val="120000"/>
              </a:lnSpc>
              <a:spcBef>
                <a:spcPts val="0"/>
              </a:spcBef>
              <a:spcAft>
                <a:spcPts val="600"/>
              </a:spcAft>
              <a:buNone/>
            </a:pPr>
            <a:r>
              <a:rPr lang="en-US" sz="3300" u="sng" dirty="0">
                <a:latin typeface="Helvetica" pitchFamily="34" charset="0"/>
              </a:rPr>
              <a:t>Exceptions</a:t>
            </a:r>
            <a:r>
              <a:rPr lang="en-US" sz="3300" dirty="0">
                <a:latin typeface="Helvetica" pitchFamily="34" charset="0"/>
              </a:rPr>
              <a:t>: None</a:t>
            </a:r>
          </a:p>
          <a:p>
            <a:pPr marL="231775" indent="0">
              <a:lnSpc>
                <a:spcPct val="120000"/>
              </a:lnSpc>
              <a:spcBef>
                <a:spcPts val="0"/>
              </a:spcBef>
              <a:spcAft>
                <a:spcPts val="600"/>
              </a:spcAft>
              <a:buNone/>
            </a:pPr>
            <a:r>
              <a:rPr lang="en-US" sz="3300" u="sng" dirty="0">
                <a:latin typeface="Helvetica" pitchFamily="34" charset="0"/>
              </a:rPr>
              <a:t>Policy level</a:t>
            </a:r>
            <a:r>
              <a:rPr lang="en-US" sz="3300" dirty="0">
                <a:latin typeface="Helvetica" pitchFamily="34" charset="0"/>
              </a:rPr>
              <a:t>: Recommendation (against)</a:t>
            </a:r>
            <a:endParaRPr lang="en-US" dirty="0">
              <a:latin typeface="Helvetica" pitchFamily="34" charset="0"/>
            </a:endParaRPr>
          </a:p>
        </p:txBody>
      </p:sp>
    </p:spTree>
    <p:extLst>
      <p:ext uri="{BB962C8B-B14F-4D97-AF65-F5344CB8AC3E}">
        <p14:creationId xmlns:p14="http://schemas.microsoft.com/office/powerpoint/2010/main" val="3705421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7EA78-B24C-474A-9B16-76ED3844F6CF}"/>
              </a:ext>
            </a:extLst>
          </p:cNvPr>
          <p:cNvSpPr>
            <a:spLocks noGrp="1"/>
          </p:cNvSpPr>
          <p:nvPr>
            <p:ph type="title"/>
          </p:nvPr>
        </p:nvSpPr>
        <p:spPr/>
        <p:txBody>
          <a:bodyPr/>
          <a:lstStyle/>
          <a:p>
            <a:r>
              <a:rPr lang="en-US" dirty="0"/>
              <a:t>KAS 3: Diagnostic Imaging</a:t>
            </a:r>
          </a:p>
        </p:txBody>
      </p:sp>
      <p:sp>
        <p:nvSpPr>
          <p:cNvPr id="3" name="Content Placeholder 2">
            <a:extLst>
              <a:ext uri="{FF2B5EF4-FFF2-40B4-BE49-F238E27FC236}">
                <a16:creationId xmlns:a16="http://schemas.microsoft.com/office/drawing/2014/main" id="{49AB50E6-1AA7-4D03-8B35-5E050BF715A0}"/>
              </a:ext>
            </a:extLst>
          </p:cNvPr>
          <p:cNvSpPr>
            <a:spLocks noGrp="1"/>
          </p:cNvSpPr>
          <p:nvPr>
            <p:ph idx="1"/>
          </p:nvPr>
        </p:nvSpPr>
        <p:spPr/>
        <p:txBody>
          <a:bodyPr>
            <a:normAutofit fontScale="92500"/>
          </a:bodyPr>
          <a:lstStyle/>
          <a:p>
            <a:pPr marL="60325" indent="0">
              <a:lnSpc>
                <a:spcPct val="100000"/>
              </a:lnSpc>
              <a:spcBef>
                <a:spcPts val="0"/>
              </a:spcBef>
              <a:spcAft>
                <a:spcPts val="1800"/>
              </a:spcAft>
              <a:buNone/>
            </a:pPr>
            <a:r>
              <a:rPr lang="en-US" b="1" dirty="0">
                <a:latin typeface="Helvetica" panose="020B0604020202020204" pitchFamily="34" charset="0"/>
                <a:cs typeface="Helvetica" panose="020B0604020202020204" pitchFamily="34" charset="0"/>
              </a:rPr>
              <a:t>Clinicians should not routinely perform diagnostic imaging for patients with new-onset Bell’s palsy. </a:t>
            </a:r>
            <a:r>
              <a:rPr lang="en-US" i="1" dirty="0">
                <a:latin typeface="Helvetica" panose="020B0604020202020204" pitchFamily="34" charset="0"/>
                <a:cs typeface="Helvetica" panose="020B0604020202020204" pitchFamily="34" charset="0"/>
              </a:rPr>
              <a:t>Recommendation (against) based on observational studies with a preponderance of benefit over harm</a:t>
            </a:r>
            <a:r>
              <a:rPr lang="en-US" dirty="0">
                <a:latin typeface="Helvetica" panose="020B0604020202020204" pitchFamily="34" charset="0"/>
                <a:cs typeface="Helvetica" panose="020B0604020202020204" pitchFamily="34" charset="0"/>
              </a:rPr>
              <a:t>.</a:t>
            </a:r>
          </a:p>
          <a:p>
            <a:pPr marL="60325" indent="0">
              <a:lnSpc>
                <a:spcPct val="100000"/>
              </a:lnSpc>
              <a:buNone/>
            </a:pPr>
            <a:r>
              <a:rPr lang="en-US" u="sng" dirty="0">
                <a:latin typeface="Helvetica" panose="020B0604020202020204" pitchFamily="34" charset="0"/>
                <a:cs typeface="Helvetica" panose="020B0604020202020204" pitchFamily="34" charset="0"/>
              </a:rPr>
              <a:t>Benefits:</a:t>
            </a:r>
            <a:r>
              <a:rPr lang="en-US" dirty="0">
                <a:latin typeface="Helvetica" panose="020B0604020202020204" pitchFamily="34" charset="0"/>
                <a:cs typeface="Helvetica" panose="020B0604020202020204" pitchFamily="34" charset="0"/>
              </a:rPr>
              <a:t> Avoidance of unnecessary radiation exposure, avoidance of incidental findings, avoidance of contrast reactions, cost savings</a:t>
            </a:r>
          </a:p>
          <a:p>
            <a:pPr marL="60325" indent="0">
              <a:lnSpc>
                <a:spcPct val="100000"/>
              </a:lnSpc>
              <a:buNone/>
            </a:pPr>
            <a:r>
              <a:rPr lang="en-US" u="sng" dirty="0">
                <a:latin typeface="Helvetica" panose="020B0604020202020204" pitchFamily="34" charset="0"/>
                <a:cs typeface="Helvetica" panose="020B0604020202020204" pitchFamily="34" charset="0"/>
              </a:rPr>
              <a:t>Risks, harms, costs: </a:t>
            </a:r>
            <a:r>
              <a:rPr lang="en-US" dirty="0">
                <a:latin typeface="Helvetica" panose="020B0604020202020204" pitchFamily="34" charset="0"/>
                <a:cs typeface="Helvetica" panose="020B0604020202020204" pitchFamily="34" charset="0"/>
              </a:rPr>
              <a:t>Risk of missing other cause of facial par</a:t>
            </a:r>
            <a:r>
              <a:rPr lang="en-US" dirty="0"/>
              <a:t>esis/paralysis</a:t>
            </a:r>
          </a:p>
        </p:txBody>
      </p:sp>
    </p:spTree>
    <p:extLst>
      <p:ext uri="{BB962C8B-B14F-4D97-AF65-F5344CB8AC3E}">
        <p14:creationId xmlns:p14="http://schemas.microsoft.com/office/powerpoint/2010/main" val="3192232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7EA78-B24C-474A-9B16-76ED3844F6CF}"/>
              </a:ext>
            </a:extLst>
          </p:cNvPr>
          <p:cNvSpPr>
            <a:spLocks noGrp="1"/>
          </p:cNvSpPr>
          <p:nvPr>
            <p:ph type="title"/>
          </p:nvPr>
        </p:nvSpPr>
        <p:spPr/>
        <p:txBody>
          <a:bodyPr/>
          <a:lstStyle/>
          <a:p>
            <a:r>
              <a:rPr lang="en-US" dirty="0"/>
              <a:t>KAS 3: Diagnostic Imaging</a:t>
            </a:r>
          </a:p>
        </p:txBody>
      </p:sp>
      <p:sp>
        <p:nvSpPr>
          <p:cNvPr id="3" name="Content Placeholder 2">
            <a:extLst>
              <a:ext uri="{FF2B5EF4-FFF2-40B4-BE49-F238E27FC236}">
                <a16:creationId xmlns:a16="http://schemas.microsoft.com/office/drawing/2014/main" id="{49AB50E6-1AA7-4D03-8B35-5E050BF715A0}"/>
              </a:ext>
            </a:extLst>
          </p:cNvPr>
          <p:cNvSpPr>
            <a:spLocks noGrp="1"/>
          </p:cNvSpPr>
          <p:nvPr>
            <p:ph idx="1"/>
          </p:nvPr>
        </p:nvSpPr>
        <p:spPr/>
        <p:txBody>
          <a:bodyPr>
            <a:normAutofit fontScale="62500" lnSpcReduction="20000"/>
          </a:bodyPr>
          <a:lstStyle/>
          <a:p>
            <a:pPr marL="0" indent="0">
              <a:lnSpc>
                <a:spcPct val="120000"/>
              </a:lnSpc>
              <a:spcBef>
                <a:spcPts val="0"/>
              </a:spcBef>
              <a:spcAft>
                <a:spcPts val="600"/>
              </a:spcAft>
              <a:buNone/>
            </a:pPr>
            <a:r>
              <a:rPr lang="en-US"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Grade C</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Level of confidence in evidence</a:t>
            </a:r>
            <a:r>
              <a:rPr lang="en-US" dirty="0">
                <a:latin typeface="Helvetica" panose="020B0604020202020204" pitchFamily="34" charset="0"/>
                <a:cs typeface="Helvetica" panose="020B0604020202020204" pitchFamily="34" charset="0"/>
              </a:rPr>
              <a:t>: High</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Intentional vagueness: </a:t>
            </a:r>
            <a:r>
              <a:rPr lang="en-US" dirty="0">
                <a:latin typeface="Helvetica" panose="020B0604020202020204" pitchFamily="34" charset="0"/>
                <a:cs typeface="Helvetica" panose="020B0604020202020204" pitchFamily="34" charset="0"/>
              </a:rPr>
              <a:t>The word </a:t>
            </a:r>
            <a:r>
              <a:rPr lang="en-US" i="1" dirty="0">
                <a:latin typeface="Helvetica" panose="020B0604020202020204" pitchFamily="34" charset="0"/>
                <a:cs typeface="Helvetica" panose="020B0604020202020204" pitchFamily="34" charset="0"/>
              </a:rPr>
              <a:t>routine</a:t>
            </a:r>
            <a:r>
              <a:rPr lang="en-US" dirty="0">
                <a:latin typeface="Helvetica" panose="020B0604020202020204" pitchFamily="34" charset="0"/>
                <a:cs typeface="Helvetica" panose="020B0604020202020204" pitchFamily="34" charset="0"/>
              </a:rPr>
              <a:t> was used to indicate there may be some clinical findings that would warrant imaging. </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Small, but there is an opportunity for patient education/counseling</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Exceptions: </a:t>
            </a:r>
            <a:r>
              <a:rPr lang="en-US" dirty="0">
                <a:latin typeface="Helvetica" panose="020B0604020202020204" pitchFamily="34" charset="0"/>
                <a:cs typeface="Helvetica" panose="020B0604020202020204" pitchFamily="34" charset="0"/>
              </a:rPr>
              <a:t>None</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Recommendation (against)</a:t>
            </a:r>
          </a:p>
        </p:txBody>
      </p:sp>
    </p:spTree>
    <p:extLst>
      <p:ext uri="{BB962C8B-B14F-4D97-AF65-F5344CB8AC3E}">
        <p14:creationId xmlns:p14="http://schemas.microsoft.com/office/powerpoint/2010/main" val="2055415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E469-FE80-4650-9BFC-C740C2FFFE7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5BDC6345-DE54-44CD-8947-DD16B224D863}"/>
              </a:ext>
            </a:extLst>
          </p:cNvPr>
          <p:cNvSpPr>
            <a:spLocks noGrp="1"/>
          </p:cNvSpPr>
          <p:nvPr>
            <p:ph idx="1"/>
          </p:nvPr>
        </p:nvSpPr>
        <p:spPr/>
        <p:txBody>
          <a:bodyPr>
            <a:normAutofit fontScale="62500" lnSpcReduction="20000"/>
          </a:bodyPr>
          <a:lstStyle/>
          <a:p>
            <a:pPr marL="0" indent="0" algn="ctr">
              <a:lnSpc>
                <a:spcPct val="120000"/>
              </a:lnSpc>
              <a:buNone/>
            </a:pPr>
            <a:r>
              <a:rPr lang="en-US" dirty="0"/>
              <a:t>The clinical practice guideline is not intended as the sole source of guidance in managing patients with Bell’s Palsy. Rather, it is designed to assist clinicians by providing an evidence-based framework for decision-making strategies. The guideline is not intended to replace clinical judgment or establish a protocol for all individuals with this condition and may not provide the only appropriate approach to diagnosing and managing this program of care. As medical knowledge expands and technology advances, clinical indicators and guidelines are promoted as conditional and provisional proposals of what is recommended under specific conditions but are not absolute. Guidelines are not mandates. These do not and should not purport to be a legal standard of care. The responsible physician, in light of all circumstances presented by the individual patient, must determine the appropriate treatment. Adherence to these guidelines will not ensure successful patient outcomes in every situation. The American Academy of Otolaryngology-Head and Neck Surgery Foundation emphasizes that these clinical guidelines should not be deemed to include all proper treatment decisions or methods of care or to exclude other treatment decisions or methods of care reasonably directed to obtaining the same results.</a:t>
            </a:r>
          </a:p>
        </p:txBody>
      </p:sp>
    </p:spTree>
    <p:extLst>
      <p:ext uri="{BB962C8B-B14F-4D97-AF65-F5344CB8AC3E}">
        <p14:creationId xmlns:p14="http://schemas.microsoft.com/office/powerpoint/2010/main" val="65450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F900F-6664-4B82-A431-1CF05F5A76A9}"/>
              </a:ext>
            </a:extLst>
          </p:cNvPr>
          <p:cNvSpPr>
            <a:spLocks noGrp="1"/>
          </p:cNvSpPr>
          <p:nvPr>
            <p:ph type="title"/>
          </p:nvPr>
        </p:nvSpPr>
        <p:spPr/>
        <p:txBody>
          <a:bodyPr/>
          <a:lstStyle/>
          <a:p>
            <a:r>
              <a:rPr lang="en-US" dirty="0"/>
              <a:t>KAS 4: Oral Steroids</a:t>
            </a:r>
          </a:p>
        </p:txBody>
      </p:sp>
      <p:sp>
        <p:nvSpPr>
          <p:cNvPr id="3" name="Content Placeholder 2">
            <a:extLst>
              <a:ext uri="{FF2B5EF4-FFF2-40B4-BE49-F238E27FC236}">
                <a16:creationId xmlns:a16="http://schemas.microsoft.com/office/drawing/2014/main" id="{36891FF7-FAF3-4D5D-BA97-20227EA4B80A}"/>
              </a:ext>
            </a:extLst>
          </p:cNvPr>
          <p:cNvSpPr>
            <a:spLocks noGrp="1"/>
          </p:cNvSpPr>
          <p:nvPr>
            <p:ph idx="1"/>
          </p:nvPr>
        </p:nvSpPr>
        <p:spPr/>
        <p:txBody>
          <a:bodyPr>
            <a:normAutofit/>
          </a:bodyPr>
          <a:lstStyle/>
          <a:p>
            <a:pPr marL="119063" indent="0">
              <a:lnSpc>
                <a:spcPct val="110000"/>
              </a:lnSpc>
              <a:spcBef>
                <a:spcPts val="0"/>
              </a:spcBef>
              <a:spcAft>
                <a:spcPts val="1800"/>
              </a:spcAft>
              <a:buNone/>
            </a:pPr>
            <a:r>
              <a:rPr lang="en-US" sz="1800" b="1" dirty="0">
                <a:latin typeface="Helvetica" panose="020B0604020202020204" pitchFamily="34" charset="0"/>
                <a:cs typeface="Helvetica" panose="020B0604020202020204" pitchFamily="34" charset="0"/>
              </a:rPr>
              <a:t>Clinicians should prescribe oral steroids within 72 hours of symptom onset for Bell’s palsy patients 16 years and older. </a:t>
            </a:r>
            <a:r>
              <a:rPr lang="en-US" sz="1800" i="1" dirty="0">
                <a:latin typeface="Helvetica" panose="020B0604020202020204" pitchFamily="34" charset="0"/>
                <a:cs typeface="Helvetica" panose="020B0604020202020204" pitchFamily="34" charset="0"/>
              </a:rPr>
              <a:t>Strong recommendation based on high-quality randomized controlled trials with a preponderance of benefit over harm.</a:t>
            </a:r>
          </a:p>
          <a:p>
            <a:pPr marL="119063" indent="0">
              <a:lnSpc>
                <a:spcPct val="110000"/>
              </a:lnSpc>
              <a:spcAft>
                <a:spcPts val="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Improvement in facial nerve function, faster recovery</a:t>
            </a:r>
          </a:p>
          <a:p>
            <a:pPr marL="119063" indent="0">
              <a:lnSpc>
                <a:spcPct val="110000"/>
              </a:lnSpc>
              <a:spcAft>
                <a:spcPts val="0"/>
              </a:spcAft>
              <a:buNone/>
            </a:pPr>
            <a:r>
              <a:rPr lang="en-US" sz="1800" u="sng" dirty="0">
                <a:latin typeface="Helvetica" panose="020B0604020202020204" pitchFamily="34" charset="0"/>
                <a:cs typeface="Helvetica" panose="020B0604020202020204" pitchFamily="34" charset="0"/>
              </a:rPr>
              <a:t>Risks, harms, costs:  </a:t>
            </a:r>
            <a:r>
              <a:rPr lang="en-US" sz="1800" dirty="0">
                <a:latin typeface="Helvetica" panose="020B0604020202020204" pitchFamily="34" charset="0"/>
                <a:cs typeface="Helvetica" panose="020B0604020202020204" pitchFamily="34" charset="0"/>
              </a:rPr>
              <a:t>Steroid side effects, cost of therapy</a:t>
            </a:r>
          </a:p>
        </p:txBody>
      </p:sp>
    </p:spTree>
    <p:extLst>
      <p:ext uri="{BB962C8B-B14F-4D97-AF65-F5344CB8AC3E}">
        <p14:creationId xmlns:p14="http://schemas.microsoft.com/office/powerpoint/2010/main" val="1042898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F900F-6664-4B82-A431-1CF05F5A76A9}"/>
              </a:ext>
            </a:extLst>
          </p:cNvPr>
          <p:cNvSpPr>
            <a:spLocks noGrp="1"/>
          </p:cNvSpPr>
          <p:nvPr>
            <p:ph type="title"/>
          </p:nvPr>
        </p:nvSpPr>
        <p:spPr/>
        <p:txBody>
          <a:bodyPr/>
          <a:lstStyle/>
          <a:p>
            <a:r>
              <a:rPr lang="en-US" dirty="0"/>
              <a:t>KAS 4: Oral Steroids</a:t>
            </a:r>
          </a:p>
        </p:txBody>
      </p:sp>
      <p:sp>
        <p:nvSpPr>
          <p:cNvPr id="3" name="Content Placeholder 2">
            <a:extLst>
              <a:ext uri="{FF2B5EF4-FFF2-40B4-BE49-F238E27FC236}">
                <a16:creationId xmlns:a16="http://schemas.microsoft.com/office/drawing/2014/main" id="{36891FF7-FAF3-4D5D-BA97-20227EA4B80A}"/>
              </a:ext>
            </a:extLst>
          </p:cNvPr>
          <p:cNvSpPr>
            <a:spLocks noGrp="1"/>
          </p:cNvSpPr>
          <p:nvPr>
            <p:ph idx="1"/>
          </p:nvPr>
        </p:nvSpPr>
        <p:spPr>
          <a:xfrm>
            <a:off x="838200" y="1825625"/>
            <a:ext cx="10515600" cy="3956610"/>
          </a:xfrm>
        </p:spPr>
        <p:txBody>
          <a:bodyPr>
            <a:normAutofit fontScale="62500" lnSpcReduction="20000"/>
          </a:bodyPr>
          <a:lstStyle/>
          <a:p>
            <a:pPr marL="0" indent="0">
              <a:lnSpc>
                <a:spcPct val="120000"/>
              </a:lnSpc>
              <a:spcBef>
                <a:spcPts val="0"/>
              </a:spcBef>
              <a:spcAft>
                <a:spcPts val="600"/>
              </a:spcAft>
              <a:buNone/>
            </a:pPr>
            <a:r>
              <a:rPr lang="en-US"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u="sng" dirty="0">
                <a:latin typeface="Helvetica" pitchFamily="34" charset="0"/>
              </a:rPr>
              <a:t>Aggregate evidence quality</a:t>
            </a:r>
            <a:r>
              <a:rPr lang="en-US" dirty="0">
                <a:latin typeface="Helvetica" pitchFamily="34" charset="0"/>
              </a:rPr>
              <a:t>: Grade A</a:t>
            </a:r>
          </a:p>
          <a:p>
            <a:pPr marL="0" indent="0">
              <a:lnSpc>
                <a:spcPct val="120000"/>
              </a:lnSpc>
              <a:spcBef>
                <a:spcPts val="0"/>
              </a:spcBef>
              <a:spcAft>
                <a:spcPts val="600"/>
              </a:spcAft>
              <a:buNone/>
            </a:pPr>
            <a:r>
              <a:rPr lang="en-US" u="sng" dirty="0">
                <a:latin typeface="Helvetica" pitchFamily="34" charset="0"/>
              </a:rPr>
              <a:t>Level of confidence in evidence</a:t>
            </a:r>
            <a:r>
              <a:rPr lang="en-US" dirty="0">
                <a:latin typeface="Helvetica" pitchFamily="34" charset="0"/>
              </a:rPr>
              <a:t>: High</a:t>
            </a:r>
          </a:p>
          <a:p>
            <a:pPr marL="0" indent="0">
              <a:lnSpc>
                <a:spcPct val="120000"/>
              </a:lnSpc>
              <a:spcBef>
                <a:spcPts val="0"/>
              </a:spcBef>
              <a:spcAft>
                <a:spcPts val="600"/>
              </a:spcAft>
              <a:buNone/>
            </a:pPr>
            <a:r>
              <a:rPr lang="en-US" u="sng" dirty="0">
                <a:latin typeface="Helvetica" pitchFamily="34" charset="0"/>
              </a:rPr>
              <a:t>Benefit-harm assessment</a:t>
            </a:r>
            <a:r>
              <a:rPr lang="en-US" dirty="0">
                <a:latin typeface="Helvetica" pitchFamily="34" charset="0"/>
              </a:rPr>
              <a:t>: Preponderance of benefit</a:t>
            </a:r>
          </a:p>
          <a:p>
            <a:pPr marL="0" indent="0">
              <a:lnSpc>
                <a:spcPct val="120000"/>
              </a:lnSpc>
              <a:spcBef>
                <a:spcPts val="0"/>
              </a:spcBef>
              <a:spcAft>
                <a:spcPts val="600"/>
              </a:spcAft>
              <a:buNone/>
            </a:pPr>
            <a:r>
              <a:rPr lang="en-US" u="sng" dirty="0">
                <a:latin typeface="Helvetica" pitchFamily="34" charset="0"/>
              </a:rPr>
              <a:t>Value judgments</a:t>
            </a:r>
            <a:r>
              <a:rPr lang="en-US" dirty="0">
                <a:latin typeface="Helvetica" pitchFamily="34" charset="0"/>
              </a:rPr>
              <a:t>: None</a:t>
            </a:r>
          </a:p>
          <a:p>
            <a:pPr marL="0" indent="0">
              <a:lnSpc>
                <a:spcPct val="120000"/>
              </a:lnSpc>
              <a:spcBef>
                <a:spcPts val="0"/>
              </a:spcBef>
              <a:spcAft>
                <a:spcPts val="600"/>
              </a:spcAft>
              <a:buNone/>
            </a:pPr>
            <a:r>
              <a:rPr lang="en-US" u="sng" dirty="0">
                <a:latin typeface="Helvetica" pitchFamily="34" charset="0"/>
              </a:rPr>
              <a:t>Intentional vagueness</a:t>
            </a:r>
            <a:r>
              <a:rPr lang="en-US" dirty="0">
                <a:latin typeface="Helvetica" pitchFamily="34" charset="0"/>
              </a:rPr>
              <a:t>: None</a:t>
            </a:r>
          </a:p>
          <a:p>
            <a:pPr marL="0" indent="0">
              <a:lnSpc>
                <a:spcPct val="120000"/>
              </a:lnSpc>
              <a:spcBef>
                <a:spcPts val="0"/>
              </a:spcBef>
              <a:spcAft>
                <a:spcPts val="600"/>
              </a:spcAft>
              <a:buNone/>
            </a:pPr>
            <a:r>
              <a:rPr lang="en-US" u="sng" dirty="0">
                <a:latin typeface="Helvetica" pitchFamily="34" charset="0"/>
              </a:rPr>
              <a:t>Role of patient preferences</a:t>
            </a:r>
            <a:r>
              <a:rPr lang="en-US" dirty="0">
                <a:latin typeface="Helvetica" pitchFamily="34" charset="0"/>
              </a:rPr>
              <a:t>: Small</a:t>
            </a:r>
          </a:p>
          <a:p>
            <a:pPr marL="0" indent="0">
              <a:lnSpc>
                <a:spcPct val="120000"/>
              </a:lnSpc>
              <a:spcBef>
                <a:spcPts val="0"/>
              </a:spcBef>
              <a:spcAft>
                <a:spcPts val="600"/>
              </a:spcAft>
              <a:buNone/>
            </a:pPr>
            <a:r>
              <a:rPr lang="en-US" u="sng" dirty="0">
                <a:latin typeface="Helvetica" pitchFamily="34" charset="0"/>
              </a:rPr>
              <a:t>Exceptions</a:t>
            </a:r>
            <a:r>
              <a:rPr lang="en-US" dirty="0">
                <a:latin typeface="Helvetica" pitchFamily="34" charset="0"/>
              </a:rPr>
              <a:t>: Diabetes, morbid obesity, previous steroid intolerance, and psychiatric disorders. Pregnant women should be treated on an individualized basis. </a:t>
            </a:r>
          </a:p>
          <a:p>
            <a:pPr marL="0" indent="0">
              <a:lnSpc>
                <a:spcPct val="120000"/>
              </a:lnSpc>
              <a:spcBef>
                <a:spcPts val="0"/>
              </a:spcBef>
              <a:spcAft>
                <a:spcPts val="600"/>
              </a:spcAft>
              <a:buNone/>
            </a:pPr>
            <a:r>
              <a:rPr lang="en-US" u="sng" dirty="0">
                <a:latin typeface="Helvetica" pitchFamily="34" charset="0"/>
              </a:rPr>
              <a:t>Policy level</a:t>
            </a:r>
            <a:r>
              <a:rPr lang="en-US" dirty="0">
                <a:latin typeface="Helvetica" pitchFamily="34" charset="0"/>
              </a:rPr>
              <a:t>: Strong recommendation</a:t>
            </a:r>
          </a:p>
          <a:p>
            <a:pPr marL="0" indent="0">
              <a:lnSpc>
                <a:spcPct val="120000"/>
              </a:lnSpc>
              <a:spcBef>
                <a:spcPts val="0"/>
              </a:spcBef>
              <a:spcAft>
                <a:spcPts val="600"/>
              </a:spcAft>
              <a:buNone/>
            </a:pPr>
            <a:r>
              <a:rPr lang="en-US" u="sng" dirty="0">
                <a:latin typeface="Helvetica" pitchFamily="34" charset="0"/>
              </a:rPr>
              <a:t>Differences of opinion</a:t>
            </a:r>
            <a:r>
              <a:rPr lang="en-US" dirty="0">
                <a:latin typeface="Helvetica" pitchFamily="34" charset="0"/>
              </a:rPr>
              <a:t>: None</a:t>
            </a:r>
          </a:p>
        </p:txBody>
      </p:sp>
    </p:spTree>
    <p:extLst>
      <p:ext uri="{BB962C8B-B14F-4D97-AF65-F5344CB8AC3E}">
        <p14:creationId xmlns:p14="http://schemas.microsoft.com/office/powerpoint/2010/main" val="2218498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81610-A892-4651-9DF5-DF012871BB70}"/>
              </a:ext>
            </a:extLst>
          </p:cNvPr>
          <p:cNvSpPr>
            <a:spLocks noGrp="1"/>
          </p:cNvSpPr>
          <p:nvPr>
            <p:ph type="title"/>
          </p:nvPr>
        </p:nvSpPr>
        <p:spPr/>
        <p:txBody>
          <a:bodyPr/>
          <a:lstStyle/>
          <a:p>
            <a:r>
              <a:rPr lang="en-US" dirty="0"/>
              <a:t>KAS 5A: Antiviral Monotherapy</a:t>
            </a:r>
          </a:p>
        </p:txBody>
      </p:sp>
      <p:sp>
        <p:nvSpPr>
          <p:cNvPr id="3" name="Content Placeholder 2">
            <a:extLst>
              <a:ext uri="{FF2B5EF4-FFF2-40B4-BE49-F238E27FC236}">
                <a16:creationId xmlns:a16="http://schemas.microsoft.com/office/drawing/2014/main" id="{3D62D58D-D712-4484-A732-77D97FF07FEE}"/>
              </a:ext>
            </a:extLst>
          </p:cNvPr>
          <p:cNvSpPr>
            <a:spLocks noGrp="1"/>
          </p:cNvSpPr>
          <p:nvPr>
            <p:ph idx="1"/>
          </p:nvPr>
        </p:nvSpPr>
        <p:spPr/>
        <p:txBody>
          <a:bodyPr>
            <a:normAutofit/>
          </a:bodyPr>
          <a:lstStyle/>
          <a:p>
            <a:pPr marL="0" indent="0">
              <a:lnSpc>
                <a:spcPct val="100000"/>
              </a:lnSpc>
              <a:spcBef>
                <a:spcPts val="0"/>
              </a:spcBef>
              <a:spcAft>
                <a:spcPts val="1800"/>
              </a:spcAft>
              <a:buNone/>
            </a:pPr>
            <a:r>
              <a:rPr lang="en-US" sz="1800" b="1" dirty="0">
                <a:latin typeface="Helvetica" panose="020B0604020202020204" pitchFamily="34" charset="0"/>
                <a:cs typeface="Helvetica" panose="020B0604020202020204" pitchFamily="34" charset="0"/>
              </a:rPr>
              <a:t>Clinicians should not prescribe oral antiviral therapy alone for patients with new-onset Bell’s palsy. </a:t>
            </a:r>
            <a:r>
              <a:rPr lang="en-US" sz="1800" i="1" dirty="0">
                <a:latin typeface="Helvetica" panose="020B0604020202020204" pitchFamily="34" charset="0"/>
                <a:cs typeface="Helvetica" panose="020B0604020202020204" pitchFamily="34" charset="0"/>
              </a:rPr>
              <a:t>Strong recommendation (against) based on high-quality randomized controlled trials with a preponderance of benefit over harm</a:t>
            </a:r>
            <a:r>
              <a:rPr lang="en-US" sz="1800" dirty="0">
                <a:latin typeface="Helvetica" panose="020B0604020202020204" pitchFamily="34" charset="0"/>
                <a:cs typeface="Helvetica" panose="020B0604020202020204" pitchFamily="34" charset="0"/>
              </a:rPr>
              <a:t>.</a:t>
            </a:r>
          </a:p>
          <a:p>
            <a:pPr marL="0" indent="0">
              <a:lnSpc>
                <a:spcPct val="100000"/>
              </a:lnSpc>
              <a:spcAft>
                <a:spcPts val="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Avoidance of medication side effects, cost savings</a:t>
            </a:r>
            <a:endParaRPr lang="en-US" sz="1800" u="sng" dirty="0">
              <a:latin typeface="Helvetica" panose="020B0604020202020204" pitchFamily="34" charset="0"/>
              <a:cs typeface="Helvetica" panose="020B0604020202020204" pitchFamily="34" charset="0"/>
            </a:endParaRPr>
          </a:p>
          <a:p>
            <a:pPr marL="0" lvl="0" indent="0">
              <a:lnSpc>
                <a:spcPct val="100000"/>
              </a:lnSpc>
              <a:spcAft>
                <a:spcPts val="0"/>
              </a:spcAft>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3063697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81610-A892-4651-9DF5-DF012871BB70}"/>
              </a:ext>
            </a:extLst>
          </p:cNvPr>
          <p:cNvSpPr>
            <a:spLocks noGrp="1"/>
          </p:cNvSpPr>
          <p:nvPr>
            <p:ph type="title"/>
          </p:nvPr>
        </p:nvSpPr>
        <p:spPr/>
        <p:txBody>
          <a:bodyPr/>
          <a:lstStyle/>
          <a:p>
            <a:r>
              <a:rPr lang="en-US" dirty="0"/>
              <a:t>KAS 5A: Antiviral Monotherapy</a:t>
            </a:r>
          </a:p>
        </p:txBody>
      </p:sp>
      <p:sp>
        <p:nvSpPr>
          <p:cNvPr id="3" name="Content Placeholder 2">
            <a:extLst>
              <a:ext uri="{FF2B5EF4-FFF2-40B4-BE49-F238E27FC236}">
                <a16:creationId xmlns:a16="http://schemas.microsoft.com/office/drawing/2014/main" id="{3D62D58D-D712-4484-A732-77D97FF07FEE}"/>
              </a:ext>
            </a:extLst>
          </p:cNvPr>
          <p:cNvSpPr>
            <a:spLocks noGrp="1"/>
          </p:cNvSpPr>
          <p:nvPr>
            <p:ph idx="1"/>
          </p:nvPr>
        </p:nvSpPr>
        <p:spPr/>
        <p:txBody>
          <a:bodyPr>
            <a:normAutofit/>
          </a:bodyPr>
          <a:lstStyle/>
          <a:p>
            <a:pPr marL="0" indent="0">
              <a:lnSpc>
                <a:spcPct val="110000"/>
              </a:lnSpc>
              <a:spcBef>
                <a:spcPts val="0"/>
              </a:spcBef>
              <a:spcAft>
                <a:spcPts val="600"/>
              </a:spcAft>
              <a:buNone/>
            </a:pPr>
            <a:r>
              <a:rPr lang="en-US" sz="2000" b="1" dirty="0">
                <a:latin typeface="Helvetica" panose="020B0604020202020204" pitchFamily="34" charset="0"/>
                <a:cs typeface="Helvetica" panose="020B0604020202020204" pitchFamily="34" charset="0"/>
              </a:rPr>
              <a:t>Action Statement Profile </a:t>
            </a:r>
          </a:p>
          <a:p>
            <a:pPr marL="0" indent="0">
              <a:lnSpc>
                <a:spcPct val="110000"/>
              </a:lnSpc>
              <a:spcBef>
                <a:spcPts val="0"/>
              </a:spcBef>
              <a:spcAft>
                <a:spcPts val="600"/>
              </a:spcAft>
              <a:buNone/>
            </a:pPr>
            <a:r>
              <a:rPr lang="en-US" sz="2000" u="sng" dirty="0">
                <a:latin typeface="Helvetica" panose="020B0604020202020204" pitchFamily="34" charset="0"/>
                <a:cs typeface="Helvetica" panose="020B0604020202020204" pitchFamily="34" charset="0"/>
              </a:rPr>
              <a:t>Aggregate evidence quality: </a:t>
            </a:r>
            <a:r>
              <a:rPr lang="en-US" sz="2000" dirty="0">
                <a:latin typeface="Helvetica" panose="020B0604020202020204" pitchFamily="34" charset="0"/>
                <a:cs typeface="Helvetica" panose="020B0604020202020204" pitchFamily="34" charset="0"/>
              </a:rPr>
              <a:t>Grade A</a:t>
            </a:r>
          </a:p>
          <a:p>
            <a:pPr marL="0" indent="0">
              <a:lnSpc>
                <a:spcPct val="110000"/>
              </a:lnSpc>
              <a:spcBef>
                <a:spcPts val="0"/>
              </a:spcBef>
              <a:spcAft>
                <a:spcPts val="600"/>
              </a:spcAft>
              <a:buNone/>
            </a:pPr>
            <a:r>
              <a:rPr lang="en-US" sz="2000" u="sng" dirty="0">
                <a:latin typeface="Helvetica" panose="020B0604020202020204" pitchFamily="34" charset="0"/>
                <a:cs typeface="Helvetica" panose="020B0604020202020204" pitchFamily="34" charset="0"/>
              </a:rPr>
              <a:t>Level of confidence in evidence: </a:t>
            </a:r>
            <a:r>
              <a:rPr lang="en-US" sz="2000" dirty="0">
                <a:latin typeface="Helvetica" panose="020B0604020202020204" pitchFamily="34" charset="0"/>
                <a:cs typeface="Helvetica" panose="020B0604020202020204" pitchFamily="34" charset="0"/>
              </a:rPr>
              <a:t>High</a:t>
            </a:r>
          </a:p>
          <a:p>
            <a:pPr marL="0" indent="0">
              <a:lnSpc>
                <a:spcPct val="110000"/>
              </a:lnSpc>
              <a:spcBef>
                <a:spcPts val="0"/>
              </a:spcBef>
              <a:spcAft>
                <a:spcPts val="600"/>
              </a:spcAft>
              <a:buNone/>
            </a:pPr>
            <a:r>
              <a:rPr lang="en-US" sz="2000" u="sng" dirty="0">
                <a:latin typeface="Helvetica" panose="020B0604020202020204" pitchFamily="34" charset="0"/>
                <a:cs typeface="Helvetica" panose="020B0604020202020204" pitchFamily="34" charset="0"/>
              </a:rPr>
              <a:t>Benefit-harm assessment: </a:t>
            </a:r>
            <a:r>
              <a:rPr lang="en-US" sz="2000" dirty="0">
                <a:latin typeface="Helvetica" panose="020B0604020202020204" pitchFamily="34" charset="0"/>
                <a:cs typeface="Helvetica" panose="020B0604020202020204" pitchFamily="34" charset="0"/>
              </a:rPr>
              <a:t>Preponderance of benefit</a:t>
            </a:r>
          </a:p>
          <a:p>
            <a:pPr marL="0" indent="0">
              <a:lnSpc>
                <a:spcPct val="110000"/>
              </a:lnSpc>
              <a:spcBef>
                <a:spcPts val="0"/>
              </a:spcBef>
              <a:spcAft>
                <a:spcPts val="600"/>
              </a:spcAft>
              <a:buNone/>
            </a:pPr>
            <a:r>
              <a:rPr lang="en-US" sz="2000" u="sng" dirty="0">
                <a:latin typeface="Helvetica" panose="020B0604020202020204" pitchFamily="34" charset="0"/>
                <a:cs typeface="Helvetica" panose="020B0604020202020204" pitchFamily="34" charset="0"/>
              </a:rPr>
              <a:t>Value judgments</a:t>
            </a:r>
            <a:r>
              <a:rPr lang="en-US" sz="2000" dirty="0">
                <a:latin typeface="Helvetica" panose="020B0604020202020204" pitchFamily="34" charset="0"/>
                <a:cs typeface="Helvetica" panose="020B0604020202020204" pitchFamily="34" charset="0"/>
              </a:rPr>
              <a:t>: None</a:t>
            </a:r>
          </a:p>
          <a:p>
            <a:pPr marL="0" indent="0">
              <a:lnSpc>
                <a:spcPct val="110000"/>
              </a:lnSpc>
              <a:spcBef>
                <a:spcPts val="0"/>
              </a:spcBef>
              <a:spcAft>
                <a:spcPts val="600"/>
              </a:spcAft>
              <a:buNone/>
            </a:pPr>
            <a:r>
              <a:rPr lang="en-US" sz="2000" u="sng" dirty="0">
                <a:latin typeface="Helvetica" panose="020B0604020202020204" pitchFamily="34" charset="0"/>
                <a:cs typeface="Helvetica" panose="020B0604020202020204" pitchFamily="34" charset="0"/>
              </a:rPr>
              <a:t>Intentional vagueness: </a:t>
            </a:r>
            <a:r>
              <a:rPr lang="en-US" sz="2000" dirty="0">
                <a:latin typeface="Helvetica" panose="020B0604020202020204" pitchFamily="34" charset="0"/>
                <a:cs typeface="Helvetica" panose="020B0604020202020204" pitchFamily="34" charset="0"/>
              </a:rPr>
              <a:t>None</a:t>
            </a:r>
          </a:p>
          <a:p>
            <a:pPr marL="0" indent="0">
              <a:lnSpc>
                <a:spcPct val="110000"/>
              </a:lnSpc>
              <a:spcBef>
                <a:spcPts val="0"/>
              </a:spcBef>
              <a:spcAft>
                <a:spcPts val="600"/>
              </a:spcAft>
              <a:buNone/>
            </a:pPr>
            <a:r>
              <a:rPr lang="en-US" sz="2000" u="sng" dirty="0">
                <a:latin typeface="Helvetica" panose="020B0604020202020204" pitchFamily="34" charset="0"/>
                <a:cs typeface="Helvetica" panose="020B0604020202020204" pitchFamily="34" charset="0"/>
              </a:rPr>
              <a:t>Role of patient preferences: </a:t>
            </a:r>
            <a:r>
              <a:rPr lang="en-US" sz="2000" dirty="0">
                <a:latin typeface="Helvetica" panose="020B0604020202020204" pitchFamily="34" charset="0"/>
                <a:cs typeface="Helvetica" panose="020B0604020202020204" pitchFamily="34" charset="0"/>
              </a:rPr>
              <a:t>Small</a:t>
            </a:r>
          </a:p>
          <a:p>
            <a:pPr marL="0" indent="0">
              <a:lnSpc>
                <a:spcPct val="110000"/>
              </a:lnSpc>
              <a:spcBef>
                <a:spcPts val="0"/>
              </a:spcBef>
              <a:spcAft>
                <a:spcPts val="600"/>
              </a:spcAft>
              <a:buNone/>
            </a:pPr>
            <a:r>
              <a:rPr lang="en-US" sz="2000" u="sng" dirty="0">
                <a:latin typeface="Helvetica" panose="020B0604020202020204" pitchFamily="34" charset="0"/>
                <a:cs typeface="Helvetica" panose="020B0604020202020204" pitchFamily="34" charset="0"/>
              </a:rPr>
              <a:t>Exceptions: </a:t>
            </a:r>
            <a:r>
              <a:rPr lang="en-US" sz="2000" dirty="0">
                <a:latin typeface="Helvetica" panose="020B0604020202020204" pitchFamily="34" charset="0"/>
                <a:cs typeface="Helvetica" panose="020B0604020202020204" pitchFamily="34" charset="0"/>
              </a:rPr>
              <a:t>None</a:t>
            </a:r>
          </a:p>
          <a:p>
            <a:pPr marL="0" indent="0">
              <a:lnSpc>
                <a:spcPct val="110000"/>
              </a:lnSpc>
              <a:spcBef>
                <a:spcPts val="0"/>
              </a:spcBef>
              <a:spcAft>
                <a:spcPts val="600"/>
              </a:spcAft>
              <a:buNone/>
            </a:pPr>
            <a:r>
              <a:rPr lang="en-US" sz="2000" u="sng" dirty="0">
                <a:latin typeface="Helvetica" panose="020B0604020202020204" pitchFamily="34" charset="0"/>
                <a:cs typeface="Helvetica" panose="020B0604020202020204" pitchFamily="34" charset="0"/>
              </a:rPr>
              <a:t>Policy level: </a:t>
            </a:r>
            <a:r>
              <a:rPr lang="en-US" sz="2000" dirty="0">
                <a:latin typeface="Helvetica" panose="020B0604020202020204" pitchFamily="34" charset="0"/>
                <a:cs typeface="Helvetica" panose="020B0604020202020204" pitchFamily="34" charset="0"/>
              </a:rPr>
              <a:t>Strong recommendation (against)</a:t>
            </a:r>
            <a:endParaRPr lang="en-US"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86134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35C36-DF59-4BEC-83C5-C36A3E8E62C6}"/>
              </a:ext>
            </a:extLst>
          </p:cNvPr>
          <p:cNvSpPr>
            <a:spLocks noGrp="1"/>
          </p:cNvSpPr>
          <p:nvPr>
            <p:ph type="title"/>
          </p:nvPr>
        </p:nvSpPr>
        <p:spPr/>
        <p:txBody>
          <a:bodyPr/>
          <a:lstStyle/>
          <a:p>
            <a:r>
              <a:rPr lang="en-US" dirty="0"/>
              <a:t>KAS 5B: Combination Antiviral Therapy</a:t>
            </a:r>
          </a:p>
        </p:txBody>
      </p:sp>
      <p:sp>
        <p:nvSpPr>
          <p:cNvPr id="3" name="Content Placeholder 2">
            <a:extLst>
              <a:ext uri="{FF2B5EF4-FFF2-40B4-BE49-F238E27FC236}">
                <a16:creationId xmlns:a16="http://schemas.microsoft.com/office/drawing/2014/main" id="{83441201-3BB2-4FAF-B8F5-A569A23FE45D}"/>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anose="020B0604020202020204" pitchFamily="34" charset="0"/>
                <a:cs typeface="Helvetica" panose="020B0604020202020204" pitchFamily="34" charset="0"/>
              </a:rPr>
              <a:t>Clinicians may offer oral antiviral therapy in addition to oral steroids within 72 hours of symptom onset for patients with Bell’s palsy. </a:t>
            </a:r>
            <a:r>
              <a:rPr lang="en-US" sz="1800" i="1" dirty="0">
                <a:latin typeface="Helvetica" panose="020B0604020202020204" pitchFamily="34" charset="0"/>
                <a:cs typeface="Helvetica" panose="020B0604020202020204" pitchFamily="34" charset="0"/>
              </a:rPr>
              <a:t>Option based on randomized controlled trials with minor limitations and observational studies with equilibrium of benefit and harm</a:t>
            </a:r>
          </a:p>
          <a:p>
            <a:pPr marL="0" indent="0">
              <a:lnSpc>
                <a:spcPct val="120000"/>
              </a:lnSpc>
              <a:spcAft>
                <a:spcPts val="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Small potential improvement in facial nerve function</a:t>
            </a:r>
          </a:p>
          <a:p>
            <a:pPr marL="0" indent="0">
              <a:lnSpc>
                <a:spcPct val="120000"/>
              </a:lnSpc>
              <a:spcAft>
                <a:spcPts val="0"/>
              </a:spcAft>
              <a:buNone/>
            </a:pPr>
            <a:r>
              <a:rPr lang="en-US" sz="1800" u="sng" dirty="0">
                <a:latin typeface="Helvetica" panose="020B0604020202020204" pitchFamily="34" charset="0"/>
                <a:cs typeface="Helvetica" panose="020B0604020202020204" pitchFamily="34" charset="0"/>
              </a:rPr>
              <a:t>Risks, harms, costs: </a:t>
            </a:r>
            <a:r>
              <a:rPr lang="en-US" sz="1800" dirty="0">
                <a:latin typeface="Helvetica" panose="020B0604020202020204" pitchFamily="34" charset="0"/>
                <a:cs typeface="Helvetica" panose="020B0604020202020204" pitchFamily="34" charset="0"/>
              </a:rPr>
              <a:t>Treatment side effects, cost of treatment</a:t>
            </a:r>
          </a:p>
          <a:p>
            <a:pPr marL="0" indent="0">
              <a:lnSpc>
                <a:spcPct val="120000"/>
              </a:lnSpc>
              <a:spcAft>
                <a:spcPts val="0"/>
              </a:spcAft>
              <a:buNone/>
            </a:pPr>
            <a:r>
              <a:rPr lang="en-US" sz="1800" dirty="0">
                <a:latin typeface="Helvetica" panose="020B0604020202020204" pitchFamily="34" charset="0"/>
                <a:cs typeface="Helvetica" panose="020B0604020202020204" pitchFamily="34" charset="0"/>
              </a:rPr>
              <a:t>Avoid unnecessary surgery and its risks, avoid surgery in children for whom RCTs have not demonstrated any benefit for reducing AOM incidence or in children with a condition that has reasonable likelihood of spontaneous resolution, cost savings </a:t>
            </a:r>
            <a:endParaRPr lang="en-US" sz="1800" i="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953039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35C36-DF59-4BEC-83C5-C36A3E8E62C6}"/>
              </a:ext>
            </a:extLst>
          </p:cNvPr>
          <p:cNvSpPr>
            <a:spLocks noGrp="1"/>
          </p:cNvSpPr>
          <p:nvPr>
            <p:ph type="title"/>
          </p:nvPr>
        </p:nvSpPr>
        <p:spPr/>
        <p:txBody>
          <a:bodyPr/>
          <a:lstStyle/>
          <a:p>
            <a:r>
              <a:rPr lang="en-US" dirty="0"/>
              <a:t>KAS 5B: Combination Antiviral Therapy</a:t>
            </a:r>
          </a:p>
        </p:txBody>
      </p:sp>
      <p:sp>
        <p:nvSpPr>
          <p:cNvPr id="3" name="Content Placeholder 2">
            <a:extLst>
              <a:ext uri="{FF2B5EF4-FFF2-40B4-BE49-F238E27FC236}">
                <a16:creationId xmlns:a16="http://schemas.microsoft.com/office/drawing/2014/main" id="{83441201-3BB2-4FAF-B8F5-A569A23FE45D}"/>
              </a:ext>
            </a:extLst>
          </p:cNvPr>
          <p:cNvSpPr>
            <a:spLocks noGrp="1"/>
          </p:cNvSpPr>
          <p:nvPr>
            <p:ph idx="1"/>
          </p:nvPr>
        </p:nvSpPr>
        <p:spPr/>
        <p:txBody>
          <a:bodyPr>
            <a:normAutofit fontScale="55000" lnSpcReduction="20000"/>
          </a:bodyPr>
          <a:lstStyle/>
          <a:p>
            <a:pPr marL="0" indent="0">
              <a:lnSpc>
                <a:spcPct val="120000"/>
              </a:lnSpc>
              <a:spcBef>
                <a:spcPts val="0"/>
              </a:spcBef>
              <a:spcAft>
                <a:spcPts val="600"/>
              </a:spcAft>
              <a:buNone/>
            </a:pPr>
            <a:r>
              <a:rPr lang="en-US" sz="32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3200" u="sng" dirty="0">
                <a:latin typeface="Helvetica" pitchFamily="34" charset="0"/>
              </a:rPr>
              <a:t>Aggregate evidence quality</a:t>
            </a:r>
            <a:r>
              <a:rPr lang="en-US" sz="3200" dirty="0">
                <a:latin typeface="Helvetica" pitchFamily="34" charset="0"/>
              </a:rPr>
              <a:t>: Grade B</a:t>
            </a:r>
          </a:p>
          <a:p>
            <a:pPr marL="0" indent="0">
              <a:lnSpc>
                <a:spcPct val="120000"/>
              </a:lnSpc>
              <a:spcBef>
                <a:spcPts val="0"/>
              </a:spcBef>
              <a:spcAft>
                <a:spcPts val="600"/>
              </a:spcAft>
              <a:buNone/>
            </a:pPr>
            <a:r>
              <a:rPr lang="en-US" sz="3200" u="sng" dirty="0">
                <a:latin typeface="Helvetica" pitchFamily="34" charset="0"/>
              </a:rPr>
              <a:t>Level of confidence in evidence</a:t>
            </a:r>
            <a:r>
              <a:rPr lang="en-US" sz="3200" dirty="0">
                <a:latin typeface="Helvetica" pitchFamily="34" charset="0"/>
              </a:rPr>
              <a:t>: Medium, because the studies cannot exclude a small effect</a:t>
            </a:r>
          </a:p>
          <a:p>
            <a:pPr marL="0" indent="0">
              <a:lnSpc>
                <a:spcPct val="120000"/>
              </a:lnSpc>
              <a:spcBef>
                <a:spcPts val="0"/>
              </a:spcBef>
              <a:spcAft>
                <a:spcPts val="600"/>
              </a:spcAft>
              <a:buNone/>
            </a:pPr>
            <a:r>
              <a:rPr lang="en-US" sz="3200" u="sng" dirty="0">
                <a:latin typeface="Helvetica" pitchFamily="34" charset="0"/>
              </a:rPr>
              <a:t>Benefit-harm assessment</a:t>
            </a:r>
            <a:r>
              <a:rPr lang="en-US" sz="3200" dirty="0">
                <a:latin typeface="Helvetica" pitchFamily="34" charset="0"/>
              </a:rPr>
              <a:t>: Equilibrium of benefit and harm</a:t>
            </a:r>
          </a:p>
          <a:p>
            <a:pPr marL="0" indent="0">
              <a:lnSpc>
                <a:spcPct val="120000"/>
              </a:lnSpc>
              <a:spcBef>
                <a:spcPts val="0"/>
              </a:spcBef>
              <a:spcAft>
                <a:spcPts val="600"/>
              </a:spcAft>
              <a:buNone/>
            </a:pPr>
            <a:r>
              <a:rPr lang="en-US" sz="3200" u="sng" dirty="0">
                <a:latin typeface="Helvetica" pitchFamily="34" charset="0"/>
              </a:rPr>
              <a:t>Value judgments</a:t>
            </a:r>
            <a:r>
              <a:rPr lang="en-US" sz="3200" dirty="0">
                <a:latin typeface="Helvetica" pitchFamily="34" charset="0"/>
              </a:rPr>
              <a:t>: Although the data were weak, the risks of combination therapy were small.</a:t>
            </a:r>
          </a:p>
          <a:p>
            <a:pPr marL="0" indent="0">
              <a:lnSpc>
                <a:spcPct val="120000"/>
              </a:lnSpc>
              <a:spcBef>
                <a:spcPts val="0"/>
              </a:spcBef>
              <a:spcAft>
                <a:spcPts val="600"/>
              </a:spcAft>
              <a:buNone/>
            </a:pPr>
            <a:r>
              <a:rPr lang="en-US" sz="3200" u="sng" dirty="0">
                <a:latin typeface="Helvetica" pitchFamily="34" charset="0"/>
              </a:rPr>
              <a:t>Intentional vagueness</a:t>
            </a:r>
            <a:r>
              <a:rPr lang="en-US" sz="3200" dirty="0">
                <a:latin typeface="Helvetica" pitchFamily="34" charset="0"/>
              </a:rPr>
              <a:t>: None</a:t>
            </a:r>
          </a:p>
          <a:p>
            <a:pPr marL="0" indent="0">
              <a:lnSpc>
                <a:spcPct val="120000"/>
              </a:lnSpc>
              <a:spcBef>
                <a:spcPts val="0"/>
              </a:spcBef>
              <a:spcAft>
                <a:spcPts val="600"/>
              </a:spcAft>
              <a:buNone/>
            </a:pPr>
            <a:r>
              <a:rPr lang="en-US" sz="3200" u="sng" dirty="0">
                <a:latin typeface="Helvetica" pitchFamily="34" charset="0"/>
              </a:rPr>
              <a:t>Role of patient preferences</a:t>
            </a:r>
            <a:r>
              <a:rPr lang="en-US" sz="3200" dirty="0">
                <a:latin typeface="Helvetica" pitchFamily="34" charset="0"/>
              </a:rPr>
              <a:t>: Large; significant role for shared decision making</a:t>
            </a:r>
          </a:p>
          <a:p>
            <a:pPr marL="0" indent="0">
              <a:lnSpc>
                <a:spcPct val="120000"/>
              </a:lnSpc>
              <a:spcBef>
                <a:spcPts val="0"/>
              </a:spcBef>
              <a:spcAft>
                <a:spcPts val="600"/>
              </a:spcAft>
              <a:buNone/>
            </a:pPr>
            <a:r>
              <a:rPr lang="en-US" sz="3200" u="sng" dirty="0">
                <a:latin typeface="Helvetica" pitchFamily="34" charset="0"/>
              </a:rPr>
              <a:t>Exceptions</a:t>
            </a:r>
            <a:r>
              <a:rPr lang="en-US" sz="3200" dirty="0">
                <a:latin typeface="Helvetica" pitchFamily="34" charset="0"/>
              </a:rPr>
              <a:t>: Diabetes, morbid obesity, and previous steroid intolerance. Pregnant women should be treated on an individualized basis. </a:t>
            </a:r>
          </a:p>
          <a:p>
            <a:pPr marL="0" indent="0">
              <a:lnSpc>
                <a:spcPct val="120000"/>
              </a:lnSpc>
              <a:spcBef>
                <a:spcPts val="0"/>
              </a:spcBef>
              <a:spcAft>
                <a:spcPts val="600"/>
              </a:spcAft>
              <a:buNone/>
            </a:pPr>
            <a:r>
              <a:rPr lang="en-US" sz="3200" u="sng" dirty="0">
                <a:latin typeface="Helvetica" pitchFamily="34" charset="0"/>
              </a:rPr>
              <a:t>Policy level</a:t>
            </a:r>
            <a:r>
              <a:rPr lang="en-US" sz="3200" dirty="0">
                <a:latin typeface="Helvetica" pitchFamily="34" charset="0"/>
              </a:rPr>
              <a:t>: Option</a:t>
            </a:r>
          </a:p>
          <a:p>
            <a:pPr marL="0" indent="0">
              <a:lnSpc>
                <a:spcPct val="120000"/>
              </a:lnSpc>
              <a:spcBef>
                <a:spcPts val="0"/>
              </a:spcBef>
              <a:spcAft>
                <a:spcPts val="600"/>
              </a:spcAft>
              <a:buNone/>
            </a:pPr>
            <a:r>
              <a:rPr lang="en-US" sz="3200" u="sng" dirty="0">
                <a:latin typeface="Helvetica" pitchFamily="34" charset="0"/>
              </a:rPr>
              <a:t>Differences of opinion</a:t>
            </a:r>
            <a:r>
              <a:rPr lang="en-US" sz="3200" dirty="0">
                <a:latin typeface="Helvetica" pitchFamily="34" charset="0"/>
              </a:rPr>
              <a:t>: None</a:t>
            </a:r>
          </a:p>
        </p:txBody>
      </p:sp>
    </p:spTree>
    <p:extLst>
      <p:ext uri="{BB962C8B-B14F-4D97-AF65-F5344CB8AC3E}">
        <p14:creationId xmlns:p14="http://schemas.microsoft.com/office/powerpoint/2010/main" val="66749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AF603-8FC5-4383-A93A-FFCE0A9363FC}"/>
              </a:ext>
            </a:extLst>
          </p:cNvPr>
          <p:cNvSpPr>
            <a:spLocks noGrp="1"/>
          </p:cNvSpPr>
          <p:nvPr>
            <p:ph type="title"/>
          </p:nvPr>
        </p:nvSpPr>
        <p:spPr/>
        <p:txBody>
          <a:bodyPr/>
          <a:lstStyle/>
          <a:p>
            <a:r>
              <a:rPr lang="en-US" dirty="0"/>
              <a:t>KAS 6: Eye Care</a:t>
            </a:r>
          </a:p>
        </p:txBody>
      </p:sp>
      <p:sp>
        <p:nvSpPr>
          <p:cNvPr id="3" name="Content Placeholder 2">
            <a:extLst>
              <a:ext uri="{FF2B5EF4-FFF2-40B4-BE49-F238E27FC236}">
                <a16:creationId xmlns:a16="http://schemas.microsoft.com/office/drawing/2014/main" id="{43760AAF-7C77-4924-8DB0-B33165533FAA}"/>
              </a:ext>
            </a:extLst>
          </p:cNvPr>
          <p:cNvSpPr>
            <a:spLocks noGrp="1"/>
          </p:cNvSpPr>
          <p:nvPr>
            <p:ph idx="1"/>
          </p:nvPr>
        </p:nvSpPr>
        <p:spPr/>
        <p:txBody>
          <a:bodyPr>
            <a:normAutofit/>
          </a:bodyPr>
          <a:lstStyle/>
          <a:p>
            <a:pPr marL="0" indent="0">
              <a:lnSpc>
                <a:spcPct val="100000"/>
              </a:lnSpc>
              <a:spcBef>
                <a:spcPts val="0"/>
              </a:spcBef>
              <a:spcAft>
                <a:spcPts val="1800"/>
              </a:spcAft>
              <a:buNone/>
            </a:pPr>
            <a:r>
              <a:rPr lang="en-US" sz="1800" b="1" dirty="0">
                <a:latin typeface="Helvetica" pitchFamily="34" charset="0"/>
              </a:rPr>
              <a:t>Clinicians should implement eye protection for Bell’s palsy patients with impaired eye closure. </a:t>
            </a:r>
            <a:r>
              <a:rPr lang="en-US" sz="1800" i="1" dirty="0">
                <a:latin typeface="Helvetica" pitchFamily="34" charset="0"/>
              </a:rPr>
              <a:t>Strong recommendation based on expert opinion and a strong clinical rationale with a preponderance of benefit over harm</a:t>
            </a:r>
            <a:r>
              <a:rPr lang="en-US" sz="1800" dirty="0">
                <a:latin typeface="Helvetica" pitchFamily="34" charset="0"/>
              </a:rPr>
              <a:t>.</a:t>
            </a:r>
          </a:p>
          <a:p>
            <a:pPr marL="0" indent="0">
              <a:lnSpc>
                <a:spcPct val="100000"/>
              </a:lnSpc>
              <a:spcAft>
                <a:spcPts val="0"/>
              </a:spcAft>
              <a:buNone/>
            </a:pPr>
            <a:r>
              <a:rPr lang="en-US" sz="1800" u="sng" dirty="0">
                <a:latin typeface="Helvetica" panose="020B0604020202020204" pitchFamily="34" charset="0"/>
                <a:cs typeface="Helvetica" panose="020B0604020202020204" pitchFamily="34" charset="0"/>
              </a:rPr>
              <a:t>Benefits: </a:t>
            </a:r>
            <a:r>
              <a:rPr lang="en-US" sz="1800" dirty="0"/>
              <a:t>Prevention of eye complications</a:t>
            </a:r>
            <a:endParaRPr lang="en-US" sz="1800" i="1" dirty="0">
              <a:latin typeface="Helvetica" panose="020B0604020202020204" pitchFamily="34" charset="0"/>
              <a:cs typeface="Helvetica" panose="020B0604020202020204" pitchFamily="34" charset="0"/>
            </a:endParaRPr>
          </a:p>
          <a:p>
            <a:pPr marL="0" indent="0">
              <a:lnSpc>
                <a:spcPct val="100000"/>
              </a:lnSpc>
              <a:spcAft>
                <a:spcPts val="1200"/>
              </a:spcAft>
              <a:buNone/>
            </a:pPr>
            <a:r>
              <a:rPr lang="en-US" sz="1800" u="sng" dirty="0">
                <a:latin typeface="Helvetica" panose="020B0604020202020204" pitchFamily="34" charset="0"/>
                <a:cs typeface="Helvetica" panose="020B0604020202020204" pitchFamily="34" charset="0"/>
              </a:rPr>
              <a:t>Risks, harms, costs: </a:t>
            </a:r>
            <a:r>
              <a:rPr lang="en-US" sz="1800" dirty="0"/>
              <a:t>Cost of eye protection implementation, potential side effects of eye medication</a:t>
            </a:r>
          </a:p>
        </p:txBody>
      </p:sp>
    </p:spTree>
    <p:extLst>
      <p:ext uri="{BB962C8B-B14F-4D97-AF65-F5344CB8AC3E}">
        <p14:creationId xmlns:p14="http://schemas.microsoft.com/office/powerpoint/2010/main" val="3683841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AF603-8FC5-4383-A93A-FFCE0A9363FC}"/>
              </a:ext>
            </a:extLst>
          </p:cNvPr>
          <p:cNvSpPr>
            <a:spLocks noGrp="1"/>
          </p:cNvSpPr>
          <p:nvPr>
            <p:ph type="title"/>
          </p:nvPr>
        </p:nvSpPr>
        <p:spPr/>
        <p:txBody>
          <a:bodyPr/>
          <a:lstStyle/>
          <a:p>
            <a:r>
              <a:rPr lang="en-US" dirty="0"/>
              <a:t>KAS 6: Eye Care</a:t>
            </a:r>
          </a:p>
        </p:txBody>
      </p:sp>
      <p:sp>
        <p:nvSpPr>
          <p:cNvPr id="3" name="Content Placeholder 2">
            <a:extLst>
              <a:ext uri="{FF2B5EF4-FFF2-40B4-BE49-F238E27FC236}">
                <a16:creationId xmlns:a16="http://schemas.microsoft.com/office/drawing/2014/main" id="{43760AAF-7C77-4924-8DB0-B33165533FAA}"/>
              </a:ext>
            </a:extLst>
          </p:cNvPr>
          <p:cNvSpPr>
            <a:spLocks noGrp="1"/>
          </p:cNvSpPr>
          <p:nvPr>
            <p:ph idx="1"/>
          </p:nvPr>
        </p:nvSpPr>
        <p:spPr/>
        <p:txBody>
          <a:bodyPr>
            <a:normAutofit fontScale="70000" lnSpcReduction="20000"/>
          </a:bodyPr>
          <a:lstStyle/>
          <a:p>
            <a:pPr marL="0" indent="0">
              <a:lnSpc>
                <a:spcPct val="120000"/>
              </a:lnSpc>
              <a:spcBef>
                <a:spcPts val="0"/>
              </a:spcBef>
              <a:spcAft>
                <a:spcPts val="600"/>
              </a:spcAft>
              <a:buNone/>
            </a:pPr>
            <a:r>
              <a:rPr lang="en-US" b="1" dirty="0">
                <a:latin typeface="Helvetica" panose="020B0604020202020204" pitchFamily="34" charset="0"/>
                <a:cs typeface="Helvetica" panose="020B0604020202020204" pitchFamily="34" charset="0"/>
              </a:rPr>
              <a:t>Action Statement Profile</a:t>
            </a:r>
            <a:endParaRPr lang="en-US" dirty="0">
              <a:latin typeface="Helvetica" panose="020B0604020202020204" pitchFamily="34" charset="0"/>
              <a:cs typeface="Helvetica" panose="020B0604020202020204" pitchFamily="34" charset="0"/>
            </a:endParaRP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Grade X</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Level of confidence in evidence:</a:t>
            </a:r>
            <a:r>
              <a:rPr lang="en-US" dirty="0">
                <a:latin typeface="Helvetica" panose="020B0604020202020204" pitchFamily="34" charset="0"/>
                <a:cs typeface="Helvetica" panose="020B0604020202020204" pitchFamily="34" charset="0"/>
              </a:rPr>
              <a:t> High. Eye protection has been the standard of care, and comparative studies with a no-treatment arm are unethical. </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Small</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Exceptions: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Strong recommendation</a:t>
            </a:r>
          </a:p>
        </p:txBody>
      </p:sp>
    </p:spTree>
    <p:extLst>
      <p:ext uri="{BB962C8B-B14F-4D97-AF65-F5344CB8AC3E}">
        <p14:creationId xmlns:p14="http://schemas.microsoft.com/office/powerpoint/2010/main" val="3874888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5562A-E81F-431D-BD0F-13280D353B6F}"/>
              </a:ext>
            </a:extLst>
          </p:cNvPr>
          <p:cNvSpPr>
            <a:spLocks noGrp="1"/>
          </p:cNvSpPr>
          <p:nvPr>
            <p:ph type="title"/>
          </p:nvPr>
        </p:nvSpPr>
        <p:spPr/>
        <p:txBody>
          <a:bodyPr/>
          <a:lstStyle/>
          <a:p>
            <a:r>
              <a:rPr lang="en-US" dirty="0"/>
              <a:t>KAS 7A: Electrodiagnostic Testing with Incomplete Paralysis</a:t>
            </a:r>
          </a:p>
        </p:txBody>
      </p:sp>
      <p:sp>
        <p:nvSpPr>
          <p:cNvPr id="3" name="Content Placeholder 2">
            <a:extLst>
              <a:ext uri="{FF2B5EF4-FFF2-40B4-BE49-F238E27FC236}">
                <a16:creationId xmlns:a16="http://schemas.microsoft.com/office/drawing/2014/main" id="{57996E6B-06D3-4178-B5ED-6E5C22784A5A}"/>
              </a:ext>
            </a:extLst>
          </p:cNvPr>
          <p:cNvSpPr>
            <a:spLocks noGrp="1"/>
          </p:cNvSpPr>
          <p:nvPr>
            <p:ph idx="1"/>
          </p:nvPr>
        </p:nvSpPr>
        <p:spPr>
          <a:xfrm>
            <a:off x="838200" y="1825625"/>
            <a:ext cx="10515600" cy="3956610"/>
          </a:xfrm>
        </p:spPr>
        <p:txBody>
          <a:bodyPr>
            <a:normAutofit/>
          </a:bodyPr>
          <a:lstStyle/>
          <a:p>
            <a:pPr marL="0" indent="0">
              <a:lnSpc>
                <a:spcPct val="100000"/>
              </a:lnSpc>
              <a:spcBef>
                <a:spcPts val="0"/>
              </a:spcBef>
              <a:spcAft>
                <a:spcPts val="1800"/>
              </a:spcAft>
              <a:buNone/>
            </a:pPr>
            <a:r>
              <a:rPr lang="en-US" sz="1800" b="1" dirty="0">
                <a:latin typeface="Helvetica" pitchFamily="34" charset="0"/>
              </a:rPr>
              <a:t>Clinicians should not perform electrodiagnostic testing in Bell’s palsy patients with incomplete facial paralysis. </a:t>
            </a:r>
            <a:r>
              <a:rPr lang="en-US" sz="1800" i="1" dirty="0">
                <a:latin typeface="Helvetica" pitchFamily="34" charset="0"/>
              </a:rPr>
              <a:t>Recommendation (against) based on observational studies with a preponderance of benefit over harm</a:t>
            </a:r>
            <a:r>
              <a:rPr lang="en-US" sz="1800" dirty="0">
                <a:latin typeface="Helvetica" pitchFamily="34" charset="0"/>
              </a:rPr>
              <a:t>.</a:t>
            </a:r>
          </a:p>
          <a:p>
            <a:pPr marL="0" indent="0">
              <a:lnSpc>
                <a:spcPct val="100000"/>
              </a:lnSpc>
              <a:spcBef>
                <a:spcPts val="0"/>
              </a:spcBef>
              <a:spcAft>
                <a:spcPts val="0"/>
              </a:spcAft>
              <a:buNone/>
            </a:pPr>
            <a:r>
              <a:rPr lang="en-US" sz="1800" u="sng" dirty="0">
                <a:latin typeface="Helvetica"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sz="1800" dirty="0">
                <a:latin typeface="Helvetica" pitchFamily="34" charset="0"/>
              </a:rPr>
              <a:t>Avoidance of unnecessary testing, cost savings</a:t>
            </a:r>
            <a:endParaRPr lang="en-US" sz="1800" dirty="0">
              <a:latin typeface="Helvetica" panose="020B0604020202020204" pitchFamily="34" charset="0"/>
              <a:cs typeface="Helvetica" panose="020B0604020202020204" pitchFamily="34" charset="0"/>
            </a:endParaRPr>
          </a:p>
          <a:p>
            <a:pPr marL="0" lvl="0" indent="0">
              <a:lnSpc>
                <a:spcPct val="100000"/>
              </a:lnSpc>
              <a:spcBef>
                <a:spcPts val="0"/>
              </a:spcBef>
              <a:spcAft>
                <a:spcPts val="0"/>
              </a:spcAft>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2523460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5562A-E81F-431D-BD0F-13280D353B6F}"/>
              </a:ext>
            </a:extLst>
          </p:cNvPr>
          <p:cNvSpPr>
            <a:spLocks noGrp="1"/>
          </p:cNvSpPr>
          <p:nvPr>
            <p:ph type="title"/>
          </p:nvPr>
        </p:nvSpPr>
        <p:spPr/>
        <p:txBody>
          <a:bodyPr/>
          <a:lstStyle/>
          <a:p>
            <a:r>
              <a:rPr lang="en-US" dirty="0"/>
              <a:t>KAS 7A: Electrodiagnostic Testing with Incomplete Paralysis</a:t>
            </a:r>
          </a:p>
        </p:txBody>
      </p:sp>
      <p:sp>
        <p:nvSpPr>
          <p:cNvPr id="3" name="Content Placeholder 2">
            <a:extLst>
              <a:ext uri="{FF2B5EF4-FFF2-40B4-BE49-F238E27FC236}">
                <a16:creationId xmlns:a16="http://schemas.microsoft.com/office/drawing/2014/main" id="{57996E6B-06D3-4178-B5ED-6E5C22784A5A}"/>
              </a:ext>
            </a:extLst>
          </p:cNvPr>
          <p:cNvSpPr>
            <a:spLocks noGrp="1"/>
          </p:cNvSpPr>
          <p:nvPr>
            <p:ph idx="1"/>
          </p:nvPr>
        </p:nvSpPr>
        <p:spPr/>
        <p:txBody>
          <a:bodyPr>
            <a:normAutofit lnSpcReduction="10000"/>
          </a:bodyPr>
          <a:lstStyle/>
          <a:p>
            <a:pPr marL="0" indent="0">
              <a:lnSpc>
                <a:spcPct val="110000"/>
              </a:lnSpc>
              <a:spcBef>
                <a:spcPts val="0"/>
              </a:spcBef>
              <a:spcAft>
                <a:spcPts val="600"/>
              </a:spcAft>
              <a:buNone/>
            </a:pPr>
            <a:r>
              <a:rPr lang="en-US" sz="2200" b="1" dirty="0">
                <a:latin typeface="Helvetica" panose="020B0604020202020204" pitchFamily="34" charset="0"/>
                <a:cs typeface="Helvetica" panose="020B0604020202020204" pitchFamily="34" charset="0"/>
              </a:rPr>
              <a:t>Action Statement Profile</a:t>
            </a:r>
          </a:p>
          <a:p>
            <a:pPr marL="0" indent="0">
              <a:lnSpc>
                <a:spcPct val="110000"/>
              </a:lnSpc>
              <a:spcBef>
                <a:spcPts val="0"/>
              </a:spcBef>
              <a:spcAft>
                <a:spcPts val="600"/>
              </a:spcAft>
              <a:buNone/>
            </a:pPr>
            <a:r>
              <a:rPr lang="en-US" sz="2200" u="sng" dirty="0">
                <a:latin typeface="Helvetica" pitchFamily="34" charset="0"/>
              </a:rPr>
              <a:t>Aggregate evidence quality</a:t>
            </a:r>
            <a:r>
              <a:rPr lang="en-US" sz="2200" dirty="0">
                <a:latin typeface="Helvetica" pitchFamily="34" charset="0"/>
              </a:rPr>
              <a:t>: Grade C</a:t>
            </a:r>
          </a:p>
          <a:p>
            <a:pPr marL="0" indent="0">
              <a:lnSpc>
                <a:spcPct val="110000"/>
              </a:lnSpc>
              <a:spcBef>
                <a:spcPts val="0"/>
              </a:spcBef>
              <a:spcAft>
                <a:spcPts val="600"/>
              </a:spcAft>
              <a:buNone/>
            </a:pPr>
            <a:r>
              <a:rPr lang="en-US" sz="2200" u="sng" dirty="0">
                <a:latin typeface="Helvetica" pitchFamily="34" charset="0"/>
              </a:rPr>
              <a:t>Level of confidence in evidence</a:t>
            </a:r>
            <a:r>
              <a:rPr lang="en-US" sz="2200" dirty="0">
                <a:latin typeface="Helvetica" pitchFamily="34" charset="0"/>
              </a:rPr>
              <a:t>: High</a:t>
            </a:r>
          </a:p>
          <a:p>
            <a:pPr marL="0" indent="0">
              <a:lnSpc>
                <a:spcPct val="110000"/>
              </a:lnSpc>
              <a:spcBef>
                <a:spcPts val="0"/>
              </a:spcBef>
              <a:spcAft>
                <a:spcPts val="600"/>
              </a:spcAft>
              <a:buNone/>
            </a:pPr>
            <a:r>
              <a:rPr lang="en-US" sz="2200" u="sng" dirty="0">
                <a:latin typeface="Helvetica" pitchFamily="34" charset="0"/>
              </a:rPr>
              <a:t>Benefit-harm assessment</a:t>
            </a:r>
            <a:r>
              <a:rPr lang="en-US" sz="2200" dirty="0">
                <a:latin typeface="Helvetica" pitchFamily="34" charset="0"/>
              </a:rPr>
              <a:t>: Preponderance of benefit over harm</a:t>
            </a:r>
          </a:p>
          <a:p>
            <a:pPr marL="0" indent="0">
              <a:lnSpc>
                <a:spcPct val="110000"/>
              </a:lnSpc>
              <a:spcBef>
                <a:spcPts val="0"/>
              </a:spcBef>
              <a:spcAft>
                <a:spcPts val="600"/>
              </a:spcAft>
              <a:buNone/>
            </a:pPr>
            <a:r>
              <a:rPr lang="en-US" sz="2200" u="sng" dirty="0">
                <a:latin typeface="Helvetica" pitchFamily="34" charset="0"/>
              </a:rPr>
              <a:t>Value judgments: </a:t>
            </a:r>
            <a:r>
              <a:rPr lang="en-US" sz="2200" dirty="0">
                <a:latin typeface="Helvetica" pitchFamily="34" charset="0"/>
              </a:rPr>
              <a:t>None</a:t>
            </a:r>
          </a:p>
          <a:p>
            <a:pPr marL="0" indent="0">
              <a:lnSpc>
                <a:spcPct val="110000"/>
              </a:lnSpc>
              <a:spcBef>
                <a:spcPts val="0"/>
              </a:spcBef>
              <a:spcAft>
                <a:spcPts val="600"/>
              </a:spcAft>
              <a:buNone/>
            </a:pPr>
            <a:r>
              <a:rPr lang="en-US" sz="2200" u="sng" dirty="0">
                <a:latin typeface="Helvetica" pitchFamily="34" charset="0"/>
              </a:rPr>
              <a:t>Intentional vagueness</a:t>
            </a:r>
            <a:r>
              <a:rPr lang="en-US" sz="2200" dirty="0">
                <a:latin typeface="Helvetica" pitchFamily="34" charset="0"/>
              </a:rPr>
              <a:t>: None</a:t>
            </a:r>
          </a:p>
          <a:p>
            <a:pPr marL="0" indent="0">
              <a:lnSpc>
                <a:spcPct val="110000"/>
              </a:lnSpc>
              <a:spcBef>
                <a:spcPts val="0"/>
              </a:spcBef>
              <a:spcAft>
                <a:spcPts val="600"/>
              </a:spcAft>
              <a:buNone/>
            </a:pPr>
            <a:r>
              <a:rPr lang="en-US" sz="2200" u="sng" dirty="0">
                <a:latin typeface="Helvetica" pitchFamily="34" charset="0"/>
              </a:rPr>
              <a:t>Role of patient preferences</a:t>
            </a:r>
            <a:r>
              <a:rPr lang="en-US" sz="2200" dirty="0">
                <a:latin typeface="Helvetica" pitchFamily="34" charset="0"/>
              </a:rPr>
              <a:t>: None</a:t>
            </a:r>
          </a:p>
          <a:p>
            <a:pPr marL="0" indent="0">
              <a:lnSpc>
                <a:spcPct val="110000"/>
              </a:lnSpc>
              <a:spcBef>
                <a:spcPts val="0"/>
              </a:spcBef>
              <a:spcAft>
                <a:spcPts val="600"/>
              </a:spcAft>
              <a:buNone/>
            </a:pPr>
            <a:r>
              <a:rPr lang="en-US" sz="2200" u="sng" dirty="0">
                <a:latin typeface="Helvetica" pitchFamily="34" charset="0"/>
              </a:rPr>
              <a:t>Exceptions</a:t>
            </a:r>
            <a:r>
              <a:rPr lang="en-US" sz="2200" dirty="0">
                <a:latin typeface="Helvetica" pitchFamily="34" charset="0"/>
              </a:rPr>
              <a:t>: None</a:t>
            </a:r>
          </a:p>
          <a:p>
            <a:pPr marL="0" indent="0">
              <a:lnSpc>
                <a:spcPct val="110000"/>
              </a:lnSpc>
              <a:spcBef>
                <a:spcPts val="0"/>
              </a:spcBef>
              <a:spcAft>
                <a:spcPts val="600"/>
              </a:spcAft>
              <a:buNone/>
            </a:pPr>
            <a:r>
              <a:rPr lang="en-US" sz="2200" u="sng" dirty="0">
                <a:latin typeface="Helvetica" pitchFamily="34" charset="0"/>
              </a:rPr>
              <a:t>Policy Level: </a:t>
            </a:r>
            <a:r>
              <a:rPr lang="en-US" sz="2200" dirty="0">
                <a:latin typeface="Helvetica" pitchFamily="34" charset="0"/>
              </a:rPr>
              <a:t>Recommendation (against)</a:t>
            </a:r>
            <a:endParaRPr lang="en-US" dirty="0">
              <a:latin typeface="Helvetica" pitchFamily="34" charset="0"/>
            </a:endParaRPr>
          </a:p>
        </p:txBody>
      </p:sp>
    </p:spTree>
    <p:extLst>
      <p:ext uri="{BB962C8B-B14F-4D97-AF65-F5344CB8AC3E}">
        <p14:creationId xmlns:p14="http://schemas.microsoft.com/office/powerpoint/2010/main" val="1908536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25EDA-FE5A-4254-A799-5D60DDCDB1EE}"/>
              </a:ext>
            </a:extLst>
          </p:cNvPr>
          <p:cNvSpPr>
            <a:spLocks noGrp="1"/>
          </p:cNvSpPr>
          <p:nvPr>
            <p:ph type="title"/>
          </p:nvPr>
        </p:nvSpPr>
        <p:spPr/>
        <p:txBody>
          <a:bodyPr/>
          <a:lstStyle/>
          <a:p>
            <a:r>
              <a:rPr lang="en-US" dirty="0"/>
              <a:t>Burden</a:t>
            </a:r>
          </a:p>
        </p:txBody>
      </p:sp>
      <p:sp>
        <p:nvSpPr>
          <p:cNvPr id="3" name="Content Placeholder 2">
            <a:extLst>
              <a:ext uri="{FF2B5EF4-FFF2-40B4-BE49-F238E27FC236}">
                <a16:creationId xmlns:a16="http://schemas.microsoft.com/office/drawing/2014/main" id="{2500D5A3-758B-4650-9DD5-A4A5BD48C248}"/>
              </a:ext>
            </a:extLst>
          </p:cNvPr>
          <p:cNvSpPr>
            <a:spLocks noGrp="1"/>
          </p:cNvSpPr>
          <p:nvPr>
            <p:ph idx="1"/>
          </p:nvPr>
        </p:nvSpPr>
        <p:spPr/>
        <p:txBody>
          <a:bodyPr>
            <a:normAutofit fontScale="92500"/>
          </a:bodyPr>
          <a:lstStyle/>
          <a:p>
            <a:pPr marL="990600" indent="-457200">
              <a:lnSpc>
                <a:spcPct val="110000"/>
              </a:lnSpc>
              <a:spcBef>
                <a:spcPts val="0"/>
              </a:spcBef>
              <a:spcAft>
                <a:spcPts val="600"/>
              </a:spcAft>
              <a:buClr>
                <a:srgbClr val="C0040F"/>
              </a:buClr>
            </a:pPr>
            <a:r>
              <a:rPr lang="en-US" dirty="0">
                <a:latin typeface="Helvetica" panose="020B0604020202020204" pitchFamily="34" charset="0"/>
                <a:cs typeface="Helvetica" panose="020B0604020202020204" pitchFamily="34" charset="0"/>
              </a:rPr>
              <a:t>Bell’s palsy is a relatively uncommon condition, but one that affects people across the age and sex spectrum, with incidence ranging from 11.5 to 53.3 per 100,000 person years in different populations.</a:t>
            </a:r>
          </a:p>
          <a:p>
            <a:pPr marL="990600" indent="-457200">
              <a:lnSpc>
                <a:spcPct val="110000"/>
              </a:lnSpc>
              <a:spcBef>
                <a:spcPts val="0"/>
              </a:spcBef>
              <a:spcAft>
                <a:spcPts val="600"/>
              </a:spcAft>
              <a:buClr>
                <a:srgbClr val="C0040F"/>
              </a:buClr>
            </a:pPr>
            <a:r>
              <a:rPr lang="en-US" dirty="0">
                <a:latin typeface="Helvetica" panose="020B0604020202020204" pitchFamily="34" charset="0"/>
                <a:cs typeface="Helvetica" panose="020B0604020202020204" pitchFamily="34" charset="0"/>
              </a:rPr>
              <a:t>Risk factors for Bell’s palsy include the following: Pregnancy, Severe preeclampsia, Obesity, Hypertension and Diabetes.</a:t>
            </a:r>
          </a:p>
          <a:p>
            <a:pPr marL="990600" indent="-457200">
              <a:lnSpc>
                <a:spcPct val="110000"/>
              </a:lnSpc>
              <a:spcBef>
                <a:spcPts val="0"/>
              </a:spcBef>
              <a:spcAft>
                <a:spcPts val="600"/>
              </a:spcAft>
              <a:buClr>
                <a:srgbClr val="C0040F"/>
              </a:buClr>
            </a:pPr>
            <a:r>
              <a:rPr lang="en-US" dirty="0">
                <a:latin typeface="Helvetica" panose="020B0604020202020204" pitchFamily="34" charset="0"/>
                <a:cs typeface="Helvetica" panose="020B0604020202020204" pitchFamily="34" charset="0"/>
              </a:rPr>
              <a:t>The psychological burden of facial paralysis can be tremendous.</a:t>
            </a:r>
            <a:endParaRPr lang="en-US" dirty="0">
              <a:solidFill>
                <a:srgbClr val="000000"/>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67765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F3719-05D0-42B9-AFA1-9721242F500E}"/>
              </a:ext>
            </a:extLst>
          </p:cNvPr>
          <p:cNvSpPr>
            <a:spLocks noGrp="1"/>
          </p:cNvSpPr>
          <p:nvPr>
            <p:ph type="title"/>
          </p:nvPr>
        </p:nvSpPr>
        <p:spPr/>
        <p:txBody>
          <a:bodyPr/>
          <a:lstStyle/>
          <a:p>
            <a:r>
              <a:rPr lang="en-US" dirty="0"/>
              <a:t>KAS 7B: Electrodiagnostic Testing with Complete Paralysis</a:t>
            </a:r>
          </a:p>
        </p:txBody>
      </p:sp>
      <p:sp>
        <p:nvSpPr>
          <p:cNvPr id="3" name="Content Placeholder 2">
            <a:extLst>
              <a:ext uri="{FF2B5EF4-FFF2-40B4-BE49-F238E27FC236}">
                <a16:creationId xmlns:a16="http://schemas.microsoft.com/office/drawing/2014/main" id="{5A94B784-167F-4458-9F0F-D8D90A7402DB}"/>
              </a:ext>
            </a:extLst>
          </p:cNvPr>
          <p:cNvSpPr>
            <a:spLocks noGrp="1"/>
          </p:cNvSpPr>
          <p:nvPr>
            <p:ph idx="1"/>
          </p:nvPr>
        </p:nvSpPr>
        <p:spPr/>
        <p:txBody>
          <a:bodyPr>
            <a:normAutofit/>
          </a:bodyPr>
          <a:lstStyle/>
          <a:p>
            <a:pPr marL="0" indent="0">
              <a:lnSpc>
                <a:spcPct val="110000"/>
              </a:lnSpc>
              <a:spcBef>
                <a:spcPts val="0"/>
              </a:spcBef>
              <a:spcAft>
                <a:spcPts val="1800"/>
              </a:spcAft>
              <a:buNone/>
            </a:pPr>
            <a:r>
              <a:rPr lang="en-US" sz="1800" b="1" dirty="0">
                <a:latin typeface="Helvetica" pitchFamily="34" charset="0"/>
              </a:rPr>
              <a:t>Clinicians may offer electrodiagnostic testing to Bell’s palsy patients with complete facial paralysis. </a:t>
            </a:r>
            <a:r>
              <a:rPr lang="en-US" sz="1800" i="1" dirty="0">
                <a:latin typeface="Helvetica" pitchFamily="34" charset="0"/>
              </a:rPr>
              <a:t>Option based on observational trials with equilibrium of benefit and harm</a:t>
            </a:r>
          </a:p>
          <a:p>
            <a:pPr marL="0" indent="0">
              <a:lnSpc>
                <a:spcPct val="110000"/>
              </a:lnSpc>
              <a:spcBef>
                <a:spcPts val="0"/>
              </a:spcBef>
              <a:spcAft>
                <a:spcPts val="0"/>
              </a:spcAft>
              <a:buNone/>
            </a:pPr>
            <a:r>
              <a:rPr lang="en-US" sz="1800" u="sng" dirty="0">
                <a:latin typeface="Helvetica" panose="020B0604020202020204" pitchFamily="34" charset="0"/>
                <a:cs typeface="Helvetica" panose="020B0604020202020204" pitchFamily="34" charset="0"/>
              </a:rPr>
              <a:t>Benefit:</a:t>
            </a:r>
            <a:r>
              <a:rPr lang="en-US" sz="1800" dirty="0">
                <a:latin typeface="Helvetica" panose="020B0604020202020204" pitchFamily="34" charset="0"/>
                <a:cs typeface="Helvetica" panose="020B0604020202020204" pitchFamily="34" charset="0"/>
              </a:rPr>
              <a:t>  </a:t>
            </a:r>
            <a:r>
              <a:rPr lang="en-US" sz="1800" dirty="0">
                <a:latin typeface="Helvetica" pitchFamily="34" charset="0"/>
              </a:rPr>
              <a:t>Provide prognostic information for the clinician and patient, identification of potential surgical candidates</a:t>
            </a:r>
          </a:p>
          <a:p>
            <a:pPr marL="0" indent="0">
              <a:lnSpc>
                <a:spcPct val="110000"/>
              </a:lnSpc>
              <a:spcBef>
                <a:spcPts val="0"/>
              </a:spcBef>
              <a:spcAft>
                <a:spcPts val="0"/>
              </a:spcAft>
              <a:buNone/>
            </a:pPr>
            <a:r>
              <a:rPr lang="en-US" sz="1800" u="sng" dirty="0">
                <a:latin typeface="Helvetica" panose="020B0604020202020204" pitchFamily="34" charset="0"/>
                <a:cs typeface="Helvetica" panose="020B0604020202020204" pitchFamily="34" charset="0"/>
              </a:rPr>
              <a:t>Risk, harm, cost:</a:t>
            </a:r>
            <a:r>
              <a:rPr lang="en-US" sz="1800" dirty="0">
                <a:latin typeface="Helvetica" panose="020B0604020202020204" pitchFamily="34" charset="0"/>
                <a:cs typeface="Helvetica" panose="020B0604020202020204" pitchFamily="34" charset="0"/>
              </a:rPr>
              <a:t>  </a:t>
            </a:r>
            <a:r>
              <a:rPr lang="en-US" sz="1800" dirty="0">
                <a:latin typeface="Helvetica" pitchFamily="34" charset="0"/>
              </a:rPr>
              <a:t>Patient discomfort, inconvenience to undergo repeated electrical testing, cost of testing</a:t>
            </a:r>
          </a:p>
        </p:txBody>
      </p:sp>
    </p:spTree>
    <p:extLst>
      <p:ext uri="{BB962C8B-B14F-4D97-AF65-F5344CB8AC3E}">
        <p14:creationId xmlns:p14="http://schemas.microsoft.com/office/powerpoint/2010/main" val="4110200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F3719-05D0-42B9-AFA1-9721242F500E}"/>
              </a:ext>
            </a:extLst>
          </p:cNvPr>
          <p:cNvSpPr>
            <a:spLocks noGrp="1"/>
          </p:cNvSpPr>
          <p:nvPr>
            <p:ph type="title"/>
          </p:nvPr>
        </p:nvSpPr>
        <p:spPr/>
        <p:txBody>
          <a:bodyPr/>
          <a:lstStyle/>
          <a:p>
            <a:r>
              <a:rPr lang="en-US" dirty="0"/>
              <a:t>KAS 7B: Electrodiagnostic Testing with Complete Paralysis</a:t>
            </a:r>
          </a:p>
        </p:txBody>
      </p:sp>
      <p:sp>
        <p:nvSpPr>
          <p:cNvPr id="3" name="Content Placeholder 2">
            <a:extLst>
              <a:ext uri="{FF2B5EF4-FFF2-40B4-BE49-F238E27FC236}">
                <a16:creationId xmlns:a16="http://schemas.microsoft.com/office/drawing/2014/main" id="{5A94B784-167F-4458-9F0F-D8D90A7402DB}"/>
              </a:ext>
            </a:extLst>
          </p:cNvPr>
          <p:cNvSpPr>
            <a:spLocks noGrp="1"/>
          </p:cNvSpPr>
          <p:nvPr>
            <p:ph idx="1"/>
          </p:nvPr>
        </p:nvSpPr>
        <p:spPr/>
        <p:txBody>
          <a:bodyPr>
            <a:normAutofit fontScale="62500" lnSpcReduction="20000"/>
          </a:bodyPr>
          <a:lstStyle/>
          <a:p>
            <a:pPr marL="0" indent="0">
              <a:lnSpc>
                <a:spcPct val="120000"/>
              </a:lnSpc>
              <a:spcBef>
                <a:spcPts val="0"/>
              </a:spcBef>
              <a:spcAft>
                <a:spcPts val="600"/>
              </a:spcAft>
              <a:buNone/>
            </a:pPr>
            <a:r>
              <a:rPr lang="en-US"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u="sng" dirty="0">
                <a:latin typeface="Helvetica" pitchFamily="34" charset="0"/>
              </a:rPr>
              <a:t>Aggregate evidence quality</a:t>
            </a:r>
            <a:r>
              <a:rPr lang="en-US" dirty="0">
                <a:latin typeface="Helvetica" pitchFamily="34" charset="0"/>
              </a:rPr>
              <a:t>: Grade C</a:t>
            </a:r>
          </a:p>
          <a:p>
            <a:pPr marL="0" indent="0">
              <a:lnSpc>
                <a:spcPct val="120000"/>
              </a:lnSpc>
              <a:spcBef>
                <a:spcPts val="0"/>
              </a:spcBef>
              <a:spcAft>
                <a:spcPts val="600"/>
              </a:spcAft>
              <a:buNone/>
            </a:pPr>
            <a:r>
              <a:rPr lang="en-US" u="sng" dirty="0">
                <a:latin typeface="Helvetica" pitchFamily="34" charset="0"/>
              </a:rPr>
              <a:t>Level of confidence in evidence</a:t>
            </a:r>
            <a:r>
              <a:rPr lang="en-US" dirty="0">
                <a:latin typeface="Helvetica" pitchFamily="34" charset="0"/>
              </a:rPr>
              <a:t>: Medium due to variations in patient selection, study design, and </a:t>
            </a:r>
            <a:r>
              <a:rPr lang="en-US" u="sng" dirty="0">
                <a:latin typeface="Helvetica" pitchFamily="34" charset="0"/>
              </a:rPr>
              <a:t>heterogeneous results</a:t>
            </a:r>
          </a:p>
          <a:p>
            <a:pPr marL="0" indent="0">
              <a:lnSpc>
                <a:spcPct val="120000"/>
              </a:lnSpc>
              <a:spcBef>
                <a:spcPts val="0"/>
              </a:spcBef>
              <a:spcAft>
                <a:spcPts val="600"/>
              </a:spcAft>
              <a:buNone/>
            </a:pPr>
            <a:r>
              <a:rPr lang="en-US" u="sng" dirty="0">
                <a:latin typeface="Helvetica" pitchFamily="34" charset="0"/>
              </a:rPr>
              <a:t>Benefit-harm assessment</a:t>
            </a:r>
            <a:r>
              <a:rPr lang="en-US" dirty="0">
                <a:latin typeface="Helvetica" pitchFamily="34" charset="0"/>
              </a:rPr>
              <a:t>: Equilibrium of benefit and harm</a:t>
            </a:r>
          </a:p>
          <a:p>
            <a:pPr marL="0" indent="0">
              <a:lnSpc>
                <a:spcPct val="120000"/>
              </a:lnSpc>
              <a:spcBef>
                <a:spcPts val="0"/>
              </a:spcBef>
              <a:spcAft>
                <a:spcPts val="600"/>
              </a:spcAft>
              <a:buNone/>
            </a:pPr>
            <a:r>
              <a:rPr lang="en-US" u="sng" dirty="0">
                <a:latin typeface="Helvetica" pitchFamily="34" charset="0"/>
              </a:rPr>
              <a:t>Value judgments</a:t>
            </a:r>
            <a:r>
              <a:rPr lang="en-US" dirty="0">
                <a:latin typeface="Helvetica" pitchFamily="34" charset="0"/>
              </a:rPr>
              <a:t>: None</a:t>
            </a:r>
          </a:p>
          <a:p>
            <a:pPr marL="0" indent="0">
              <a:lnSpc>
                <a:spcPct val="120000"/>
              </a:lnSpc>
              <a:spcBef>
                <a:spcPts val="0"/>
              </a:spcBef>
              <a:spcAft>
                <a:spcPts val="600"/>
              </a:spcAft>
              <a:buNone/>
            </a:pPr>
            <a:r>
              <a:rPr lang="en-US" u="sng" dirty="0">
                <a:latin typeface="Helvetica" pitchFamily="34" charset="0"/>
              </a:rPr>
              <a:t>Intentional vagueness</a:t>
            </a:r>
            <a:r>
              <a:rPr lang="en-US" dirty="0">
                <a:latin typeface="Helvetica" pitchFamily="34" charset="0"/>
              </a:rPr>
              <a:t>: None</a:t>
            </a:r>
          </a:p>
          <a:p>
            <a:pPr marL="0" indent="0">
              <a:lnSpc>
                <a:spcPct val="120000"/>
              </a:lnSpc>
              <a:spcBef>
                <a:spcPts val="0"/>
              </a:spcBef>
              <a:spcAft>
                <a:spcPts val="600"/>
              </a:spcAft>
              <a:buNone/>
            </a:pPr>
            <a:r>
              <a:rPr lang="en-US" u="sng" dirty="0">
                <a:latin typeface="Helvetica" pitchFamily="34" charset="0"/>
              </a:rPr>
              <a:t>Role of patient preferences</a:t>
            </a:r>
            <a:r>
              <a:rPr lang="en-US" dirty="0">
                <a:latin typeface="Helvetica" pitchFamily="34" charset="0"/>
              </a:rPr>
              <a:t>: Large role for shared decision making, as electrodiagnostic testing may provide only prognostic information for the patient </a:t>
            </a:r>
          </a:p>
          <a:p>
            <a:pPr marL="0" indent="0">
              <a:lnSpc>
                <a:spcPct val="120000"/>
              </a:lnSpc>
              <a:spcBef>
                <a:spcPts val="0"/>
              </a:spcBef>
              <a:spcAft>
                <a:spcPts val="600"/>
              </a:spcAft>
              <a:buNone/>
            </a:pPr>
            <a:r>
              <a:rPr lang="en-US" u="sng" dirty="0">
                <a:latin typeface="Helvetica" pitchFamily="34" charset="0"/>
              </a:rPr>
              <a:t>Exceptions</a:t>
            </a:r>
            <a:r>
              <a:rPr lang="en-US" dirty="0">
                <a:latin typeface="Helvetica" pitchFamily="34" charset="0"/>
              </a:rPr>
              <a:t>: None</a:t>
            </a:r>
          </a:p>
          <a:p>
            <a:pPr marL="0" indent="0">
              <a:lnSpc>
                <a:spcPct val="120000"/>
              </a:lnSpc>
              <a:spcBef>
                <a:spcPts val="0"/>
              </a:spcBef>
              <a:spcAft>
                <a:spcPts val="600"/>
              </a:spcAft>
              <a:buNone/>
            </a:pPr>
            <a:r>
              <a:rPr lang="en-US" u="sng" dirty="0">
                <a:latin typeface="Helvetica" pitchFamily="34" charset="0"/>
              </a:rPr>
              <a:t>Policy level</a:t>
            </a:r>
            <a:r>
              <a:rPr lang="en-US" dirty="0">
                <a:latin typeface="Helvetica" pitchFamily="34" charset="0"/>
              </a:rPr>
              <a:t>: Option</a:t>
            </a:r>
          </a:p>
        </p:txBody>
      </p:sp>
    </p:spTree>
    <p:extLst>
      <p:ext uri="{BB962C8B-B14F-4D97-AF65-F5344CB8AC3E}">
        <p14:creationId xmlns:p14="http://schemas.microsoft.com/office/powerpoint/2010/main" val="1011970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0F31E-5CC9-4B31-8F08-3B79F53CE1B3}"/>
              </a:ext>
            </a:extLst>
          </p:cNvPr>
          <p:cNvSpPr>
            <a:spLocks noGrp="1"/>
          </p:cNvSpPr>
          <p:nvPr>
            <p:ph type="title"/>
          </p:nvPr>
        </p:nvSpPr>
        <p:spPr/>
        <p:txBody>
          <a:bodyPr/>
          <a:lstStyle/>
          <a:p>
            <a:r>
              <a:rPr lang="en-US" dirty="0"/>
              <a:t>KAS 8: Surgical Decompression</a:t>
            </a:r>
          </a:p>
        </p:txBody>
      </p:sp>
      <p:sp>
        <p:nvSpPr>
          <p:cNvPr id="3" name="Content Placeholder 2">
            <a:extLst>
              <a:ext uri="{FF2B5EF4-FFF2-40B4-BE49-F238E27FC236}">
                <a16:creationId xmlns:a16="http://schemas.microsoft.com/office/drawing/2014/main" id="{6CA27A59-C990-4E83-9209-2EB121F7A0D2}"/>
              </a:ext>
            </a:extLst>
          </p:cNvPr>
          <p:cNvSpPr>
            <a:spLocks noGrp="1"/>
          </p:cNvSpPr>
          <p:nvPr>
            <p:ph idx="1"/>
          </p:nvPr>
        </p:nvSpPr>
        <p:spPr/>
        <p:txBody>
          <a:bodyPr>
            <a:normAutofit/>
          </a:bodyPr>
          <a:lstStyle/>
          <a:p>
            <a:pPr marL="0" indent="0">
              <a:lnSpc>
                <a:spcPct val="110000"/>
              </a:lnSpc>
              <a:spcBef>
                <a:spcPts val="0"/>
              </a:spcBef>
              <a:spcAft>
                <a:spcPts val="1800"/>
              </a:spcAft>
              <a:buNone/>
            </a:pPr>
            <a:r>
              <a:rPr lang="en-US" sz="1800" b="1" dirty="0">
                <a:latin typeface="Helvetica" panose="020B0604020202020204" pitchFamily="34" charset="0"/>
                <a:cs typeface="Helvetica" panose="020B0604020202020204" pitchFamily="34" charset="0"/>
              </a:rPr>
              <a:t>No recommendation can be made regarding surgical decompression for Bell’s palsy patients. </a:t>
            </a:r>
            <a:r>
              <a:rPr lang="en-US" sz="1800" i="1" dirty="0">
                <a:latin typeface="Helvetica" panose="020B0604020202020204" pitchFamily="34" charset="0"/>
                <a:cs typeface="Helvetica" panose="020B0604020202020204" pitchFamily="34" charset="0"/>
              </a:rPr>
              <a:t>No recommendation based on low-quality, nonrandomized trials and equilibrium of benefit and harm</a:t>
            </a:r>
            <a:r>
              <a:rPr lang="en-US" sz="1800" dirty="0">
                <a:latin typeface="Helvetica" panose="020B0604020202020204" pitchFamily="34" charset="0"/>
                <a:cs typeface="Helvetica" panose="020B0604020202020204" pitchFamily="34" charset="0"/>
              </a:rPr>
              <a:t>.</a:t>
            </a:r>
          </a:p>
          <a:p>
            <a:pPr marL="0" indent="0">
              <a:lnSpc>
                <a:spcPct val="110000"/>
              </a:lnSpc>
              <a:spcAft>
                <a:spcPts val="60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Improved facial nerve functional recovery</a:t>
            </a:r>
          </a:p>
          <a:p>
            <a:pPr marL="0" indent="0">
              <a:lnSpc>
                <a:spcPct val="110000"/>
              </a:lnSpc>
              <a:spcAft>
                <a:spcPts val="1200"/>
              </a:spcAft>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Surgical risks and complications, anesthetic risks, direct and indirect costs of surgery</a:t>
            </a:r>
          </a:p>
        </p:txBody>
      </p:sp>
    </p:spTree>
    <p:extLst>
      <p:ext uri="{BB962C8B-B14F-4D97-AF65-F5344CB8AC3E}">
        <p14:creationId xmlns:p14="http://schemas.microsoft.com/office/powerpoint/2010/main" val="2842116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0F31E-5CC9-4B31-8F08-3B79F53CE1B3}"/>
              </a:ext>
            </a:extLst>
          </p:cNvPr>
          <p:cNvSpPr>
            <a:spLocks noGrp="1"/>
          </p:cNvSpPr>
          <p:nvPr>
            <p:ph type="title"/>
          </p:nvPr>
        </p:nvSpPr>
        <p:spPr/>
        <p:txBody>
          <a:bodyPr/>
          <a:lstStyle/>
          <a:p>
            <a:r>
              <a:rPr lang="en-US" dirty="0"/>
              <a:t>KAS 8: Surgical Decompression</a:t>
            </a:r>
          </a:p>
        </p:txBody>
      </p:sp>
      <p:sp>
        <p:nvSpPr>
          <p:cNvPr id="3" name="Content Placeholder 2">
            <a:extLst>
              <a:ext uri="{FF2B5EF4-FFF2-40B4-BE49-F238E27FC236}">
                <a16:creationId xmlns:a16="http://schemas.microsoft.com/office/drawing/2014/main" id="{6CA27A59-C990-4E83-9209-2EB121F7A0D2}"/>
              </a:ext>
            </a:extLst>
          </p:cNvPr>
          <p:cNvSpPr>
            <a:spLocks noGrp="1"/>
          </p:cNvSpPr>
          <p:nvPr>
            <p:ph idx="1"/>
          </p:nvPr>
        </p:nvSpPr>
        <p:spPr/>
        <p:txBody>
          <a:bodyPr>
            <a:normAutofit lnSpcReduction="10000"/>
          </a:bodyPr>
          <a:lstStyle/>
          <a:p>
            <a:pPr marL="0" indent="0">
              <a:lnSpc>
                <a:spcPct val="120000"/>
              </a:lnSpc>
              <a:spcBef>
                <a:spcPts val="0"/>
              </a:spcBef>
              <a:spcAft>
                <a:spcPts val="600"/>
              </a:spcAft>
              <a:buNone/>
            </a:pPr>
            <a:r>
              <a:rPr lang="en-US" sz="1600" b="1" dirty="0">
                <a:latin typeface="Helvetica"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1600" u="sng" dirty="0">
                <a:latin typeface="Helvetica" pitchFamily="34" charset="0"/>
              </a:rPr>
              <a:t>Aggregate evidence quality</a:t>
            </a:r>
            <a:r>
              <a:rPr lang="en-US" sz="1600" dirty="0">
                <a:latin typeface="Helvetica" pitchFamily="34" charset="0"/>
              </a:rPr>
              <a:t>: Grade D</a:t>
            </a:r>
          </a:p>
          <a:p>
            <a:pPr marL="0" indent="0">
              <a:lnSpc>
                <a:spcPct val="120000"/>
              </a:lnSpc>
              <a:spcBef>
                <a:spcPts val="0"/>
              </a:spcBef>
              <a:spcAft>
                <a:spcPts val="600"/>
              </a:spcAft>
              <a:buNone/>
            </a:pPr>
            <a:r>
              <a:rPr lang="en-US" sz="1600" u="sng" dirty="0">
                <a:latin typeface="Helvetica" pitchFamily="34" charset="0"/>
              </a:rPr>
              <a:t>Level of confidence in evidence</a:t>
            </a:r>
            <a:r>
              <a:rPr lang="en-US" sz="1600" dirty="0">
                <a:latin typeface="Helvetica" pitchFamily="34" charset="0"/>
              </a:rPr>
              <a:t>: Low due to insufficient number of patients and poor quality of studies. Low confidence in the evidence led to a downgrade of the aggregate evidence quality from C </a:t>
            </a:r>
            <a:r>
              <a:rPr lang="en-US" sz="1600" u="sng" dirty="0">
                <a:latin typeface="Helvetica" pitchFamily="34" charset="0"/>
              </a:rPr>
              <a:t>to D. </a:t>
            </a:r>
          </a:p>
          <a:p>
            <a:pPr marL="0" indent="0">
              <a:lnSpc>
                <a:spcPct val="120000"/>
              </a:lnSpc>
              <a:spcBef>
                <a:spcPts val="0"/>
              </a:spcBef>
              <a:spcAft>
                <a:spcPts val="600"/>
              </a:spcAft>
              <a:buNone/>
            </a:pPr>
            <a:r>
              <a:rPr lang="en-US" sz="1600" u="sng" dirty="0">
                <a:latin typeface="Helvetica" pitchFamily="34" charset="0"/>
              </a:rPr>
              <a:t>Benefit-harm assessment</a:t>
            </a:r>
            <a:r>
              <a:rPr lang="en-US" sz="1600" dirty="0">
                <a:latin typeface="Helvetica" pitchFamily="34" charset="0"/>
              </a:rPr>
              <a:t>: Equilibrium of benefit and harm</a:t>
            </a:r>
          </a:p>
          <a:p>
            <a:pPr marL="0" indent="0">
              <a:lnSpc>
                <a:spcPct val="120000"/>
              </a:lnSpc>
              <a:spcBef>
                <a:spcPts val="0"/>
              </a:spcBef>
              <a:spcAft>
                <a:spcPts val="600"/>
              </a:spcAft>
              <a:buNone/>
            </a:pPr>
            <a:r>
              <a:rPr lang="en-US" sz="1600" u="sng" dirty="0">
                <a:latin typeface="Helvetica" pitchFamily="34" charset="0"/>
              </a:rPr>
              <a:t>Value judgments</a:t>
            </a:r>
            <a:r>
              <a:rPr lang="en-US" sz="1600" dirty="0">
                <a:latin typeface="Helvetica" pitchFamily="34" charset="0"/>
              </a:rPr>
              <a:t>: Although the data supporting surgical decompression are not strong, there may be a significant benefit for a small subset of patients who meet eligibility criteria and desire surgical management. </a:t>
            </a:r>
          </a:p>
          <a:p>
            <a:pPr marL="0" indent="0">
              <a:lnSpc>
                <a:spcPct val="120000"/>
              </a:lnSpc>
              <a:spcBef>
                <a:spcPts val="0"/>
              </a:spcBef>
              <a:spcAft>
                <a:spcPts val="600"/>
              </a:spcAft>
              <a:buNone/>
            </a:pPr>
            <a:r>
              <a:rPr lang="en-US" sz="1600" u="sng" dirty="0">
                <a:latin typeface="Helvetica" pitchFamily="34" charset="0"/>
              </a:rPr>
              <a:t>Intentional vagueness</a:t>
            </a:r>
            <a:r>
              <a:rPr lang="en-US" sz="1600" dirty="0">
                <a:latin typeface="Helvetica" pitchFamily="34" charset="0"/>
              </a:rPr>
              <a:t>: None</a:t>
            </a:r>
          </a:p>
          <a:p>
            <a:pPr marL="0" indent="0">
              <a:lnSpc>
                <a:spcPct val="120000"/>
              </a:lnSpc>
              <a:spcBef>
                <a:spcPts val="0"/>
              </a:spcBef>
              <a:spcAft>
                <a:spcPts val="600"/>
              </a:spcAft>
              <a:buNone/>
            </a:pPr>
            <a:r>
              <a:rPr lang="en-US" sz="1600" u="sng" dirty="0">
                <a:latin typeface="Helvetica" pitchFamily="34" charset="0"/>
              </a:rPr>
              <a:t>Role of patient preferences</a:t>
            </a:r>
            <a:r>
              <a:rPr lang="en-US" sz="1600" dirty="0">
                <a:latin typeface="Helvetica" pitchFamily="34" charset="0"/>
              </a:rPr>
              <a:t>: Large. The psychological impact of facial paralysis is significant but varies among patients. Concern about the facial deformity may make some patients willing to pursue a major operation for a small increase in the chance of complete recovery, while others may be more willing to accept the chance of poorer outcome to avoid surgery. </a:t>
            </a:r>
          </a:p>
        </p:txBody>
      </p:sp>
    </p:spTree>
    <p:extLst>
      <p:ext uri="{BB962C8B-B14F-4D97-AF65-F5344CB8AC3E}">
        <p14:creationId xmlns:p14="http://schemas.microsoft.com/office/powerpoint/2010/main" val="2654668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0F31E-5CC9-4B31-8F08-3B79F53CE1B3}"/>
              </a:ext>
            </a:extLst>
          </p:cNvPr>
          <p:cNvSpPr>
            <a:spLocks noGrp="1"/>
          </p:cNvSpPr>
          <p:nvPr>
            <p:ph type="title"/>
          </p:nvPr>
        </p:nvSpPr>
        <p:spPr/>
        <p:txBody>
          <a:bodyPr/>
          <a:lstStyle/>
          <a:p>
            <a:r>
              <a:rPr lang="en-US" dirty="0"/>
              <a:t>KAS 8: Surgical Decompression</a:t>
            </a:r>
          </a:p>
        </p:txBody>
      </p:sp>
      <p:sp>
        <p:nvSpPr>
          <p:cNvPr id="3" name="Content Placeholder 2">
            <a:extLst>
              <a:ext uri="{FF2B5EF4-FFF2-40B4-BE49-F238E27FC236}">
                <a16:creationId xmlns:a16="http://schemas.microsoft.com/office/drawing/2014/main" id="{6CA27A59-C990-4E83-9209-2EB121F7A0D2}"/>
              </a:ext>
            </a:extLst>
          </p:cNvPr>
          <p:cNvSpPr>
            <a:spLocks noGrp="1"/>
          </p:cNvSpPr>
          <p:nvPr>
            <p:ph idx="1"/>
          </p:nvPr>
        </p:nvSpPr>
        <p:spPr/>
        <p:txBody>
          <a:bodyPr>
            <a:normAutofit/>
          </a:bodyPr>
          <a:lstStyle/>
          <a:p>
            <a:pPr marL="0" indent="0">
              <a:spcBef>
                <a:spcPts val="0"/>
              </a:spcBef>
              <a:spcAft>
                <a:spcPts val="600"/>
              </a:spcAft>
              <a:buNone/>
            </a:pPr>
            <a:r>
              <a:rPr lang="en-US" sz="2400" b="1" dirty="0">
                <a:latin typeface="Helvetica" pitchFamily="34" charset="0"/>
                <a:cs typeface="Helvetica" panose="020B0604020202020204" pitchFamily="34" charset="0"/>
              </a:rPr>
              <a:t>Action Statement Profile (cont’d)</a:t>
            </a:r>
          </a:p>
          <a:p>
            <a:pPr marL="0" indent="0">
              <a:spcBef>
                <a:spcPts val="0"/>
              </a:spcBef>
              <a:spcAft>
                <a:spcPts val="600"/>
              </a:spcAft>
              <a:buNone/>
            </a:pPr>
            <a:r>
              <a:rPr lang="en-US" sz="2400" u="sng" dirty="0">
                <a:latin typeface="Helvetica" pitchFamily="34" charset="0"/>
              </a:rPr>
              <a:t>Exceptions</a:t>
            </a:r>
            <a:r>
              <a:rPr lang="en-US" sz="2400" dirty="0">
                <a:latin typeface="Helvetica" pitchFamily="34" charset="0"/>
              </a:rPr>
              <a:t>: None</a:t>
            </a:r>
          </a:p>
          <a:p>
            <a:pPr marL="0" indent="0">
              <a:spcBef>
                <a:spcPts val="0"/>
              </a:spcBef>
              <a:spcAft>
                <a:spcPts val="600"/>
              </a:spcAft>
              <a:buNone/>
            </a:pPr>
            <a:r>
              <a:rPr lang="en-US" sz="2400" u="sng" dirty="0">
                <a:latin typeface="Helvetica" pitchFamily="34" charset="0"/>
              </a:rPr>
              <a:t>Policy level</a:t>
            </a:r>
            <a:r>
              <a:rPr lang="en-US" sz="2400" dirty="0">
                <a:latin typeface="Helvetica" pitchFamily="34" charset="0"/>
              </a:rPr>
              <a:t>: No recommendation</a:t>
            </a:r>
          </a:p>
          <a:p>
            <a:pPr marL="0" indent="0">
              <a:spcBef>
                <a:spcPts val="0"/>
              </a:spcBef>
              <a:spcAft>
                <a:spcPts val="600"/>
              </a:spcAft>
              <a:buNone/>
            </a:pPr>
            <a:r>
              <a:rPr lang="en-US" sz="2400" u="sng" dirty="0">
                <a:latin typeface="Helvetica" pitchFamily="34" charset="0"/>
              </a:rPr>
              <a:t>Differences of opinion</a:t>
            </a:r>
            <a:r>
              <a:rPr lang="en-US" sz="2400" dirty="0">
                <a:latin typeface="Helvetica" pitchFamily="34" charset="0"/>
              </a:rPr>
              <a:t>: Major. The group was divided as to whether the evidence supported no recommendation or an option for surgery. This difference of opinion derived from controversy regarding the strength of evidence (C level evidence vs D level evidence).</a:t>
            </a:r>
          </a:p>
        </p:txBody>
      </p:sp>
    </p:spTree>
    <p:extLst>
      <p:ext uri="{BB962C8B-B14F-4D97-AF65-F5344CB8AC3E}">
        <p14:creationId xmlns:p14="http://schemas.microsoft.com/office/powerpoint/2010/main" val="1035630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0EC7E-FD5B-46E1-BAAA-17C450FF1D5F}"/>
              </a:ext>
            </a:extLst>
          </p:cNvPr>
          <p:cNvSpPr>
            <a:spLocks noGrp="1"/>
          </p:cNvSpPr>
          <p:nvPr>
            <p:ph type="title"/>
          </p:nvPr>
        </p:nvSpPr>
        <p:spPr/>
        <p:txBody>
          <a:bodyPr/>
          <a:lstStyle/>
          <a:p>
            <a:r>
              <a:rPr lang="en-US" dirty="0"/>
              <a:t>KAS 9: Acupuncture</a:t>
            </a:r>
          </a:p>
        </p:txBody>
      </p:sp>
      <p:sp>
        <p:nvSpPr>
          <p:cNvPr id="3" name="Content Placeholder 2">
            <a:extLst>
              <a:ext uri="{FF2B5EF4-FFF2-40B4-BE49-F238E27FC236}">
                <a16:creationId xmlns:a16="http://schemas.microsoft.com/office/drawing/2014/main" id="{D003ACA7-07E4-4011-94AB-54C2FE7150A3}"/>
              </a:ext>
            </a:extLst>
          </p:cNvPr>
          <p:cNvSpPr>
            <a:spLocks noGrp="1"/>
          </p:cNvSpPr>
          <p:nvPr>
            <p:ph idx="1"/>
          </p:nvPr>
        </p:nvSpPr>
        <p:spPr/>
        <p:txBody>
          <a:bodyPr>
            <a:normAutofit/>
          </a:bodyPr>
          <a:lstStyle/>
          <a:p>
            <a:pPr marL="0" indent="0">
              <a:lnSpc>
                <a:spcPct val="120000"/>
              </a:lnSpc>
              <a:spcBef>
                <a:spcPts val="0"/>
              </a:spcBef>
              <a:spcAft>
                <a:spcPts val="600"/>
              </a:spcAft>
              <a:buNone/>
            </a:pPr>
            <a:r>
              <a:rPr lang="en-US" sz="1800" b="1" dirty="0">
                <a:latin typeface="Helvetica" panose="020B0604020202020204" pitchFamily="34" charset="0"/>
                <a:cs typeface="Helvetica" panose="020B0604020202020204" pitchFamily="34" charset="0"/>
              </a:rPr>
              <a:t>No recommendation can be made regarding the effect of acupuncture in Bell’s palsy patients. </a:t>
            </a:r>
            <a:r>
              <a:rPr lang="en-US" sz="1800" i="1" dirty="0">
                <a:latin typeface="Helvetica" panose="020B0604020202020204" pitchFamily="34" charset="0"/>
                <a:cs typeface="Helvetica" panose="020B0604020202020204" pitchFamily="34" charset="0"/>
              </a:rPr>
              <a:t>No recommendation based on poor-quality trials and an indeterminate ratio of benefit and harm</a:t>
            </a:r>
            <a:r>
              <a:rPr lang="en-US" sz="1800" dirty="0">
                <a:latin typeface="Helvetica" panose="020B0604020202020204" pitchFamily="34" charset="0"/>
                <a:cs typeface="Helvetica" panose="020B0604020202020204" pitchFamily="34" charset="0"/>
              </a:rPr>
              <a:t>.</a:t>
            </a:r>
            <a:r>
              <a:rPr lang="en-US" sz="1800" b="1" dirty="0">
                <a:latin typeface="Helvetica" panose="020B0604020202020204" pitchFamily="34" charset="0"/>
                <a:cs typeface="Helvetica" panose="020B0604020202020204" pitchFamily="34" charset="0"/>
              </a:rPr>
              <a:t> </a:t>
            </a:r>
          </a:p>
          <a:p>
            <a:pPr marL="0" indent="0">
              <a:lnSpc>
                <a:spcPct val="12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Acupuncture may provide a potential small improvement in facial nerve function and pain</a:t>
            </a:r>
          </a:p>
          <a:p>
            <a:pPr marL="0" indent="0">
              <a:lnSpc>
                <a:spcPct val="120000"/>
              </a:lnSpc>
              <a:buNone/>
            </a:pPr>
            <a:r>
              <a:rPr lang="en-US" sz="1800" u="sng" dirty="0">
                <a:latin typeface="Helvetica" panose="020B0604020202020204" pitchFamily="34" charset="0"/>
                <a:cs typeface="Helvetica" panose="020B0604020202020204" pitchFamily="34" charset="0"/>
              </a:rPr>
              <a:t>Risks, harms, costs: </a:t>
            </a:r>
            <a:r>
              <a:rPr lang="en-US" sz="1800" dirty="0">
                <a:latin typeface="Helvetica" panose="020B0604020202020204" pitchFamily="34" charset="0"/>
                <a:cs typeface="Helvetica" panose="020B0604020202020204" pitchFamily="34" charset="0"/>
              </a:rPr>
              <a:t>Cost of acupuncture therapy, time required for therapy, therapy side effects, and delay in instituting steroid therapy</a:t>
            </a:r>
          </a:p>
        </p:txBody>
      </p:sp>
    </p:spTree>
    <p:extLst>
      <p:ext uri="{BB962C8B-B14F-4D97-AF65-F5344CB8AC3E}">
        <p14:creationId xmlns:p14="http://schemas.microsoft.com/office/powerpoint/2010/main" val="35697736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0EC7E-FD5B-46E1-BAAA-17C450FF1D5F}"/>
              </a:ext>
            </a:extLst>
          </p:cNvPr>
          <p:cNvSpPr>
            <a:spLocks noGrp="1"/>
          </p:cNvSpPr>
          <p:nvPr>
            <p:ph type="title"/>
          </p:nvPr>
        </p:nvSpPr>
        <p:spPr/>
        <p:txBody>
          <a:bodyPr/>
          <a:lstStyle/>
          <a:p>
            <a:r>
              <a:rPr lang="en-US" dirty="0"/>
              <a:t>KAS 9: Acupuncture</a:t>
            </a:r>
          </a:p>
        </p:txBody>
      </p:sp>
      <p:sp>
        <p:nvSpPr>
          <p:cNvPr id="3" name="Content Placeholder 2">
            <a:extLst>
              <a:ext uri="{FF2B5EF4-FFF2-40B4-BE49-F238E27FC236}">
                <a16:creationId xmlns:a16="http://schemas.microsoft.com/office/drawing/2014/main" id="{D003ACA7-07E4-4011-94AB-54C2FE7150A3}"/>
              </a:ext>
            </a:extLst>
          </p:cNvPr>
          <p:cNvSpPr>
            <a:spLocks noGrp="1"/>
          </p:cNvSpPr>
          <p:nvPr>
            <p:ph idx="1"/>
          </p:nvPr>
        </p:nvSpPr>
        <p:spPr/>
        <p:txBody>
          <a:bodyPr>
            <a:normAutofit/>
          </a:bodyPr>
          <a:lstStyle/>
          <a:p>
            <a:pPr indent="0">
              <a:spcBef>
                <a:spcPts val="0"/>
              </a:spcBef>
              <a:spcAft>
                <a:spcPts val="600"/>
              </a:spcAft>
              <a:buNone/>
            </a:pPr>
            <a:r>
              <a:rPr lang="en-US" sz="1600" b="1" dirty="0">
                <a:latin typeface="Helvetica" panose="020B0604020202020204" pitchFamily="34" charset="0"/>
                <a:cs typeface="Helvetica" panose="020B0604020202020204" pitchFamily="34" charset="0"/>
              </a:rPr>
              <a:t>Action Statement Profile</a:t>
            </a:r>
          </a:p>
          <a:p>
            <a:pPr indent="0">
              <a:spcBef>
                <a:spcPts val="0"/>
              </a:spcBef>
              <a:spcAft>
                <a:spcPts val="600"/>
              </a:spcAft>
              <a:buNone/>
            </a:pPr>
            <a:r>
              <a:rPr lang="en-US" sz="1600" u="sng" dirty="0">
                <a:latin typeface="Helvetica" panose="020B0604020202020204" pitchFamily="34" charset="0"/>
                <a:cs typeface="Helvetica" panose="020B0604020202020204" pitchFamily="34" charset="0"/>
              </a:rPr>
              <a:t>Aggregate evidence quality:</a:t>
            </a:r>
            <a:r>
              <a:rPr lang="en-US" sz="1600" dirty="0">
                <a:latin typeface="Helvetica" panose="020B0604020202020204" pitchFamily="34" charset="0"/>
                <a:cs typeface="Helvetica" panose="020B0604020202020204" pitchFamily="34" charset="0"/>
              </a:rPr>
              <a:t> Grade B</a:t>
            </a:r>
          </a:p>
          <a:p>
            <a:pPr indent="0">
              <a:spcBef>
                <a:spcPts val="0"/>
              </a:spcBef>
              <a:spcAft>
                <a:spcPts val="600"/>
              </a:spcAft>
              <a:buNone/>
            </a:pPr>
            <a:r>
              <a:rPr lang="en-US" sz="1600" u="sng" dirty="0">
                <a:latin typeface="Helvetica" panose="020B0604020202020204" pitchFamily="34" charset="0"/>
                <a:cs typeface="Helvetica" panose="020B0604020202020204" pitchFamily="34" charset="0"/>
              </a:rPr>
              <a:t>Level of confidence in evidence</a:t>
            </a:r>
            <a:r>
              <a:rPr lang="en-US" sz="1600" dirty="0">
                <a:latin typeface="Helvetica" panose="020B0604020202020204" pitchFamily="34" charset="0"/>
                <a:cs typeface="Helvetica" panose="020B0604020202020204" pitchFamily="34" charset="0"/>
              </a:rPr>
              <a:t>: Low, due to significant methodological flaws in available evidence</a:t>
            </a:r>
          </a:p>
          <a:p>
            <a:pPr indent="0">
              <a:spcBef>
                <a:spcPts val="0"/>
              </a:spcBef>
              <a:spcAft>
                <a:spcPts val="600"/>
              </a:spcAft>
              <a:buNone/>
            </a:pPr>
            <a:r>
              <a:rPr lang="en-US" sz="1600" u="sng" dirty="0">
                <a:latin typeface="Helvetica" panose="020B0604020202020204" pitchFamily="34" charset="0"/>
                <a:cs typeface="Helvetica" panose="020B0604020202020204" pitchFamily="34" charset="0"/>
              </a:rPr>
              <a:t>Benefit-harm assessment:</a:t>
            </a:r>
            <a:r>
              <a:rPr lang="en-US" sz="1600" dirty="0">
                <a:latin typeface="Helvetica" panose="020B0604020202020204" pitchFamily="34" charset="0"/>
                <a:cs typeface="Helvetica" panose="020B0604020202020204" pitchFamily="34" charset="0"/>
              </a:rPr>
              <a:t> Unknown</a:t>
            </a:r>
          </a:p>
          <a:p>
            <a:pPr indent="0">
              <a:spcBef>
                <a:spcPts val="0"/>
              </a:spcBef>
              <a:spcAft>
                <a:spcPts val="600"/>
              </a:spcAft>
              <a:buNone/>
            </a:pPr>
            <a:r>
              <a:rPr lang="en-US" sz="1600" u="sng" dirty="0">
                <a:latin typeface="Helvetica" panose="020B0604020202020204" pitchFamily="34" charset="0"/>
                <a:cs typeface="Helvetica" panose="020B0604020202020204" pitchFamily="34" charset="0"/>
              </a:rPr>
              <a:t>Value judgments</a:t>
            </a:r>
            <a:r>
              <a:rPr lang="en-US" sz="1600" dirty="0">
                <a:latin typeface="Helvetica" panose="020B0604020202020204" pitchFamily="34" charset="0"/>
                <a:cs typeface="Helvetica" panose="020B0604020202020204" pitchFamily="34" charset="0"/>
              </a:rPr>
              <a:t>: Due to the poor quality of the data and the inability to determine the harm-to-benefit ratio, the GDG could not make a recommendation. </a:t>
            </a:r>
          </a:p>
          <a:p>
            <a:pPr indent="0">
              <a:spcBef>
                <a:spcPts val="0"/>
              </a:spcBef>
              <a:spcAft>
                <a:spcPts val="600"/>
              </a:spcAft>
              <a:buNone/>
            </a:pPr>
            <a:r>
              <a:rPr lang="en-US" sz="1600" u="sng" dirty="0">
                <a:latin typeface="Helvetica" panose="020B0604020202020204" pitchFamily="34" charset="0"/>
                <a:cs typeface="Helvetica" panose="020B0604020202020204" pitchFamily="34" charset="0"/>
              </a:rPr>
              <a:t>Intentional vagueness:</a:t>
            </a:r>
            <a:r>
              <a:rPr lang="en-US" sz="1600" dirty="0">
                <a:latin typeface="Helvetica" panose="020B0604020202020204" pitchFamily="34" charset="0"/>
                <a:cs typeface="Helvetica" panose="020B0604020202020204" pitchFamily="34" charset="0"/>
              </a:rPr>
              <a:t> None</a:t>
            </a:r>
          </a:p>
          <a:p>
            <a:pPr indent="0">
              <a:spcBef>
                <a:spcPts val="0"/>
              </a:spcBef>
              <a:spcAft>
                <a:spcPts val="600"/>
              </a:spcAft>
              <a:buNone/>
            </a:pPr>
            <a:r>
              <a:rPr lang="en-US" sz="1600" u="sng" dirty="0">
                <a:latin typeface="Helvetica" panose="020B0604020202020204" pitchFamily="34" charset="0"/>
                <a:cs typeface="Helvetica" panose="020B0604020202020204" pitchFamily="34" charset="0"/>
              </a:rPr>
              <a:t>Role of patient preferences:</a:t>
            </a:r>
            <a:r>
              <a:rPr lang="en-US" sz="1600" dirty="0">
                <a:latin typeface="Helvetica" panose="020B0604020202020204" pitchFamily="34" charset="0"/>
                <a:cs typeface="Helvetica" panose="020B0604020202020204" pitchFamily="34" charset="0"/>
              </a:rPr>
              <a:t> Large</a:t>
            </a:r>
          </a:p>
          <a:p>
            <a:pPr indent="0">
              <a:spcBef>
                <a:spcPts val="0"/>
              </a:spcBef>
              <a:spcAft>
                <a:spcPts val="600"/>
              </a:spcAft>
              <a:buNone/>
            </a:pPr>
            <a:r>
              <a:rPr lang="en-US" sz="1600" u="sng" dirty="0">
                <a:latin typeface="Helvetica" panose="020B0604020202020204" pitchFamily="34" charset="0"/>
                <a:cs typeface="Helvetica" panose="020B0604020202020204" pitchFamily="34" charset="0"/>
              </a:rPr>
              <a:t>Exceptions:</a:t>
            </a:r>
            <a:r>
              <a:rPr lang="en-US" sz="1600" dirty="0">
                <a:latin typeface="Helvetica" panose="020B0604020202020204" pitchFamily="34" charset="0"/>
                <a:cs typeface="Helvetica" panose="020B0604020202020204" pitchFamily="34" charset="0"/>
              </a:rPr>
              <a:t> None</a:t>
            </a:r>
          </a:p>
          <a:p>
            <a:pPr indent="0">
              <a:spcBef>
                <a:spcPts val="0"/>
              </a:spcBef>
              <a:spcAft>
                <a:spcPts val="600"/>
              </a:spcAft>
              <a:buNone/>
            </a:pPr>
            <a:r>
              <a:rPr lang="en-US" sz="1600" u="sng" dirty="0">
                <a:latin typeface="Helvetica" panose="020B0604020202020204" pitchFamily="34" charset="0"/>
                <a:cs typeface="Helvetica" panose="020B0604020202020204" pitchFamily="34" charset="0"/>
              </a:rPr>
              <a:t>Policy level</a:t>
            </a:r>
            <a:r>
              <a:rPr lang="en-US" sz="1600" dirty="0">
                <a:latin typeface="Helvetica" panose="020B0604020202020204" pitchFamily="34" charset="0"/>
                <a:cs typeface="Helvetica" panose="020B0604020202020204" pitchFamily="34" charset="0"/>
              </a:rPr>
              <a:t>: No recommendation</a:t>
            </a:r>
          </a:p>
          <a:p>
            <a:pPr indent="0">
              <a:spcBef>
                <a:spcPts val="0"/>
              </a:spcBef>
              <a:spcAft>
                <a:spcPts val="600"/>
              </a:spcAft>
              <a:buNone/>
            </a:pPr>
            <a:r>
              <a:rPr lang="en-US" sz="1600" u="sng" dirty="0">
                <a:latin typeface="Helvetica" panose="020B0604020202020204" pitchFamily="34" charset="0"/>
                <a:cs typeface="Helvetica" panose="020B0604020202020204" pitchFamily="34" charset="0"/>
              </a:rPr>
              <a:t>Differences of opinion:</a:t>
            </a:r>
            <a:r>
              <a:rPr lang="en-US" sz="1600" dirty="0">
                <a:latin typeface="Helvetica" panose="020B0604020202020204" pitchFamily="34" charset="0"/>
                <a:cs typeface="Helvetica" panose="020B0604020202020204" pitchFamily="34" charset="0"/>
              </a:rPr>
              <a:t> Major. The GDG was divided regarding whether to recommend against acupuncture or to make no recommendation</a:t>
            </a:r>
          </a:p>
        </p:txBody>
      </p:sp>
    </p:spTree>
    <p:extLst>
      <p:ext uri="{BB962C8B-B14F-4D97-AF65-F5344CB8AC3E}">
        <p14:creationId xmlns:p14="http://schemas.microsoft.com/office/powerpoint/2010/main" val="541031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B0FA-7B59-41C0-ACF2-65FA2B6EC7E0}"/>
              </a:ext>
            </a:extLst>
          </p:cNvPr>
          <p:cNvSpPr>
            <a:spLocks noGrp="1"/>
          </p:cNvSpPr>
          <p:nvPr>
            <p:ph type="title"/>
          </p:nvPr>
        </p:nvSpPr>
        <p:spPr/>
        <p:txBody>
          <a:bodyPr/>
          <a:lstStyle/>
          <a:p>
            <a:r>
              <a:rPr lang="en-US" dirty="0"/>
              <a:t>KAS 10: Physical Therapy</a:t>
            </a:r>
          </a:p>
        </p:txBody>
      </p:sp>
      <p:sp>
        <p:nvSpPr>
          <p:cNvPr id="3" name="Content Placeholder 2">
            <a:extLst>
              <a:ext uri="{FF2B5EF4-FFF2-40B4-BE49-F238E27FC236}">
                <a16:creationId xmlns:a16="http://schemas.microsoft.com/office/drawing/2014/main" id="{85F3DD85-4DC9-4242-8F72-C1EBF9FEA85E}"/>
              </a:ext>
            </a:extLst>
          </p:cNvPr>
          <p:cNvSpPr>
            <a:spLocks noGrp="1"/>
          </p:cNvSpPr>
          <p:nvPr>
            <p:ph idx="1"/>
          </p:nvPr>
        </p:nvSpPr>
        <p:spPr/>
        <p:txBody>
          <a:bodyPr>
            <a:normAutofit/>
          </a:bodyPr>
          <a:lstStyle/>
          <a:p>
            <a:pPr marL="0" indent="0">
              <a:lnSpc>
                <a:spcPct val="100000"/>
              </a:lnSpc>
              <a:spcBef>
                <a:spcPts val="0"/>
              </a:spcBef>
              <a:spcAft>
                <a:spcPts val="1800"/>
              </a:spcAft>
              <a:buNone/>
            </a:pPr>
            <a:r>
              <a:rPr lang="en-US" sz="1800" b="1" dirty="0">
                <a:latin typeface="Helvetica" panose="020B0604020202020204" pitchFamily="34" charset="0"/>
                <a:cs typeface="Helvetica" panose="020B0604020202020204" pitchFamily="34" charset="0"/>
              </a:rPr>
              <a:t>No recommendation can be made regarding the effect of physical therapy in Bell’s palsy patients. </a:t>
            </a:r>
            <a:r>
              <a:rPr lang="en-US" sz="1800" i="1" dirty="0">
                <a:latin typeface="Helvetica" panose="020B0604020202020204" pitchFamily="34" charset="0"/>
                <a:cs typeface="Helvetica" panose="020B0604020202020204" pitchFamily="34" charset="0"/>
              </a:rPr>
              <a:t>No recommendation based on case series and equilibrium of benefit and harm</a:t>
            </a:r>
            <a:r>
              <a:rPr lang="en-US" sz="1800" dirty="0">
                <a:latin typeface="Helvetica" panose="020B0604020202020204" pitchFamily="34" charset="0"/>
                <a:cs typeface="Helvetica" panose="020B0604020202020204" pitchFamily="34" charset="0"/>
              </a:rPr>
              <a:t>.</a:t>
            </a:r>
            <a:endParaRPr lang="en-US" sz="1800" i="1" dirty="0">
              <a:latin typeface="Helvetica" panose="020B0604020202020204" pitchFamily="34" charset="0"/>
              <a:cs typeface="Helvetica" panose="020B0604020202020204" pitchFamily="34" charset="0"/>
            </a:endParaRPr>
          </a:p>
          <a:p>
            <a:pPr marL="0" indent="0">
              <a:lnSpc>
                <a:spcPct val="100000"/>
              </a:lnSpc>
              <a:spcAft>
                <a:spcPts val="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Potential functional and psychological benefit</a:t>
            </a:r>
          </a:p>
          <a:p>
            <a:pPr marL="0" indent="0">
              <a:lnSpc>
                <a:spcPct val="100000"/>
              </a:lnSpc>
              <a:spcAft>
                <a:spcPts val="0"/>
              </a:spcAft>
              <a:buNone/>
            </a:pPr>
            <a:r>
              <a:rPr lang="en-US" sz="1800" u="sng" dirty="0">
                <a:latin typeface="Helvetica" panose="020B0604020202020204" pitchFamily="34" charset="0"/>
                <a:cs typeface="Helvetica" panose="020B0604020202020204" pitchFamily="34" charset="0"/>
              </a:rPr>
              <a:t>Risk, harm, cost:</a:t>
            </a:r>
            <a:r>
              <a:rPr lang="en-US" sz="1800" dirty="0">
                <a:latin typeface="Helvetica" panose="020B0604020202020204" pitchFamily="34" charset="0"/>
                <a:cs typeface="Helvetica" panose="020B0604020202020204" pitchFamily="34" charset="0"/>
              </a:rPr>
              <a:t> Cost of therapy, time required for therapy</a:t>
            </a:r>
            <a:endParaRPr lang="en-US" altLang="en-US" sz="1800" i="1" dirty="0">
              <a:latin typeface="Helvetica" pitchFamily="34" charset="0"/>
              <a:cs typeface="Helvetica" panose="020B0604020202020204" pitchFamily="34" charset="0"/>
            </a:endParaRPr>
          </a:p>
        </p:txBody>
      </p:sp>
    </p:spTree>
    <p:extLst>
      <p:ext uri="{BB962C8B-B14F-4D97-AF65-F5344CB8AC3E}">
        <p14:creationId xmlns:p14="http://schemas.microsoft.com/office/powerpoint/2010/main" val="8639483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B0FA-7B59-41C0-ACF2-65FA2B6EC7E0}"/>
              </a:ext>
            </a:extLst>
          </p:cNvPr>
          <p:cNvSpPr>
            <a:spLocks noGrp="1"/>
          </p:cNvSpPr>
          <p:nvPr>
            <p:ph type="title"/>
          </p:nvPr>
        </p:nvSpPr>
        <p:spPr/>
        <p:txBody>
          <a:bodyPr/>
          <a:lstStyle/>
          <a:p>
            <a:r>
              <a:rPr lang="en-US" dirty="0"/>
              <a:t>KAS 10: Physical Therapy</a:t>
            </a:r>
          </a:p>
        </p:txBody>
      </p:sp>
      <p:sp>
        <p:nvSpPr>
          <p:cNvPr id="3" name="Content Placeholder 2">
            <a:extLst>
              <a:ext uri="{FF2B5EF4-FFF2-40B4-BE49-F238E27FC236}">
                <a16:creationId xmlns:a16="http://schemas.microsoft.com/office/drawing/2014/main" id="{85F3DD85-4DC9-4242-8F72-C1EBF9FEA85E}"/>
              </a:ext>
            </a:extLst>
          </p:cNvPr>
          <p:cNvSpPr>
            <a:spLocks noGrp="1"/>
          </p:cNvSpPr>
          <p:nvPr>
            <p:ph idx="1"/>
          </p:nvPr>
        </p:nvSpPr>
        <p:spPr/>
        <p:txBody>
          <a:bodyPr>
            <a:normAutofit/>
          </a:bodyPr>
          <a:lstStyle/>
          <a:p>
            <a:pPr marL="0" indent="0">
              <a:lnSpc>
                <a:spcPct val="100000"/>
              </a:lnSpc>
              <a:spcBef>
                <a:spcPts val="0"/>
              </a:spcBef>
              <a:spcAft>
                <a:spcPts val="600"/>
              </a:spcAft>
              <a:buNone/>
            </a:pPr>
            <a:r>
              <a:rPr lang="en-US" sz="2000" b="1" dirty="0">
                <a:latin typeface="Helvetica" pitchFamily="34" charset="0"/>
                <a:cs typeface="Helvetica" panose="020B0604020202020204" pitchFamily="34" charset="0"/>
              </a:rPr>
              <a:t>Action Statement Profile</a:t>
            </a:r>
          </a:p>
          <a:p>
            <a:pPr marL="0" indent="0">
              <a:lnSpc>
                <a:spcPct val="100000"/>
              </a:lnSpc>
              <a:spcBef>
                <a:spcPts val="0"/>
              </a:spcBef>
              <a:spcAft>
                <a:spcPts val="600"/>
              </a:spcAft>
              <a:buNone/>
            </a:pPr>
            <a:r>
              <a:rPr lang="en-US" sz="1800" u="sng" dirty="0">
                <a:latin typeface="Helvetica" pitchFamily="34" charset="0"/>
              </a:rPr>
              <a:t>Aggregate evidence quality:</a:t>
            </a:r>
            <a:r>
              <a:rPr lang="en-US" sz="1800" dirty="0">
                <a:latin typeface="Helvetica" pitchFamily="34" charset="0"/>
              </a:rPr>
              <a:t>  Grade D</a:t>
            </a:r>
          </a:p>
          <a:p>
            <a:pPr marL="0" indent="0">
              <a:lnSpc>
                <a:spcPct val="100000"/>
              </a:lnSpc>
              <a:spcBef>
                <a:spcPts val="0"/>
              </a:spcBef>
              <a:spcAft>
                <a:spcPts val="600"/>
              </a:spcAft>
              <a:buNone/>
            </a:pPr>
            <a:r>
              <a:rPr lang="en-US" sz="1800" u="sng" dirty="0">
                <a:latin typeface="Helvetica" pitchFamily="34" charset="0"/>
              </a:rPr>
              <a:t>Level of confidence in evidence:</a:t>
            </a:r>
            <a:r>
              <a:rPr lang="en-US" sz="1800" dirty="0">
                <a:latin typeface="Helvetica" pitchFamily="34" charset="0"/>
              </a:rPr>
              <a:t> Low, due to significant flaws in existing trials</a:t>
            </a:r>
          </a:p>
          <a:p>
            <a:pPr marL="0" indent="0">
              <a:lnSpc>
                <a:spcPct val="100000"/>
              </a:lnSpc>
              <a:spcBef>
                <a:spcPts val="0"/>
              </a:spcBef>
              <a:spcAft>
                <a:spcPts val="600"/>
              </a:spcAft>
              <a:buNone/>
            </a:pPr>
            <a:r>
              <a:rPr lang="en-US" sz="1800" u="sng" dirty="0">
                <a:latin typeface="Helvetica" pitchFamily="34" charset="0"/>
              </a:rPr>
              <a:t>Benefit-harm assessment</a:t>
            </a:r>
            <a:r>
              <a:rPr lang="en-US" sz="1800" dirty="0">
                <a:latin typeface="Helvetica" pitchFamily="34" charset="0"/>
              </a:rPr>
              <a:t>: Equilibrium of benefit and harm</a:t>
            </a:r>
          </a:p>
          <a:p>
            <a:pPr marL="0" indent="0">
              <a:lnSpc>
                <a:spcPct val="100000"/>
              </a:lnSpc>
              <a:spcBef>
                <a:spcPts val="0"/>
              </a:spcBef>
              <a:spcAft>
                <a:spcPts val="600"/>
              </a:spcAft>
              <a:buNone/>
            </a:pPr>
            <a:r>
              <a:rPr lang="en-US" sz="1800" u="sng" dirty="0">
                <a:latin typeface="Helvetica" pitchFamily="34" charset="0"/>
              </a:rPr>
              <a:t>Value judgments:</a:t>
            </a:r>
            <a:r>
              <a:rPr lang="en-US" sz="1800" dirty="0">
                <a:latin typeface="Helvetica" pitchFamily="34" charset="0"/>
              </a:rPr>
              <a:t> Patients may benefit psychologically from engaging in physical therapy exercises</a:t>
            </a:r>
          </a:p>
          <a:p>
            <a:pPr marL="0" indent="0">
              <a:lnSpc>
                <a:spcPct val="100000"/>
              </a:lnSpc>
              <a:spcBef>
                <a:spcPts val="0"/>
              </a:spcBef>
              <a:spcAft>
                <a:spcPts val="600"/>
              </a:spcAft>
              <a:buNone/>
            </a:pPr>
            <a:r>
              <a:rPr lang="en-US" sz="1800" u="sng" dirty="0">
                <a:latin typeface="Helvetica" pitchFamily="34" charset="0"/>
              </a:rPr>
              <a:t>Intentional vagueness:</a:t>
            </a:r>
            <a:r>
              <a:rPr lang="en-US" sz="1800" dirty="0">
                <a:latin typeface="Helvetica" pitchFamily="34" charset="0"/>
              </a:rPr>
              <a:t> None</a:t>
            </a:r>
          </a:p>
          <a:p>
            <a:pPr marL="0" indent="0">
              <a:lnSpc>
                <a:spcPct val="100000"/>
              </a:lnSpc>
              <a:spcBef>
                <a:spcPts val="0"/>
              </a:spcBef>
              <a:spcAft>
                <a:spcPts val="600"/>
              </a:spcAft>
              <a:buNone/>
            </a:pPr>
            <a:r>
              <a:rPr lang="en-US" sz="1800" u="sng" dirty="0">
                <a:latin typeface="Helvetica" pitchFamily="34" charset="0"/>
              </a:rPr>
              <a:t>Role of patient preferences</a:t>
            </a:r>
            <a:r>
              <a:rPr lang="en-US" sz="1800" dirty="0">
                <a:latin typeface="Helvetica" pitchFamily="34" charset="0"/>
              </a:rPr>
              <a:t>: Large role for shared decision making</a:t>
            </a:r>
          </a:p>
          <a:p>
            <a:pPr marL="0" indent="0">
              <a:lnSpc>
                <a:spcPct val="100000"/>
              </a:lnSpc>
              <a:spcBef>
                <a:spcPts val="0"/>
              </a:spcBef>
              <a:spcAft>
                <a:spcPts val="600"/>
              </a:spcAft>
              <a:buNone/>
            </a:pPr>
            <a:r>
              <a:rPr lang="en-US" sz="1800" u="sng" dirty="0">
                <a:latin typeface="Helvetica" pitchFamily="34" charset="0"/>
              </a:rPr>
              <a:t>Exceptions</a:t>
            </a:r>
            <a:r>
              <a:rPr lang="en-US" sz="1800" dirty="0">
                <a:latin typeface="Helvetica" pitchFamily="34" charset="0"/>
              </a:rPr>
              <a:t>: None</a:t>
            </a:r>
          </a:p>
          <a:p>
            <a:pPr marL="0" indent="0">
              <a:lnSpc>
                <a:spcPct val="100000"/>
              </a:lnSpc>
              <a:spcBef>
                <a:spcPts val="0"/>
              </a:spcBef>
              <a:spcAft>
                <a:spcPts val="600"/>
              </a:spcAft>
              <a:buNone/>
            </a:pPr>
            <a:r>
              <a:rPr lang="en-US" sz="1800" u="sng" dirty="0">
                <a:latin typeface="Helvetica" pitchFamily="34" charset="0"/>
              </a:rPr>
              <a:t>Policy level:</a:t>
            </a:r>
            <a:r>
              <a:rPr lang="en-US" sz="1800" dirty="0">
                <a:latin typeface="Helvetica" pitchFamily="34" charset="0"/>
              </a:rPr>
              <a:t> No recommendation</a:t>
            </a:r>
          </a:p>
          <a:p>
            <a:pPr marL="0" indent="0">
              <a:lnSpc>
                <a:spcPct val="100000"/>
              </a:lnSpc>
              <a:spcBef>
                <a:spcPts val="0"/>
              </a:spcBef>
              <a:spcAft>
                <a:spcPts val="600"/>
              </a:spcAft>
              <a:buNone/>
            </a:pPr>
            <a:r>
              <a:rPr lang="en-US" sz="1800" u="sng" dirty="0">
                <a:latin typeface="Helvetica" pitchFamily="34" charset="0"/>
              </a:rPr>
              <a:t>Differences of opinion</a:t>
            </a:r>
            <a:r>
              <a:rPr lang="en-US" sz="1800" dirty="0">
                <a:latin typeface="Helvetica" pitchFamily="34" charset="0"/>
              </a:rPr>
              <a:t>: None</a:t>
            </a:r>
            <a:endParaRPr lang="en-US" sz="1100" dirty="0">
              <a:latin typeface="Helvetica" pitchFamily="34" charset="0"/>
            </a:endParaRPr>
          </a:p>
        </p:txBody>
      </p:sp>
    </p:spTree>
    <p:extLst>
      <p:ext uri="{BB962C8B-B14F-4D97-AF65-F5344CB8AC3E}">
        <p14:creationId xmlns:p14="http://schemas.microsoft.com/office/powerpoint/2010/main" val="835182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3B1B4-8E59-4143-9EAE-34DA4886F780}"/>
              </a:ext>
            </a:extLst>
          </p:cNvPr>
          <p:cNvSpPr>
            <a:spLocks noGrp="1"/>
          </p:cNvSpPr>
          <p:nvPr>
            <p:ph type="title"/>
          </p:nvPr>
        </p:nvSpPr>
        <p:spPr/>
        <p:txBody>
          <a:bodyPr/>
          <a:lstStyle/>
          <a:p>
            <a:r>
              <a:rPr lang="en-US" dirty="0"/>
              <a:t>KAS 11: Patient Follow-Up</a:t>
            </a:r>
          </a:p>
        </p:txBody>
      </p:sp>
      <p:sp>
        <p:nvSpPr>
          <p:cNvPr id="3" name="Content Placeholder 2">
            <a:extLst>
              <a:ext uri="{FF2B5EF4-FFF2-40B4-BE49-F238E27FC236}">
                <a16:creationId xmlns:a16="http://schemas.microsoft.com/office/drawing/2014/main" id="{EDEF2EB8-5E75-4EF7-AE58-6DD718256AF7}"/>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t>Clinicians should reassess or refer to a facial nerve specialist those Bell’s palsy patients with (1) new or worsening neurologic findings at any point, (2) ocular symptoms developing at any point, or (3) incomplete facial recovery 3 months after initial symptom onset. </a:t>
            </a:r>
            <a:r>
              <a:rPr lang="en-US" sz="1800" i="1" dirty="0"/>
              <a:t>Recommendation based on observational studies with a preponderance of benefit over harm</a:t>
            </a:r>
            <a:r>
              <a:rPr lang="en-US" sz="1800" dirty="0"/>
              <a:t>.</a:t>
            </a:r>
            <a:endParaRPr lang="en-US" sz="1800" i="1" dirty="0">
              <a:latin typeface="Helvetica" panose="020B0604020202020204" pitchFamily="34" charset="0"/>
              <a:cs typeface="Helvetica" panose="020B0604020202020204" pitchFamily="34" charset="0"/>
            </a:endParaRPr>
          </a:p>
          <a:p>
            <a:pPr marL="0" indent="0">
              <a:lnSpc>
                <a:spcPct val="120000"/>
              </a:lnSpc>
              <a:spcAft>
                <a:spcPts val="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sz="1800" dirty="0"/>
              <a:t>Reevaluation for alternate diagnoses of facial paralysis, discussion of therapeutic/reconstructive options, psychological support of patient </a:t>
            </a:r>
          </a:p>
          <a:p>
            <a:pPr marL="0" indent="0">
              <a:lnSpc>
                <a:spcPct val="120000"/>
              </a:lnSpc>
              <a:spcAft>
                <a:spcPts val="0"/>
              </a:spcAft>
              <a:buNone/>
            </a:pPr>
            <a:r>
              <a:rPr lang="en-US" sz="1800" u="sng" dirty="0">
                <a:latin typeface="Helvetica" panose="020B0604020202020204" pitchFamily="34" charset="0"/>
                <a:cs typeface="Helvetica" panose="020B0604020202020204" pitchFamily="34" charset="0"/>
              </a:rPr>
              <a:t>Risk, harm, cost:</a:t>
            </a:r>
            <a:r>
              <a:rPr lang="en-US" sz="1800" dirty="0">
                <a:latin typeface="Helvetica" panose="020B0604020202020204" pitchFamily="34" charset="0"/>
                <a:cs typeface="Helvetica" panose="020B0604020202020204" pitchFamily="34" charset="0"/>
              </a:rPr>
              <a:t> </a:t>
            </a:r>
            <a:r>
              <a:rPr lang="en-US" sz="1800" dirty="0"/>
              <a:t>Cost of visit, time required to visit</a:t>
            </a:r>
          </a:p>
        </p:txBody>
      </p:sp>
    </p:spTree>
    <p:extLst>
      <p:ext uri="{BB962C8B-B14F-4D97-AF65-F5344CB8AC3E}">
        <p14:creationId xmlns:p14="http://schemas.microsoft.com/office/powerpoint/2010/main" val="1554255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FA586-4722-45BC-8986-CFE00DC6D187}"/>
              </a:ext>
            </a:extLst>
          </p:cNvPr>
          <p:cNvSpPr>
            <a:spLocks noGrp="1"/>
          </p:cNvSpPr>
          <p:nvPr>
            <p:ph type="title"/>
          </p:nvPr>
        </p:nvSpPr>
        <p:spPr/>
        <p:txBody>
          <a:bodyPr/>
          <a:lstStyle/>
          <a:p>
            <a:r>
              <a:rPr lang="en-US" dirty="0"/>
              <a:t>CPG Leadership</a:t>
            </a:r>
          </a:p>
        </p:txBody>
      </p:sp>
      <p:sp>
        <p:nvSpPr>
          <p:cNvPr id="3" name="Content Placeholder 2">
            <a:extLst>
              <a:ext uri="{FF2B5EF4-FFF2-40B4-BE49-F238E27FC236}">
                <a16:creationId xmlns:a16="http://schemas.microsoft.com/office/drawing/2014/main" id="{1A0041B3-AAAD-4CCC-BF73-882872DBBAF8}"/>
              </a:ext>
            </a:extLst>
          </p:cNvPr>
          <p:cNvSpPr>
            <a:spLocks noGrp="1"/>
          </p:cNvSpPr>
          <p:nvPr>
            <p:ph idx="1"/>
          </p:nvPr>
        </p:nvSpPr>
        <p:spPr/>
        <p:txBody>
          <a:bodyPr/>
          <a:lstStyle/>
          <a:p>
            <a:pPr marL="971550" indent="-457200">
              <a:spcBef>
                <a:spcPts val="1200"/>
              </a:spcBef>
              <a:spcAft>
                <a:spcPts val="1200"/>
              </a:spcAft>
              <a:buClr>
                <a:srgbClr val="C0040F"/>
              </a:buClr>
            </a:pPr>
            <a:r>
              <a:rPr lang="en-US" dirty="0">
                <a:latin typeface="Helvetica"/>
                <a:cs typeface="Helvetica"/>
              </a:rPr>
              <a:t>Reginald Baugh, MD (Chair)</a:t>
            </a:r>
          </a:p>
          <a:p>
            <a:pPr marL="990600" indent="-457200">
              <a:spcBef>
                <a:spcPts val="1200"/>
              </a:spcBef>
              <a:spcAft>
                <a:spcPts val="1200"/>
              </a:spcAft>
              <a:buClr>
                <a:srgbClr val="C0040F"/>
              </a:buClr>
            </a:pPr>
            <a:r>
              <a:rPr lang="en-US" dirty="0">
                <a:latin typeface="Helvetica"/>
                <a:cs typeface="Helvetica"/>
              </a:rPr>
              <a:t>Gregory </a:t>
            </a:r>
            <a:r>
              <a:rPr lang="en-US" dirty="0" err="1">
                <a:latin typeface="Helvetica"/>
                <a:cs typeface="Helvetica"/>
              </a:rPr>
              <a:t>Basura</a:t>
            </a:r>
            <a:r>
              <a:rPr lang="en-US" dirty="0">
                <a:latin typeface="Helvetica"/>
                <a:cs typeface="Helvetica"/>
              </a:rPr>
              <a:t>, MD, PhD (Assistant Chair)</a:t>
            </a:r>
          </a:p>
          <a:p>
            <a:pPr marL="990600" indent="-457200">
              <a:spcBef>
                <a:spcPts val="1200"/>
              </a:spcBef>
              <a:spcAft>
                <a:spcPts val="1200"/>
              </a:spcAft>
              <a:buClr>
                <a:srgbClr val="C0040F"/>
              </a:buClr>
            </a:pPr>
            <a:r>
              <a:rPr lang="en-US" dirty="0">
                <a:latin typeface="Helvetica"/>
                <a:cs typeface="Helvetica"/>
              </a:rPr>
              <a:t>Lisa Ishii, MD, MHS (Assistant Chair)</a:t>
            </a:r>
          </a:p>
          <a:p>
            <a:pPr marL="990600" indent="-457200">
              <a:spcBef>
                <a:spcPts val="1200"/>
              </a:spcBef>
              <a:spcAft>
                <a:spcPts val="1200"/>
              </a:spcAft>
              <a:buClr>
                <a:srgbClr val="C0040F"/>
              </a:buClr>
            </a:pPr>
            <a:r>
              <a:rPr lang="en-US" dirty="0">
                <a:latin typeface="Helvetica"/>
                <a:cs typeface="Helvetica"/>
              </a:rPr>
              <a:t>Seth Schwartz, MD, MPH (Methodologist)</a:t>
            </a:r>
          </a:p>
        </p:txBody>
      </p:sp>
    </p:spTree>
    <p:extLst>
      <p:ext uri="{BB962C8B-B14F-4D97-AF65-F5344CB8AC3E}">
        <p14:creationId xmlns:p14="http://schemas.microsoft.com/office/powerpoint/2010/main" val="23461025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3B1B4-8E59-4143-9EAE-34DA4886F780}"/>
              </a:ext>
            </a:extLst>
          </p:cNvPr>
          <p:cNvSpPr>
            <a:spLocks noGrp="1"/>
          </p:cNvSpPr>
          <p:nvPr>
            <p:ph type="title"/>
          </p:nvPr>
        </p:nvSpPr>
        <p:spPr/>
        <p:txBody>
          <a:bodyPr/>
          <a:lstStyle/>
          <a:p>
            <a:r>
              <a:rPr lang="en-US" dirty="0"/>
              <a:t>KAS 11: Patient Follow-Up</a:t>
            </a:r>
          </a:p>
        </p:txBody>
      </p:sp>
      <p:sp>
        <p:nvSpPr>
          <p:cNvPr id="3" name="Content Placeholder 2">
            <a:extLst>
              <a:ext uri="{FF2B5EF4-FFF2-40B4-BE49-F238E27FC236}">
                <a16:creationId xmlns:a16="http://schemas.microsoft.com/office/drawing/2014/main" id="{EDEF2EB8-5E75-4EF7-AE58-6DD718256AF7}"/>
              </a:ext>
            </a:extLst>
          </p:cNvPr>
          <p:cNvSpPr>
            <a:spLocks noGrp="1"/>
          </p:cNvSpPr>
          <p:nvPr>
            <p:ph idx="1"/>
          </p:nvPr>
        </p:nvSpPr>
        <p:spPr/>
        <p:txBody>
          <a:bodyPr>
            <a:normAutofit lnSpcReduction="10000"/>
          </a:bodyPr>
          <a:lstStyle/>
          <a:p>
            <a:pPr marL="0" indent="0">
              <a:lnSpc>
                <a:spcPct val="100000"/>
              </a:lnSpc>
              <a:spcBef>
                <a:spcPts val="0"/>
              </a:spcBef>
              <a:spcAft>
                <a:spcPts val="600"/>
              </a:spcAft>
              <a:buNone/>
            </a:pPr>
            <a:r>
              <a:rPr lang="en-US" sz="1800" b="1" dirty="0">
                <a:latin typeface="Helvetica" pitchFamily="34" charset="0"/>
                <a:cs typeface="Helvetica" panose="020B0604020202020204" pitchFamily="34" charset="0"/>
              </a:rPr>
              <a:t>Action Statement Profile</a:t>
            </a:r>
          </a:p>
          <a:p>
            <a:pPr marL="0" indent="0">
              <a:lnSpc>
                <a:spcPct val="100000"/>
              </a:lnSpc>
              <a:spcBef>
                <a:spcPts val="0"/>
              </a:spcBef>
              <a:spcAft>
                <a:spcPts val="600"/>
              </a:spcAft>
              <a:buNone/>
            </a:pPr>
            <a:r>
              <a:rPr lang="en-US" sz="1800" u="sng" dirty="0">
                <a:latin typeface="Helvetica" pitchFamily="34" charset="0"/>
              </a:rPr>
              <a:t>Aggregate evidence quality</a:t>
            </a:r>
            <a:r>
              <a:rPr lang="en-US" sz="1800" dirty="0">
                <a:latin typeface="Helvetica" pitchFamily="34" charset="0"/>
              </a:rPr>
              <a:t>: Grade C</a:t>
            </a:r>
          </a:p>
          <a:p>
            <a:pPr marL="0" indent="0">
              <a:lnSpc>
                <a:spcPct val="100000"/>
              </a:lnSpc>
              <a:spcBef>
                <a:spcPts val="0"/>
              </a:spcBef>
              <a:spcAft>
                <a:spcPts val="600"/>
              </a:spcAft>
              <a:buNone/>
            </a:pPr>
            <a:r>
              <a:rPr lang="en-US" sz="1800" u="sng" dirty="0">
                <a:latin typeface="Helvetica" pitchFamily="34" charset="0"/>
              </a:rPr>
              <a:t>Level of confidence in evidence:</a:t>
            </a:r>
            <a:r>
              <a:rPr lang="en-US" sz="1800" dirty="0">
                <a:latin typeface="Helvetica" pitchFamily="34" charset="0"/>
              </a:rPr>
              <a:t> High</a:t>
            </a:r>
          </a:p>
          <a:p>
            <a:pPr marL="0" indent="0">
              <a:lnSpc>
                <a:spcPct val="100000"/>
              </a:lnSpc>
              <a:spcBef>
                <a:spcPts val="0"/>
              </a:spcBef>
              <a:spcAft>
                <a:spcPts val="600"/>
              </a:spcAft>
              <a:buNone/>
            </a:pPr>
            <a:r>
              <a:rPr lang="en-US" sz="1800" u="sng" dirty="0">
                <a:latin typeface="Helvetica" pitchFamily="34" charset="0"/>
              </a:rPr>
              <a:t>Benefit-harm assessment</a:t>
            </a:r>
            <a:r>
              <a:rPr lang="en-US" sz="1800" dirty="0">
                <a:latin typeface="Helvetica" pitchFamily="34" charset="0"/>
              </a:rPr>
              <a:t>: Preponderance of benefit over harm</a:t>
            </a:r>
          </a:p>
          <a:p>
            <a:pPr marL="0" indent="0">
              <a:lnSpc>
                <a:spcPct val="100000"/>
              </a:lnSpc>
              <a:spcBef>
                <a:spcPts val="0"/>
              </a:spcBef>
              <a:spcAft>
                <a:spcPts val="600"/>
              </a:spcAft>
              <a:buNone/>
            </a:pPr>
            <a:r>
              <a:rPr lang="en-US" sz="1800" u="sng" dirty="0">
                <a:latin typeface="Helvetica" pitchFamily="34" charset="0"/>
              </a:rPr>
              <a:t>Value judgments</a:t>
            </a:r>
            <a:r>
              <a:rPr lang="en-US" sz="1800" dirty="0">
                <a:latin typeface="Helvetica" pitchFamily="34" charset="0"/>
              </a:rPr>
              <a:t>: The GDG sought to address the importance of identifying alternate dx in the absence of recovery and potential assessment for rehabilitative options. The GDG recognized a lack of established time for patient follow-up; however, based on the natural history of Bell’s palsy, most patients will show complete recovery 3 months after onset. </a:t>
            </a:r>
          </a:p>
          <a:p>
            <a:pPr marL="0" indent="0">
              <a:lnSpc>
                <a:spcPct val="100000"/>
              </a:lnSpc>
              <a:spcBef>
                <a:spcPts val="0"/>
              </a:spcBef>
              <a:spcAft>
                <a:spcPts val="600"/>
              </a:spcAft>
              <a:buNone/>
            </a:pPr>
            <a:r>
              <a:rPr lang="en-US" sz="1800" u="sng" dirty="0">
                <a:latin typeface="Helvetica" pitchFamily="34" charset="0"/>
              </a:rPr>
              <a:t>Intentional vagueness</a:t>
            </a:r>
            <a:r>
              <a:rPr lang="en-US" sz="1800" dirty="0">
                <a:latin typeface="Helvetica" pitchFamily="34" charset="0"/>
              </a:rPr>
              <a:t>: Several specialties have the expertise to reevaluate these patients; therefore, the term </a:t>
            </a:r>
            <a:r>
              <a:rPr lang="en-US" sz="1800" i="1" dirty="0">
                <a:latin typeface="Helvetica" pitchFamily="34" charset="0"/>
              </a:rPr>
              <a:t>facial nerve specialist</a:t>
            </a:r>
            <a:r>
              <a:rPr lang="en-US" sz="1800" dirty="0">
                <a:latin typeface="Helvetica" pitchFamily="34" charset="0"/>
              </a:rPr>
              <a:t> is used to indicate the clinician who could most appropriately assess new or worsening symptoms in these patients. </a:t>
            </a:r>
          </a:p>
          <a:p>
            <a:pPr marL="0" indent="0">
              <a:lnSpc>
                <a:spcPct val="100000"/>
              </a:lnSpc>
              <a:spcBef>
                <a:spcPts val="0"/>
              </a:spcBef>
              <a:spcAft>
                <a:spcPts val="600"/>
              </a:spcAft>
              <a:buNone/>
            </a:pPr>
            <a:r>
              <a:rPr lang="en-US" sz="1800" u="sng" dirty="0">
                <a:latin typeface="Helvetica" pitchFamily="34" charset="0"/>
              </a:rPr>
              <a:t>Role of patient preferences:</a:t>
            </a:r>
            <a:r>
              <a:rPr lang="en-US" sz="1800" dirty="0">
                <a:latin typeface="Helvetica" pitchFamily="34" charset="0"/>
              </a:rPr>
              <a:t> Small</a:t>
            </a:r>
          </a:p>
          <a:p>
            <a:pPr marL="0" indent="0">
              <a:lnSpc>
                <a:spcPct val="100000"/>
              </a:lnSpc>
              <a:spcBef>
                <a:spcPts val="0"/>
              </a:spcBef>
              <a:spcAft>
                <a:spcPts val="600"/>
              </a:spcAft>
              <a:buNone/>
            </a:pPr>
            <a:r>
              <a:rPr lang="en-US" sz="1800" u="sng" dirty="0">
                <a:latin typeface="Helvetica" pitchFamily="34" charset="0"/>
              </a:rPr>
              <a:t>Policy level</a:t>
            </a:r>
            <a:r>
              <a:rPr lang="en-US" sz="1800" dirty="0">
                <a:latin typeface="Helvetica" pitchFamily="34" charset="0"/>
              </a:rPr>
              <a:t>: Recommendation</a:t>
            </a:r>
            <a:endParaRPr lang="en-US" sz="1400" dirty="0">
              <a:latin typeface="Helvetica" pitchFamily="34" charset="0"/>
            </a:endParaRPr>
          </a:p>
        </p:txBody>
      </p:sp>
    </p:spTree>
    <p:extLst>
      <p:ext uri="{BB962C8B-B14F-4D97-AF65-F5344CB8AC3E}">
        <p14:creationId xmlns:p14="http://schemas.microsoft.com/office/powerpoint/2010/main" val="4490991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68EDF-48D0-4BD8-B43C-9B7F7ACAA647}"/>
              </a:ext>
            </a:extLst>
          </p:cNvPr>
          <p:cNvSpPr>
            <a:spLocks noGrp="1"/>
          </p:cNvSpPr>
          <p:nvPr>
            <p:ph type="title"/>
          </p:nvPr>
        </p:nvSpPr>
        <p:spPr/>
        <p:txBody>
          <a:bodyPr/>
          <a:lstStyle/>
          <a:p>
            <a:r>
              <a:rPr lang="en-US" dirty="0"/>
              <a:t>In Summary</a:t>
            </a:r>
          </a:p>
        </p:txBody>
      </p:sp>
      <p:pic>
        <p:nvPicPr>
          <p:cNvPr id="4" name="Content Placeholder 3">
            <a:extLst>
              <a:ext uri="{FF2B5EF4-FFF2-40B4-BE49-F238E27FC236}">
                <a16:creationId xmlns:a16="http://schemas.microsoft.com/office/drawing/2014/main" id="{BD9130AA-E2B1-4F07-91C5-8A5A58DAD903}"/>
              </a:ext>
            </a:extLst>
          </p:cNvPr>
          <p:cNvPicPr>
            <a:picLocks noGrp="1" noChangeAspect="1" noChangeArrowheads="1"/>
          </p:cNvPicPr>
          <p:nvPr>
            <p:ph idx="1"/>
          </p:nvPr>
        </p:nvPicPr>
        <p:blipFill rotWithShape="1">
          <a:blip r:embed="rId2" cstate="email">
            <a:extLst>
              <a:ext uri="{28A0092B-C50C-407E-A947-70E740481C1C}">
                <a14:useLocalDpi xmlns:a14="http://schemas.microsoft.com/office/drawing/2010/main" val="0"/>
              </a:ext>
            </a:extLst>
          </a:blip>
          <a:srcRect r="2671"/>
          <a:stretch/>
        </p:blipFill>
        <p:spPr bwMode="auto">
          <a:xfrm>
            <a:off x="2395558" y="1419225"/>
            <a:ext cx="7400884" cy="45434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1388746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A855B-CE0F-43B6-B78C-2C6771A78113}"/>
              </a:ext>
            </a:extLst>
          </p:cNvPr>
          <p:cNvSpPr>
            <a:spLocks noGrp="1"/>
          </p:cNvSpPr>
          <p:nvPr>
            <p:ph type="title"/>
          </p:nvPr>
        </p:nvSpPr>
        <p:spPr/>
        <p:txBody>
          <a:bodyPr/>
          <a:lstStyle/>
          <a:p>
            <a:r>
              <a:rPr lang="en-US" dirty="0"/>
              <a:t>Research Needs</a:t>
            </a:r>
          </a:p>
        </p:txBody>
      </p:sp>
      <p:sp>
        <p:nvSpPr>
          <p:cNvPr id="3" name="Content Placeholder 2">
            <a:extLst>
              <a:ext uri="{FF2B5EF4-FFF2-40B4-BE49-F238E27FC236}">
                <a16:creationId xmlns:a16="http://schemas.microsoft.com/office/drawing/2014/main" id="{41D43DC4-2366-4150-9289-443BAA037E20}"/>
              </a:ext>
            </a:extLst>
          </p:cNvPr>
          <p:cNvSpPr>
            <a:spLocks noGrp="1"/>
          </p:cNvSpPr>
          <p:nvPr>
            <p:ph idx="1"/>
          </p:nvPr>
        </p:nvSpPr>
        <p:spPr/>
        <p:txBody>
          <a:bodyPr>
            <a:normAutofit fontScale="77500" lnSpcReduction="20000"/>
          </a:bodyPr>
          <a:lstStyle/>
          <a:p>
            <a:pPr marL="274320" indent="-285750">
              <a:lnSpc>
                <a:spcPct val="120000"/>
              </a:lnSpc>
              <a:spcBef>
                <a:spcPts val="0"/>
              </a:spcBef>
              <a:spcAft>
                <a:spcPts val="600"/>
              </a:spcAft>
            </a:pPr>
            <a:r>
              <a:rPr lang="en-US" dirty="0">
                <a:latin typeface="Helvetica" pitchFamily="34" charset="0"/>
              </a:rPr>
              <a:t>Consolidated Standards of Reporting Trials (CONSORT) recommendations should be followed in all RCTs, ensuring valid outcomes measures are employed. </a:t>
            </a:r>
            <a:r>
              <a:rPr lang="en-US" baseline="30000" dirty="0">
                <a:latin typeface="Helvetica" pitchFamily="34" charset="0"/>
              </a:rPr>
              <a:t> </a:t>
            </a:r>
            <a:r>
              <a:rPr lang="en-US" dirty="0">
                <a:latin typeface="Helvetica" pitchFamily="34" charset="0"/>
              </a:rPr>
              <a:t>The evaluation of patients prior to treatment, during treatment, immediately following treatment, and again months later, as well as collection of quality-of-life data prior to and following treatment, are all key components for a comprehensive RCT. </a:t>
            </a:r>
          </a:p>
          <a:p>
            <a:pPr marL="274320" indent="-285750">
              <a:lnSpc>
                <a:spcPct val="120000"/>
              </a:lnSpc>
              <a:spcBef>
                <a:spcPts val="0"/>
              </a:spcBef>
              <a:spcAft>
                <a:spcPts val="600"/>
              </a:spcAft>
            </a:pPr>
            <a:r>
              <a:rPr lang="en-US" dirty="0">
                <a:latin typeface="Helvetica" pitchFamily="34" charset="0"/>
              </a:rPr>
              <a:t>The timing and outcomes for patients with and without surgical facial nerve decompression need to be compared. More specifically, the surgical approach (</a:t>
            </a:r>
            <a:r>
              <a:rPr lang="en-US" dirty="0" err="1">
                <a:latin typeface="Helvetica" pitchFamily="34" charset="0"/>
              </a:rPr>
              <a:t>ie</a:t>
            </a:r>
            <a:r>
              <a:rPr lang="en-US" dirty="0">
                <a:latin typeface="Helvetica" pitchFamily="34" charset="0"/>
              </a:rPr>
              <a:t>, middle fossa), age (young vs old), and time to improvement from onset of paresis/paralysis to recovery (with levels of recovery) need to be compared with traditional medical management groups (</a:t>
            </a:r>
            <a:r>
              <a:rPr lang="en-US" dirty="0" err="1">
                <a:latin typeface="Helvetica" pitchFamily="34" charset="0"/>
              </a:rPr>
              <a:t>ie</a:t>
            </a:r>
            <a:r>
              <a:rPr lang="en-US" dirty="0">
                <a:latin typeface="Helvetica" pitchFamily="34" charset="0"/>
              </a:rPr>
              <a:t>, steroids and/or antivirals). </a:t>
            </a:r>
          </a:p>
        </p:txBody>
      </p:sp>
    </p:spTree>
    <p:extLst>
      <p:ext uri="{BB962C8B-B14F-4D97-AF65-F5344CB8AC3E}">
        <p14:creationId xmlns:p14="http://schemas.microsoft.com/office/powerpoint/2010/main" val="294918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A855B-CE0F-43B6-B78C-2C6771A78113}"/>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41D43DC4-2366-4150-9289-443BAA037E20}"/>
              </a:ext>
            </a:extLst>
          </p:cNvPr>
          <p:cNvSpPr>
            <a:spLocks noGrp="1"/>
          </p:cNvSpPr>
          <p:nvPr>
            <p:ph idx="1"/>
          </p:nvPr>
        </p:nvSpPr>
        <p:spPr/>
        <p:txBody>
          <a:bodyPr>
            <a:normAutofit fontScale="92500" lnSpcReduction="10000"/>
          </a:bodyPr>
          <a:lstStyle/>
          <a:p>
            <a:pPr marL="274320" indent="-285750">
              <a:lnSpc>
                <a:spcPct val="110000"/>
              </a:lnSpc>
              <a:spcBef>
                <a:spcPts val="0"/>
              </a:spcBef>
              <a:spcAft>
                <a:spcPts val="600"/>
              </a:spcAft>
            </a:pPr>
            <a:r>
              <a:rPr lang="en-US" sz="2000" dirty="0">
                <a:latin typeface="Helvetica" panose="020B0604020202020204" pitchFamily="34" charset="0"/>
                <a:cs typeface="Helvetica" panose="020B0604020202020204" pitchFamily="34" charset="0"/>
              </a:rPr>
              <a:t>Future clinical trials should compare eye care tactics for patients with Bell’s palsy to provide the basis for stronger recommendations (</a:t>
            </a:r>
            <a:r>
              <a:rPr lang="en-US" sz="2000" dirty="0" err="1">
                <a:latin typeface="Helvetica" panose="020B0604020202020204" pitchFamily="34" charset="0"/>
                <a:cs typeface="Helvetica" panose="020B0604020202020204" pitchFamily="34" charset="0"/>
              </a:rPr>
              <a:t>eg</a:t>
            </a:r>
            <a:r>
              <a:rPr lang="en-US" sz="2000" dirty="0">
                <a:latin typeface="Helvetica" panose="020B0604020202020204" pitchFamily="34" charset="0"/>
                <a:cs typeface="Helvetica" panose="020B0604020202020204" pitchFamily="34" charset="0"/>
              </a:rPr>
              <a:t>, comparison of the frequency of treatment or content of ointment). </a:t>
            </a:r>
          </a:p>
          <a:p>
            <a:pPr marL="274320" indent="-285750">
              <a:lnSpc>
                <a:spcPct val="110000"/>
              </a:lnSpc>
              <a:spcBef>
                <a:spcPts val="0"/>
              </a:spcBef>
              <a:spcAft>
                <a:spcPts val="600"/>
              </a:spcAft>
            </a:pPr>
            <a:r>
              <a:rPr lang="en-US" sz="2000" dirty="0">
                <a:latin typeface="Helvetica" panose="020B0604020202020204" pitchFamily="34" charset="0"/>
                <a:cs typeface="Helvetica" panose="020B0604020202020204" pitchFamily="34" charset="0"/>
              </a:rPr>
              <a:t>The benefits and risks of steroid use in children with Bell’s palsy need to be better elucidated.</a:t>
            </a:r>
          </a:p>
          <a:p>
            <a:pPr marL="274320" indent="-285750">
              <a:lnSpc>
                <a:spcPct val="110000"/>
              </a:lnSpc>
              <a:spcBef>
                <a:spcPts val="0"/>
              </a:spcBef>
              <a:spcAft>
                <a:spcPts val="600"/>
              </a:spcAft>
            </a:pPr>
            <a:r>
              <a:rPr lang="en-US" sz="2000" dirty="0">
                <a:latin typeface="Helvetica" panose="020B0604020202020204" pitchFamily="34" charset="0"/>
                <a:cs typeface="Helvetica" panose="020B0604020202020204" pitchFamily="34" charset="0"/>
              </a:rPr>
              <a:t>Further study is needed to more comprehensively compare the concurrent use of combined steroids and antiviral therapy on Bell’s palsy outcomes. Future trials may benefit from designs that allow subgroup analysis to help identify which patients are more likely to benefit from combination therapy. </a:t>
            </a:r>
          </a:p>
          <a:p>
            <a:pPr marL="274320" indent="-285750">
              <a:lnSpc>
                <a:spcPct val="110000"/>
              </a:lnSpc>
              <a:spcBef>
                <a:spcPts val="0"/>
              </a:spcBef>
              <a:spcAft>
                <a:spcPts val="600"/>
              </a:spcAft>
            </a:pPr>
            <a:r>
              <a:rPr lang="en-US" sz="2000" dirty="0">
                <a:latin typeface="Helvetica" panose="020B0604020202020204" pitchFamily="34" charset="0"/>
                <a:cs typeface="Helvetica" panose="020B0604020202020204" pitchFamily="34" charset="0"/>
              </a:rPr>
              <a:t>More rigorous randomized controlled trials are needed to address the effectiveness of acupuncture.</a:t>
            </a:r>
          </a:p>
          <a:p>
            <a:pPr marL="274320" indent="-285750">
              <a:lnSpc>
                <a:spcPct val="110000"/>
              </a:lnSpc>
              <a:spcBef>
                <a:spcPts val="0"/>
              </a:spcBef>
              <a:spcAft>
                <a:spcPts val="600"/>
              </a:spcAft>
            </a:pPr>
            <a:r>
              <a:rPr lang="en-US" sz="2000" dirty="0">
                <a:latin typeface="Helvetica" panose="020B0604020202020204" pitchFamily="34" charset="0"/>
                <a:cs typeface="Helvetica" panose="020B0604020202020204" pitchFamily="34" charset="0"/>
              </a:rPr>
              <a:t>The efficacy of different physical therapy treatment modalities on asymmetry, symmetry of voluntary movement, and synkinesis in patients with Bell’s palsy needs to be elucidated.</a:t>
            </a:r>
          </a:p>
        </p:txBody>
      </p:sp>
    </p:spTree>
    <p:extLst>
      <p:ext uri="{BB962C8B-B14F-4D97-AF65-F5344CB8AC3E}">
        <p14:creationId xmlns:p14="http://schemas.microsoft.com/office/powerpoint/2010/main" val="125647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lstStyle/>
          <a:p>
            <a:r>
              <a:rPr lang="en-US" dirty="0"/>
              <a:t>Choosing Wisely</a:t>
            </a:r>
            <a:r>
              <a:rPr lang="en-US" sz="3600" baseline="30000" dirty="0"/>
              <a:t>®</a:t>
            </a:r>
            <a:endParaRPr lang="en-US" baseline="30000" dirty="0"/>
          </a:p>
        </p:txBody>
      </p:sp>
      <p:sp>
        <p:nvSpPr>
          <p:cNvPr id="3" name="Content Placeholder 2">
            <a:extLst>
              <a:ext uri="{FF2B5EF4-FFF2-40B4-BE49-F238E27FC236}">
                <a16:creationId xmlns:a16="http://schemas.microsoft.com/office/drawing/2014/main" id="{E9ED9D5B-8DEC-4FFD-BE5A-39C15817A663}"/>
              </a:ext>
            </a:extLst>
          </p:cNvPr>
          <p:cNvSpPr>
            <a:spLocks noGrp="1"/>
          </p:cNvSpPr>
          <p:nvPr>
            <p:ph idx="1"/>
          </p:nvPr>
        </p:nvSpPr>
        <p:spPr>
          <a:xfrm>
            <a:off x="3442446" y="1825625"/>
            <a:ext cx="7911353" cy="3956610"/>
          </a:xfrm>
        </p:spPr>
        <p:txBody>
          <a:bodyPr>
            <a:normAutofit fontScale="70000" lnSpcReduction="20000"/>
          </a:bodyPr>
          <a:lstStyle/>
          <a:p>
            <a:pPr marL="285750" lvl="0" indent="-285750">
              <a:lnSpc>
                <a:spcPct val="100000"/>
              </a:lnSpc>
              <a:spcBef>
                <a:spcPts val="0"/>
              </a:spcBef>
              <a:buClrTx/>
              <a:defRPr/>
            </a:pPr>
            <a:r>
              <a:rPr lang="en-US" kern="0" dirty="0"/>
              <a:t>It is an initiative of the American Board of Internal Medicine (ABIM) Foundation.</a:t>
            </a:r>
          </a:p>
          <a:p>
            <a:pPr marL="0" lvl="0" indent="0">
              <a:lnSpc>
                <a:spcPct val="100000"/>
              </a:lnSpc>
              <a:spcBef>
                <a:spcPts val="0"/>
              </a:spcBef>
              <a:buClrTx/>
              <a:buNone/>
              <a:defRPr/>
            </a:pPr>
            <a:endParaRPr lang="en-US" kern="0" dirty="0"/>
          </a:p>
          <a:p>
            <a:pPr marL="285750" lvl="0" indent="-285750">
              <a:lnSpc>
                <a:spcPct val="100000"/>
              </a:lnSpc>
              <a:spcBef>
                <a:spcPts val="0"/>
              </a:spcBef>
              <a:buClrTx/>
              <a:defRPr/>
            </a:pPr>
            <a:r>
              <a:rPr lang="en-US" kern="0" dirty="0"/>
              <a:t>Aims to encourage discussions between physicians and patients about appropriate care. </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Each of the campaign’s organization partners is asked to identify (initially) 5 items within its specialty that physicians and patients should question. The AAO-HNSF list has now grown to 10 items.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The AAO-HNSF’s list of recommendations were carefully selected after a review of the current evidence that included AAO-HNSF clinical practice guidelines.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More information is available at </a:t>
            </a:r>
            <a:r>
              <a:rPr lang="en-US" kern="0" dirty="0">
                <a:hlinkClick r:id="rId2">
                  <a:extLst>
                    <a:ext uri="{A12FA001-AC4F-418D-AE19-62706E023703}">
                      <ahyp:hlinkClr xmlns:ahyp="http://schemas.microsoft.com/office/drawing/2018/hyperlinkcolor" val="tx"/>
                    </a:ext>
                  </a:extLst>
                </a:hlinkClick>
              </a:rPr>
              <a:t>www.entnet.org/ChoosingWisely</a:t>
            </a:r>
            <a:r>
              <a:rPr lang="en-US" kern="0" dirty="0"/>
              <a:t> </a:t>
            </a:r>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98488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What is Choosing Wisely</a:t>
            </a:r>
            <a:r>
              <a:rPr lang="en-US" kern="0" baseline="30000" dirty="0">
                <a:solidFill>
                  <a:schemeClr val="tx2"/>
                </a:solidFill>
                <a:latin typeface="Arial" panose="020B0604020202020204" pitchFamily="34" charset="0"/>
                <a:ea typeface="+mn-ea"/>
                <a:cs typeface="Arial" panose="020B0604020202020204" pitchFamily="34" charset="0"/>
              </a:rPr>
              <a:t>®</a:t>
            </a:r>
            <a:r>
              <a:rPr lang="en-US" sz="2000" kern="0" dirty="0">
                <a:solidFill>
                  <a:schemeClr val="tx2"/>
                </a:solidFill>
                <a:latin typeface="Arial" panose="020B0604020202020204" pitchFamily="34" charset="0"/>
                <a:ea typeface="+mn-ea"/>
                <a:cs typeface="Arial" panose="020B0604020202020204" pitchFamily="34"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spTree>
    <p:extLst>
      <p:ext uri="{BB962C8B-B14F-4D97-AF65-F5344CB8AC3E}">
        <p14:creationId xmlns:p14="http://schemas.microsoft.com/office/powerpoint/2010/main" val="30878399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3" name="Content Placeholder 2">
            <a:extLst>
              <a:ext uri="{FF2B5EF4-FFF2-40B4-BE49-F238E27FC236}">
                <a16:creationId xmlns:a16="http://schemas.microsoft.com/office/drawing/2014/main" id="{66F2EA81-A5D3-4E91-96A2-1F280E98179E}"/>
              </a:ext>
            </a:extLst>
          </p:cNvPr>
          <p:cNvSpPr>
            <a:spLocks noGrp="1"/>
          </p:cNvSpPr>
          <p:nvPr>
            <p:ph idx="1"/>
          </p:nvPr>
        </p:nvSpPr>
        <p:spPr/>
        <p:txBody>
          <a:bodyPr/>
          <a:lstStyle/>
          <a:p>
            <a:endParaRPr lang="en-US"/>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Initial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6" name="Content Placeholder 1">
            <a:extLst>
              <a:ext uri="{FF2B5EF4-FFF2-40B4-BE49-F238E27FC236}">
                <a16:creationId xmlns:a16="http://schemas.microsoft.com/office/drawing/2014/main" id="{5EE5B06E-2561-488D-9812-87EE72E9E1E3}"/>
              </a:ext>
            </a:extLst>
          </p:cNvPr>
          <p:cNvPicPr>
            <a:picLocks noGrp="1" noChangeAspect="1"/>
          </p:cNvPicPr>
          <p:nvPr/>
        </p:nvPicPr>
        <p:blipFill>
          <a:blip r:embed="rId3"/>
          <a:stretch>
            <a:fillRect/>
          </a:stretch>
        </p:blipFill>
        <p:spPr>
          <a:xfrm>
            <a:off x="3967450" y="1893888"/>
            <a:ext cx="7784059" cy="679335"/>
          </a:xfrm>
          <a:prstGeom prst="rect">
            <a:avLst/>
          </a:prstGeom>
        </p:spPr>
      </p:pic>
      <p:pic>
        <p:nvPicPr>
          <p:cNvPr id="7" name="Content Placeholder 3">
            <a:extLst>
              <a:ext uri="{FF2B5EF4-FFF2-40B4-BE49-F238E27FC236}">
                <a16:creationId xmlns:a16="http://schemas.microsoft.com/office/drawing/2014/main" id="{37CDF332-5687-4660-A738-1FE5F8E0B35D}"/>
              </a:ext>
            </a:extLst>
          </p:cNvPr>
          <p:cNvPicPr>
            <a:picLocks noGrp="1" noChangeAspect="1"/>
          </p:cNvPicPr>
          <p:nvPr/>
        </p:nvPicPr>
        <p:blipFill>
          <a:blip r:embed="rId4"/>
          <a:stretch>
            <a:fillRect/>
          </a:stretch>
        </p:blipFill>
        <p:spPr>
          <a:xfrm>
            <a:off x="3967450" y="2573560"/>
            <a:ext cx="7784059" cy="679335"/>
          </a:xfrm>
          <a:prstGeom prst="rect">
            <a:avLst/>
          </a:prstGeom>
        </p:spPr>
      </p:pic>
      <p:pic>
        <p:nvPicPr>
          <p:cNvPr id="8" name="Picture 7">
            <a:extLst>
              <a:ext uri="{FF2B5EF4-FFF2-40B4-BE49-F238E27FC236}">
                <a16:creationId xmlns:a16="http://schemas.microsoft.com/office/drawing/2014/main" id="{03C10F27-1D1E-409C-B0B4-6987F1A744E7}"/>
              </a:ext>
            </a:extLst>
          </p:cNvPr>
          <p:cNvPicPr>
            <a:picLocks noChangeAspect="1"/>
          </p:cNvPicPr>
          <p:nvPr/>
        </p:nvPicPr>
        <p:blipFill>
          <a:blip r:embed="rId5"/>
          <a:stretch>
            <a:fillRect/>
          </a:stretch>
        </p:blipFill>
        <p:spPr>
          <a:xfrm>
            <a:off x="3967450" y="3284949"/>
            <a:ext cx="7839826" cy="684203"/>
          </a:xfrm>
          <a:prstGeom prst="rect">
            <a:avLst/>
          </a:prstGeom>
        </p:spPr>
      </p:pic>
      <p:pic>
        <p:nvPicPr>
          <p:cNvPr id="9" name="Picture 8">
            <a:extLst>
              <a:ext uri="{FF2B5EF4-FFF2-40B4-BE49-F238E27FC236}">
                <a16:creationId xmlns:a16="http://schemas.microsoft.com/office/drawing/2014/main" id="{89643461-961A-458C-842A-760D17823C4B}"/>
              </a:ext>
            </a:extLst>
          </p:cNvPr>
          <p:cNvPicPr>
            <a:picLocks noChangeAspect="1"/>
          </p:cNvPicPr>
          <p:nvPr/>
        </p:nvPicPr>
        <p:blipFill>
          <a:blip r:embed="rId6"/>
          <a:stretch>
            <a:fillRect/>
          </a:stretch>
        </p:blipFill>
        <p:spPr>
          <a:xfrm>
            <a:off x="3967450" y="4003802"/>
            <a:ext cx="7839826" cy="997796"/>
          </a:xfrm>
          <a:prstGeom prst="rect">
            <a:avLst/>
          </a:prstGeom>
        </p:spPr>
      </p:pic>
      <p:pic>
        <p:nvPicPr>
          <p:cNvPr id="10" name="Picture 9">
            <a:extLst>
              <a:ext uri="{FF2B5EF4-FFF2-40B4-BE49-F238E27FC236}">
                <a16:creationId xmlns:a16="http://schemas.microsoft.com/office/drawing/2014/main" id="{D54CFC94-F2EC-47ED-BF90-FCC40AB5D4C0}"/>
              </a:ext>
            </a:extLst>
          </p:cNvPr>
          <p:cNvPicPr>
            <a:picLocks noChangeAspect="1"/>
          </p:cNvPicPr>
          <p:nvPr/>
        </p:nvPicPr>
        <p:blipFill>
          <a:blip r:embed="rId7"/>
          <a:stretch>
            <a:fillRect/>
          </a:stretch>
        </p:blipFill>
        <p:spPr>
          <a:xfrm>
            <a:off x="3967450" y="5036248"/>
            <a:ext cx="7839826" cy="997796"/>
          </a:xfrm>
          <a:prstGeom prst="rect">
            <a:avLst/>
          </a:prstGeom>
        </p:spPr>
      </p:pic>
    </p:spTree>
    <p:extLst>
      <p:ext uri="{BB962C8B-B14F-4D97-AF65-F5344CB8AC3E}">
        <p14:creationId xmlns:p14="http://schemas.microsoft.com/office/powerpoint/2010/main" val="33645921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pic>
        <p:nvPicPr>
          <p:cNvPr id="7" name="Content Placeholder 6" descr="A screenshot of a social media post&#10;&#10;Description automatically generated">
            <a:extLst>
              <a:ext uri="{FF2B5EF4-FFF2-40B4-BE49-F238E27FC236}">
                <a16:creationId xmlns:a16="http://schemas.microsoft.com/office/drawing/2014/main" id="{6D3FC9BA-39B1-47E6-ABA3-DB2D054B9025}"/>
              </a:ext>
            </a:extLst>
          </p:cNvPr>
          <p:cNvPicPr>
            <a:picLocks noGrp="1" noChangeAspect="1"/>
          </p:cNvPicPr>
          <p:nvPr>
            <p:ph idx="1"/>
          </p:nvPr>
        </p:nvPicPr>
        <p:blipFill>
          <a:blip r:embed="rId2"/>
          <a:stretch>
            <a:fillRect/>
          </a:stretch>
        </p:blipFill>
        <p:spPr>
          <a:xfrm>
            <a:off x="3833124" y="2933580"/>
            <a:ext cx="5604491" cy="3163359"/>
          </a:xfrm>
        </p:spPr>
      </p:pic>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Second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pic>
        <p:nvPicPr>
          <p:cNvPr id="11" name="Picture 10">
            <a:extLst>
              <a:ext uri="{FF2B5EF4-FFF2-40B4-BE49-F238E27FC236}">
                <a16:creationId xmlns:a16="http://schemas.microsoft.com/office/drawing/2014/main" id="{61E9614D-2882-4583-ADD6-59E4858C99C6}"/>
              </a:ext>
            </a:extLst>
          </p:cNvPr>
          <p:cNvPicPr>
            <a:picLocks noChangeAspect="1"/>
          </p:cNvPicPr>
          <p:nvPr/>
        </p:nvPicPr>
        <p:blipFill>
          <a:blip r:embed="rId4"/>
          <a:stretch>
            <a:fillRect/>
          </a:stretch>
        </p:blipFill>
        <p:spPr>
          <a:xfrm>
            <a:off x="3904205" y="1733513"/>
            <a:ext cx="4786790" cy="609228"/>
          </a:xfrm>
          <a:prstGeom prst="rect">
            <a:avLst/>
          </a:prstGeom>
        </p:spPr>
      </p:pic>
      <p:pic>
        <p:nvPicPr>
          <p:cNvPr id="12" name="Picture 11">
            <a:extLst>
              <a:ext uri="{FF2B5EF4-FFF2-40B4-BE49-F238E27FC236}">
                <a16:creationId xmlns:a16="http://schemas.microsoft.com/office/drawing/2014/main" id="{948F4933-CD59-4B47-8445-73F37312193C}"/>
              </a:ext>
            </a:extLst>
          </p:cNvPr>
          <p:cNvPicPr>
            <a:picLocks noChangeAspect="1"/>
          </p:cNvPicPr>
          <p:nvPr/>
        </p:nvPicPr>
        <p:blipFill>
          <a:blip r:embed="rId5"/>
          <a:stretch>
            <a:fillRect/>
          </a:stretch>
        </p:blipFill>
        <p:spPr>
          <a:xfrm>
            <a:off x="3904204" y="2391162"/>
            <a:ext cx="4535121" cy="577197"/>
          </a:xfrm>
          <a:prstGeom prst="rect">
            <a:avLst/>
          </a:prstGeom>
        </p:spPr>
      </p:pic>
    </p:spTree>
    <p:extLst>
      <p:ext uri="{BB962C8B-B14F-4D97-AF65-F5344CB8AC3E}">
        <p14:creationId xmlns:p14="http://schemas.microsoft.com/office/powerpoint/2010/main" val="20247421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8D93-799A-4DDB-B919-6420C075741D}"/>
              </a:ext>
            </a:extLst>
          </p:cNvPr>
          <p:cNvSpPr>
            <a:spLocks noGrp="1"/>
          </p:cNvSpPr>
          <p:nvPr>
            <p:ph type="title" idx="4294967295"/>
          </p:nvPr>
        </p:nvSpPr>
        <p:spPr>
          <a:xfrm>
            <a:off x="838200" y="1162843"/>
            <a:ext cx="10515600" cy="1325563"/>
          </a:xfrm>
        </p:spPr>
        <p:txBody>
          <a:bodyPr anchor="t">
            <a:normAutofit/>
          </a:bodyPr>
          <a:lstStyle/>
          <a:p>
            <a:pPr algn="ctr"/>
            <a:r>
              <a:rPr lang="en-US" sz="5400" dirty="0"/>
              <a:t>Thank you for your attention</a:t>
            </a:r>
          </a:p>
        </p:txBody>
      </p:sp>
      <p:sp>
        <p:nvSpPr>
          <p:cNvPr id="3" name="Content Placeholder 2">
            <a:extLst>
              <a:ext uri="{FF2B5EF4-FFF2-40B4-BE49-F238E27FC236}">
                <a16:creationId xmlns:a16="http://schemas.microsoft.com/office/drawing/2014/main" id="{F08275B6-07D5-4CAA-8B24-43121B8D6A2C}"/>
              </a:ext>
            </a:extLst>
          </p:cNvPr>
          <p:cNvSpPr>
            <a:spLocks noGrp="1"/>
          </p:cNvSpPr>
          <p:nvPr>
            <p:ph idx="4294967295"/>
          </p:nvPr>
        </p:nvSpPr>
        <p:spPr>
          <a:xfrm>
            <a:off x="838200" y="1960096"/>
            <a:ext cx="10515600" cy="3956050"/>
          </a:xfrm>
        </p:spPr>
        <p:txBody>
          <a:bodyPr anchor="ctr">
            <a:normAutofit/>
          </a:bodyPr>
          <a:lstStyle/>
          <a:p>
            <a:pPr marL="0" indent="0" algn="ctr">
              <a:buNone/>
            </a:pPr>
            <a:r>
              <a:rPr lang="en-US" sz="5400" dirty="0"/>
              <a:t>QUESTIONS?</a:t>
            </a:r>
          </a:p>
        </p:txBody>
      </p:sp>
    </p:spTree>
    <p:extLst>
      <p:ext uri="{BB962C8B-B14F-4D97-AF65-F5344CB8AC3E}">
        <p14:creationId xmlns:p14="http://schemas.microsoft.com/office/powerpoint/2010/main" val="13653986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57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9BB16-BEF9-49CA-89AA-5201D7EC1D90}"/>
              </a:ext>
            </a:extLst>
          </p:cNvPr>
          <p:cNvSpPr>
            <a:spLocks noGrp="1"/>
          </p:cNvSpPr>
          <p:nvPr>
            <p:ph type="title"/>
          </p:nvPr>
        </p:nvSpPr>
        <p:spPr/>
        <p:txBody>
          <a:bodyPr/>
          <a:lstStyle/>
          <a:p>
            <a:r>
              <a:rPr lang="en-US" dirty="0"/>
              <a:t>Multi-Disciplinary Panel</a:t>
            </a:r>
          </a:p>
        </p:txBody>
      </p:sp>
      <p:pic>
        <p:nvPicPr>
          <p:cNvPr id="4" name="table">
            <a:extLst>
              <a:ext uri="{FF2B5EF4-FFF2-40B4-BE49-F238E27FC236}">
                <a16:creationId xmlns:a16="http://schemas.microsoft.com/office/drawing/2014/main" id="{046539D7-24A7-4FDB-A694-A5AF1F03769C}"/>
              </a:ext>
            </a:extLst>
          </p:cNvPr>
          <p:cNvPicPr>
            <a:picLocks noGrp="1" noChangeAspect="1"/>
          </p:cNvPicPr>
          <p:nvPr>
            <p:ph idx="1"/>
          </p:nvPr>
        </p:nvPicPr>
        <p:blipFill>
          <a:blip r:embed="rId2"/>
          <a:stretch>
            <a:fillRect/>
          </a:stretch>
        </p:blipFill>
        <p:spPr>
          <a:xfrm>
            <a:off x="2395892" y="1411018"/>
            <a:ext cx="7400216" cy="4494482"/>
          </a:xfrm>
          <a:prstGeom prst="rect">
            <a:avLst/>
          </a:prstGeom>
        </p:spPr>
      </p:pic>
    </p:spTree>
    <p:extLst>
      <p:ext uri="{BB962C8B-B14F-4D97-AF65-F5344CB8AC3E}">
        <p14:creationId xmlns:p14="http://schemas.microsoft.com/office/powerpoint/2010/main" val="3213991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BDA5-1669-4841-AF12-4B7202CE559B}"/>
              </a:ext>
            </a:extLst>
          </p:cNvPr>
          <p:cNvSpPr>
            <a:spLocks noGrp="1"/>
          </p:cNvSpPr>
          <p:nvPr>
            <p:ph type="title"/>
          </p:nvPr>
        </p:nvSpPr>
        <p:spPr/>
        <p:txBody>
          <a:bodyPr>
            <a:normAutofit fontScale="90000"/>
          </a:bodyPr>
          <a:lstStyle/>
          <a:p>
            <a:r>
              <a:rPr lang="en-US" dirty="0"/>
              <a:t>Clinical Practice Guideline Development Manual: Third Edition</a:t>
            </a:r>
            <a:br>
              <a:rPr lang="en-US" dirty="0"/>
            </a:br>
            <a:r>
              <a:rPr lang="en-US" sz="2200" dirty="0"/>
              <a:t>Rosenfeld, </a:t>
            </a:r>
            <a:r>
              <a:rPr lang="en-US" sz="2200" dirty="0" err="1"/>
              <a:t>Shiffman</a:t>
            </a:r>
            <a:r>
              <a:rPr lang="en-US" sz="2200" dirty="0"/>
              <a:t>, and Robertson</a:t>
            </a:r>
            <a:endParaRPr lang="en-US" dirty="0"/>
          </a:p>
        </p:txBody>
      </p:sp>
      <p:sp>
        <p:nvSpPr>
          <p:cNvPr id="3" name="Content Placeholder 2">
            <a:extLst>
              <a:ext uri="{FF2B5EF4-FFF2-40B4-BE49-F238E27FC236}">
                <a16:creationId xmlns:a16="http://schemas.microsoft.com/office/drawing/2014/main" id="{A40DB22D-12C6-4B4E-9243-85AF282089F8}"/>
              </a:ext>
            </a:extLst>
          </p:cNvPr>
          <p:cNvSpPr>
            <a:spLocks noGrp="1"/>
          </p:cNvSpPr>
          <p:nvPr>
            <p:ph idx="1"/>
          </p:nvPr>
        </p:nvSpPr>
        <p:spPr>
          <a:xfrm>
            <a:off x="838200" y="1825625"/>
            <a:ext cx="7438255" cy="3956610"/>
          </a:xfrm>
        </p:spPr>
        <p:txBody>
          <a:bodyPr>
            <a:normAutofit fontScale="92500"/>
          </a:bodyPr>
          <a:lstStyle/>
          <a:p>
            <a:pPr marL="342900" indent="-342900">
              <a:spcBef>
                <a:spcPts val="0"/>
              </a:spcBef>
              <a:spcAft>
                <a:spcPts val="1200"/>
              </a:spcAft>
            </a:pPr>
            <a:r>
              <a:rPr lang="en-US" b="1" dirty="0">
                <a:solidFill>
                  <a:srgbClr val="C00000"/>
                </a:solidFill>
              </a:rPr>
              <a:t>Pragmatic</a:t>
            </a:r>
            <a:r>
              <a:rPr lang="en-US" dirty="0"/>
              <a:t>, transparent approach to creating guidelines for performance assessment</a:t>
            </a:r>
          </a:p>
          <a:p>
            <a:pPr marL="342900" indent="-342900">
              <a:spcBef>
                <a:spcPts val="0"/>
              </a:spcBef>
              <a:spcAft>
                <a:spcPts val="1200"/>
              </a:spcAft>
            </a:pPr>
            <a:r>
              <a:rPr lang="en-US" dirty="0"/>
              <a:t>Evidence-based, multidisciplinary process leading to </a:t>
            </a:r>
            <a:r>
              <a:rPr lang="en-US" b="1" dirty="0">
                <a:solidFill>
                  <a:srgbClr val="C00000"/>
                </a:solidFill>
              </a:rPr>
              <a:t>publication in 12-18 months</a:t>
            </a:r>
          </a:p>
          <a:p>
            <a:pPr marL="342900" indent="-342900">
              <a:spcBef>
                <a:spcPts val="0"/>
              </a:spcBef>
              <a:spcAft>
                <a:spcPts val="1200"/>
              </a:spcAft>
            </a:pPr>
            <a:r>
              <a:rPr lang="en-US" dirty="0"/>
              <a:t>Emphasizes a focused set of </a:t>
            </a:r>
            <a:r>
              <a:rPr lang="en-US" b="1" dirty="0">
                <a:solidFill>
                  <a:srgbClr val="C00000"/>
                </a:solidFill>
              </a:rPr>
              <a:t>key action statements</a:t>
            </a:r>
            <a:r>
              <a:rPr lang="en-US" dirty="0"/>
              <a:t> to promote </a:t>
            </a:r>
            <a:r>
              <a:rPr lang="en-US" b="1" dirty="0">
                <a:solidFill>
                  <a:srgbClr val="C00000"/>
                </a:solidFill>
              </a:rPr>
              <a:t>quality improvement </a:t>
            </a:r>
          </a:p>
          <a:p>
            <a:pPr marL="342900" indent="-342900">
              <a:spcBef>
                <a:spcPts val="0"/>
              </a:spcBef>
              <a:spcAft>
                <a:spcPts val="1200"/>
              </a:spcAft>
            </a:pPr>
            <a:r>
              <a:rPr lang="en-US" dirty="0"/>
              <a:t>Uses </a:t>
            </a:r>
            <a:r>
              <a:rPr lang="en-US" b="1" dirty="0">
                <a:solidFill>
                  <a:srgbClr val="C00000"/>
                </a:solidFill>
              </a:rPr>
              <a:t>action statement profiles </a:t>
            </a:r>
            <a:r>
              <a:rPr lang="en-US" dirty="0"/>
              <a:t>to summarize decisions in recommendations</a:t>
            </a:r>
          </a:p>
        </p:txBody>
      </p:sp>
      <p:pic>
        <p:nvPicPr>
          <p:cNvPr id="4" name="Picture 3">
            <a:extLst>
              <a:ext uri="{FF2B5EF4-FFF2-40B4-BE49-F238E27FC236}">
                <a16:creationId xmlns:a16="http://schemas.microsoft.com/office/drawing/2014/main" id="{57E29717-9162-4134-9B9E-899FFACDE9BD}"/>
              </a:ext>
            </a:extLst>
          </p:cNvPr>
          <p:cNvPicPr>
            <a:picLocks noChangeAspect="1"/>
          </p:cNvPicPr>
          <p:nvPr/>
        </p:nvPicPr>
        <p:blipFill>
          <a:blip r:embed="rId2" cstate="email">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8276455" y="1535685"/>
            <a:ext cx="2581755" cy="4176097"/>
          </a:xfrm>
          <a:prstGeom prst="rect">
            <a:avLst/>
          </a:prstGeom>
        </p:spPr>
      </p:pic>
      <p:sp>
        <p:nvSpPr>
          <p:cNvPr id="5" name="TextBox 4">
            <a:extLst>
              <a:ext uri="{FF2B5EF4-FFF2-40B4-BE49-F238E27FC236}">
                <a16:creationId xmlns:a16="http://schemas.microsoft.com/office/drawing/2014/main" id="{8CEAD36D-5414-4BBE-B755-EC691300016A}"/>
              </a:ext>
            </a:extLst>
          </p:cNvPr>
          <p:cNvSpPr txBox="1"/>
          <p:nvPr/>
        </p:nvSpPr>
        <p:spPr>
          <a:xfrm>
            <a:off x="7061200" y="5950540"/>
            <a:ext cx="5037668" cy="646331"/>
          </a:xfrm>
          <a:prstGeom prst="rect">
            <a:avLst/>
          </a:prstGeom>
          <a:noFill/>
        </p:spPr>
        <p:txBody>
          <a:bodyPr wrap="square" rtlCol="0">
            <a:spAutoFit/>
          </a:bodyPr>
          <a:lstStyle/>
          <a:p>
            <a:r>
              <a:rPr lang="en-US" dirty="0" err="1"/>
              <a:t>Otolaryngol</a:t>
            </a:r>
            <a:r>
              <a:rPr lang="en-US" dirty="0">
                <a:solidFill>
                  <a:srgbClr val="CCECFF"/>
                </a:solidFill>
                <a:effectLst>
                  <a:outerShdw blurRad="38100" dist="38100" dir="2700000" algn="tl">
                    <a:srgbClr val="000000"/>
                  </a:outerShdw>
                </a:effectLst>
              </a:rPr>
              <a:t> </a:t>
            </a:r>
            <a:r>
              <a:rPr lang="en-US" dirty="0"/>
              <a:t>Head Neck Surg 2013; 148(Suppl):S1-55</a:t>
            </a:r>
          </a:p>
          <a:p>
            <a:endParaRPr lang="en-US" dirty="0"/>
          </a:p>
        </p:txBody>
      </p:sp>
    </p:spTree>
    <p:extLst>
      <p:ext uri="{BB962C8B-B14F-4D97-AF65-F5344CB8AC3E}">
        <p14:creationId xmlns:p14="http://schemas.microsoft.com/office/powerpoint/2010/main" val="1919588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81F2F-D446-4AC9-9B85-7235EC91E9B2}"/>
              </a:ext>
            </a:extLst>
          </p:cNvPr>
          <p:cNvSpPr>
            <a:spLocks noGrp="1"/>
          </p:cNvSpPr>
          <p:nvPr>
            <p:ph type="title"/>
          </p:nvPr>
        </p:nvSpPr>
        <p:spPr/>
        <p:txBody>
          <a:bodyPr/>
          <a:lstStyle/>
          <a:p>
            <a:r>
              <a:rPr lang="en-US" dirty="0"/>
              <a:t>CPG Goals</a:t>
            </a:r>
          </a:p>
        </p:txBody>
      </p:sp>
      <p:sp>
        <p:nvSpPr>
          <p:cNvPr id="3" name="Content Placeholder 2">
            <a:extLst>
              <a:ext uri="{FF2B5EF4-FFF2-40B4-BE49-F238E27FC236}">
                <a16:creationId xmlns:a16="http://schemas.microsoft.com/office/drawing/2014/main" id="{71DF76EA-2A69-4D4E-9238-309D02C4DB4C}"/>
              </a:ext>
            </a:extLst>
          </p:cNvPr>
          <p:cNvSpPr>
            <a:spLocks noGrp="1"/>
          </p:cNvSpPr>
          <p:nvPr>
            <p:ph idx="1"/>
          </p:nvPr>
        </p:nvSpPr>
        <p:spPr/>
        <p:txBody>
          <a:bodyPr/>
          <a:lstStyle/>
          <a:p>
            <a:pPr marL="990600" indent="-457200">
              <a:spcBef>
                <a:spcPts val="988"/>
              </a:spcBef>
              <a:buClr>
                <a:srgbClr val="C0040F"/>
              </a:buClr>
            </a:pPr>
            <a:r>
              <a:rPr lang="en-US" dirty="0">
                <a:latin typeface="Helvetica"/>
                <a:cs typeface="Helvetica"/>
              </a:rPr>
              <a:t>Focus on quality improvement opportunities</a:t>
            </a:r>
          </a:p>
          <a:p>
            <a:pPr marL="590550" indent="-285750">
              <a:spcBef>
                <a:spcPts val="988"/>
              </a:spcBef>
              <a:buClr>
                <a:srgbClr val="C0040F"/>
              </a:buClr>
            </a:pPr>
            <a:endParaRPr lang="en-US" sz="1400" dirty="0">
              <a:latin typeface="Helvetica"/>
              <a:cs typeface="Helvetica"/>
            </a:endParaRPr>
          </a:p>
          <a:p>
            <a:pPr marL="990600" indent="-457200">
              <a:spcBef>
                <a:spcPts val="988"/>
              </a:spcBef>
              <a:buClr>
                <a:srgbClr val="C0040F"/>
              </a:buClr>
            </a:pPr>
            <a:r>
              <a:rPr lang="en-US" dirty="0">
                <a:latin typeface="Helvetica"/>
                <a:cs typeface="Helvetica"/>
              </a:rPr>
              <a:t>Define actionable statements for clinicians regardless of discipline to improve care</a:t>
            </a:r>
          </a:p>
          <a:p>
            <a:pPr marL="819150" indent="-285750">
              <a:spcBef>
                <a:spcPts val="988"/>
              </a:spcBef>
              <a:buClr>
                <a:srgbClr val="C0040F"/>
              </a:buClr>
            </a:pPr>
            <a:endParaRPr lang="en-US" sz="1400" dirty="0">
              <a:latin typeface="Helvetica"/>
              <a:cs typeface="Helvetica"/>
            </a:endParaRPr>
          </a:p>
          <a:p>
            <a:pPr marL="990600" indent="-457200">
              <a:spcBef>
                <a:spcPts val="988"/>
              </a:spcBef>
              <a:buClr>
                <a:srgbClr val="C0040F"/>
              </a:buClr>
            </a:pPr>
            <a:r>
              <a:rPr lang="en-US" dirty="0">
                <a:latin typeface="Helvetica"/>
                <a:cs typeface="Helvetica"/>
              </a:rPr>
              <a:t>The guideline is not intended to be comprehensive</a:t>
            </a:r>
          </a:p>
          <a:p>
            <a:pPr marL="819150" indent="-285750">
              <a:spcBef>
                <a:spcPts val="988"/>
              </a:spcBef>
              <a:buClr>
                <a:srgbClr val="C0040F"/>
              </a:buClr>
            </a:pPr>
            <a:endParaRPr lang="en-US" sz="1400" dirty="0">
              <a:latin typeface="Helvetica"/>
              <a:cs typeface="Helvetica"/>
            </a:endParaRPr>
          </a:p>
          <a:p>
            <a:pPr marL="990600" indent="-457200">
              <a:spcBef>
                <a:spcPts val="988"/>
              </a:spcBef>
              <a:buClr>
                <a:srgbClr val="C0040F"/>
              </a:buClr>
            </a:pPr>
            <a:r>
              <a:rPr lang="en-US" dirty="0">
                <a:latin typeface="Helvetica"/>
                <a:cs typeface="Helvetica"/>
              </a:rPr>
              <a:t>The guideline is not intended to limit or restrict care provided by clinicians to individual patients </a:t>
            </a:r>
          </a:p>
        </p:txBody>
      </p:sp>
    </p:spTree>
    <p:extLst>
      <p:ext uri="{BB962C8B-B14F-4D97-AF65-F5344CB8AC3E}">
        <p14:creationId xmlns:p14="http://schemas.microsoft.com/office/powerpoint/2010/main" val="470628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CD78A-55CA-4994-B1EB-CB4AE17A561C}"/>
              </a:ext>
            </a:extLst>
          </p:cNvPr>
          <p:cNvSpPr>
            <a:spLocks noGrp="1"/>
          </p:cNvSpPr>
          <p:nvPr>
            <p:ph type="title"/>
          </p:nvPr>
        </p:nvSpPr>
        <p:spPr/>
        <p:txBody>
          <a:bodyPr/>
          <a:lstStyle/>
          <a:p>
            <a:r>
              <a:rPr lang="en-US" dirty="0"/>
              <a:t>CPG Development</a:t>
            </a:r>
          </a:p>
        </p:txBody>
      </p:sp>
      <p:sp>
        <p:nvSpPr>
          <p:cNvPr id="3" name="Content Placeholder 2">
            <a:extLst>
              <a:ext uri="{FF2B5EF4-FFF2-40B4-BE49-F238E27FC236}">
                <a16:creationId xmlns:a16="http://schemas.microsoft.com/office/drawing/2014/main" id="{5E75B1E3-AFD7-4C9D-AA55-C4A7E31BBA08}"/>
              </a:ext>
            </a:extLst>
          </p:cNvPr>
          <p:cNvSpPr>
            <a:spLocks noGrp="1"/>
          </p:cNvSpPr>
          <p:nvPr>
            <p:ph idx="1"/>
          </p:nvPr>
        </p:nvSpPr>
        <p:spPr/>
        <p:txBody>
          <a:bodyPr/>
          <a:lstStyle/>
          <a:p>
            <a:pPr>
              <a:spcBef>
                <a:spcPts val="1200"/>
              </a:spcBef>
              <a:spcAft>
                <a:spcPts val="1200"/>
              </a:spcAft>
              <a:buClr>
                <a:srgbClr val="C0040F"/>
              </a:buClr>
            </a:pPr>
            <a:r>
              <a:rPr lang="en-US" dirty="0">
                <a:latin typeface="Helvetica"/>
                <a:cs typeface="Helvetica"/>
              </a:rPr>
              <a:t>Developed using an explicit and transparent a priori protocol</a:t>
            </a:r>
          </a:p>
          <a:p>
            <a:pPr>
              <a:spcBef>
                <a:spcPts val="1200"/>
              </a:spcBef>
              <a:spcAft>
                <a:spcPts val="1200"/>
              </a:spcAft>
              <a:buClr>
                <a:srgbClr val="C0040F"/>
              </a:buClr>
            </a:pPr>
            <a:r>
              <a:rPr lang="en-US" dirty="0">
                <a:latin typeface="Helvetica"/>
                <a:cs typeface="Helvetica"/>
              </a:rPr>
              <a:t>Create actionable statements based upon the supporting evidence and associated balance of benefit and harm</a:t>
            </a:r>
          </a:p>
        </p:txBody>
      </p:sp>
    </p:spTree>
    <p:extLst>
      <p:ext uri="{BB962C8B-B14F-4D97-AF65-F5344CB8AC3E}">
        <p14:creationId xmlns:p14="http://schemas.microsoft.com/office/powerpoint/2010/main" val="2897055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47674-1423-446D-89E8-44A5A8763FCF}"/>
              </a:ext>
            </a:extLst>
          </p:cNvPr>
          <p:cNvSpPr>
            <a:spLocks noGrp="1"/>
          </p:cNvSpPr>
          <p:nvPr>
            <p:ph type="title"/>
          </p:nvPr>
        </p:nvSpPr>
        <p:spPr/>
        <p:txBody>
          <a:bodyPr/>
          <a:lstStyle/>
          <a:p>
            <a:r>
              <a:rPr lang="en-US" dirty="0"/>
              <a:t>Literature Search</a:t>
            </a:r>
          </a:p>
        </p:txBody>
      </p:sp>
      <p:sp>
        <p:nvSpPr>
          <p:cNvPr id="3" name="Content Placeholder 2">
            <a:extLst>
              <a:ext uri="{FF2B5EF4-FFF2-40B4-BE49-F238E27FC236}">
                <a16:creationId xmlns:a16="http://schemas.microsoft.com/office/drawing/2014/main" id="{F16216DE-ED8D-44C5-A377-ED4F9C2A3F51}"/>
              </a:ext>
            </a:extLst>
          </p:cNvPr>
          <p:cNvSpPr>
            <a:spLocks noGrp="1"/>
          </p:cNvSpPr>
          <p:nvPr>
            <p:ph idx="1"/>
          </p:nvPr>
        </p:nvSpPr>
        <p:spPr/>
        <p:txBody>
          <a:bodyPr/>
          <a:lstStyle/>
          <a:p>
            <a:pPr>
              <a:spcBef>
                <a:spcPts val="1200"/>
              </a:spcBef>
              <a:spcAft>
                <a:spcPts val="1200"/>
              </a:spcAft>
              <a:buClr>
                <a:srgbClr val="C0040F"/>
              </a:buClr>
            </a:pPr>
            <a:r>
              <a:rPr lang="en-US" dirty="0">
                <a:latin typeface="Helvetica"/>
                <a:cs typeface="Helvetica"/>
              </a:rPr>
              <a:t>Performed by an information specialist </a:t>
            </a:r>
          </a:p>
          <a:p>
            <a:pPr>
              <a:spcBef>
                <a:spcPts val="1200"/>
              </a:spcBef>
              <a:spcAft>
                <a:spcPts val="1200"/>
              </a:spcAft>
              <a:buClr>
                <a:srgbClr val="C0040F"/>
              </a:buClr>
            </a:pPr>
            <a:r>
              <a:rPr lang="en-US" dirty="0">
                <a:latin typeface="Helvetica"/>
                <a:cs typeface="Helvetica"/>
              </a:rPr>
              <a:t>Clinical Practice Guidelines – 1 identified, 1 included in the final CPG</a:t>
            </a:r>
          </a:p>
          <a:p>
            <a:pPr>
              <a:spcBef>
                <a:spcPts val="1200"/>
              </a:spcBef>
              <a:spcAft>
                <a:spcPts val="1200"/>
              </a:spcAft>
              <a:buClr>
                <a:srgbClr val="C0040F"/>
              </a:buClr>
            </a:pPr>
            <a:r>
              <a:rPr lang="en-US" dirty="0">
                <a:latin typeface="Helvetica"/>
                <a:cs typeface="Helvetica"/>
              </a:rPr>
              <a:t>Systematic Reviews – 44 identified, 30 included in the final CPG</a:t>
            </a:r>
          </a:p>
          <a:p>
            <a:pPr>
              <a:spcBef>
                <a:spcPts val="1200"/>
              </a:spcBef>
              <a:spcAft>
                <a:spcPts val="1200"/>
              </a:spcAft>
              <a:buClr>
                <a:srgbClr val="C0040F"/>
              </a:buClr>
            </a:pPr>
            <a:r>
              <a:rPr lang="en-US" dirty="0">
                <a:latin typeface="Helvetica"/>
                <a:cs typeface="Helvetica"/>
              </a:rPr>
              <a:t>Randomized Controlled Trials – 83 identified, 49 included in the final CPG</a:t>
            </a:r>
          </a:p>
        </p:txBody>
      </p:sp>
    </p:spTree>
    <p:extLst>
      <p:ext uri="{BB962C8B-B14F-4D97-AF65-F5344CB8AC3E}">
        <p14:creationId xmlns:p14="http://schemas.microsoft.com/office/powerpoint/2010/main" val="396482615"/>
      </p:ext>
    </p:extLst>
  </p:cSld>
  <p:clrMapOvr>
    <a:masterClrMapping/>
  </p:clrMapOvr>
</p:sld>
</file>

<file path=ppt/theme/theme1.xml><?xml version="1.0" encoding="utf-8"?>
<a:theme xmlns:a="http://schemas.openxmlformats.org/drawingml/2006/main" name="ACADEMY: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25DAA46-7CA6-B54A-B632-E51B8F2FAFF2}"/>
    </a:ext>
  </a:extLst>
</a:theme>
</file>

<file path=ppt/theme/theme2.xml><?xml version="1.0" encoding="utf-8"?>
<a:theme xmlns:a="http://schemas.openxmlformats.org/drawingml/2006/main" name="ACADEMY: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FF78EB33-F530-C34A-AA2A-D2166A51BA03}"/>
    </a:ext>
  </a:extLst>
</a:theme>
</file>

<file path=ppt/theme/theme3.xml><?xml version="1.0" encoding="utf-8"?>
<a:theme xmlns:a="http://schemas.openxmlformats.org/drawingml/2006/main" name="ACADEMY: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2E774CA6-D3B7-3A4F-B7DA-589E2CA91FD1}"/>
    </a:ext>
  </a:extLst>
</a:theme>
</file>

<file path=ppt/theme/theme4.xml><?xml version="1.0" encoding="utf-8"?>
<a:theme xmlns:a="http://schemas.openxmlformats.org/drawingml/2006/main" name="FOUNDATION: Large Swirl">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1C210AA4-410A-6E4A-8F8D-A5943EFD2FDB}"/>
    </a:ext>
  </a:extLst>
</a:theme>
</file>

<file path=ppt/theme/theme5.xml><?xml version="1.0" encoding="utf-8"?>
<a:theme xmlns:a="http://schemas.openxmlformats.org/drawingml/2006/main" name="FOUNDATION: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E77987C5-7655-C14E-BCEB-75FB03D87CFF}"/>
    </a:ext>
  </a:extLst>
</a:theme>
</file>

<file path=ppt/theme/theme6.xml><?xml version="1.0" encoding="utf-8"?>
<a:theme xmlns:a="http://schemas.openxmlformats.org/drawingml/2006/main" name="FOUNDATION: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91C7BEB-1B89-584F-8A32-166F02C55882}"/>
    </a:ext>
  </a:extLst>
</a:theme>
</file>

<file path=ppt/theme/theme7.xml><?xml version="1.0" encoding="utf-8"?>
<a:theme xmlns:a="http://schemas.openxmlformats.org/drawingml/2006/main" name="FOUNDATION: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9DA4169E-AE82-AE48-8A86-CFBF772076C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Academy_Foundation_NewLogo_Template</Template>
  <TotalTime>27</TotalTime>
  <Words>3257</Words>
  <Application>Microsoft Office PowerPoint</Application>
  <PresentationFormat>Widescreen</PresentationFormat>
  <Paragraphs>264</Paragraphs>
  <Slides>48</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48</vt:i4>
      </vt:variant>
    </vt:vector>
  </HeadingPairs>
  <TitlesOfParts>
    <vt:vector size="58" baseType="lpstr">
      <vt:lpstr>Arial</vt:lpstr>
      <vt:lpstr>Calibri</vt:lpstr>
      <vt:lpstr>Helvetica</vt:lpstr>
      <vt:lpstr>ACADEMY: Left Bar</vt:lpstr>
      <vt:lpstr>ACADEMY: Top Bar</vt:lpstr>
      <vt:lpstr>ACADEMY: Simple</vt:lpstr>
      <vt:lpstr>FOUNDATION: Large Swirl</vt:lpstr>
      <vt:lpstr>FOUNDATION: Left Bar</vt:lpstr>
      <vt:lpstr>FOUNDATION: Top Bar</vt:lpstr>
      <vt:lpstr>FOUNDATION: Simple</vt:lpstr>
      <vt:lpstr>AAO-HNSF Clinical Practice Guideline: Bell’s Palsy</vt:lpstr>
      <vt:lpstr>Disclaimer</vt:lpstr>
      <vt:lpstr>Burden</vt:lpstr>
      <vt:lpstr>CPG Leadership</vt:lpstr>
      <vt:lpstr>Multi-Disciplinary Panel</vt:lpstr>
      <vt:lpstr>Clinical Practice Guideline Development Manual: Third Edition Rosenfeld, Shiffman, and Robertson</vt:lpstr>
      <vt:lpstr>CPG Goals</vt:lpstr>
      <vt:lpstr>CPG Development</vt:lpstr>
      <vt:lpstr>Literature Search</vt:lpstr>
      <vt:lpstr>External Peer Review</vt:lpstr>
      <vt:lpstr>Target Population</vt:lpstr>
      <vt:lpstr>Definitions</vt:lpstr>
      <vt:lpstr>Clinical Practice Guideline Development Manual: Third Edition Rosenfeld, Shiffman, and Robertson</vt:lpstr>
      <vt:lpstr>KAS 1: Patient History &amp; Physical Examination</vt:lpstr>
      <vt:lpstr>KAS 1: Patient History &amp; Physical Examination</vt:lpstr>
      <vt:lpstr>KAS 2: Laboratory Testing</vt:lpstr>
      <vt:lpstr>KAS 2: Laboratory Testing</vt:lpstr>
      <vt:lpstr>KAS 3: Diagnostic Imaging</vt:lpstr>
      <vt:lpstr>KAS 3: Diagnostic Imaging</vt:lpstr>
      <vt:lpstr>KAS 4: Oral Steroids</vt:lpstr>
      <vt:lpstr>KAS 4: Oral Steroids</vt:lpstr>
      <vt:lpstr>KAS 5A: Antiviral Monotherapy</vt:lpstr>
      <vt:lpstr>KAS 5A: Antiviral Monotherapy</vt:lpstr>
      <vt:lpstr>KAS 5B: Combination Antiviral Therapy</vt:lpstr>
      <vt:lpstr>KAS 5B: Combination Antiviral Therapy</vt:lpstr>
      <vt:lpstr>KAS 6: Eye Care</vt:lpstr>
      <vt:lpstr>KAS 6: Eye Care</vt:lpstr>
      <vt:lpstr>KAS 7A: Electrodiagnostic Testing with Incomplete Paralysis</vt:lpstr>
      <vt:lpstr>KAS 7A: Electrodiagnostic Testing with Incomplete Paralysis</vt:lpstr>
      <vt:lpstr>KAS 7B: Electrodiagnostic Testing with Complete Paralysis</vt:lpstr>
      <vt:lpstr>KAS 7B: Electrodiagnostic Testing with Complete Paralysis</vt:lpstr>
      <vt:lpstr>KAS 8: Surgical Decompression</vt:lpstr>
      <vt:lpstr>KAS 8: Surgical Decompression</vt:lpstr>
      <vt:lpstr>KAS 8: Surgical Decompression</vt:lpstr>
      <vt:lpstr>KAS 9: Acupuncture</vt:lpstr>
      <vt:lpstr>KAS 9: Acupuncture</vt:lpstr>
      <vt:lpstr>KAS 10: Physical Therapy</vt:lpstr>
      <vt:lpstr>KAS 10: Physical Therapy</vt:lpstr>
      <vt:lpstr>KAS 11: Patient Follow-Up</vt:lpstr>
      <vt:lpstr>KAS 11: Patient Follow-Up</vt:lpstr>
      <vt:lpstr>In Summary</vt:lpstr>
      <vt:lpstr>Research Needs</vt:lpstr>
      <vt:lpstr>Research Needs (cont’d)</vt:lpstr>
      <vt:lpstr>Choosing Wisely®</vt:lpstr>
      <vt:lpstr>AAO-HNSF List of 10 Things Physicians and Patients Should Question</vt:lpstr>
      <vt:lpstr>AAO-HNSF List of 10 Things Physicians and Patients Should Question</vt:lpstr>
      <vt:lpstr>Thank you for your attention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AAO-HNSF Clinical Practice Guideline: Bell’s Palsy</dc:title>
  <dc:creator>Lambie, Erin</dc:creator>
  <cp:lastModifiedBy>Driver, Aubree</cp:lastModifiedBy>
  <cp:revision>8</cp:revision>
  <dcterms:created xsi:type="dcterms:W3CDTF">2018-09-21T19:03:19Z</dcterms:created>
  <dcterms:modified xsi:type="dcterms:W3CDTF">2019-06-24T17:53:03Z</dcterms:modified>
</cp:coreProperties>
</file>