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54"/>
  </p:notesMasterIdLst>
  <p:handoutMasterIdLst>
    <p:handoutMasterId r:id="rId55"/>
  </p:handoutMasterIdLst>
  <p:sldIdLst>
    <p:sldId id="259" r:id="rId8"/>
    <p:sldId id="300" r:id="rId9"/>
    <p:sldId id="262" r:id="rId10"/>
    <p:sldId id="346" r:id="rId11"/>
    <p:sldId id="260" r:id="rId12"/>
    <p:sldId id="261" r:id="rId13"/>
    <p:sldId id="263" r:id="rId14"/>
    <p:sldId id="266" r:id="rId15"/>
    <p:sldId id="267" r:id="rId16"/>
    <p:sldId id="268" r:id="rId17"/>
    <p:sldId id="264" r:id="rId18"/>
    <p:sldId id="265"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342" r:id="rId49"/>
    <p:sldId id="343" r:id="rId50"/>
    <p:sldId id="344" r:id="rId51"/>
    <p:sldId id="299" r:id="rId52"/>
    <p:sldId id="345"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45"/>
  </p:normalViewPr>
  <p:slideViewPr>
    <p:cSldViewPr snapToGrid="0" snapToObjects="1">
      <p:cViewPr varScale="1">
        <p:scale>
          <a:sx n="100" d="100"/>
          <a:sy n="100"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commentAuthors" Target="commentAuthor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138134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7"/>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entnet.org/ChoosingWisely" TargetMode="Externa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jpg"/><Relationship Id="rId1" Type="http://schemas.openxmlformats.org/officeDocument/2006/relationships/slideLayout" Target="../slideLayouts/slideLayout16.xml"/><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_rels/slide4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4.PNG"/><Relationship Id="rId1" Type="http://schemas.openxmlformats.org/officeDocument/2006/relationships/slideLayout" Target="../slideLayouts/slideLayout16.xml"/><Relationship Id="rId5" Type="http://schemas.openxmlformats.org/officeDocument/2006/relationships/image" Target="../media/image16.gif"/><Relationship Id="rId4" Type="http://schemas.openxmlformats.org/officeDocument/2006/relationships/image" Target="../media/image15.gi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904FB-DF6D-431D-8576-51BD11AF4A5A}"/>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a:t>
            </a:r>
            <a:br>
              <a:rPr lang="en-US" dirty="0"/>
            </a:br>
            <a:r>
              <a:rPr lang="en-US" dirty="0"/>
              <a:t>Improving Voice Outcomes After Thyroid Surgery</a:t>
            </a:r>
          </a:p>
        </p:txBody>
      </p:sp>
      <p:sp>
        <p:nvSpPr>
          <p:cNvPr id="3" name="Subtitle 2">
            <a:extLst>
              <a:ext uri="{FF2B5EF4-FFF2-40B4-BE49-F238E27FC236}">
                <a16:creationId xmlns:a16="http://schemas.microsoft.com/office/drawing/2014/main" id="{F9C93123-CBDB-4535-A02C-628C5D6B3FC4}"/>
              </a:ext>
            </a:extLst>
          </p:cNvPr>
          <p:cNvSpPr>
            <a:spLocks noGrp="1"/>
          </p:cNvSpPr>
          <p:nvPr>
            <p:ph type="subTitle" idx="1"/>
          </p:nvPr>
        </p:nvSpPr>
        <p:spPr/>
        <p:txBody>
          <a:bodyPr anchor="ctr"/>
          <a:lstStyle/>
          <a:p>
            <a:r>
              <a:rPr lang="en-US" dirty="0"/>
              <a:t>(Published June 2013)</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D4C32-140B-4497-AA93-9679FFE1DA31}"/>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634B6232-5CAD-44D7-AFB2-C49150F3DA5C}"/>
              </a:ext>
            </a:extLst>
          </p:cNvPr>
          <p:cNvSpPr>
            <a:spLocks noGrp="1"/>
          </p:cNvSpPr>
          <p:nvPr>
            <p:ph idx="1"/>
          </p:nvPr>
        </p:nvSpPr>
        <p:spPr/>
        <p:txBody>
          <a:bodyPr/>
          <a:lstStyle/>
          <a:p>
            <a:pPr marL="0" indent="0">
              <a:buNone/>
            </a:pPr>
            <a:r>
              <a:rPr lang="en-US" sz="2000" dirty="0">
                <a:latin typeface="Helvetica"/>
                <a:cs typeface="Helvetica"/>
              </a:rPr>
              <a:t>31 reviewers from the 11 organizations/committees (listed below) submitted 646 comments. Resulted in 360 edits/changes to the draft CPG.</a:t>
            </a:r>
          </a:p>
          <a:p>
            <a:endParaRPr lang="en-US" dirty="0"/>
          </a:p>
        </p:txBody>
      </p:sp>
      <p:pic>
        <p:nvPicPr>
          <p:cNvPr id="4" name="table">
            <a:extLst>
              <a:ext uri="{FF2B5EF4-FFF2-40B4-BE49-F238E27FC236}">
                <a16:creationId xmlns:a16="http://schemas.microsoft.com/office/drawing/2014/main" id="{07E48A8A-8B7B-40FE-A89F-A6F7B6CDCED9}"/>
              </a:ext>
            </a:extLst>
          </p:cNvPr>
          <p:cNvPicPr>
            <a:picLocks noChangeAspect="1"/>
          </p:cNvPicPr>
          <p:nvPr/>
        </p:nvPicPr>
        <p:blipFill>
          <a:blip r:embed="rId2"/>
          <a:stretch>
            <a:fillRect/>
          </a:stretch>
        </p:blipFill>
        <p:spPr>
          <a:xfrm>
            <a:off x="1970413" y="2734922"/>
            <a:ext cx="8251174" cy="3596028"/>
          </a:xfrm>
          <a:prstGeom prst="rect">
            <a:avLst/>
          </a:prstGeom>
        </p:spPr>
      </p:pic>
    </p:spTree>
    <p:extLst>
      <p:ext uri="{BB962C8B-B14F-4D97-AF65-F5344CB8AC3E}">
        <p14:creationId xmlns:p14="http://schemas.microsoft.com/office/powerpoint/2010/main" val="1103630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77E9-ADFB-4BF5-9BD8-05B71D0234E4}"/>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FDE2D1BF-190A-417B-9798-1079E0E71D41}"/>
              </a:ext>
            </a:extLst>
          </p:cNvPr>
          <p:cNvSpPr>
            <a:spLocks noGrp="1"/>
          </p:cNvSpPr>
          <p:nvPr>
            <p:ph idx="1"/>
          </p:nvPr>
        </p:nvSpPr>
        <p:spPr/>
        <p:txBody>
          <a:bodyPr/>
          <a:lstStyle/>
          <a:p>
            <a:pPr marL="0" indent="0">
              <a:lnSpc>
                <a:spcPct val="100000"/>
              </a:lnSpc>
              <a:buNone/>
            </a:pPr>
            <a:r>
              <a:rPr lang="en-US" dirty="0">
                <a:latin typeface="Helvetica"/>
                <a:cs typeface="Helvetica"/>
              </a:rPr>
              <a:t>Adults </a:t>
            </a:r>
            <a:r>
              <a:rPr lang="en-US" dirty="0"/>
              <a:t>patients with thyroid disease for whom surgery is indicated, contemplated, or has been performed</a:t>
            </a:r>
            <a:endParaRPr lang="en-US" dirty="0">
              <a:latin typeface="Helvetica"/>
              <a:cs typeface="Helvetica"/>
            </a:endParaRPr>
          </a:p>
        </p:txBody>
      </p:sp>
    </p:spTree>
    <p:extLst>
      <p:ext uri="{BB962C8B-B14F-4D97-AF65-F5344CB8AC3E}">
        <p14:creationId xmlns:p14="http://schemas.microsoft.com/office/powerpoint/2010/main" val="1815591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6136-6D87-40C6-9284-E5C6C8EBB71B}"/>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F5BA7556-E6D8-4CF3-8C31-CAB94A543C9C}"/>
              </a:ext>
            </a:extLst>
          </p:cNvPr>
          <p:cNvSpPr>
            <a:spLocks noGrp="1"/>
          </p:cNvSpPr>
          <p:nvPr>
            <p:ph idx="1"/>
          </p:nvPr>
        </p:nvSpPr>
        <p:spPr/>
        <p:txBody>
          <a:bodyPr>
            <a:normAutofit fontScale="92500"/>
          </a:bodyPr>
          <a:lstStyle/>
          <a:p>
            <a:pPr marL="0" indent="0">
              <a:lnSpc>
                <a:spcPct val="120000"/>
              </a:lnSpc>
              <a:buNone/>
            </a:pPr>
            <a:r>
              <a:rPr lang="en-US" sz="1600" i="1" dirty="0">
                <a:latin typeface="Helvetica" panose="020B0604020202020204" pitchFamily="34" charset="0"/>
                <a:cs typeface="Helvetica" panose="020B0604020202020204" pitchFamily="34" charset="0"/>
              </a:rPr>
              <a:t>Thyroidectomy</a:t>
            </a:r>
            <a:r>
              <a:rPr lang="en-US" sz="1600" dirty="0">
                <a:latin typeface="Helvetica" panose="020B0604020202020204" pitchFamily="34" charset="0"/>
                <a:cs typeface="Helvetica" panose="020B0604020202020204" pitchFamily="34" charset="0"/>
              </a:rPr>
              <a:t> is defined as a surgical procedure performed to partially or completely remove the thyroid gland. This term may include total thyroidectomy or partial thyroidectomy, which includes subtotal thyroidectomy and hemithyroidectomy. </a:t>
            </a:r>
          </a:p>
          <a:p>
            <a:pPr marL="0" indent="0">
              <a:lnSpc>
                <a:spcPct val="120000"/>
              </a:lnSpc>
              <a:buNone/>
            </a:pPr>
            <a:r>
              <a:rPr lang="en-US" sz="1600" i="1" dirty="0">
                <a:latin typeface="Helvetica" panose="020B0604020202020204" pitchFamily="34" charset="0"/>
                <a:cs typeface="Helvetica" panose="020B0604020202020204" pitchFamily="34" charset="0"/>
              </a:rPr>
              <a:t>Voice outcomes</a:t>
            </a:r>
            <a:r>
              <a:rPr lang="en-US" sz="1600" dirty="0">
                <a:latin typeface="Helvetica" panose="020B0604020202020204" pitchFamily="34" charset="0"/>
                <a:cs typeface="Helvetica" panose="020B0604020202020204" pitchFamily="34" charset="0"/>
              </a:rPr>
              <a:t> include the patients’ own perceptions of their vocal quality, the perceptions of others, and objective voice-related measurements. </a:t>
            </a:r>
          </a:p>
          <a:p>
            <a:pPr marL="0" indent="0">
              <a:lnSpc>
                <a:spcPct val="120000"/>
              </a:lnSpc>
              <a:buNone/>
            </a:pPr>
            <a:r>
              <a:rPr lang="en-US" sz="1600" i="1" dirty="0">
                <a:latin typeface="Helvetica" panose="020B0604020202020204" pitchFamily="34" charset="0"/>
                <a:cs typeface="Helvetica" panose="020B0604020202020204" pitchFamily="34" charset="0"/>
              </a:rPr>
              <a:t>Vocal folds</a:t>
            </a:r>
            <a:r>
              <a:rPr lang="en-US" sz="1600" dirty="0">
                <a:latin typeface="Helvetica" panose="020B0604020202020204" pitchFamily="34" charset="0"/>
                <a:cs typeface="Helvetica" panose="020B0604020202020204" pitchFamily="34" charset="0"/>
              </a:rPr>
              <a:t>, also known as the vocal cords, are twin infoldings of mucous membrane covering the upper surface of each </a:t>
            </a:r>
            <a:r>
              <a:rPr lang="en-US" sz="1600" dirty="0" err="1">
                <a:latin typeface="Helvetica" panose="020B0604020202020204" pitchFamily="34" charset="0"/>
                <a:cs typeface="Helvetica" panose="020B0604020202020204" pitchFamily="34" charset="0"/>
              </a:rPr>
              <a:t>vocalis</a:t>
            </a:r>
            <a:r>
              <a:rPr lang="en-US" sz="1600" dirty="0">
                <a:latin typeface="Helvetica" panose="020B0604020202020204" pitchFamily="34" charset="0"/>
                <a:cs typeface="Helvetica" panose="020B0604020202020204" pitchFamily="34" charset="0"/>
              </a:rPr>
              <a:t> (or thyroarytenoid) muscle, which extend from the midline, anterior attachment to the thyroid cartilage projecting posteriorly to the vocal process of the arytenoid cartilage.</a:t>
            </a:r>
            <a:r>
              <a:rPr lang="en-US" sz="1600" baseline="30000" dirty="0">
                <a:latin typeface="Helvetica" panose="020B0604020202020204" pitchFamily="34" charset="0"/>
                <a:cs typeface="Helvetica" panose="020B0604020202020204" pitchFamily="34" charset="0"/>
              </a:rPr>
              <a:t> </a:t>
            </a:r>
            <a:r>
              <a:rPr lang="en-US" sz="1600" dirty="0">
                <a:latin typeface="Helvetica" panose="020B0604020202020204" pitchFamily="34" charset="0"/>
                <a:cs typeface="Helvetica" panose="020B0604020202020204" pitchFamily="34" charset="0"/>
              </a:rPr>
              <a:t>The vocal folds vibrate, modulating the flow of air being expelled from the lungs during phonation. They consist of epithelium and lamina propria overlying the </a:t>
            </a:r>
            <a:r>
              <a:rPr lang="en-US" sz="1600" dirty="0" err="1">
                <a:latin typeface="Helvetica" panose="020B0604020202020204" pitchFamily="34" charset="0"/>
                <a:cs typeface="Helvetica" panose="020B0604020202020204" pitchFamily="34" charset="0"/>
              </a:rPr>
              <a:t>vocalis</a:t>
            </a:r>
            <a:r>
              <a:rPr lang="en-US" sz="1600" dirty="0">
                <a:latin typeface="Helvetica" panose="020B0604020202020204" pitchFamily="34" charset="0"/>
                <a:cs typeface="Helvetica" panose="020B0604020202020204" pitchFamily="34" charset="0"/>
              </a:rPr>
              <a:t> muscle. </a:t>
            </a:r>
          </a:p>
          <a:p>
            <a:pPr marL="0" indent="0">
              <a:lnSpc>
                <a:spcPct val="120000"/>
              </a:lnSpc>
              <a:buNone/>
            </a:pPr>
            <a:r>
              <a:rPr lang="en-US" sz="1600" i="1" dirty="0">
                <a:latin typeface="Helvetica" panose="020B0604020202020204" pitchFamily="34" charset="0"/>
                <a:cs typeface="Helvetica" panose="020B0604020202020204" pitchFamily="34" charset="0"/>
              </a:rPr>
              <a:t>Vocal fold mobility disorders</a:t>
            </a:r>
            <a:r>
              <a:rPr lang="en-US" sz="1600" dirty="0">
                <a:latin typeface="Helvetica" panose="020B0604020202020204" pitchFamily="34" charset="0"/>
                <a:cs typeface="Helvetica" panose="020B0604020202020204" pitchFamily="34" charset="0"/>
              </a:rPr>
              <a:t> as used in this document include </a:t>
            </a:r>
            <a:r>
              <a:rPr lang="en-US" sz="1600" i="1" dirty="0">
                <a:latin typeface="Helvetica" panose="020B0604020202020204" pitchFamily="34" charset="0"/>
                <a:cs typeface="Helvetica" panose="020B0604020202020204" pitchFamily="34" charset="0"/>
              </a:rPr>
              <a:t>paresis</a:t>
            </a:r>
            <a:r>
              <a:rPr lang="en-US" sz="1600" dirty="0">
                <a:latin typeface="Helvetica" panose="020B0604020202020204" pitchFamily="34" charset="0"/>
                <a:cs typeface="Helvetica" panose="020B0604020202020204" pitchFamily="34" charset="0"/>
              </a:rPr>
              <a:t> or </a:t>
            </a:r>
            <a:r>
              <a:rPr lang="en-US" sz="1600" i="1" dirty="0">
                <a:latin typeface="Helvetica" panose="020B0604020202020204" pitchFamily="34" charset="0"/>
                <a:cs typeface="Helvetica" panose="020B0604020202020204" pitchFamily="34" charset="0"/>
              </a:rPr>
              <a:t>hypomobility</a:t>
            </a:r>
            <a:r>
              <a:rPr lang="en-US" sz="1600" dirty="0">
                <a:latin typeface="Helvetica" panose="020B0604020202020204" pitchFamily="34" charset="0"/>
                <a:cs typeface="Helvetica" panose="020B0604020202020204" pitchFamily="34" charset="0"/>
              </a:rPr>
              <a:t>, which are synonymous with vocal fold weakness, and </a:t>
            </a:r>
            <a:r>
              <a:rPr lang="en-US" sz="1600" i="1" dirty="0">
                <a:latin typeface="Helvetica" panose="020B0604020202020204" pitchFamily="34" charset="0"/>
                <a:cs typeface="Helvetica" panose="020B0604020202020204" pitchFamily="34" charset="0"/>
              </a:rPr>
              <a:t>paralysis</a:t>
            </a:r>
            <a:r>
              <a:rPr lang="en-US" sz="1600" dirty="0">
                <a:latin typeface="Helvetica" panose="020B0604020202020204" pitchFamily="34" charset="0"/>
                <a:cs typeface="Helvetica" panose="020B0604020202020204" pitchFamily="34" charset="0"/>
              </a:rPr>
              <a:t>, which is </a:t>
            </a:r>
            <a:r>
              <a:rPr lang="en-US" sz="1600" i="1" dirty="0">
                <a:latin typeface="Helvetica" panose="020B0604020202020204" pitchFamily="34" charset="0"/>
                <a:cs typeface="Helvetica" panose="020B0604020202020204" pitchFamily="34" charset="0"/>
              </a:rPr>
              <a:t>immobility</a:t>
            </a:r>
            <a:r>
              <a:rPr lang="en-US" sz="1600" dirty="0">
                <a:latin typeface="Helvetica" panose="020B0604020202020204" pitchFamily="34" charset="0"/>
                <a:cs typeface="Helvetica" panose="020B0604020202020204" pitchFamily="34" charset="0"/>
              </a:rPr>
              <a:t> of the fold. </a:t>
            </a:r>
          </a:p>
          <a:p>
            <a:pPr marL="0" indent="0">
              <a:lnSpc>
                <a:spcPct val="120000"/>
              </a:lnSpc>
              <a:buNone/>
            </a:pPr>
            <a:r>
              <a:rPr lang="en-US" sz="1600" i="1" dirty="0">
                <a:latin typeface="Helvetica" panose="020B0604020202020204" pitchFamily="34" charset="0"/>
                <a:cs typeface="Helvetica" panose="020B0604020202020204" pitchFamily="34" charset="0"/>
              </a:rPr>
              <a:t>Voice impairment</a:t>
            </a:r>
            <a:r>
              <a:rPr lang="en-US" sz="1600" dirty="0">
                <a:latin typeface="Helvetica" panose="020B0604020202020204" pitchFamily="34" charset="0"/>
                <a:cs typeface="Helvetica" panose="020B0604020202020204" pitchFamily="34" charset="0"/>
              </a:rPr>
              <a:t> can range from aphonia, which is absence of phonation, to dysphonia, which could include persistent or intermittent breathiness, hoarseness, reduced volume, vocal fatigue, and/or pitch change.</a:t>
            </a:r>
          </a:p>
        </p:txBody>
      </p:sp>
    </p:spTree>
    <p:extLst>
      <p:ext uri="{BB962C8B-B14F-4D97-AF65-F5344CB8AC3E}">
        <p14:creationId xmlns:p14="http://schemas.microsoft.com/office/powerpoint/2010/main" val="2564267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CCC2-A611-4D97-86B0-609D8146C498}"/>
              </a:ext>
            </a:extLst>
          </p:cNvPr>
          <p:cNvSpPr>
            <a:spLocks noGrp="1"/>
          </p:cNvSpPr>
          <p:nvPr>
            <p:ph type="title"/>
          </p:nvPr>
        </p:nvSpPr>
        <p:spPr/>
        <p:txBody>
          <a:bodyPr/>
          <a:lstStyle/>
          <a:p>
            <a:r>
              <a:rPr lang="en-US" dirty="0"/>
              <a:t>KAS 1: Baseline Voice Assessment</a:t>
            </a:r>
          </a:p>
        </p:txBody>
      </p:sp>
      <p:sp>
        <p:nvSpPr>
          <p:cNvPr id="3" name="Content Placeholder 2">
            <a:extLst>
              <a:ext uri="{FF2B5EF4-FFF2-40B4-BE49-F238E27FC236}">
                <a16:creationId xmlns:a16="http://schemas.microsoft.com/office/drawing/2014/main" id="{8AA08986-A5CC-47D7-AD49-3CEC943D16B9}"/>
              </a:ext>
            </a:extLst>
          </p:cNvPr>
          <p:cNvSpPr>
            <a:spLocks noGrp="1"/>
          </p:cNvSpPr>
          <p:nvPr>
            <p:ph idx="1"/>
          </p:nvPr>
        </p:nvSpPr>
        <p:spPr/>
        <p:txBody>
          <a:bodyPr>
            <a:normAutofit/>
          </a:bodyPr>
          <a:lstStyle/>
          <a:p>
            <a:pPr marL="0" indent="0">
              <a:lnSpc>
                <a:spcPct val="120000"/>
              </a:lnSpc>
              <a:buNone/>
            </a:pPr>
            <a:r>
              <a:rPr lang="en-US" sz="1900" b="1" dirty="0">
                <a:latin typeface="Helvetica" panose="020B0604020202020204" pitchFamily="34" charset="0"/>
                <a:cs typeface="Helvetica" panose="020B0604020202020204" pitchFamily="34" charset="0"/>
              </a:rPr>
              <a:t>STATEMENT 1. BASELINE VOICE ASSESSMENT: The surgeon should document assessment of the patient’s voice once a decision has been made to proceed with thyroid surgery.</a:t>
            </a:r>
            <a:r>
              <a:rPr lang="en-US" sz="1900" dirty="0">
                <a:latin typeface="Helvetica" panose="020B0604020202020204" pitchFamily="34" charset="0"/>
                <a:cs typeface="Helvetica" panose="020B0604020202020204" pitchFamily="34" charset="0"/>
              </a:rPr>
              <a:t> </a:t>
            </a:r>
            <a:r>
              <a:rPr lang="en-US" sz="1900" i="1" dirty="0">
                <a:latin typeface="Helvetica" panose="020B0604020202020204" pitchFamily="34" charset="0"/>
                <a:cs typeface="Helvetica" panose="020B0604020202020204" pitchFamily="34" charset="0"/>
              </a:rPr>
              <a:t>Recommendation based on observational studies with a preponderance of benefit over harm</a:t>
            </a:r>
            <a:r>
              <a:rPr lang="en-US" sz="1900" i="1" dirty="0"/>
              <a:t>.</a:t>
            </a:r>
          </a:p>
          <a:p>
            <a:pPr marL="0" indent="0">
              <a:lnSpc>
                <a:spcPct val="120000"/>
              </a:lnSpc>
              <a:buNone/>
            </a:pPr>
            <a:endParaRPr lang="en-US" altLang="en-US" sz="1900" i="1" dirty="0">
              <a:latin typeface="Helvetica" pitchFamily="34" charset="0"/>
              <a:cs typeface="Helvetica" panose="020B0604020202020204" pitchFamily="34" charset="0"/>
            </a:endParaRPr>
          </a:p>
          <a:p>
            <a:pPr marL="0" indent="0">
              <a:lnSpc>
                <a:spcPct val="120000"/>
              </a:lnSpc>
              <a:buNone/>
            </a:pPr>
            <a:r>
              <a:rPr lang="en-US" sz="1900" b="1" u="sng" dirty="0">
                <a:latin typeface="Helvetica" panose="020B0604020202020204" pitchFamily="34" charset="0"/>
                <a:cs typeface="Helvetica" panose="020B0604020202020204" pitchFamily="34" charset="0"/>
              </a:rPr>
              <a:t>Benefits: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Establish a baseline, improve the detection of preexisting voice impairment, establish expectations about voice outcomes, educating the patient, facilitates shared decision making, prioritize the need for preoperative laryngeal assessment and more in-depth voice assessment </a:t>
            </a:r>
          </a:p>
          <a:p>
            <a:pPr marL="0" indent="0">
              <a:lnSpc>
                <a:spcPct val="120000"/>
              </a:lnSpc>
              <a:buNone/>
            </a:pPr>
            <a:r>
              <a:rPr lang="en-US" sz="1900" b="1" u="sng" dirty="0">
                <a:latin typeface="Helvetica" panose="020B0604020202020204" pitchFamily="34" charset="0"/>
                <a:cs typeface="Helvetica" panose="020B0604020202020204" pitchFamily="34" charset="0"/>
              </a:rPr>
              <a:t>Risks, harms, costs</a:t>
            </a:r>
            <a:r>
              <a:rPr lang="en-US" sz="1900" b="1" dirty="0">
                <a:latin typeface="Helvetica" panose="020B0604020202020204" pitchFamily="34" charset="0"/>
                <a:cs typeface="Helvetica" panose="020B0604020202020204" pitchFamily="34" charset="0"/>
              </a:rPr>
              <a:t>: </a:t>
            </a:r>
            <a:r>
              <a:rPr lang="en-US" sz="1900" dirty="0">
                <a:latin typeface="Helvetica" panose="020B0604020202020204" pitchFamily="34" charset="0"/>
                <a:cs typeface="Helvetica" panose="020B0604020202020204" pitchFamily="34" charset="0"/>
              </a:rPr>
              <a:t>Anxiety, cost of assessment tool, patient and provider time</a:t>
            </a:r>
            <a:endParaRPr lang="en-US" altLang="en-US" sz="1900" b="1" i="1" dirty="0">
              <a:latin typeface="Helvetica" pitchFamily="34" charset="0"/>
              <a:cs typeface="Helvetica" panose="020B0604020202020204" pitchFamily="34" charset="0"/>
            </a:endParaRPr>
          </a:p>
        </p:txBody>
      </p:sp>
    </p:spTree>
    <p:extLst>
      <p:ext uri="{BB962C8B-B14F-4D97-AF65-F5344CB8AC3E}">
        <p14:creationId xmlns:p14="http://schemas.microsoft.com/office/powerpoint/2010/main" val="326323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CCC2-A611-4D97-86B0-609D8146C498}"/>
              </a:ext>
            </a:extLst>
          </p:cNvPr>
          <p:cNvSpPr>
            <a:spLocks noGrp="1"/>
          </p:cNvSpPr>
          <p:nvPr>
            <p:ph type="title"/>
          </p:nvPr>
        </p:nvSpPr>
        <p:spPr/>
        <p:txBody>
          <a:bodyPr/>
          <a:lstStyle/>
          <a:p>
            <a:r>
              <a:rPr lang="en-US" dirty="0"/>
              <a:t>KAS 1: Baseline Voice Assessment</a:t>
            </a:r>
          </a:p>
        </p:txBody>
      </p:sp>
      <p:sp>
        <p:nvSpPr>
          <p:cNvPr id="3" name="Content Placeholder 2">
            <a:extLst>
              <a:ext uri="{FF2B5EF4-FFF2-40B4-BE49-F238E27FC236}">
                <a16:creationId xmlns:a16="http://schemas.microsoft.com/office/drawing/2014/main" id="{8AA08986-A5CC-47D7-AD49-3CEC943D16B9}"/>
              </a:ext>
            </a:extLst>
          </p:cNvPr>
          <p:cNvSpPr>
            <a:spLocks noGrp="1"/>
          </p:cNvSpPr>
          <p:nvPr>
            <p:ph idx="1"/>
          </p:nvPr>
        </p:nvSpPr>
        <p:spPr/>
        <p:txBody>
          <a:bodyPr>
            <a:normAutofit fontScale="92500" lnSpcReduction="10000"/>
          </a:bodyPr>
          <a:lstStyle/>
          <a:p>
            <a:pPr marL="0" indent="0">
              <a:lnSpc>
                <a:spcPct val="120000"/>
              </a:lnSpc>
              <a:spcBef>
                <a:spcPts val="0"/>
              </a:spcBef>
              <a:spcAft>
                <a:spcPts val="1000"/>
              </a:spcAft>
              <a:buNone/>
            </a:pPr>
            <a:r>
              <a:rPr lang="en-US" sz="20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Aggregate evidence quality</a:t>
            </a:r>
            <a:r>
              <a:rPr lang="en-US" sz="2000" dirty="0">
                <a:latin typeface="Helvetica" pitchFamily="34" charset="0"/>
                <a:cs typeface="Helvetica" panose="020B0604020202020204" pitchFamily="34" charset="0"/>
              </a:rPr>
              <a:t>: Grade C</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Benefit-harm assessment</a:t>
            </a:r>
            <a:r>
              <a:rPr lang="en-US" sz="2000"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Value judgments</a:t>
            </a:r>
            <a:r>
              <a:rPr lang="en-US" sz="2000" dirty="0">
                <a:latin typeface="Helvetica" panose="020B0604020202020204" pitchFamily="34" charset="0"/>
                <a:cs typeface="Helvetica" panose="020B0604020202020204" pitchFamily="34" charset="0"/>
              </a:rPr>
              <a:t>: Perception by the GDG of a current underassessment of voice prior to surgery</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Intentional vagueness</a:t>
            </a:r>
            <a:r>
              <a:rPr lang="en-US" sz="2000" dirty="0">
                <a:latin typeface="Helvetica" panose="020B0604020202020204" pitchFamily="34" charset="0"/>
                <a:cs typeface="Helvetica" panose="020B0604020202020204" pitchFamily="34" charset="0"/>
              </a:rPr>
              <a:t>: The proximity of the assessment to the day of surgery is not specified because there was no consensus among the guideline group and there were no data to support the choice of one time point over another. The group agreed that any change in voice would warrant a new assessment. </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Role of patient preferences</a:t>
            </a:r>
            <a:r>
              <a:rPr lang="en-US" sz="2000" dirty="0">
                <a:latin typeface="Helvetica" panose="020B0604020202020204" pitchFamily="34" charset="0"/>
                <a:cs typeface="Helvetica" panose="020B0604020202020204" pitchFamily="34" charset="0"/>
              </a:rPr>
              <a:t>: Selection of assessment methods</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Exclusions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Policy level</a:t>
            </a:r>
            <a:r>
              <a:rPr lang="en-US" sz="20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107784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3B005-3D92-48EC-802A-A503FAE472EF}"/>
              </a:ext>
            </a:extLst>
          </p:cNvPr>
          <p:cNvSpPr>
            <a:spLocks noGrp="1"/>
          </p:cNvSpPr>
          <p:nvPr>
            <p:ph type="title"/>
          </p:nvPr>
        </p:nvSpPr>
        <p:spPr/>
        <p:txBody>
          <a:bodyPr/>
          <a:lstStyle/>
          <a:p>
            <a:r>
              <a:rPr lang="en-US" dirty="0"/>
              <a:t>KAS 2A: Preoperative Laryngeal Assessment of the Impaired Voice</a:t>
            </a:r>
          </a:p>
        </p:txBody>
      </p:sp>
      <p:sp>
        <p:nvSpPr>
          <p:cNvPr id="3" name="Content Placeholder 2">
            <a:extLst>
              <a:ext uri="{FF2B5EF4-FFF2-40B4-BE49-F238E27FC236}">
                <a16:creationId xmlns:a16="http://schemas.microsoft.com/office/drawing/2014/main" id="{8E10A3C4-5C53-4B3E-9B09-DBCC35BE1036}"/>
              </a:ext>
            </a:extLst>
          </p:cNvPr>
          <p:cNvSpPr>
            <a:spLocks noGrp="1"/>
          </p:cNvSpPr>
          <p:nvPr>
            <p:ph idx="1"/>
          </p:nvPr>
        </p:nvSpPr>
        <p:spPr/>
        <p:txBody>
          <a:bodyPr>
            <a:normAutofit fontScale="62500" lnSpcReduction="20000"/>
          </a:bodyPr>
          <a:lstStyle/>
          <a:p>
            <a:pPr marL="119063" indent="0">
              <a:lnSpc>
                <a:spcPct val="120000"/>
              </a:lnSpc>
              <a:buNone/>
            </a:pPr>
            <a:r>
              <a:rPr lang="en-US" sz="2900" b="1" dirty="0">
                <a:latin typeface="Helvetica" panose="020B0604020202020204" pitchFamily="34" charset="0"/>
                <a:cs typeface="Helvetica" panose="020B0604020202020204" pitchFamily="34" charset="0"/>
              </a:rPr>
              <a:t>Statement 2A. </a:t>
            </a:r>
            <a:r>
              <a:rPr lang="en-US" b="1" dirty="0">
                <a:latin typeface="Helvetica" panose="020B0604020202020204" pitchFamily="34" charset="0"/>
                <a:cs typeface="Helvetica" panose="020B0604020202020204" pitchFamily="34" charset="0"/>
              </a:rPr>
              <a:t>PREOPERATIVE LARYNGEAL ASSESSMENT OF THE IMPAIRED VOICE: The surgeon should examine vocal fold mobility, or refer the patient to a clinician who can examine vocal fold mobility, if the patient’s voice is impaired (as determined by the assessment in Statement 1) and a decision has been made to proceed with thyroid surgery.</a:t>
            </a:r>
            <a:r>
              <a:rPr lang="en-US" dirty="0">
                <a:latin typeface="Helvetica" panose="020B0604020202020204" pitchFamily="34" charset="0"/>
                <a:cs typeface="Helvetica" panose="020B0604020202020204" pitchFamily="34" charset="0"/>
              </a:rPr>
              <a:t> </a:t>
            </a:r>
            <a:r>
              <a:rPr lang="en-US" i="1" dirty="0">
                <a:latin typeface="Helvetica" panose="020B0604020202020204" pitchFamily="34" charset="0"/>
                <a:cs typeface="Helvetica" panose="020B0604020202020204" pitchFamily="34" charset="0"/>
              </a:rPr>
              <a:t>Recommendation based on observational studies with a preponderance of benefit over harm.</a:t>
            </a:r>
          </a:p>
          <a:p>
            <a:pPr marL="119063" indent="0">
              <a:lnSpc>
                <a:spcPct val="120000"/>
              </a:lnSpc>
              <a:buNone/>
            </a:pPr>
            <a:endParaRPr lang="en-US" i="1" dirty="0">
              <a:latin typeface="Helvetica" panose="020B0604020202020204" pitchFamily="34" charset="0"/>
              <a:cs typeface="Helvetica" panose="020B0604020202020204" pitchFamily="34" charset="0"/>
            </a:endParaRPr>
          </a:p>
          <a:p>
            <a:pPr marL="119063" indent="0">
              <a:lnSpc>
                <a:spcPct val="120000"/>
              </a:lnSpc>
              <a:buNone/>
            </a:pPr>
            <a:r>
              <a:rPr lang="en-US" b="1" u="sng" dirty="0">
                <a:latin typeface="Helvetica" panose="020B0604020202020204" pitchFamily="34" charset="0"/>
                <a:cs typeface="Helvetica" panose="020B0604020202020204" pitchFamily="34" charset="0"/>
              </a:rPr>
              <a:t>Benefits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Assess mobility of vocal fold, potential diagnosis of invasive thyroid cancer, influence the decision for surgery, extent of surgery, intraoperative technique, preoperative patient counseling, distinguish iatrogenic from disease related paralysis/paresis </a:t>
            </a:r>
            <a:endParaRPr lang="en-US" b="1" u="sng" dirty="0">
              <a:latin typeface="Helvetica" panose="020B0604020202020204" pitchFamily="34" charset="0"/>
              <a:cs typeface="Helvetica" panose="020B0604020202020204" pitchFamily="34" charset="0"/>
            </a:endParaRPr>
          </a:p>
          <a:p>
            <a:pPr marL="119063" indent="0">
              <a:lnSpc>
                <a:spcPct val="12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a:t>
            </a:r>
            <a:r>
              <a:rPr lang="en-US" i="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Misdiagnosis (false positive/false negative), cost of examination, patient discomfort, resources, access, anxiety</a:t>
            </a:r>
          </a:p>
        </p:txBody>
      </p:sp>
    </p:spTree>
    <p:extLst>
      <p:ext uri="{BB962C8B-B14F-4D97-AF65-F5344CB8AC3E}">
        <p14:creationId xmlns:p14="http://schemas.microsoft.com/office/powerpoint/2010/main" val="2837117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3B005-3D92-48EC-802A-A503FAE472EF}"/>
              </a:ext>
            </a:extLst>
          </p:cNvPr>
          <p:cNvSpPr>
            <a:spLocks noGrp="1"/>
          </p:cNvSpPr>
          <p:nvPr>
            <p:ph type="title"/>
          </p:nvPr>
        </p:nvSpPr>
        <p:spPr/>
        <p:txBody>
          <a:bodyPr/>
          <a:lstStyle/>
          <a:p>
            <a:r>
              <a:rPr lang="en-US" dirty="0"/>
              <a:t>KAS 2A: Preoperative Laryngeal Assessment of the Impaired Voice</a:t>
            </a:r>
          </a:p>
        </p:txBody>
      </p:sp>
      <p:sp>
        <p:nvSpPr>
          <p:cNvPr id="3" name="Content Placeholder 2">
            <a:extLst>
              <a:ext uri="{FF2B5EF4-FFF2-40B4-BE49-F238E27FC236}">
                <a16:creationId xmlns:a16="http://schemas.microsoft.com/office/drawing/2014/main" id="{8E10A3C4-5C53-4B3E-9B09-DBCC35BE1036}"/>
              </a:ext>
            </a:extLst>
          </p:cNvPr>
          <p:cNvSpPr>
            <a:spLocks noGrp="1"/>
          </p:cNvSpPr>
          <p:nvPr>
            <p:ph idx="1"/>
          </p:nvPr>
        </p:nvSpPr>
        <p:spPr/>
        <p:txBody>
          <a:bodyPr>
            <a:normAutofit/>
          </a:bodyPr>
          <a:lstStyle/>
          <a:p>
            <a:pPr marL="231775" indent="0">
              <a:lnSpc>
                <a:spcPct val="100000"/>
              </a:lnSpc>
              <a:spcBef>
                <a:spcPts val="0"/>
              </a:spcBef>
              <a:spcAft>
                <a:spcPts val="1000"/>
              </a:spcAft>
              <a:buNone/>
            </a:pPr>
            <a:r>
              <a:rPr lang="en-US" sz="2200" b="1" dirty="0">
                <a:latin typeface="Helvetica" pitchFamily="34" charset="0"/>
              </a:rPr>
              <a:t>Action Statement Profile</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Aggregate evidence quality</a:t>
            </a:r>
            <a:r>
              <a:rPr lang="en-US" sz="2200" dirty="0">
                <a:latin typeface="Helvetica" pitchFamily="34" charset="0"/>
                <a:cs typeface="Helvetica" panose="020B0604020202020204" pitchFamily="34" charset="0"/>
              </a:rPr>
              <a:t>: Grade C</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Benefit-harm assessment</a:t>
            </a:r>
            <a:r>
              <a:rPr lang="en-US" sz="2200" dirty="0">
                <a:latin typeface="Helvetica" panose="020B0604020202020204" pitchFamily="34" charset="0"/>
                <a:cs typeface="Helvetica" panose="020B0604020202020204" pitchFamily="34" charset="0"/>
              </a:rPr>
              <a:t>: Preponderance of benefit</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Value judgments</a:t>
            </a:r>
            <a:r>
              <a:rPr lang="en-US" sz="2200" dirty="0">
                <a:latin typeface="Helvetica" panose="020B0604020202020204" pitchFamily="34" charset="0"/>
                <a:cs typeface="Helvetica" panose="020B0604020202020204" pitchFamily="34" charset="0"/>
              </a:rPr>
              <a:t>: None</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Role of patient preferences</a:t>
            </a:r>
            <a:r>
              <a:rPr lang="en-US" sz="2200" dirty="0">
                <a:latin typeface="Helvetica" panose="020B0604020202020204" pitchFamily="34" charset="0"/>
                <a:cs typeface="Helvetica" panose="020B0604020202020204" pitchFamily="34" charset="0"/>
              </a:rPr>
              <a:t>: Limited</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Exclusions</a:t>
            </a:r>
            <a:r>
              <a:rPr lang="en-US" sz="2200" dirty="0">
                <a:latin typeface="Helvetica" panose="020B0604020202020204" pitchFamily="34" charset="0"/>
                <a:cs typeface="Helvetica" panose="020B0604020202020204" pitchFamily="34" charset="0"/>
              </a:rPr>
              <a:t>: None</a:t>
            </a:r>
          </a:p>
          <a:p>
            <a:pPr indent="0">
              <a:lnSpc>
                <a:spcPct val="100000"/>
              </a:lnSpc>
              <a:spcBef>
                <a:spcPts val="0"/>
              </a:spcBef>
              <a:spcAft>
                <a:spcPts val="200"/>
              </a:spcAft>
              <a:buNone/>
            </a:pPr>
            <a:r>
              <a:rPr lang="en-US" sz="2200" u="sng" dirty="0">
                <a:latin typeface="Helvetica" panose="020B0604020202020204" pitchFamily="34" charset="0"/>
                <a:cs typeface="Helvetica" panose="020B0604020202020204" pitchFamily="34" charset="0"/>
              </a:rPr>
              <a:t>Policy level</a:t>
            </a:r>
            <a:r>
              <a:rPr lang="en-US" sz="2200" dirty="0">
                <a:latin typeface="Helvetica" panose="020B0604020202020204" pitchFamily="34" charset="0"/>
                <a:cs typeface="Helvetica" panose="020B0604020202020204" pitchFamily="34" charset="0"/>
              </a:rPr>
              <a:t>: Recommendation</a:t>
            </a:r>
            <a:endParaRPr lang="en-US"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979508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253A8-EC05-40D1-9607-0BE0A5A08165}"/>
              </a:ext>
            </a:extLst>
          </p:cNvPr>
          <p:cNvSpPr>
            <a:spLocks noGrp="1"/>
          </p:cNvSpPr>
          <p:nvPr>
            <p:ph type="title"/>
          </p:nvPr>
        </p:nvSpPr>
        <p:spPr/>
        <p:txBody>
          <a:bodyPr/>
          <a:lstStyle/>
          <a:p>
            <a:r>
              <a:rPr lang="en-US" dirty="0"/>
              <a:t>KAS 2B: Preoperative Laryngeal Assessment of the Nonimpaired Voice</a:t>
            </a:r>
          </a:p>
        </p:txBody>
      </p:sp>
      <p:sp>
        <p:nvSpPr>
          <p:cNvPr id="3" name="Content Placeholder 2">
            <a:extLst>
              <a:ext uri="{FF2B5EF4-FFF2-40B4-BE49-F238E27FC236}">
                <a16:creationId xmlns:a16="http://schemas.microsoft.com/office/drawing/2014/main" id="{7C1BA949-A112-425C-86D5-7421EC671235}"/>
              </a:ext>
            </a:extLst>
          </p:cNvPr>
          <p:cNvSpPr>
            <a:spLocks noGrp="1"/>
          </p:cNvSpPr>
          <p:nvPr>
            <p:ph idx="1"/>
          </p:nvPr>
        </p:nvSpPr>
        <p:spPr/>
        <p:txBody>
          <a:bodyPr>
            <a:normAutofit fontScale="92500" lnSpcReduction="10000"/>
          </a:bodyPr>
          <a:lstStyle/>
          <a:p>
            <a:pPr marL="60325" indent="0">
              <a:lnSpc>
                <a:spcPct val="120000"/>
              </a:lnSpc>
              <a:buNone/>
            </a:pPr>
            <a:r>
              <a:rPr lang="en-US" sz="1600" b="1" dirty="0">
                <a:latin typeface="Helvetica" panose="020B0604020202020204" pitchFamily="34" charset="0"/>
                <a:cs typeface="Helvetica" panose="020B0604020202020204" pitchFamily="34" charset="0"/>
              </a:rPr>
              <a:t>STATEMENT  2B. PREOPERATIVE LARYNGEAL ASSESSMENT OF THE NONIMPAIRED VOICE: The surgeon should examine vocal fold mobility, or refer the patient to a clinician who can examine vocal fold mobility, if the patient’s voice is normal and the patient has (a) thyroid cancer with suspected extrathyroidal extension, or (b) prior neck surgery that increases the risk of laryngeal nerve injury (carotid endarterectomy, anterior approach to the cervical spine, cervical esophagectomy, and prior thyroid or parathyroid surgery), or (c) both, once a decision has been made to proceed with thyroid surgery.</a:t>
            </a:r>
            <a:r>
              <a:rPr lang="en-US" sz="1600" dirty="0">
                <a:latin typeface="Helvetica" panose="020B0604020202020204" pitchFamily="34" charset="0"/>
                <a:cs typeface="Helvetica" panose="020B0604020202020204" pitchFamily="34" charset="0"/>
              </a:rPr>
              <a:t> </a:t>
            </a:r>
            <a:r>
              <a:rPr lang="en-US" sz="1600" i="1" dirty="0">
                <a:latin typeface="Helvetica" panose="020B0604020202020204" pitchFamily="34" charset="0"/>
                <a:cs typeface="Helvetica" panose="020B0604020202020204" pitchFamily="34" charset="0"/>
              </a:rPr>
              <a:t>Recommendation based on observational studies with a preponderance of benefit over harm.</a:t>
            </a:r>
            <a:r>
              <a:rPr lang="en-US" sz="1600" dirty="0">
                <a:latin typeface="Helvetica" panose="020B0604020202020204" pitchFamily="34" charset="0"/>
                <a:cs typeface="Helvetica" panose="020B0604020202020204" pitchFamily="34" charset="0"/>
              </a:rPr>
              <a:t> </a:t>
            </a:r>
            <a:endParaRPr lang="en-US" sz="2400" dirty="0">
              <a:latin typeface="Helvetica" panose="020B0604020202020204" pitchFamily="34" charset="0"/>
              <a:cs typeface="Helvetica" panose="020B0604020202020204" pitchFamily="34" charset="0"/>
            </a:endParaRPr>
          </a:p>
          <a:p>
            <a:pPr marL="60325" indent="0">
              <a:lnSpc>
                <a:spcPct val="120000"/>
              </a:lnSpc>
              <a:buNone/>
            </a:pPr>
            <a:endParaRPr lang="en-US" sz="1600" dirty="0">
              <a:latin typeface="Helvetica" panose="020B0604020202020204" pitchFamily="34" charset="0"/>
              <a:cs typeface="Helvetica" panose="020B0604020202020204" pitchFamily="34" charset="0"/>
            </a:endParaRPr>
          </a:p>
          <a:p>
            <a:pPr marL="60325" indent="0">
              <a:lnSpc>
                <a:spcPct val="120000"/>
              </a:lnSpc>
              <a:buNone/>
            </a:pPr>
            <a:r>
              <a:rPr lang="en-US" sz="1600" b="1" u="sng" dirty="0">
                <a:latin typeface="Helvetica" panose="020B0604020202020204" pitchFamily="34" charset="0"/>
                <a:cs typeface="Helvetica" panose="020B0604020202020204" pitchFamily="34" charset="0"/>
              </a:rPr>
              <a:t>Benefits:</a:t>
            </a:r>
            <a:r>
              <a:rPr lang="en-US" sz="1600" b="1" dirty="0">
                <a:latin typeface="Helvetica" panose="020B0604020202020204" pitchFamily="34" charset="0"/>
                <a:cs typeface="Helvetica" panose="020B0604020202020204" pitchFamily="34" charset="0"/>
              </a:rPr>
              <a:t> </a:t>
            </a:r>
            <a:r>
              <a:rPr lang="en-US" sz="1600" dirty="0">
                <a:latin typeface="Helvetica" panose="020B0604020202020204" pitchFamily="34" charset="0"/>
                <a:cs typeface="Helvetica" panose="020B0604020202020204" pitchFamily="34" charset="0"/>
              </a:rPr>
              <a:t>Assess mobility of vocal fold, potential diagnosis of invasive thyroid cancer, influence the decision for surgery, extent of surgery, intraoperative technique, preoperative patient counseling, distinguish iatrogenic from disease related paralysis/paresis </a:t>
            </a:r>
          </a:p>
          <a:p>
            <a:pPr marL="60325" indent="0">
              <a:lnSpc>
                <a:spcPct val="120000"/>
              </a:lnSpc>
              <a:buNone/>
            </a:pPr>
            <a:r>
              <a:rPr lang="en-US" sz="1600" b="1" u="sng" dirty="0">
                <a:latin typeface="Helvetica" panose="020B0604020202020204" pitchFamily="34" charset="0"/>
                <a:cs typeface="Helvetica" panose="020B0604020202020204" pitchFamily="34" charset="0"/>
              </a:rPr>
              <a:t>Risks, harms, costs</a:t>
            </a:r>
            <a:r>
              <a:rPr lang="en-US" sz="1600" u="sng" dirty="0">
                <a:latin typeface="Helvetica" panose="020B0604020202020204" pitchFamily="34" charset="0"/>
                <a:cs typeface="Helvetica" panose="020B0604020202020204" pitchFamily="34" charset="0"/>
              </a:rPr>
              <a:t>:</a:t>
            </a:r>
            <a:r>
              <a:rPr lang="en-US" sz="1600" dirty="0">
                <a:latin typeface="Helvetica" panose="020B0604020202020204" pitchFamily="34" charset="0"/>
                <a:cs typeface="Helvetica" panose="020B0604020202020204" pitchFamily="34" charset="0"/>
              </a:rPr>
              <a:t> Misdiagnosis (false positive/false negative), cost of examination, patient discomfort, resources, access, anxiety </a:t>
            </a:r>
          </a:p>
        </p:txBody>
      </p:sp>
    </p:spTree>
    <p:extLst>
      <p:ext uri="{BB962C8B-B14F-4D97-AF65-F5344CB8AC3E}">
        <p14:creationId xmlns:p14="http://schemas.microsoft.com/office/powerpoint/2010/main" val="2044479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253A8-EC05-40D1-9607-0BE0A5A08165}"/>
              </a:ext>
            </a:extLst>
          </p:cNvPr>
          <p:cNvSpPr>
            <a:spLocks noGrp="1"/>
          </p:cNvSpPr>
          <p:nvPr>
            <p:ph type="title"/>
          </p:nvPr>
        </p:nvSpPr>
        <p:spPr/>
        <p:txBody>
          <a:bodyPr/>
          <a:lstStyle/>
          <a:p>
            <a:r>
              <a:rPr lang="en-US" dirty="0"/>
              <a:t>KAS 2B: Preoperative Laryngeal Assessment of the Nonimpaired Voice</a:t>
            </a:r>
          </a:p>
        </p:txBody>
      </p:sp>
      <p:sp>
        <p:nvSpPr>
          <p:cNvPr id="3" name="Content Placeholder 2">
            <a:extLst>
              <a:ext uri="{FF2B5EF4-FFF2-40B4-BE49-F238E27FC236}">
                <a16:creationId xmlns:a16="http://schemas.microsoft.com/office/drawing/2014/main" id="{7C1BA949-A112-425C-86D5-7421EC671235}"/>
              </a:ext>
            </a:extLst>
          </p:cNvPr>
          <p:cNvSpPr>
            <a:spLocks noGrp="1"/>
          </p:cNvSpPr>
          <p:nvPr>
            <p:ph idx="1"/>
          </p:nvPr>
        </p:nvSpPr>
        <p:spPr/>
        <p:txBody>
          <a:bodyPr>
            <a:normAutofit lnSpcReduction="10000"/>
          </a:bodyPr>
          <a:lstStyle/>
          <a:p>
            <a:pPr marL="0" indent="0">
              <a:lnSpc>
                <a:spcPct val="120000"/>
              </a:lnSpc>
              <a:spcBef>
                <a:spcPts val="0"/>
              </a:spcBef>
              <a:spcAft>
                <a:spcPts val="1000"/>
              </a:spcAft>
              <a:buNone/>
            </a:pPr>
            <a:r>
              <a:rPr lang="en-US" sz="16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Aggregate evidence quality</a:t>
            </a:r>
            <a:r>
              <a:rPr lang="en-US" sz="1600" dirty="0">
                <a:latin typeface="Helvetica" panose="020B0604020202020204" pitchFamily="34" charset="0"/>
                <a:cs typeface="Helvetica" panose="020B0604020202020204" pitchFamily="34" charset="0"/>
              </a:rPr>
              <a:t>: Grade C</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Benefit-harm assessment</a:t>
            </a:r>
            <a:r>
              <a:rPr lang="en-US" sz="1600"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Value judgments</a:t>
            </a:r>
            <a:r>
              <a:rPr lang="en-US" sz="1600" dirty="0">
                <a:latin typeface="Helvetica" panose="020B0604020202020204" pitchFamily="34" charset="0"/>
                <a:cs typeface="Helvetica" panose="020B0604020202020204" pitchFamily="34" charset="0"/>
              </a:rPr>
              <a:t>: Even though the prevalence of preoperative vocal fold paresis is low, the consequence of not knowing this prior to surgery could result in substantial morbidity or mortality. For this reason, the GDG was willing to accept a large number of normal examinations in return for an occasional abnormal finding. </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Intentional vagueness</a:t>
            </a:r>
            <a:r>
              <a:rPr lang="en-US" sz="1600" dirty="0">
                <a:latin typeface="Helvetica" panose="020B0604020202020204" pitchFamily="34" charset="0"/>
                <a:cs typeface="Helvetica" panose="020B0604020202020204" pitchFamily="34" charset="0"/>
              </a:rPr>
              <a:t>: The timing of assessment relative to surgery is not stated to allow clinicians flexibility in decision making, although the Guideline Development Group agreed that the assessment should take place as close to the surgery as possible. The word </a:t>
            </a:r>
            <a:r>
              <a:rPr lang="en-US" sz="1600" i="1" dirty="0">
                <a:latin typeface="Helvetica" panose="020B0604020202020204" pitchFamily="34" charset="0"/>
                <a:cs typeface="Helvetica" panose="020B0604020202020204" pitchFamily="34" charset="0"/>
              </a:rPr>
              <a:t>suspected</a:t>
            </a:r>
            <a:r>
              <a:rPr lang="en-US" sz="1600" dirty="0">
                <a:latin typeface="Helvetica" panose="020B0604020202020204" pitchFamily="34" charset="0"/>
                <a:cs typeface="Helvetica" panose="020B0604020202020204" pitchFamily="34" charset="0"/>
              </a:rPr>
              <a:t> is used due to the difficulty of identifying extrathyroidal extension through physical exam and imaging. </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Role of patient preferences</a:t>
            </a:r>
            <a:r>
              <a:rPr lang="en-US" sz="1600" dirty="0">
                <a:latin typeface="Helvetica" panose="020B0604020202020204" pitchFamily="34" charset="0"/>
                <a:cs typeface="Helvetica" panose="020B0604020202020204" pitchFamily="34" charset="0"/>
              </a:rPr>
              <a:t>: Limited</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Exclusions</a:t>
            </a:r>
            <a:r>
              <a:rPr lang="en-US" sz="16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600" u="sng" dirty="0">
                <a:latin typeface="Helvetica" panose="020B0604020202020204" pitchFamily="34" charset="0"/>
                <a:cs typeface="Helvetica" panose="020B0604020202020204" pitchFamily="34" charset="0"/>
              </a:rPr>
              <a:t>Policy level</a:t>
            </a:r>
            <a:r>
              <a:rPr lang="en-US" sz="16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396336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3B02C-10CB-4BAF-ABF5-389E7F3749D9}"/>
              </a:ext>
            </a:extLst>
          </p:cNvPr>
          <p:cNvSpPr>
            <a:spLocks noGrp="1"/>
          </p:cNvSpPr>
          <p:nvPr>
            <p:ph type="title"/>
          </p:nvPr>
        </p:nvSpPr>
        <p:spPr/>
        <p:txBody>
          <a:bodyPr/>
          <a:lstStyle/>
          <a:p>
            <a:r>
              <a:rPr lang="en-US" dirty="0"/>
              <a:t>KAS 3: Patient Education on Voice Outcomes</a:t>
            </a:r>
          </a:p>
        </p:txBody>
      </p:sp>
      <p:sp>
        <p:nvSpPr>
          <p:cNvPr id="3" name="Content Placeholder 2">
            <a:extLst>
              <a:ext uri="{FF2B5EF4-FFF2-40B4-BE49-F238E27FC236}">
                <a16:creationId xmlns:a16="http://schemas.microsoft.com/office/drawing/2014/main" id="{B1000A4F-641D-48C9-B1DE-17D5AFB9E2AD}"/>
              </a:ext>
            </a:extLst>
          </p:cNvPr>
          <p:cNvSpPr>
            <a:spLocks noGrp="1"/>
          </p:cNvSpPr>
          <p:nvPr>
            <p:ph idx="1"/>
          </p:nvPr>
        </p:nvSpPr>
        <p:spPr/>
        <p:txBody>
          <a:bodyPr>
            <a:normAutofit/>
          </a:bodyPr>
          <a:lstStyle/>
          <a:p>
            <a:pPr marL="119063" indent="0">
              <a:lnSpc>
                <a:spcPct val="110000"/>
              </a:lnSpc>
              <a:spcAft>
                <a:spcPts val="0"/>
              </a:spcAft>
              <a:buNone/>
            </a:pPr>
            <a:r>
              <a:rPr lang="en-US" sz="2000" b="1" dirty="0">
                <a:latin typeface="Helvetica" panose="020B0604020202020204" pitchFamily="34" charset="0"/>
                <a:cs typeface="Helvetica" panose="020B0604020202020204" pitchFamily="34" charset="0"/>
              </a:rPr>
              <a:t>STATEMENT 3. PATIENT EDUCATION ON VOICE OUTCOMES: The clinician should educate the patient about the potential impact of thyroid surgery on voice once a decision has been made to proceed with thyroid surgery.</a:t>
            </a:r>
            <a:r>
              <a:rPr lang="en-US" sz="2000"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Recommendation based on preponderance of benefit over harm.</a:t>
            </a:r>
          </a:p>
          <a:p>
            <a:pPr marL="119063" indent="0">
              <a:lnSpc>
                <a:spcPct val="110000"/>
              </a:lnSpc>
              <a:spcAft>
                <a:spcPts val="0"/>
              </a:spcAft>
              <a:buNone/>
            </a:pPr>
            <a:endParaRPr lang="en-US" sz="2000" dirty="0">
              <a:latin typeface="Helvetica" panose="020B0604020202020204" pitchFamily="34" charset="0"/>
              <a:cs typeface="Helvetica" panose="020B0604020202020204" pitchFamily="34" charset="0"/>
            </a:endParaRPr>
          </a:p>
          <a:p>
            <a:pPr marL="119063" indent="0">
              <a:lnSpc>
                <a:spcPct val="110000"/>
              </a:lnSpc>
              <a:spcAft>
                <a:spcPts val="0"/>
              </a:spcAft>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Facilitate shared decision making, establish realistic expectations, help patients recognize voice changes postoperatively</a:t>
            </a:r>
          </a:p>
          <a:p>
            <a:pPr marL="119063" indent="0">
              <a:lnSpc>
                <a:spcPct val="110000"/>
              </a:lnSpc>
              <a:spcAft>
                <a:spcPts val="0"/>
              </a:spcAft>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anxiety</a:t>
            </a:r>
          </a:p>
        </p:txBody>
      </p:sp>
    </p:spTree>
    <p:extLst>
      <p:ext uri="{BB962C8B-B14F-4D97-AF65-F5344CB8AC3E}">
        <p14:creationId xmlns:p14="http://schemas.microsoft.com/office/powerpoint/2010/main" val="3469285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improving voice outcomes after thyroid surgery.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3B02C-10CB-4BAF-ABF5-389E7F3749D9}"/>
              </a:ext>
            </a:extLst>
          </p:cNvPr>
          <p:cNvSpPr>
            <a:spLocks noGrp="1"/>
          </p:cNvSpPr>
          <p:nvPr>
            <p:ph type="title"/>
          </p:nvPr>
        </p:nvSpPr>
        <p:spPr/>
        <p:txBody>
          <a:bodyPr/>
          <a:lstStyle/>
          <a:p>
            <a:r>
              <a:rPr lang="en-US" dirty="0"/>
              <a:t>KAS 3: Patient Education on Voice Outcomes</a:t>
            </a:r>
          </a:p>
        </p:txBody>
      </p:sp>
      <p:sp>
        <p:nvSpPr>
          <p:cNvPr id="3" name="Content Placeholder 2">
            <a:extLst>
              <a:ext uri="{FF2B5EF4-FFF2-40B4-BE49-F238E27FC236}">
                <a16:creationId xmlns:a16="http://schemas.microsoft.com/office/drawing/2014/main" id="{B1000A4F-641D-48C9-B1DE-17D5AFB9E2AD}"/>
              </a:ext>
            </a:extLst>
          </p:cNvPr>
          <p:cNvSpPr>
            <a:spLocks noGrp="1"/>
          </p:cNvSpPr>
          <p:nvPr>
            <p:ph idx="1"/>
          </p:nvPr>
        </p:nvSpPr>
        <p:spPr/>
        <p:txBody>
          <a:bodyPr>
            <a:normAutofit fontScale="70000" lnSpcReduction="20000"/>
          </a:bodyPr>
          <a:lstStyle/>
          <a:p>
            <a:pPr marL="0" indent="0">
              <a:lnSpc>
                <a:spcPct val="120000"/>
              </a:lnSpc>
              <a:spcAft>
                <a:spcPts val="1000"/>
              </a:spcAft>
              <a:buNone/>
            </a:pPr>
            <a:r>
              <a:rPr lang="en-US"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Aggregate evidence quality</a:t>
            </a:r>
            <a:r>
              <a:rPr lang="en-US" dirty="0">
                <a:latin typeface="Helvetica" pitchFamily="34" charset="0"/>
                <a:cs typeface="Helvetica" panose="020B0604020202020204" pitchFamily="34" charset="0"/>
              </a:rPr>
              <a:t>:  Grade B, RCTs on the value of patient education in general regarding surgery; Grade C, studies on the incidence of voice impairment following thyroid surgery in particular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Generalize evidence about the benefits of patient education to this circumstance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Patient can decline information</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688841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AD91E-C73B-4135-92BB-B7A9F105099A}"/>
              </a:ext>
            </a:extLst>
          </p:cNvPr>
          <p:cNvSpPr>
            <a:spLocks noGrp="1"/>
          </p:cNvSpPr>
          <p:nvPr>
            <p:ph type="title"/>
          </p:nvPr>
        </p:nvSpPr>
        <p:spPr/>
        <p:txBody>
          <a:bodyPr/>
          <a:lstStyle/>
          <a:p>
            <a:r>
              <a:rPr lang="en-US" dirty="0"/>
              <a:t>KAS 4: Communication with Anesthesiologist</a:t>
            </a:r>
          </a:p>
        </p:txBody>
      </p:sp>
      <p:sp>
        <p:nvSpPr>
          <p:cNvPr id="3" name="Content Placeholder 2">
            <a:extLst>
              <a:ext uri="{FF2B5EF4-FFF2-40B4-BE49-F238E27FC236}">
                <a16:creationId xmlns:a16="http://schemas.microsoft.com/office/drawing/2014/main" id="{7CBBA1AA-0AA6-454C-A197-AC28CEF21D0F}"/>
              </a:ext>
            </a:extLst>
          </p:cNvPr>
          <p:cNvSpPr>
            <a:spLocks noGrp="1"/>
          </p:cNvSpPr>
          <p:nvPr>
            <p:ph idx="1"/>
          </p:nvPr>
        </p:nvSpPr>
        <p:spPr/>
        <p:txBody>
          <a:bodyPr>
            <a:noAutofit/>
          </a:bodyPr>
          <a:lstStyle/>
          <a:p>
            <a:pPr marL="0" indent="0">
              <a:lnSpc>
                <a:spcPct val="120000"/>
              </a:lnSpc>
              <a:spcAft>
                <a:spcPts val="0"/>
              </a:spcAft>
              <a:buNone/>
            </a:pPr>
            <a:r>
              <a:rPr lang="en-US" sz="1800" b="1" dirty="0">
                <a:latin typeface="Helvetica" panose="020B0604020202020204" pitchFamily="34" charset="0"/>
                <a:cs typeface="Helvetica" panose="020B0604020202020204" pitchFamily="34" charset="0"/>
              </a:rPr>
              <a:t>STATEMENT 4. </a:t>
            </a:r>
            <a:r>
              <a:rPr lang="en-US" sz="1800" b="1" dirty="0"/>
              <a:t>COMMUNICATION WITH ANESTHESIOLOGIST: The surgeon should inform the anesthesiologist of the results of abnormal preoperative laryngeal assessment in patients who have had laryngoscopy prior to thyroid surgery.</a:t>
            </a:r>
            <a:r>
              <a:rPr lang="en-US" sz="1800" dirty="0"/>
              <a:t> </a:t>
            </a:r>
            <a:r>
              <a:rPr lang="en-US" sz="1800" i="1" dirty="0"/>
              <a:t>Recommendation based on observational studies with a preponderance of benefit over harm.</a:t>
            </a:r>
          </a:p>
          <a:p>
            <a:pPr marL="0" indent="0">
              <a:lnSpc>
                <a:spcPct val="120000"/>
              </a:lnSpc>
              <a:spcAft>
                <a:spcPts val="0"/>
              </a:spcAft>
              <a:buNone/>
            </a:pPr>
            <a:endParaRPr lang="en-US" sz="1800" i="1"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1800" b="1" u="sng" dirty="0">
                <a:latin typeface="Helvetica" panose="020B0604020202020204" pitchFamily="34" charset="0"/>
                <a:cs typeface="Helvetica" panose="020B0604020202020204" pitchFamily="34" charset="0"/>
              </a:rPr>
              <a:t>Benefits</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Allow anesthesiologist to select proper tube, allow anesthesiologist to optimize airway management, identify potential problems with intubation and </a:t>
            </a:r>
            <a:r>
              <a:rPr lang="en-US" sz="1800" dirty="0" err="1">
                <a:latin typeface="Helvetica" panose="020B0604020202020204" pitchFamily="34" charset="0"/>
                <a:cs typeface="Helvetica" panose="020B0604020202020204" pitchFamily="34" charset="0"/>
              </a:rPr>
              <a:t>extubation</a:t>
            </a:r>
            <a:r>
              <a:rPr lang="en-US" sz="1800" dirty="0">
                <a:latin typeface="Helvetica" panose="020B0604020202020204" pitchFamily="34" charset="0"/>
                <a:cs typeface="Helvetica" panose="020B0604020202020204" pitchFamily="34" charset="0"/>
              </a:rPr>
              <a:t>, plan postoperative care and monitoring, may prevent anesthetic related voice disturbance</a:t>
            </a:r>
            <a:endParaRPr lang="en-US" sz="1800" b="1" u="sng" dirty="0">
              <a:latin typeface="Helvetica" panose="020B0604020202020204" pitchFamily="34" charset="0"/>
              <a:cs typeface="Helvetica" panose="020B0604020202020204" pitchFamily="34" charset="0"/>
            </a:endParaRPr>
          </a:p>
          <a:p>
            <a:pPr marL="0" lvl="0" indent="0">
              <a:lnSpc>
                <a:spcPct val="120000"/>
              </a:lnSpc>
              <a:spcAft>
                <a:spcPts val="0"/>
              </a:spcAft>
              <a:buNone/>
            </a:pPr>
            <a:r>
              <a:rPr lang="en-US" sz="1800" b="1" u="sng" dirty="0">
                <a:latin typeface="Helvetica" panose="020B0604020202020204" pitchFamily="34" charset="0"/>
                <a:cs typeface="Helvetica" panose="020B0604020202020204" pitchFamily="34" charset="0"/>
              </a:rPr>
              <a:t>Risks, harms, costs</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None</a:t>
            </a:r>
          </a:p>
        </p:txBody>
      </p:sp>
    </p:spTree>
    <p:extLst>
      <p:ext uri="{BB962C8B-B14F-4D97-AF65-F5344CB8AC3E}">
        <p14:creationId xmlns:p14="http://schemas.microsoft.com/office/powerpoint/2010/main" val="3934673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AD91E-C73B-4135-92BB-B7A9F105099A}"/>
              </a:ext>
            </a:extLst>
          </p:cNvPr>
          <p:cNvSpPr>
            <a:spLocks noGrp="1"/>
          </p:cNvSpPr>
          <p:nvPr>
            <p:ph type="title"/>
          </p:nvPr>
        </p:nvSpPr>
        <p:spPr/>
        <p:txBody>
          <a:bodyPr/>
          <a:lstStyle/>
          <a:p>
            <a:r>
              <a:rPr lang="en-US" dirty="0"/>
              <a:t>KAS 4: Communication with Anesthesiologist</a:t>
            </a:r>
          </a:p>
        </p:txBody>
      </p:sp>
      <p:sp>
        <p:nvSpPr>
          <p:cNvPr id="3" name="Content Placeholder 2">
            <a:extLst>
              <a:ext uri="{FF2B5EF4-FFF2-40B4-BE49-F238E27FC236}">
                <a16:creationId xmlns:a16="http://schemas.microsoft.com/office/drawing/2014/main" id="{7CBBA1AA-0AA6-454C-A197-AC28CEF21D0F}"/>
              </a:ext>
            </a:extLst>
          </p:cNvPr>
          <p:cNvSpPr>
            <a:spLocks noGrp="1"/>
          </p:cNvSpPr>
          <p:nvPr>
            <p:ph idx="1"/>
          </p:nvPr>
        </p:nvSpPr>
        <p:spPr/>
        <p:txBody>
          <a:bodyPr>
            <a:normAutofit fontScale="62500" lnSpcReduction="20000"/>
          </a:bodyPr>
          <a:lstStyle/>
          <a:p>
            <a:pPr marL="0" indent="0">
              <a:spcAft>
                <a:spcPts val="1200"/>
              </a:spcAft>
              <a:buNone/>
            </a:pPr>
            <a:r>
              <a:rPr lang="en-US" sz="32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Aggregate evidence quality: </a:t>
            </a:r>
            <a:r>
              <a:rPr lang="en-US" sz="3200" dirty="0">
                <a:latin typeface="Helvetica" panose="020B0604020202020204" pitchFamily="34" charset="0"/>
                <a:cs typeface="Helvetica" panose="020B0604020202020204" pitchFamily="34" charset="0"/>
              </a:rPr>
              <a:t>Grade C</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Benefit-harm assessment</a:t>
            </a:r>
            <a:r>
              <a:rPr lang="en-US" sz="3200"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Value judgments</a:t>
            </a:r>
            <a:r>
              <a:rPr lang="en-US" sz="3200" dirty="0">
                <a:latin typeface="Helvetica" panose="020B0604020202020204" pitchFamily="34" charset="0"/>
                <a:cs typeface="Helvetica" panose="020B0604020202020204" pitchFamily="34" charset="0"/>
              </a:rPr>
              <a:t>: The Guideline Development Group felt that even though the recommendation followed best practice there was a perception the action was not universally performed. </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Intentional vagueness</a:t>
            </a:r>
            <a:r>
              <a:rPr lang="en-US" sz="3200" dirty="0">
                <a:latin typeface="Helvetica" panose="020B0604020202020204" pitchFamily="34" charset="0"/>
                <a:cs typeface="Helvetica" panose="020B0604020202020204" pitchFamily="34" charset="0"/>
              </a:rPr>
              <a:t>: Timing of discussion is not specified but should occur before the patient enters the operating room</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Role of patient preferences</a:t>
            </a:r>
            <a:r>
              <a:rPr lang="en-US" sz="32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Exclusions</a:t>
            </a:r>
            <a:r>
              <a:rPr lang="en-US" sz="32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Policy level</a:t>
            </a:r>
            <a:r>
              <a:rPr lang="en-US" sz="32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4131722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265BA-5883-4369-8634-F3D4CFD001B7}"/>
              </a:ext>
            </a:extLst>
          </p:cNvPr>
          <p:cNvSpPr>
            <a:spLocks noGrp="1"/>
          </p:cNvSpPr>
          <p:nvPr>
            <p:ph type="title"/>
          </p:nvPr>
        </p:nvSpPr>
        <p:spPr/>
        <p:txBody>
          <a:bodyPr/>
          <a:lstStyle/>
          <a:p>
            <a:r>
              <a:rPr lang="en-US" dirty="0"/>
              <a:t>KAS 5: Identifying Recurrent Laryngeal Nerve</a:t>
            </a:r>
          </a:p>
        </p:txBody>
      </p:sp>
      <p:sp>
        <p:nvSpPr>
          <p:cNvPr id="3" name="Content Placeholder 2">
            <a:extLst>
              <a:ext uri="{FF2B5EF4-FFF2-40B4-BE49-F238E27FC236}">
                <a16:creationId xmlns:a16="http://schemas.microsoft.com/office/drawing/2014/main" id="{2DAC56DB-E595-4332-ACDF-E6FE3F41301D}"/>
              </a:ext>
            </a:extLst>
          </p:cNvPr>
          <p:cNvSpPr>
            <a:spLocks noGrp="1"/>
          </p:cNvSpPr>
          <p:nvPr>
            <p:ph idx="1"/>
          </p:nvPr>
        </p:nvSpPr>
        <p:spPr/>
        <p:txBody>
          <a:bodyPr>
            <a:normAutofit lnSpcReduction="10000"/>
          </a:bodyPr>
          <a:lstStyle/>
          <a:p>
            <a:pPr marL="0" indent="0">
              <a:lnSpc>
                <a:spcPct val="120000"/>
              </a:lnSpc>
              <a:spcAft>
                <a:spcPts val="0"/>
              </a:spcAft>
              <a:buNone/>
            </a:pPr>
            <a:r>
              <a:rPr lang="en-US" sz="2400" b="1" dirty="0">
                <a:latin typeface="Helvetica" panose="020B0604020202020204" pitchFamily="34" charset="0"/>
                <a:cs typeface="Helvetica" panose="020B0604020202020204" pitchFamily="34" charset="0"/>
              </a:rPr>
              <a:t>STATEMENT 5. IDENTIFYING RECURRENT LARYNGEAL NERVE: The surgeon should identify the recurrent laryngeal nerve(s) during thyroid surgery.</a:t>
            </a:r>
            <a:r>
              <a:rPr lang="en-US" sz="2400" dirty="0">
                <a:latin typeface="Helvetica" panose="020B0604020202020204" pitchFamily="34" charset="0"/>
                <a:cs typeface="Helvetica" panose="020B0604020202020204" pitchFamily="34" charset="0"/>
              </a:rPr>
              <a:t> </a:t>
            </a:r>
            <a:r>
              <a:rPr lang="en-US" sz="2400" i="1" dirty="0">
                <a:latin typeface="Helvetica" panose="020B0604020202020204" pitchFamily="34" charset="0"/>
                <a:cs typeface="Helvetica" panose="020B0604020202020204" pitchFamily="34" charset="0"/>
              </a:rPr>
              <a:t>Strong recommendation based on a preponderance of benefit over harm.</a:t>
            </a:r>
            <a:r>
              <a:rPr lang="en-US" sz="2400" dirty="0">
                <a:latin typeface="Helvetica" panose="020B0604020202020204" pitchFamily="34" charset="0"/>
                <a:cs typeface="Helvetica" panose="020B0604020202020204" pitchFamily="34" charset="0"/>
              </a:rPr>
              <a:t> </a:t>
            </a:r>
          </a:p>
          <a:p>
            <a:pPr marL="0" indent="0">
              <a:lnSpc>
                <a:spcPct val="120000"/>
              </a:lnSpc>
              <a:spcAft>
                <a:spcPts val="0"/>
              </a:spcAft>
              <a:buNone/>
            </a:pPr>
            <a:endParaRPr lang="en-US" sz="2000" i="1"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2000" b="1" u="sng" dirty="0">
                <a:latin typeface="Helvetica" panose="020B0604020202020204" pitchFamily="34" charset="0"/>
                <a:cs typeface="Helvetica" panose="020B0604020202020204" pitchFamily="34" charset="0"/>
              </a:rPr>
              <a:t>Benefits</a:t>
            </a:r>
            <a:r>
              <a:rPr lang="en-US" sz="2000" dirty="0">
                <a:latin typeface="Helvetica" panose="020B0604020202020204" pitchFamily="34" charset="0"/>
                <a:cs typeface="Helvetica" panose="020B0604020202020204" pitchFamily="34" charset="0"/>
              </a:rPr>
              <a:t>: Optimize voice outcome, protect the RLN, preserve laryngeal function, reduce incidence of RLN injury</a:t>
            </a:r>
          </a:p>
          <a:p>
            <a:pPr marL="0" indent="0">
              <a:lnSpc>
                <a:spcPct val="120000"/>
              </a:lnSpc>
              <a:spcAft>
                <a:spcPts val="0"/>
              </a:spcAft>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Inadvertent RLN injury, extended operative time, false identification of another structure as the RLN</a:t>
            </a:r>
            <a:endParaRPr lang="en-US" sz="20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154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265BA-5883-4369-8634-F3D4CFD001B7}"/>
              </a:ext>
            </a:extLst>
          </p:cNvPr>
          <p:cNvSpPr>
            <a:spLocks noGrp="1"/>
          </p:cNvSpPr>
          <p:nvPr>
            <p:ph type="title"/>
          </p:nvPr>
        </p:nvSpPr>
        <p:spPr/>
        <p:txBody>
          <a:bodyPr/>
          <a:lstStyle/>
          <a:p>
            <a:r>
              <a:rPr lang="en-US" dirty="0"/>
              <a:t>KAS 5: Identifying Recurrent Laryngeal Nerve</a:t>
            </a:r>
          </a:p>
        </p:txBody>
      </p:sp>
      <p:sp>
        <p:nvSpPr>
          <p:cNvPr id="3" name="Content Placeholder 2">
            <a:extLst>
              <a:ext uri="{FF2B5EF4-FFF2-40B4-BE49-F238E27FC236}">
                <a16:creationId xmlns:a16="http://schemas.microsoft.com/office/drawing/2014/main" id="{2DAC56DB-E595-4332-ACDF-E6FE3F41301D}"/>
              </a:ext>
            </a:extLst>
          </p:cNvPr>
          <p:cNvSpPr>
            <a:spLocks noGrp="1"/>
          </p:cNvSpPr>
          <p:nvPr>
            <p:ph idx="1"/>
          </p:nvPr>
        </p:nvSpPr>
        <p:spPr/>
        <p:txBody>
          <a:bodyPr>
            <a:normAutofit fontScale="70000" lnSpcReduction="20000"/>
          </a:bodyPr>
          <a:lstStyle/>
          <a:p>
            <a:pPr marL="0" indent="0">
              <a:spcAft>
                <a:spcPts val="1200"/>
              </a:spcAft>
              <a:buNone/>
            </a:pPr>
            <a:r>
              <a:rPr lang="en-US" sz="32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Aggregate evidence quality</a:t>
            </a:r>
            <a:r>
              <a:rPr lang="en-US" sz="3200" dirty="0">
                <a:latin typeface="Helvetica" pitchFamily="34" charset="0"/>
                <a:cs typeface="Helvetica" panose="020B0604020202020204" pitchFamily="34" charset="0"/>
              </a:rPr>
              <a:t>: Grade B, RCTs and retrospective cohort studies</a:t>
            </a:r>
          </a:p>
          <a:p>
            <a:pPr marL="0" indent="0">
              <a:lnSpc>
                <a:spcPct val="120000"/>
              </a:lnSpc>
              <a:spcBef>
                <a:spcPts val="0"/>
              </a:spcBef>
              <a:spcAft>
                <a:spcPts val="200"/>
              </a:spcAft>
              <a:buNone/>
            </a:pPr>
            <a:r>
              <a:rPr lang="en-US" sz="3200" dirty="0">
                <a:latin typeface="Helvetica" pitchFamily="34" charset="0"/>
                <a:cs typeface="Helvetica" panose="020B0604020202020204" pitchFamily="34" charset="0"/>
              </a:rPr>
              <a:t>operative time, false identification of another structure as the RLN</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Benefit-harm assessment</a:t>
            </a:r>
            <a:r>
              <a:rPr lang="en-US" sz="3200"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Value judgments</a:t>
            </a:r>
            <a:r>
              <a:rPr lang="en-US" sz="32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Intentional vagueness</a:t>
            </a:r>
            <a:r>
              <a:rPr lang="en-US" sz="32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Role of patient preferences</a:t>
            </a:r>
            <a:r>
              <a:rPr lang="en-US" sz="32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Exclusions</a:t>
            </a:r>
            <a:r>
              <a:rPr lang="en-US" sz="3200" dirty="0">
                <a:latin typeface="Helvetica" panose="020B0604020202020204" pitchFamily="34" charset="0"/>
                <a:cs typeface="Helvetica" panose="020B0604020202020204" pitchFamily="34" charset="0"/>
              </a:rPr>
              <a:t>: Thyroid surgery limited to the isthmus</a:t>
            </a:r>
          </a:p>
          <a:p>
            <a:pPr marL="0" indent="0">
              <a:lnSpc>
                <a:spcPct val="120000"/>
              </a:lnSpc>
              <a:spcBef>
                <a:spcPts val="0"/>
              </a:spcBef>
              <a:spcAft>
                <a:spcPts val="200"/>
              </a:spcAft>
              <a:buNone/>
            </a:pPr>
            <a:r>
              <a:rPr lang="en-US" sz="3200" u="sng" dirty="0">
                <a:latin typeface="Helvetica" panose="020B0604020202020204" pitchFamily="34" charset="0"/>
                <a:cs typeface="Helvetica" panose="020B0604020202020204" pitchFamily="34" charset="0"/>
              </a:rPr>
              <a:t>Policy level</a:t>
            </a:r>
            <a:r>
              <a:rPr lang="en-US" sz="3200" dirty="0">
                <a:latin typeface="Helvetica" panose="020B0604020202020204" pitchFamily="34" charset="0"/>
                <a:cs typeface="Helvetica" panose="020B0604020202020204" pitchFamily="34" charset="0"/>
              </a:rPr>
              <a:t>: Strong recommendation</a:t>
            </a:r>
          </a:p>
        </p:txBody>
      </p:sp>
    </p:spTree>
    <p:extLst>
      <p:ext uri="{BB962C8B-B14F-4D97-AF65-F5344CB8AC3E}">
        <p14:creationId xmlns:p14="http://schemas.microsoft.com/office/powerpoint/2010/main" val="112751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5CF76-1358-43CD-BD8C-A72B5D4E1FF8}"/>
              </a:ext>
            </a:extLst>
          </p:cNvPr>
          <p:cNvSpPr>
            <a:spLocks noGrp="1"/>
          </p:cNvSpPr>
          <p:nvPr>
            <p:ph type="title"/>
          </p:nvPr>
        </p:nvSpPr>
        <p:spPr/>
        <p:txBody>
          <a:bodyPr/>
          <a:lstStyle/>
          <a:p>
            <a:r>
              <a:rPr lang="en-US" dirty="0"/>
              <a:t>KAS 6: Protection of Superior Laryngeal Nerve</a:t>
            </a:r>
          </a:p>
        </p:txBody>
      </p:sp>
      <p:sp>
        <p:nvSpPr>
          <p:cNvPr id="3" name="Content Placeholder 2">
            <a:extLst>
              <a:ext uri="{FF2B5EF4-FFF2-40B4-BE49-F238E27FC236}">
                <a16:creationId xmlns:a16="http://schemas.microsoft.com/office/drawing/2014/main" id="{10356104-0E45-406A-B2EE-63CEC88A9626}"/>
              </a:ext>
            </a:extLst>
          </p:cNvPr>
          <p:cNvSpPr>
            <a:spLocks noGrp="1"/>
          </p:cNvSpPr>
          <p:nvPr>
            <p:ph idx="1"/>
          </p:nvPr>
        </p:nvSpPr>
        <p:spPr/>
        <p:txBody>
          <a:bodyPr>
            <a:normAutofit/>
          </a:bodyPr>
          <a:lstStyle/>
          <a:p>
            <a:pPr marL="0" indent="0">
              <a:lnSpc>
                <a:spcPct val="110000"/>
              </a:lnSpc>
              <a:spcAft>
                <a:spcPts val="0"/>
              </a:spcAft>
              <a:buNone/>
            </a:pPr>
            <a:r>
              <a:rPr lang="en-US" sz="2400" b="1" dirty="0">
                <a:latin typeface="Helvetica" panose="020B0604020202020204" pitchFamily="34" charset="0"/>
                <a:cs typeface="Helvetica" panose="020B0604020202020204" pitchFamily="34" charset="0"/>
              </a:rPr>
              <a:t>STATEMENT 6.</a:t>
            </a:r>
            <a:r>
              <a:rPr lang="en-US" sz="2400" b="1" dirty="0"/>
              <a:t> </a:t>
            </a:r>
            <a:r>
              <a:rPr lang="en-US" sz="2400" b="1" dirty="0">
                <a:latin typeface="Helvetica" panose="020B0604020202020204" pitchFamily="34" charset="0"/>
                <a:cs typeface="Helvetica" panose="020B0604020202020204" pitchFamily="34" charset="0"/>
              </a:rPr>
              <a:t>PROTECTION OF SUPERIOR LARYNGEAL NERVE: The surgeon should take steps to preserve the external branch of the superior laryngeal nerve(s) when performing thyroid surgery.</a:t>
            </a:r>
            <a:r>
              <a:rPr lang="en-US" sz="2400" dirty="0">
                <a:latin typeface="Helvetica" panose="020B0604020202020204" pitchFamily="34" charset="0"/>
                <a:cs typeface="Helvetica" panose="020B0604020202020204" pitchFamily="34" charset="0"/>
              </a:rPr>
              <a:t> </a:t>
            </a:r>
            <a:r>
              <a:rPr lang="en-US" sz="2400" i="1" dirty="0">
                <a:latin typeface="Helvetica" panose="020B0604020202020204" pitchFamily="34" charset="0"/>
                <a:cs typeface="Helvetica" panose="020B0604020202020204" pitchFamily="34" charset="0"/>
              </a:rPr>
              <a:t>Recommendation based on preponderance of benefit over harm.</a:t>
            </a:r>
            <a:endParaRPr lang="en-US" sz="2400" dirty="0">
              <a:latin typeface="Helvetica" pitchFamily="34" charset="0"/>
              <a:cs typeface="Helvetica" panose="020B0604020202020204" pitchFamily="34" charset="0"/>
            </a:endParaRPr>
          </a:p>
          <a:p>
            <a:pPr marL="0" indent="0">
              <a:lnSpc>
                <a:spcPct val="110000"/>
              </a:lnSpc>
              <a:spcAft>
                <a:spcPts val="0"/>
              </a:spcAft>
              <a:buNone/>
            </a:pPr>
            <a:endParaRPr lang="en-US" sz="2400" b="1" u="sng" dirty="0">
              <a:latin typeface="Helvetica" panose="020B0604020202020204" pitchFamily="34" charset="0"/>
              <a:cs typeface="Helvetica" panose="020B0604020202020204" pitchFamily="34" charset="0"/>
            </a:endParaRPr>
          </a:p>
          <a:p>
            <a:pPr marL="0" indent="0">
              <a:lnSpc>
                <a:spcPct val="110000"/>
              </a:lnSpc>
              <a:spcAft>
                <a:spcPts val="0"/>
              </a:spcAft>
              <a:buNone/>
            </a:pPr>
            <a:r>
              <a:rPr lang="en-US" sz="2400" b="1" u="sng" dirty="0">
                <a:latin typeface="Helvetica" panose="020B0604020202020204" pitchFamily="34" charset="0"/>
                <a:cs typeface="Helvetica" panose="020B0604020202020204" pitchFamily="34" charset="0"/>
              </a:rPr>
              <a:t>Benefits: </a:t>
            </a:r>
            <a:r>
              <a:rPr lang="en-US" sz="2400" dirty="0">
                <a:latin typeface="Helvetica" panose="020B0604020202020204" pitchFamily="34" charset="0"/>
                <a:cs typeface="Helvetica" panose="020B0604020202020204" pitchFamily="34" charset="0"/>
              </a:rPr>
              <a:t>Preserves vocal projection and high frequencies</a:t>
            </a:r>
            <a:endParaRPr lang="en-US" sz="2400" b="1" i="1" dirty="0">
              <a:latin typeface="Helvetica" panose="020B0604020202020204" pitchFamily="34" charset="0"/>
              <a:cs typeface="Helvetica" panose="020B0604020202020204" pitchFamily="34" charset="0"/>
            </a:endParaRPr>
          </a:p>
          <a:p>
            <a:pPr marL="0" indent="0">
              <a:lnSpc>
                <a:spcPct val="110000"/>
              </a:lnSpc>
              <a:spcAft>
                <a:spcPts val="1200"/>
              </a:spcAft>
              <a:buNone/>
            </a:pPr>
            <a:r>
              <a:rPr lang="en-US" sz="2400" b="1" u="sng" dirty="0">
                <a:latin typeface="Helvetica" panose="020B0604020202020204" pitchFamily="34" charset="0"/>
                <a:cs typeface="Helvetica" panose="020B0604020202020204" pitchFamily="34" charset="0"/>
              </a:rPr>
              <a:t>Risks, harms, costs:</a:t>
            </a:r>
            <a:r>
              <a:rPr lang="en-US" sz="2400" b="1" dirty="0">
                <a:latin typeface="Helvetica" panose="020B0604020202020204" pitchFamily="34" charset="0"/>
                <a:cs typeface="Helvetica" panose="020B0604020202020204" pitchFamily="34" charset="0"/>
              </a:rPr>
              <a:t> </a:t>
            </a:r>
            <a:r>
              <a:rPr lang="en-US" sz="2400" dirty="0">
                <a:latin typeface="Helvetica" panose="020B0604020202020204" pitchFamily="34" charset="0"/>
                <a:cs typeface="Helvetica" panose="020B0604020202020204" pitchFamily="34" charset="0"/>
              </a:rPr>
              <a:t>May leave superior pole thyroid tissue</a:t>
            </a:r>
          </a:p>
        </p:txBody>
      </p:sp>
    </p:spTree>
    <p:extLst>
      <p:ext uri="{BB962C8B-B14F-4D97-AF65-F5344CB8AC3E}">
        <p14:creationId xmlns:p14="http://schemas.microsoft.com/office/powerpoint/2010/main" val="1711256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5CF76-1358-43CD-BD8C-A72B5D4E1FF8}"/>
              </a:ext>
            </a:extLst>
          </p:cNvPr>
          <p:cNvSpPr>
            <a:spLocks noGrp="1"/>
          </p:cNvSpPr>
          <p:nvPr>
            <p:ph type="title"/>
          </p:nvPr>
        </p:nvSpPr>
        <p:spPr/>
        <p:txBody>
          <a:bodyPr/>
          <a:lstStyle/>
          <a:p>
            <a:r>
              <a:rPr lang="en-US" dirty="0"/>
              <a:t>KAS 6: Protection of Superior Laryngeal Nerve</a:t>
            </a:r>
          </a:p>
        </p:txBody>
      </p:sp>
      <p:sp>
        <p:nvSpPr>
          <p:cNvPr id="3" name="Content Placeholder 2">
            <a:extLst>
              <a:ext uri="{FF2B5EF4-FFF2-40B4-BE49-F238E27FC236}">
                <a16:creationId xmlns:a16="http://schemas.microsoft.com/office/drawing/2014/main" id="{10356104-0E45-406A-B2EE-63CEC88A9626}"/>
              </a:ext>
            </a:extLst>
          </p:cNvPr>
          <p:cNvSpPr>
            <a:spLocks noGrp="1"/>
          </p:cNvSpPr>
          <p:nvPr>
            <p:ph idx="1"/>
          </p:nvPr>
        </p:nvSpPr>
        <p:spPr/>
        <p:txBody>
          <a:bodyPr>
            <a:normAutofit fontScale="70000" lnSpcReduction="20000"/>
          </a:bodyPr>
          <a:lstStyle/>
          <a:p>
            <a:pPr marL="0" indent="0">
              <a:spcAft>
                <a:spcPts val="1000"/>
              </a:spcAft>
              <a:buNone/>
            </a:pPr>
            <a:r>
              <a:rPr lang="en-US" b="1" dirty="0">
                <a:latin typeface="Helvetica" panose="020B0604020202020204" pitchFamily="34" charset="0"/>
                <a:cs typeface="Helvetica" panose="020B0604020202020204" pitchFamily="34" charset="0"/>
              </a:rPr>
              <a:t>Action Statement Profile</a:t>
            </a:r>
            <a:endParaRPr lang="en-US" dirty="0">
              <a:latin typeface="Helvetica" panose="020B0604020202020204" pitchFamily="34" charset="0"/>
              <a:cs typeface="Helvetica" panose="020B0604020202020204" pitchFamily="34" charset="0"/>
            </a:endParaRP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The steps taken to preserve the nerve are purposefully not specified in the statement to emphasize the important issue is preserving the nerve, which may or may not be identifiable during surgery. Therefore, it is the attention to the nerve that is important.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Exclusions</a:t>
            </a:r>
            <a:r>
              <a:rPr lang="en-US"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525470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7BFF1-92C8-40E9-9963-49B1CA626360}"/>
              </a:ext>
            </a:extLst>
          </p:cNvPr>
          <p:cNvSpPr>
            <a:spLocks noGrp="1"/>
          </p:cNvSpPr>
          <p:nvPr>
            <p:ph type="title"/>
          </p:nvPr>
        </p:nvSpPr>
        <p:spPr/>
        <p:txBody>
          <a:bodyPr/>
          <a:lstStyle/>
          <a:p>
            <a:r>
              <a:rPr lang="en-US" dirty="0"/>
              <a:t>KAS 7: Intraoperative EMG Monitoring</a:t>
            </a:r>
          </a:p>
        </p:txBody>
      </p:sp>
      <p:sp>
        <p:nvSpPr>
          <p:cNvPr id="3" name="Content Placeholder 2">
            <a:extLst>
              <a:ext uri="{FF2B5EF4-FFF2-40B4-BE49-F238E27FC236}">
                <a16:creationId xmlns:a16="http://schemas.microsoft.com/office/drawing/2014/main" id="{642A9AAF-8829-4372-921D-D24DA58791B5}"/>
              </a:ext>
            </a:extLst>
          </p:cNvPr>
          <p:cNvSpPr>
            <a:spLocks noGrp="1"/>
          </p:cNvSpPr>
          <p:nvPr>
            <p:ph idx="1"/>
          </p:nvPr>
        </p:nvSpPr>
        <p:spPr/>
        <p:txBody>
          <a:bodyPr>
            <a:normAutofit lnSpcReduction="10000"/>
          </a:bodyPr>
          <a:lstStyle/>
          <a:p>
            <a:pPr marL="0" indent="0">
              <a:lnSpc>
                <a:spcPct val="120000"/>
              </a:lnSpc>
              <a:spcBef>
                <a:spcPts val="0"/>
              </a:spcBef>
              <a:spcAft>
                <a:spcPts val="0"/>
              </a:spcAft>
              <a:buNone/>
            </a:pPr>
            <a:r>
              <a:rPr lang="en-US" sz="2000" b="1" dirty="0">
                <a:latin typeface="Helvetica" panose="020B0604020202020204" pitchFamily="34" charset="0"/>
                <a:cs typeface="Helvetica" panose="020B0604020202020204" pitchFamily="34" charset="0"/>
              </a:rPr>
              <a:t>STATEMENT 7. INTRAOPERATIVE EMG MONITORING: The surgeon or their designee may monitor laryngeal electromyography during thyroid surgery.</a:t>
            </a:r>
            <a:r>
              <a:rPr lang="en-US" sz="2000"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Option based on 1 RCT and observational studies with a balance of benefit versus harm.</a:t>
            </a:r>
          </a:p>
          <a:p>
            <a:pPr marL="0" indent="0">
              <a:lnSpc>
                <a:spcPct val="120000"/>
              </a:lnSpc>
              <a:spcBef>
                <a:spcPts val="0"/>
              </a:spcBef>
              <a:spcAft>
                <a:spcPts val="0"/>
              </a:spcAft>
              <a:buNone/>
            </a:pPr>
            <a:endParaRPr lang="en-US" sz="2000" b="1" u="sng" dirty="0">
              <a:latin typeface="Helvetica" pitchFamily="34" charset="0"/>
              <a:cs typeface="Helvetica" panose="020B0604020202020204" pitchFamily="34" charset="0"/>
            </a:endParaRPr>
          </a:p>
          <a:p>
            <a:pPr marL="0" indent="0">
              <a:lnSpc>
                <a:spcPct val="120000"/>
              </a:lnSpc>
              <a:spcBef>
                <a:spcPts val="0"/>
              </a:spcBef>
              <a:spcAft>
                <a:spcPts val="0"/>
              </a:spcAft>
              <a:buNone/>
            </a:pPr>
            <a:r>
              <a:rPr lang="en-US" sz="2000" b="1" u="sng" dirty="0">
                <a:latin typeface="Helvetica"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Added information regarding neurophysiologic status of the RLN (specifically when the nerve is injured), potential improved accuracy in nerve identification, potentially avoiding transient/temporary nerve</a:t>
            </a:r>
          </a:p>
          <a:p>
            <a:pPr marL="0" lvl="0" indent="0">
              <a:lnSpc>
                <a:spcPct val="120000"/>
              </a:lnSpc>
              <a:spcBef>
                <a:spcPts val="0"/>
              </a:spcBef>
              <a:spcAft>
                <a:spcPts val="0"/>
              </a:spcAft>
              <a:buNone/>
            </a:pPr>
            <a:r>
              <a:rPr lang="en-US" sz="2000" b="1" u="sng" dirty="0">
                <a:latin typeface="Helvetica" panose="020B0604020202020204" pitchFamily="34" charset="0"/>
                <a:cs typeface="Helvetica" panose="020B0604020202020204" pitchFamily="34" charset="0"/>
              </a:rPr>
              <a:t>Risks, harms, costs</a:t>
            </a:r>
            <a:r>
              <a:rPr lang="en-US" sz="2000" dirty="0">
                <a:latin typeface="Helvetica" panose="020B0604020202020204" pitchFamily="34" charset="0"/>
                <a:cs typeface="Helvetica" panose="020B0604020202020204" pitchFamily="34" charset="0"/>
              </a:rPr>
              <a:t>:</a:t>
            </a:r>
            <a:r>
              <a:rPr lang="en-US" sz="2000" dirty="0"/>
              <a:t> </a:t>
            </a:r>
            <a:r>
              <a:rPr lang="en-US" sz="2000" dirty="0">
                <a:latin typeface="Helvetica" panose="020B0604020202020204" pitchFamily="34" charset="0"/>
                <a:cs typeface="Helvetica" panose="020B0604020202020204" pitchFamily="34" charset="0"/>
              </a:rPr>
              <a:t>Cost of endotracheal tube and probe; capital equipment costs; education of key personnel including anesthesia, nursing, surgeon, and technician; misinterpretation (both false positive/false negative); may instill a false sense of security in identifying nerve </a:t>
            </a:r>
            <a:endParaRPr lang="en-US" altLang="en-US" sz="2000" dirty="0">
              <a:latin typeface="Helvetica" pitchFamily="34" charset="0"/>
              <a:cs typeface="Helvetica" panose="020B0604020202020204" pitchFamily="34" charset="0"/>
            </a:endParaRPr>
          </a:p>
        </p:txBody>
      </p:sp>
    </p:spTree>
    <p:extLst>
      <p:ext uri="{BB962C8B-B14F-4D97-AF65-F5344CB8AC3E}">
        <p14:creationId xmlns:p14="http://schemas.microsoft.com/office/powerpoint/2010/main" val="1597572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7BFF1-92C8-40E9-9963-49B1CA626360}"/>
              </a:ext>
            </a:extLst>
          </p:cNvPr>
          <p:cNvSpPr>
            <a:spLocks noGrp="1"/>
          </p:cNvSpPr>
          <p:nvPr>
            <p:ph type="title"/>
          </p:nvPr>
        </p:nvSpPr>
        <p:spPr/>
        <p:txBody>
          <a:bodyPr/>
          <a:lstStyle/>
          <a:p>
            <a:r>
              <a:rPr lang="en-US" dirty="0"/>
              <a:t>KAS 7: Intraoperative EMG Monitoring</a:t>
            </a:r>
          </a:p>
        </p:txBody>
      </p:sp>
      <p:sp>
        <p:nvSpPr>
          <p:cNvPr id="3" name="Content Placeholder 2">
            <a:extLst>
              <a:ext uri="{FF2B5EF4-FFF2-40B4-BE49-F238E27FC236}">
                <a16:creationId xmlns:a16="http://schemas.microsoft.com/office/drawing/2014/main" id="{642A9AAF-8829-4372-921D-D24DA58791B5}"/>
              </a:ext>
            </a:extLst>
          </p:cNvPr>
          <p:cNvSpPr>
            <a:spLocks noGrp="1"/>
          </p:cNvSpPr>
          <p:nvPr>
            <p:ph idx="1"/>
          </p:nvPr>
        </p:nvSpPr>
        <p:spPr/>
        <p:txBody>
          <a:bodyPr>
            <a:normAutofit/>
          </a:bodyPr>
          <a:lstStyle/>
          <a:p>
            <a:pPr marL="0" indent="0">
              <a:spcAft>
                <a:spcPts val="1200"/>
              </a:spcAft>
              <a:buNone/>
            </a:pPr>
            <a:r>
              <a:rPr lang="en-US" sz="2400" b="1" dirty="0">
                <a:latin typeface="Helvetica" panose="020B0604020202020204" pitchFamily="34" charset="0"/>
                <a:cs typeface="Helvetica" panose="020B0604020202020204" pitchFamily="34" charset="0"/>
              </a:rPr>
              <a:t>Action Statement Profile</a:t>
            </a:r>
          </a:p>
          <a:p>
            <a:pPr marL="0" indent="0">
              <a:lnSpc>
                <a:spcPct val="100000"/>
              </a:lnSpc>
              <a:spcBef>
                <a:spcPts val="0"/>
              </a:spcBef>
              <a:spcAft>
                <a:spcPts val="200"/>
              </a:spcAft>
              <a:buNone/>
            </a:pPr>
            <a:r>
              <a:rPr lang="en-US" sz="2400" u="sng" dirty="0">
                <a:latin typeface="Helvetica" pitchFamily="34" charset="0"/>
                <a:cs typeface="Helvetica" panose="020B0604020202020204" pitchFamily="34" charset="0"/>
              </a:rPr>
              <a:t>Aggregate evidence quality</a:t>
            </a:r>
            <a:r>
              <a:rPr lang="en-US" sz="2400" dirty="0">
                <a:latin typeface="Helvetica" pitchFamily="34" charset="0"/>
                <a:cs typeface="Helvetica" panose="020B0604020202020204" pitchFamily="34" charset="0"/>
              </a:rPr>
              <a:t>: Grade C</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Benefit-harm assessment</a:t>
            </a:r>
            <a:r>
              <a:rPr lang="en-US" sz="2400" dirty="0">
                <a:latin typeface="Helvetica" panose="020B0604020202020204" pitchFamily="34" charset="0"/>
                <a:cs typeface="Helvetica" panose="020B0604020202020204" pitchFamily="34" charset="0"/>
              </a:rPr>
              <a:t>: Equilibrium</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Value judgments</a:t>
            </a:r>
            <a:r>
              <a:rPr lang="en-US" sz="2400" dirty="0">
                <a:latin typeface="Helvetica" panose="020B0604020202020204" pitchFamily="34" charset="0"/>
                <a:cs typeface="Helvetica" panose="020B0604020202020204" pitchFamily="34" charset="0"/>
              </a:rPr>
              <a:t>: None</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Intentional vagueness</a:t>
            </a:r>
            <a:r>
              <a:rPr lang="en-US" sz="2400" dirty="0">
                <a:latin typeface="Helvetica" panose="020B0604020202020204" pitchFamily="34" charset="0"/>
                <a:cs typeface="Helvetica" panose="020B0604020202020204" pitchFamily="34" charset="0"/>
              </a:rPr>
              <a:t>: None</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Role of patient preferences: </a:t>
            </a:r>
            <a:r>
              <a:rPr lang="en-US" sz="2400" dirty="0">
                <a:latin typeface="Helvetica" panose="020B0604020202020204" pitchFamily="34" charset="0"/>
                <a:cs typeface="Helvetica" panose="020B0604020202020204" pitchFamily="34" charset="0"/>
              </a:rPr>
              <a:t>None</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Exclusions</a:t>
            </a:r>
            <a:r>
              <a:rPr lang="en-US" sz="2400" dirty="0">
                <a:latin typeface="Helvetica" panose="020B0604020202020204" pitchFamily="34" charset="0"/>
                <a:cs typeface="Helvetica" panose="020B0604020202020204" pitchFamily="34" charset="0"/>
              </a:rPr>
              <a:t>: None</a:t>
            </a:r>
          </a:p>
          <a:p>
            <a:pPr marL="0" indent="0">
              <a:lnSpc>
                <a:spcPct val="100000"/>
              </a:lnSpc>
              <a:spcBef>
                <a:spcPts val="0"/>
              </a:spcBef>
              <a:spcAft>
                <a:spcPts val="200"/>
              </a:spcAft>
              <a:buNone/>
            </a:pPr>
            <a:r>
              <a:rPr lang="en-US" sz="2400" u="sng" dirty="0">
                <a:latin typeface="Helvetica" panose="020B0604020202020204" pitchFamily="34" charset="0"/>
                <a:cs typeface="Helvetica" panose="020B0604020202020204" pitchFamily="34" charset="0"/>
              </a:rPr>
              <a:t>Policy level</a:t>
            </a:r>
            <a:r>
              <a:rPr lang="en-US" sz="2400" dirty="0">
                <a:latin typeface="Helvetica" panose="020B0604020202020204" pitchFamily="34" charset="0"/>
                <a:cs typeface="Helvetica" panose="020B0604020202020204" pitchFamily="34" charset="0"/>
              </a:rPr>
              <a:t>: Option</a:t>
            </a:r>
          </a:p>
        </p:txBody>
      </p:sp>
    </p:spTree>
    <p:extLst>
      <p:ext uri="{BB962C8B-B14F-4D97-AF65-F5344CB8AC3E}">
        <p14:creationId xmlns:p14="http://schemas.microsoft.com/office/powerpoint/2010/main" val="1194803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6FB0F-6C6E-4765-A08C-539396DE9B10}"/>
              </a:ext>
            </a:extLst>
          </p:cNvPr>
          <p:cNvSpPr>
            <a:spLocks noGrp="1"/>
          </p:cNvSpPr>
          <p:nvPr>
            <p:ph type="title"/>
          </p:nvPr>
        </p:nvSpPr>
        <p:spPr/>
        <p:txBody>
          <a:bodyPr/>
          <a:lstStyle/>
          <a:p>
            <a:r>
              <a:rPr lang="en-US" dirty="0"/>
              <a:t>KAS 8: Intraoperative Corticosteroids</a:t>
            </a:r>
          </a:p>
        </p:txBody>
      </p:sp>
      <p:sp>
        <p:nvSpPr>
          <p:cNvPr id="3" name="Content Placeholder 2">
            <a:extLst>
              <a:ext uri="{FF2B5EF4-FFF2-40B4-BE49-F238E27FC236}">
                <a16:creationId xmlns:a16="http://schemas.microsoft.com/office/drawing/2014/main" id="{8E984209-B3ED-4DF7-BB70-41B13FB9B3DB}"/>
              </a:ext>
            </a:extLst>
          </p:cNvPr>
          <p:cNvSpPr>
            <a:spLocks noGrp="1"/>
          </p:cNvSpPr>
          <p:nvPr>
            <p:ph idx="1"/>
          </p:nvPr>
        </p:nvSpPr>
        <p:spPr/>
        <p:txBody>
          <a:bodyPr>
            <a:normAutofit/>
          </a:bodyPr>
          <a:lstStyle/>
          <a:p>
            <a:pPr marL="0" indent="0">
              <a:lnSpc>
                <a:spcPct val="120000"/>
              </a:lnSpc>
              <a:spcBef>
                <a:spcPts val="0"/>
              </a:spcBef>
              <a:spcAft>
                <a:spcPts val="0"/>
              </a:spcAft>
              <a:buNone/>
            </a:pPr>
            <a:r>
              <a:rPr lang="en-US" sz="2000" b="1" dirty="0">
                <a:latin typeface="Helvetica" panose="020B0604020202020204" pitchFamily="34" charset="0"/>
                <a:cs typeface="Helvetica" panose="020B0604020202020204" pitchFamily="34" charset="0"/>
              </a:rPr>
              <a:t>STATEMENT 8. INTRAOPERATIVE CORTICOSTEROIDS: No recommendation can be made regarding the impact of a single intraoperative dose of intravenous corticosteroid on voice outcomes in patients undergoing thyroid surgery.</a:t>
            </a:r>
            <a:r>
              <a:rPr lang="en-US" sz="2000"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No recommendation based on observational studies with limitations and a balance of benefit versus harm.</a:t>
            </a:r>
          </a:p>
          <a:p>
            <a:pPr marL="0" indent="0">
              <a:lnSpc>
                <a:spcPct val="120000"/>
              </a:lnSpc>
              <a:spcBef>
                <a:spcPts val="0"/>
              </a:spcBef>
              <a:spcAft>
                <a:spcPts val="0"/>
              </a:spcAft>
              <a:buNone/>
            </a:pPr>
            <a:endParaRPr lang="en-US" sz="2000" dirty="0">
              <a:latin typeface="Helvetica" panose="020B0604020202020204" pitchFamily="34" charset="0"/>
              <a:cs typeface="Helvetica" panose="020B0604020202020204" pitchFamily="34" charset="0"/>
            </a:endParaRPr>
          </a:p>
          <a:p>
            <a:pPr marL="0" indent="0">
              <a:lnSpc>
                <a:spcPct val="120000"/>
              </a:lnSpc>
              <a:spcBef>
                <a:spcPts val="0"/>
              </a:spcBef>
              <a:spcAft>
                <a:spcPts val="0"/>
              </a:spcAft>
              <a:buNone/>
            </a:pPr>
            <a:r>
              <a:rPr lang="en-US" sz="2000" b="1" u="sng" dirty="0">
                <a:latin typeface="Helvetica" pitchFamily="34" charset="0"/>
                <a:cs typeface="Helvetica" panose="020B0604020202020204" pitchFamily="34" charset="0"/>
              </a:rPr>
              <a:t>Benefit</a:t>
            </a:r>
            <a:r>
              <a:rPr lang="en-US" sz="2000" u="sng" dirty="0">
                <a:latin typeface="Helvetica" panose="020B0604020202020204" pitchFamily="34" charset="0"/>
                <a:cs typeface="Helvetica" panose="020B0604020202020204" pitchFamily="34" charset="0"/>
              </a:rPr>
              <a:t>:</a:t>
            </a:r>
            <a:r>
              <a:rPr lang="en-US" sz="2000" dirty="0">
                <a:latin typeface="Helvetica" panose="020B0604020202020204" pitchFamily="34" charset="0"/>
                <a:cs typeface="Helvetica" panose="020B0604020202020204" pitchFamily="34" charset="0"/>
              </a:rPr>
              <a:t> Uncertain effect on short-term voice improvement or shortening the duration of vocal fold paralysis or paresis.</a:t>
            </a:r>
          </a:p>
          <a:p>
            <a:pPr marL="0" indent="0">
              <a:lnSpc>
                <a:spcPct val="120000"/>
              </a:lnSpc>
              <a:spcBef>
                <a:spcPts val="0"/>
              </a:spcBef>
              <a:spcAft>
                <a:spcPts val="0"/>
              </a:spcAft>
              <a:buNone/>
            </a:pPr>
            <a:r>
              <a:rPr lang="en-US" sz="2000" b="1" u="sng" dirty="0">
                <a:latin typeface="Helvetica" panose="020B0604020202020204" pitchFamily="34" charset="0"/>
                <a:cs typeface="Helvetica" panose="020B0604020202020204" pitchFamily="34" charset="0"/>
              </a:rPr>
              <a:t>Risk, harm, cost</a:t>
            </a:r>
            <a:r>
              <a:rPr lang="en-US" sz="2000" u="sng" dirty="0">
                <a:latin typeface="Helvetica" panose="020B0604020202020204" pitchFamily="34" charset="0"/>
                <a:cs typeface="Helvetica" panose="020B0604020202020204" pitchFamily="34" charset="0"/>
              </a:rPr>
              <a:t>:</a:t>
            </a:r>
            <a:r>
              <a:rPr lang="en-US" sz="2000" dirty="0">
                <a:latin typeface="Helvetica" panose="020B0604020202020204" pitchFamily="34" charset="0"/>
                <a:cs typeface="Helvetica" panose="020B0604020202020204" pitchFamily="34" charset="0"/>
              </a:rPr>
              <a:t>  Hyperglycemia</a:t>
            </a:r>
          </a:p>
        </p:txBody>
      </p:sp>
    </p:spTree>
    <p:extLst>
      <p:ext uri="{BB962C8B-B14F-4D97-AF65-F5344CB8AC3E}">
        <p14:creationId xmlns:p14="http://schemas.microsoft.com/office/powerpoint/2010/main" val="250873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D05E-3B49-4D5E-8CBC-DFBDAA4511F9}"/>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8B73BC27-8F60-4C3A-9168-B508AE1C4411}"/>
              </a:ext>
            </a:extLst>
          </p:cNvPr>
          <p:cNvSpPr>
            <a:spLocks noGrp="1"/>
          </p:cNvSpPr>
          <p:nvPr>
            <p:ph idx="1"/>
          </p:nvPr>
        </p:nvSpPr>
        <p:spPr/>
        <p:txBody>
          <a:bodyPr>
            <a:normAutofit fontScale="70000" lnSpcReduction="20000"/>
          </a:bodyPr>
          <a:lstStyle/>
          <a:p>
            <a:pPr marL="0" indent="-457200">
              <a:lnSpc>
                <a:spcPct val="120000"/>
              </a:lnSpc>
              <a:spcBef>
                <a:spcPts val="0"/>
              </a:spcBef>
              <a:spcAft>
                <a:spcPts val="1200"/>
              </a:spcAft>
              <a:buClr>
                <a:srgbClr val="C0040F"/>
              </a:buClr>
            </a:pPr>
            <a:r>
              <a:rPr lang="en-US" dirty="0">
                <a:latin typeface="Helvetica" panose="020B0604020202020204" pitchFamily="34" charset="0"/>
                <a:cs typeface="Helvetica" panose="020B0604020202020204" pitchFamily="34" charset="0"/>
              </a:rPr>
              <a:t>About 1 in 10 patients experience temporary laryngeal nerve injury after thyroid surgery, with longer lasting voice problems in up to 1 in 25. Reduced quality of life after thyroid surgery is multifactorial and may include the need for lifelong medication, thyroid suppression, radioactive scanning/treatment, temporary and permanent hypoparathyroidism, temporary or permanent dysphonia postoperatively, and dysphagia. </a:t>
            </a:r>
          </a:p>
          <a:p>
            <a:pPr marL="0" indent="-457200">
              <a:lnSpc>
                <a:spcPct val="120000"/>
              </a:lnSpc>
              <a:spcBef>
                <a:spcPts val="0"/>
              </a:spcBef>
              <a:spcAft>
                <a:spcPts val="1200"/>
              </a:spcAft>
              <a:buClr>
                <a:srgbClr val="C0040F"/>
              </a:buClr>
            </a:pPr>
            <a:r>
              <a:rPr lang="en-US" dirty="0">
                <a:latin typeface="Helvetica" panose="020B0604020202020204" pitchFamily="34" charset="0"/>
                <a:cs typeface="Helvetica" panose="020B0604020202020204" pitchFamily="34" charset="0"/>
              </a:rPr>
              <a:t>The most common site of injury is damage to 1 or both recurrent laryngeal nerves (RLN), which are close to the thyroid gland and are the main nerves that control vocal fold (VF) mobility.</a:t>
            </a:r>
          </a:p>
          <a:p>
            <a:pPr marL="0" indent="-457200">
              <a:lnSpc>
                <a:spcPct val="120000"/>
              </a:lnSpc>
              <a:spcBef>
                <a:spcPts val="0"/>
              </a:spcBef>
              <a:spcAft>
                <a:spcPts val="1200"/>
              </a:spcAft>
              <a:buClr>
                <a:srgbClr val="C0040F"/>
              </a:buClr>
            </a:pPr>
            <a:r>
              <a:rPr lang="en-US" dirty="0">
                <a:latin typeface="Helvetica" panose="020B0604020202020204" pitchFamily="34" charset="0"/>
                <a:cs typeface="Helvetica" panose="020B0604020202020204" pitchFamily="34" charset="0"/>
              </a:rPr>
              <a:t>Thyroidectomy is performed on patients of both genders, but more commonly on women. Thyroid cancer is the most common malignancy of the endocrine system and the cancer with the fastest growing incidence among women</a:t>
            </a:r>
          </a:p>
        </p:txBody>
      </p:sp>
    </p:spTree>
    <p:extLst>
      <p:ext uri="{BB962C8B-B14F-4D97-AF65-F5344CB8AC3E}">
        <p14:creationId xmlns:p14="http://schemas.microsoft.com/office/powerpoint/2010/main" val="3754869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6FB0F-6C6E-4765-A08C-539396DE9B10}"/>
              </a:ext>
            </a:extLst>
          </p:cNvPr>
          <p:cNvSpPr>
            <a:spLocks noGrp="1"/>
          </p:cNvSpPr>
          <p:nvPr>
            <p:ph type="title"/>
          </p:nvPr>
        </p:nvSpPr>
        <p:spPr/>
        <p:txBody>
          <a:bodyPr/>
          <a:lstStyle/>
          <a:p>
            <a:r>
              <a:rPr lang="en-US" dirty="0"/>
              <a:t>KAS 8: Intraoperative Corticosteroids</a:t>
            </a:r>
          </a:p>
        </p:txBody>
      </p:sp>
      <p:sp>
        <p:nvSpPr>
          <p:cNvPr id="3" name="Content Placeholder 2">
            <a:extLst>
              <a:ext uri="{FF2B5EF4-FFF2-40B4-BE49-F238E27FC236}">
                <a16:creationId xmlns:a16="http://schemas.microsoft.com/office/drawing/2014/main" id="{8E984209-B3ED-4DF7-BB70-41B13FB9B3DB}"/>
              </a:ext>
            </a:extLst>
          </p:cNvPr>
          <p:cNvSpPr>
            <a:spLocks noGrp="1"/>
          </p:cNvSpPr>
          <p:nvPr>
            <p:ph idx="1"/>
          </p:nvPr>
        </p:nvSpPr>
        <p:spPr/>
        <p:txBody>
          <a:bodyPr>
            <a:normAutofit/>
          </a:bodyPr>
          <a:lstStyle/>
          <a:p>
            <a:pPr marL="0" indent="0">
              <a:spcAft>
                <a:spcPts val="1000"/>
              </a:spcAft>
              <a:buNone/>
            </a:pPr>
            <a:r>
              <a:rPr lang="en-US" sz="20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Aggregate evidence quality:</a:t>
            </a:r>
            <a:r>
              <a:rPr lang="en-US" sz="2000" dirty="0">
                <a:latin typeface="Helvetica" pitchFamily="34" charset="0"/>
                <a:cs typeface="Helvetica" panose="020B0604020202020204" pitchFamily="34" charset="0"/>
              </a:rPr>
              <a:t> Grade D, observational studies with concerns over methodology and clinical importance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Benefit-harm assessment</a:t>
            </a:r>
            <a:r>
              <a:rPr lang="en-US" sz="2000" dirty="0">
                <a:latin typeface="Helvetica" panose="020B0604020202020204" pitchFamily="34" charset="0"/>
                <a:cs typeface="Helvetica" panose="020B0604020202020204" pitchFamily="34" charset="0"/>
              </a:rPr>
              <a:t>: Balance of benefit versus harm</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Value judgments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Intentional vagueness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Role of patient preferences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Exclusions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Policy level</a:t>
            </a:r>
            <a:r>
              <a:rPr lang="en-US" sz="2000" dirty="0">
                <a:latin typeface="Helvetica" panose="020B0604020202020204" pitchFamily="34" charset="0"/>
                <a:cs typeface="Helvetica" panose="020B0604020202020204" pitchFamily="34" charset="0"/>
              </a:rPr>
              <a:t>: No recommendation</a:t>
            </a:r>
          </a:p>
        </p:txBody>
      </p:sp>
    </p:spTree>
    <p:extLst>
      <p:ext uri="{BB962C8B-B14F-4D97-AF65-F5344CB8AC3E}">
        <p14:creationId xmlns:p14="http://schemas.microsoft.com/office/powerpoint/2010/main" val="3598561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07A6-3C1E-4E78-97D7-680B51E13D80}"/>
              </a:ext>
            </a:extLst>
          </p:cNvPr>
          <p:cNvSpPr>
            <a:spLocks noGrp="1"/>
          </p:cNvSpPr>
          <p:nvPr>
            <p:ph type="title"/>
          </p:nvPr>
        </p:nvSpPr>
        <p:spPr/>
        <p:txBody>
          <a:bodyPr/>
          <a:lstStyle/>
          <a:p>
            <a:r>
              <a:rPr lang="en-US" dirty="0"/>
              <a:t>KAS 9: Postoperative Voice Assessment</a:t>
            </a:r>
          </a:p>
        </p:txBody>
      </p:sp>
      <p:sp>
        <p:nvSpPr>
          <p:cNvPr id="3" name="Content Placeholder 2">
            <a:extLst>
              <a:ext uri="{FF2B5EF4-FFF2-40B4-BE49-F238E27FC236}">
                <a16:creationId xmlns:a16="http://schemas.microsoft.com/office/drawing/2014/main" id="{7F8D08B7-9D91-4463-AF3E-45D16A98A812}"/>
              </a:ext>
            </a:extLst>
          </p:cNvPr>
          <p:cNvSpPr>
            <a:spLocks noGrp="1"/>
          </p:cNvSpPr>
          <p:nvPr>
            <p:ph idx="1"/>
          </p:nvPr>
        </p:nvSpPr>
        <p:spPr/>
        <p:txBody>
          <a:bodyPr>
            <a:normAutofit/>
          </a:bodyPr>
          <a:lstStyle/>
          <a:p>
            <a:pPr marL="0" indent="0">
              <a:lnSpc>
                <a:spcPct val="110000"/>
              </a:lnSpc>
              <a:spcAft>
                <a:spcPts val="1200"/>
              </a:spcAft>
              <a:buNone/>
            </a:pPr>
            <a:r>
              <a:rPr lang="en-US" sz="2000" b="1" dirty="0">
                <a:latin typeface="Helvetica" panose="020B0604020202020204" pitchFamily="34" charset="0"/>
                <a:cs typeface="Helvetica" panose="020B0604020202020204" pitchFamily="34" charset="0"/>
              </a:rPr>
              <a:t>STATEMENT 9. POSTOPERATIVE VOICE ASSESSMENT: The surgeon should document whether there has been a change in voice between 2 weeks and 2 months following thyroid surgery.</a:t>
            </a:r>
            <a:r>
              <a:rPr lang="en-US" sz="2000"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Recommendation based on systematic reviews, clinical practice guidelines, and prospective, observational studies with a preponderance of benefit over harm.</a:t>
            </a:r>
          </a:p>
          <a:p>
            <a:pPr marL="0" indent="0">
              <a:lnSpc>
                <a:spcPct val="110000"/>
              </a:lnSpc>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Identification of significant voice impairment and early institution of counseling and/or voice rehabilitation; avoidance of patient anxiety </a:t>
            </a:r>
          </a:p>
          <a:p>
            <a:pPr marL="0" indent="0">
              <a:lnSpc>
                <a:spcPct val="110000"/>
              </a:lnSpc>
              <a:spcBef>
                <a:spcPts val="0"/>
              </a:spcBef>
              <a:spcAft>
                <a:spcPts val="1200"/>
              </a:spcAft>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Cost of assessment tools/examinations</a:t>
            </a:r>
          </a:p>
        </p:txBody>
      </p:sp>
    </p:spTree>
    <p:extLst>
      <p:ext uri="{BB962C8B-B14F-4D97-AF65-F5344CB8AC3E}">
        <p14:creationId xmlns:p14="http://schemas.microsoft.com/office/powerpoint/2010/main" val="36599258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07A6-3C1E-4E78-97D7-680B51E13D80}"/>
              </a:ext>
            </a:extLst>
          </p:cNvPr>
          <p:cNvSpPr>
            <a:spLocks noGrp="1"/>
          </p:cNvSpPr>
          <p:nvPr>
            <p:ph type="title"/>
          </p:nvPr>
        </p:nvSpPr>
        <p:spPr/>
        <p:txBody>
          <a:bodyPr/>
          <a:lstStyle/>
          <a:p>
            <a:r>
              <a:rPr lang="en-US" dirty="0"/>
              <a:t>KAS 9: Postoperative Voice Assessment</a:t>
            </a:r>
          </a:p>
        </p:txBody>
      </p:sp>
      <p:sp>
        <p:nvSpPr>
          <p:cNvPr id="3" name="Content Placeholder 2">
            <a:extLst>
              <a:ext uri="{FF2B5EF4-FFF2-40B4-BE49-F238E27FC236}">
                <a16:creationId xmlns:a16="http://schemas.microsoft.com/office/drawing/2014/main" id="{7F8D08B7-9D91-4463-AF3E-45D16A98A812}"/>
              </a:ext>
            </a:extLst>
          </p:cNvPr>
          <p:cNvSpPr>
            <a:spLocks noGrp="1"/>
          </p:cNvSpPr>
          <p:nvPr>
            <p:ph idx="1"/>
          </p:nvPr>
        </p:nvSpPr>
        <p:spPr/>
        <p:txBody>
          <a:bodyPr>
            <a:normAutofit fontScale="62500" lnSpcReduction="20000"/>
          </a:bodyPr>
          <a:lstStyle/>
          <a:p>
            <a:pPr marL="0" indent="0">
              <a:spcAft>
                <a:spcPts val="1000"/>
              </a:spcAft>
              <a:buNone/>
            </a:pPr>
            <a:r>
              <a:rPr lang="en-US"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u="sng" dirty="0">
                <a:latin typeface="Helvetica"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 cohort studies on the prevalence and duration of voice changes after thyroid surgery and the underreporting of voice changes if not specifically sought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The Guideline Development Group believes that postoperative voice assessment is not being performed universally, in the identified time frame.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The documentation time is stated as between 2 weeks and 2 months because there is no evidence on the optimal time, but the GDG suggests that the evaluation should be late enough to overcome transient postoperative changes but early enough to allow effective intervention.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 role in documenting the outcome, but a significant role in the choice and extent of outcome assessment </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Exclusion</a:t>
            </a:r>
            <a:r>
              <a:rPr lang="en-US" dirty="0">
                <a:latin typeface="Helvetica" panose="020B0604020202020204" pitchFamily="34" charset="0"/>
                <a:cs typeface="Helvetica" panose="020B0604020202020204" pitchFamily="34" charset="0"/>
              </a:rPr>
              <a:t>s: None</a:t>
            </a:r>
          </a:p>
          <a:p>
            <a:pPr marL="0" indent="0">
              <a:lnSpc>
                <a:spcPct val="120000"/>
              </a:lnSpc>
              <a:spcBef>
                <a:spcPts val="0"/>
              </a:spcBef>
              <a:spcAft>
                <a:spcPts val="200"/>
              </a:spcAft>
              <a:buNone/>
            </a:pPr>
            <a:r>
              <a:rPr lang="en-US"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3548901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BAF7-E24B-4F83-9E89-474EB9E58AB1}"/>
              </a:ext>
            </a:extLst>
          </p:cNvPr>
          <p:cNvSpPr>
            <a:spLocks noGrp="1"/>
          </p:cNvSpPr>
          <p:nvPr>
            <p:ph type="title"/>
          </p:nvPr>
        </p:nvSpPr>
        <p:spPr/>
        <p:txBody>
          <a:bodyPr/>
          <a:lstStyle/>
          <a:p>
            <a:r>
              <a:rPr lang="en-US" dirty="0"/>
              <a:t>KAS 10: Postoperative Laryngeal Examination</a:t>
            </a:r>
          </a:p>
        </p:txBody>
      </p:sp>
      <p:sp>
        <p:nvSpPr>
          <p:cNvPr id="3" name="Content Placeholder 2">
            <a:extLst>
              <a:ext uri="{FF2B5EF4-FFF2-40B4-BE49-F238E27FC236}">
                <a16:creationId xmlns:a16="http://schemas.microsoft.com/office/drawing/2014/main" id="{66E88C87-C43E-4248-95BC-CF804080705A}"/>
              </a:ext>
            </a:extLst>
          </p:cNvPr>
          <p:cNvSpPr>
            <a:spLocks noGrp="1"/>
          </p:cNvSpPr>
          <p:nvPr>
            <p:ph idx="1"/>
          </p:nvPr>
        </p:nvSpPr>
        <p:spPr/>
        <p:txBody>
          <a:bodyPr>
            <a:normAutofit fontScale="92500" lnSpcReduction="20000"/>
          </a:bodyPr>
          <a:lstStyle/>
          <a:p>
            <a:pPr marL="0" indent="0">
              <a:lnSpc>
                <a:spcPct val="120000"/>
              </a:lnSpc>
              <a:buNone/>
            </a:pPr>
            <a:r>
              <a:rPr lang="en-US" sz="2400" b="1" dirty="0">
                <a:latin typeface="Helvetica" panose="020B0604020202020204" pitchFamily="34" charset="0"/>
                <a:cs typeface="Helvetica" panose="020B0604020202020204" pitchFamily="34" charset="0"/>
              </a:rPr>
              <a:t>STATEMENT 10. POSTOPERATIVE LARYNGEAL EXAMINATION: Clinicians should examine vocal fold mobility or refer the patient for examination of vocal fold mobility in patients with a change in voice following thyroid surgery (as identified in Statement 9).</a:t>
            </a:r>
            <a:r>
              <a:rPr lang="en-US" sz="2400" dirty="0">
                <a:latin typeface="Helvetica" panose="020B0604020202020204" pitchFamily="34" charset="0"/>
                <a:cs typeface="Helvetica" panose="020B0604020202020204" pitchFamily="34" charset="0"/>
              </a:rPr>
              <a:t> </a:t>
            </a:r>
            <a:r>
              <a:rPr lang="en-US" sz="2400" i="1" dirty="0">
                <a:latin typeface="Helvetica" panose="020B0604020202020204" pitchFamily="34" charset="0"/>
                <a:cs typeface="Helvetica" panose="020B0604020202020204" pitchFamily="34" charset="0"/>
              </a:rPr>
              <a:t>Recommendation based on preponderance of benefit over harm.</a:t>
            </a:r>
          </a:p>
          <a:p>
            <a:pPr marL="0" indent="0">
              <a:lnSpc>
                <a:spcPct val="120000"/>
              </a:lnSpc>
              <a:buNone/>
            </a:pPr>
            <a:endParaRPr lang="en-US" sz="2000" b="1" dirty="0">
              <a:latin typeface="Helvetica" panose="020B0604020202020204" pitchFamily="34" charset="0"/>
              <a:cs typeface="Helvetica" panose="020B0604020202020204" pitchFamily="34" charset="0"/>
            </a:endParaRPr>
          </a:p>
          <a:p>
            <a:pPr marL="0" indent="0">
              <a:lnSpc>
                <a:spcPct val="120000"/>
              </a:lnSpc>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Detect nerve injury, gain information regarding prognosis, institute rehabilitation as needed</a:t>
            </a:r>
          </a:p>
          <a:p>
            <a:pPr marL="0" indent="0">
              <a:lnSpc>
                <a:spcPct val="120000"/>
              </a:lnSpc>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Misdiagnosis (false positive/false negative), cost of examination, patient discomfort, resources, access, anxiety, by restricting this recommendation to only patients with a voice change some nerve injuries may be missed </a:t>
            </a:r>
          </a:p>
        </p:txBody>
      </p:sp>
    </p:spTree>
    <p:extLst>
      <p:ext uri="{BB962C8B-B14F-4D97-AF65-F5344CB8AC3E}">
        <p14:creationId xmlns:p14="http://schemas.microsoft.com/office/powerpoint/2010/main" val="3531193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BAF7-E24B-4F83-9E89-474EB9E58AB1}"/>
              </a:ext>
            </a:extLst>
          </p:cNvPr>
          <p:cNvSpPr>
            <a:spLocks noGrp="1"/>
          </p:cNvSpPr>
          <p:nvPr>
            <p:ph type="title"/>
          </p:nvPr>
        </p:nvSpPr>
        <p:spPr/>
        <p:txBody>
          <a:bodyPr/>
          <a:lstStyle/>
          <a:p>
            <a:r>
              <a:rPr lang="en-US" dirty="0"/>
              <a:t>KAS 10: Postoperative Laryngeal Examination</a:t>
            </a:r>
          </a:p>
        </p:txBody>
      </p:sp>
      <p:sp>
        <p:nvSpPr>
          <p:cNvPr id="3" name="Content Placeholder 2">
            <a:extLst>
              <a:ext uri="{FF2B5EF4-FFF2-40B4-BE49-F238E27FC236}">
                <a16:creationId xmlns:a16="http://schemas.microsoft.com/office/drawing/2014/main" id="{66E88C87-C43E-4248-95BC-CF804080705A}"/>
              </a:ext>
            </a:extLst>
          </p:cNvPr>
          <p:cNvSpPr>
            <a:spLocks noGrp="1"/>
          </p:cNvSpPr>
          <p:nvPr>
            <p:ph idx="1"/>
          </p:nvPr>
        </p:nvSpPr>
        <p:spPr/>
        <p:txBody>
          <a:bodyPr>
            <a:normAutofit fontScale="85000" lnSpcReduction="20000"/>
          </a:bodyPr>
          <a:lstStyle/>
          <a:p>
            <a:pPr marL="0" indent="0">
              <a:lnSpc>
                <a:spcPct val="110000"/>
              </a:lnSpc>
              <a:spcAft>
                <a:spcPts val="1000"/>
              </a:spcAft>
              <a:buNone/>
            </a:pPr>
            <a:r>
              <a:rPr lang="en-US" sz="2400" b="1" dirty="0">
                <a:latin typeface="Helvetica" panose="020B0604020202020204" pitchFamily="34" charset="0"/>
                <a:cs typeface="Helvetica" panose="020B0604020202020204" pitchFamily="34" charset="0"/>
              </a:rPr>
              <a:t>Action Statement Profile</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Aggregate evidence quality:</a:t>
            </a:r>
            <a:r>
              <a:rPr lang="en-US" sz="2400" dirty="0">
                <a:latin typeface="Helvetica" panose="020B0604020202020204" pitchFamily="34" charset="0"/>
                <a:cs typeface="Helvetica" panose="020B0604020202020204" pitchFamily="34" charset="0"/>
              </a:rPr>
              <a:t> Grade C, QOL data, early intervention data, diagnostic maneuver</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Benefit-harm assessment</a:t>
            </a:r>
            <a:r>
              <a:rPr lang="en-US" sz="2400" dirty="0">
                <a:latin typeface="Helvetica" panose="020B0604020202020204" pitchFamily="34" charset="0"/>
                <a:cs typeface="Helvetica" panose="020B0604020202020204" pitchFamily="34" charset="0"/>
              </a:rPr>
              <a:t>: Preponderance of benefit</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Value judgments</a:t>
            </a:r>
            <a:r>
              <a:rPr lang="en-US" sz="2400"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Intentional vagueness:</a:t>
            </a:r>
            <a:r>
              <a:rPr lang="en-US" sz="2400" dirty="0">
                <a:latin typeface="Helvetica" panose="020B0604020202020204" pitchFamily="34" charset="0"/>
                <a:cs typeface="Helvetica" panose="020B0604020202020204" pitchFamily="34" charset="0"/>
              </a:rPr>
              <a:t> The timing of the examination is not specified but should occur expeditiously after the identification of a voice change, as identified in Statement 9. </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Role of patient preferences</a:t>
            </a:r>
            <a:r>
              <a:rPr lang="en-US" sz="2400" dirty="0">
                <a:latin typeface="Helvetica" panose="020B0604020202020204" pitchFamily="34" charset="0"/>
                <a:cs typeface="Helvetica" panose="020B0604020202020204" pitchFamily="34" charset="0"/>
              </a:rPr>
              <a:t>: Moderate, based on patient self-perception of voice postoperatively, based on type of examination of larynx, based on physician determination and patient consent </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Exclusions</a:t>
            </a:r>
            <a:r>
              <a:rPr lang="en-US" sz="2400"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sz="2400" u="sng" dirty="0">
                <a:latin typeface="Helvetica" panose="020B0604020202020204" pitchFamily="34" charset="0"/>
                <a:cs typeface="Helvetica" panose="020B0604020202020204" pitchFamily="34" charset="0"/>
              </a:rPr>
              <a:t>Policy level:</a:t>
            </a:r>
            <a:r>
              <a:rPr lang="en-US" sz="24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2901421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E5E02-574F-47CA-83F6-A5A5C248CC78}"/>
              </a:ext>
            </a:extLst>
          </p:cNvPr>
          <p:cNvSpPr>
            <a:spLocks noGrp="1"/>
          </p:cNvSpPr>
          <p:nvPr>
            <p:ph type="title"/>
          </p:nvPr>
        </p:nvSpPr>
        <p:spPr/>
        <p:txBody>
          <a:bodyPr/>
          <a:lstStyle/>
          <a:p>
            <a:r>
              <a:rPr lang="en-US" dirty="0"/>
              <a:t>KAS 11: Otolaryngology Referral</a:t>
            </a:r>
          </a:p>
        </p:txBody>
      </p:sp>
      <p:sp>
        <p:nvSpPr>
          <p:cNvPr id="3" name="Content Placeholder 2">
            <a:extLst>
              <a:ext uri="{FF2B5EF4-FFF2-40B4-BE49-F238E27FC236}">
                <a16:creationId xmlns:a16="http://schemas.microsoft.com/office/drawing/2014/main" id="{8B32AAC0-C6E1-4BFD-8BBF-0918C8CF26B9}"/>
              </a:ext>
            </a:extLst>
          </p:cNvPr>
          <p:cNvSpPr>
            <a:spLocks noGrp="1"/>
          </p:cNvSpPr>
          <p:nvPr>
            <p:ph idx="1"/>
          </p:nvPr>
        </p:nvSpPr>
        <p:spPr/>
        <p:txBody>
          <a:bodyPr>
            <a:noAutofit/>
          </a:bodyPr>
          <a:lstStyle/>
          <a:p>
            <a:pPr marL="0" indent="0">
              <a:lnSpc>
                <a:spcPct val="110000"/>
              </a:lnSpc>
              <a:spcAft>
                <a:spcPts val="0"/>
              </a:spcAft>
              <a:buNone/>
            </a:pPr>
            <a:r>
              <a:rPr lang="en-US" sz="2000" b="1" dirty="0">
                <a:latin typeface="Helvetica" panose="020B0604020202020204" pitchFamily="34" charset="0"/>
                <a:cs typeface="Helvetica" panose="020B0604020202020204" pitchFamily="34" charset="0"/>
              </a:rPr>
              <a:t>STATEMENT 11. OTOLARYNGOLOGY REFERRAL: The clinician should refer a patient to an otolaryngologist when abnormal vocal fold mobility is identified after thyroid surgery.</a:t>
            </a:r>
            <a:r>
              <a:rPr lang="en-US" sz="2000"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Recommendation based on observational studies with a preponderance of benefit over harm.</a:t>
            </a:r>
          </a:p>
          <a:p>
            <a:pPr marL="0" indent="0">
              <a:lnSpc>
                <a:spcPct val="110000"/>
              </a:lnSpc>
              <a:spcAft>
                <a:spcPts val="0"/>
              </a:spcAft>
              <a:buNone/>
            </a:pPr>
            <a:endParaRPr lang="en-US" sz="2000" u="sng" dirty="0">
              <a:latin typeface="Helvetica" panose="020B0604020202020204" pitchFamily="34" charset="0"/>
              <a:cs typeface="Helvetica" panose="020B0604020202020204" pitchFamily="34" charset="0"/>
            </a:endParaRPr>
          </a:p>
          <a:p>
            <a:pPr marL="0" indent="0">
              <a:lnSpc>
                <a:spcPct val="110000"/>
              </a:lnSpc>
              <a:spcAft>
                <a:spcPts val="0"/>
              </a:spcAft>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Awareness of the opportunities for early surgical intervention, confirmation of the laryngeal findings, determination of appropriate treatment plan, facilitates shared decision making, facilitates coordination with speech-language pathologist in care of patient </a:t>
            </a:r>
          </a:p>
          <a:p>
            <a:pPr marL="0" indent="0">
              <a:lnSpc>
                <a:spcPct val="110000"/>
              </a:lnSpc>
              <a:spcAft>
                <a:spcPts val="0"/>
              </a:spcAft>
              <a:buNone/>
            </a:pPr>
            <a:r>
              <a:rPr lang="en-US" sz="2000" b="1" u="sng" dirty="0">
                <a:latin typeface="Helvetica" panose="020B0604020202020204" pitchFamily="34" charset="0"/>
                <a:cs typeface="Helvetica" panose="020B0604020202020204" pitchFamily="34" charset="0"/>
              </a:rPr>
              <a:t>Risk, harm, cost:</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Cost, time, access</a:t>
            </a:r>
            <a:endParaRPr lang="en-US" altLang="en-US" sz="2000" i="1" dirty="0">
              <a:latin typeface="Helvetica" pitchFamily="34" charset="0"/>
              <a:cs typeface="Helvetica" panose="020B0604020202020204" pitchFamily="34" charset="0"/>
            </a:endParaRPr>
          </a:p>
        </p:txBody>
      </p:sp>
    </p:spTree>
    <p:extLst>
      <p:ext uri="{BB962C8B-B14F-4D97-AF65-F5344CB8AC3E}">
        <p14:creationId xmlns:p14="http://schemas.microsoft.com/office/powerpoint/2010/main" val="1902413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E5E02-574F-47CA-83F6-A5A5C248CC78}"/>
              </a:ext>
            </a:extLst>
          </p:cNvPr>
          <p:cNvSpPr>
            <a:spLocks noGrp="1"/>
          </p:cNvSpPr>
          <p:nvPr>
            <p:ph type="title"/>
          </p:nvPr>
        </p:nvSpPr>
        <p:spPr/>
        <p:txBody>
          <a:bodyPr/>
          <a:lstStyle/>
          <a:p>
            <a:r>
              <a:rPr lang="en-US" dirty="0"/>
              <a:t>KAS 11: Otolaryngology Referral</a:t>
            </a:r>
          </a:p>
        </p:txBody>
      </p:sp>
      <p:sp>
        <p:nvSpPr>
          <p:cNvPr id="3" name="Content Placeholder 2">
            <a:extLst>
              <a:ext uri="{FF2B5EF4-FFF2-40B4-BE49-F238E27FC236}">
                <a16:creationId xmlns:a16="http://schemas.microsoft.com/office/drawing/2014/main" id="{8B32AAC0-C6E1-4BFD-8BBF-0918C8CF26B9}"/>
              </a:ext>
            </a:extLst>
          </p:cNvPr>
          <p:cNvSpPr>
            <a:spLocks noGrp="1"/>
          </p:cNvSpPr>
          <p:nvPr>
            <p:ph idx="1"/>
          </p:nvPr>
        </p:nvSpPr>
        <p:spPr/>
        <p:txBody>
          <a:bodyPr>
            <a:normAutofit/>
          </a:bodyPr>
          <a:lstStyle/>
          <a:p>
            <a:pPr marL="0" indent="0">
              <a:spcAft>
                <a:spcPts val="1200"/>
              </a:spcAft>
              <a:buNone/>
            </a:pPr>
            <a:r>
              <a:rPr lang="en-US" sz="2000" b="1" dirty="0">
                <a:latin typeface="Helvetica"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Aggregate evidence quality:</a:t>
            </a:r>
            <a:r>
              <a:rPr lang="en-US" sz="2000" dirty="0">
                <a:latin typeface="Helvetica" pitchFamily="34" charset="0"/>
                <a:cs typeface="Helvetica" panose="020B0604020202020204" pitchFamily="34" charset="0"/>
              </a:rPr>
              <a:t>  Grade C, before and after studies showing voice improvement after surgical intervention</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Benefit-harm assessment: </a:t>
            </a:r>
            <a:r>
              <a:rPr lang="en-US" sz="2000" dirty="0">
                <a:latin typeface="Helvetica" panose="020B0604020202020204" pitchFamily="34" charset="0"/>
                <a:cs typeface="Helvetica" panose="020B0604020202020204" pitchFamily="34" charset="0"/>
              </a:rPr>
              <a:t>Preponderance of benefit</a:t>
            </a:r>
          </a:p>
          <a:p>
            <a:pPr marL="0" indent="0">
              <a:lnSpc>
                <a:spcPct val="120000"/>
              </a:lnSpc>
              <a:spcBef>
                <a:spcPts val="0"/>
              </a:spcBef>
              <a:spcAft>
                <a:spcPts val="200"/>
              </a:spcAft>
              <a:buNone/>
            </a:pPr>
            <a:r>
              <a:rPr lang="en-US" sz="2000" dirty="0">
                <a:latin typeface="Helvetica" panose="020B0604020202020204" pitchFamily="34" charset="0"/>
                <a:cs typeface="Helvetica" panose="020B0604020202020204" pitchFamily="34" charset="0"/>
              </a:rPr>
              <a:t>Value judgments: None</a:t>
            </a:r>
          </a:p>
          <a:p>
            <a:pPr marL="0" indent="0">
              <a:lnSpc>
                <a:spcPct val="120000"/>
              </a:lnSpc>
              <a:spcBef>
                <a:spcPts val="0"/>
              </a:spcBef>
              <a:spcAft>
                <a:spcPts val="200"/>
              </a:spcAft>
              <a:buNone/>
            </a:pPr>
            <a:r>
              <a:rPr lang="en-US" sz="2000" dirty="0">
                <a:latin typeface="Helvetica" panose="020B0604020202020204" pitchFamily="34" charset="0"/>
                <a:cs typeface="Helvetica" panose="020B0604020202020204" pitchFamily="34" charset="0"/>
              </a:rPr>
              <a:t>Intentional vagueness: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Role of patient preferences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Exclusions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Policy Level</a:t>
            </a:r>
            <a:r>
              <a:rPr lang="en-US" sz="20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12340512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A5FA-96D7-432B-AA20-A19928B3E100}"/>
              </a:ext>
            </a:extLst>
          </p:cNvPr>
          <p:cNvSpPr>
            <a:spLocks noGrp="1"/>
          </p:cNvSpPr>
          <p:nvPr>
            <p:ph type="title"/>
          </p:nvPr>
        </p:nvSpPr>
        <p:spPr/>
        <p:txBody>
          <a:bodyPr/>
          <a:lstStyle/>
          <a:p>
            <a:r>
              <a:rPr lang="en-US" dirty="0"/>
              <a:t>KAS 12: Vocal Rehabilitation</a:t>
            </a:r>
          </a:p>
        </p:txBody>
      </p:sp>
      <p:sp>
        <p:nvSpPr>
          <p:cNvPr id="3" name="Content Placeholder 2">
            <a:extLst>
              <a:ext uri="{FF2B5EF4-FFF2-40B4-BE49-F238E27FC236}">
                <a16:creationId xmlns:a16="http://schemas.microsoft.com/office/drawing/2014/main" id="{E40EF95C-6210-46BC-A89A-77005920C5A3}"/>
              </a:ext>
            </a:extLst>
          </p:cNvPr>
          <p:cNvSpPr>
            <a:spLocks noGrp="1"/>
          </p:cNvSpPr>
          <p:nvPr>
            <p:ph idx="1"/>
          </p:nvPr>
        </p:nvSpPr>
        <p:spPr/>
        <p:txBody>
          <a:bodyPr>
            <a:noAutofit/>
          </a:bodyPr>
          <a:lstStyle/>
          <a:p>
            <a:pPr marL="0" indent="0">
              <a:lnSpc>
                <a:spcPct val="110000"/>
              </a:lnSpc>
              <a:spcAft>
                <a:spcPts val="0"/>
              </a:spcAft>
              <a:buNone/>
            </a:pPr>
            <a:r>
              <a:rPr lang="en-US" sz="2000" b="1" dirty="0">
                <a:latin typeface="Helvetica" panose="020B0604020202020204" pitchFamily="34" charset="0"/>
                <a:cs typeface="Helvetica" panose="020B0604020202020204" pitchFamily="34" charset="0"/>
              </a:rPr>
              <a:t>STATEMENT 12. </a:t>
            </a:r>
            <a:r>
              <a:rPr lang="en-US" sz="2000" b="1" dirty="0"/>
              <a:t>VOICE REHABILITATION: Clinicians should counsel patients with voice change or abnormal vocal fold mobility after thyroid surgery on options for voice rehabilitation.</a:t>
            </a:r>
            <a:r>
              <a:rPr lang="en-US" sz="2000" dirty="0"/>
              <a:t> </a:t>
            </a:r>
            <a:r>
              <a:rPr lang="en-US" sz="2000" i="1" dirty="0"/>
              <a:t>Recommendation based on systematic reviews and observational studies with a preponderance of benefit over harm.</a:t>
            </a:r>
          </a:p>
          <a:p>
            <a:pPr marL="0" indent="0">
              <a:lnSpc>
                <a:spcPct val="110000"/>
              </a:lnSpc>
              <a:spcAft>
                <a:spcPts val="0"/>
              </a:spcAft>
              <a:buNone/>
            </a:pPr>
            <a:endParaRPr lang="en-US" sz="2000" u="sng" dirty="0">
              <a:solidFill>
                <a:schemeClr val="accent2"/>
              </a:solidFill>
              <a:latin typeface="Helvetica" panose="020B0604020202020204" pitchFamily="34" charset="0"/>
              <a:cs typeface="Helvetica" panose="020B0604020202020204" pitchFamily="34" charset="0"/>
            </a:endParaRPr>
          </a:p>
          <a:p>
            <a:pPr marL="0" indent="0">
              <a:lnSpc>
                <a:spcPct val="110000"/>
              </a:lnSpc>
              <a:spcAft>
                <a:spcPts val="0"/>
              </a:spcAft>
              <a:buNone/>
            </a:pPr>
            <a:r>
              <a:rPr lang="en-US" sz="2000" b="1" u="sng" dirty="0">
                <a:latin typeface="Helvetica" panose="020B0604020202020204" pitchFamily="34" charset="0"/>
                <a:cs typeface="Helvetica" panose="020B0604020202020204" pitchFamily="34" charset="0"/>
              </a:rPr>
              <a:t>Benefits</a:t>
            </a:r>
            <a:r>
              <a:rPr lang="en-US" sz="2000" u="sng" dirty="0">
                <a:latin typeface="Helvetica" panose="020B0604020202020204" pitchFamily="34" charset="0"/>
                <a:cs typeface="Helvetica" panose="020B0604020202020204" pitchFamily="34" charset="0"/>
              </a:rPr>
              <a:t>:</a:t>
            </a:r>
            <a:r>
              <a:rPr lang="en-US" sz="2000" dirty="0">
                <a:latin typeface="Helvetica" panose="020B0604020202020204" pitchFamily="34" charset="0"/>
                <a:cs typeface="Helvetica" panose="020B0604020202020204" pitchFamily="34" charset="0"/>
              </a:rPr>
              <a:t> Facilitates informed decision making, reduces anxiety, improves awareness of options for rehabilitation</a:t>
            </a:r>
          </a:p>
          <a:p>
            <a:pPr marL="0" indent="0">
              <a:lnSpc>
                <a:spcPct val="110000"/>
              </a:lnSpc>
              <a:spcAft>
                <a:spcPts val="0"/>
              </a:spcAft>
              <a:buNone/>
            </a:pPr>
            <a:r>
              <a:rPr lang="en-US" sz="2000" b="1" u="sng" dirty="0">
                <a:latin typeface="Helvetica" panose="020B0604020202020204" pitchFamily="34" charset="0"/>
                <a:cs typeface="Helvetica" panose="020B0604020202020204" pitchFamily="34" charset="0"/>
              </a:rPr>
              <a:t>Risk, harm, cost:</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None for counseling; cost for implementation of voice therapy may be significant, depending on patient’s insurance status</a:t>
            </a:r>
            <a:endParaRPr lang="en-US" sz="20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53791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A5FA-96D7-432B-AA20-A19928B3E100}"/>
              </a:ext>
            </a:extLst>
          </p:cNvPr>
          <p:cNvSpPr>
            <a:spLocks noGrp="1"/>
          </p:cNvSpPr>
          <p:nvPr>
            <p:ph type="title"/>
          </p:nvPr>
        </p:nvSpPr>
        <p:spPr/>
        <p:txBody>
          <a:bodyPr/>
          <a:lstStyle/>
          <a:p>
            <a:r>
              <a:rPr lang="en-US" dirty="0"/>
              <a:t>KAS 12: Vocal Rehabilitation</a:t>
            </a:r>
          </a:p>
        </p:txBody>
      </p:sp>
      <p:sp>
        <p:nvSpPr>
          <p:cNvPr id="3" name="Content Placeholder 2">
            <a:extLst>
              <a:ext uri="{FF2B5EF4-FFF2-40B4-BE49-F238E27FC236}">
                <a16:creationId xmlns:a16="http://schemas.microsoft.com/office/drawing/2014/main" id="{E40EF95C-6210-46BC-A89A-77005920C5A3}"/>
              </a:ext>
            </a:extLst>
          </p:cNvPr>
          <p:cNvSpPr>
            <a:spLocks noGrp="1"/>
          </p:cNvSpPr>
          <p:nvPr>
            <p:ph idx="1"/>
          </p:nvPr>
        </p:nvSpPr>
        <p:spPr/>
        <p:txBody>
          <a:bodyPr>
            <a:normAutofit fontScale="92500" lnSpcReduction="10000"/>
          </a:bodyPr>
          <a:lstStyle/>
          <a:p>
            <a:pPr marL="0" indent="0">
              <a:spcAft>
                <a:spcPts val="1200"/>
              </a:spcAft>
              <a:buNone/>
            </a:pPr>
            <a:r>
              <a:rPr lang="en-US" sz="20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Aggregate evidence quality</a:t>
            </a:r>
            <a:r>
              <a:rPr lang="en-US" sz="2000" dirty="0">
                <a:latin typeface="Helvetica" panose="020B0604020202020204" pitchFamily="34" charset="0"/>
                <a:cs typeface="Helvetica" panose="020B0604020202020204" pitchFamily="34" charset="0"/>
              </a:rPr>
              <a:t>: Grade B, systematic reviews on the benefits of counseling in general on health care outcomes; Grade C, observational studies on the effectiveness of interventions for voice rehabilitation </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Benefit-harm assessment</a:t>
            </a:r>
            <a:r>
              <a:rPr lang="en-US" sz="2000" dirty="0">
                <a:latin typeface="Helvetica" panose="020B0604020202020204" pitchFamily="34" charset="0"/>
                <a:cs typeface="Helvetica" panose="020B0604020202020204" pitchFamily="34" charset="0"/>
              </a:rPr>
              <a:t>: Preponderance of benefit</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Value judgments</a:t>
            </a:r>
            <a:r>
              <a:rPr lang="en-US" sz="2000" dirty="0">
                <a:latin typeface="Helvetica" panose="020B0604020202020204" pitchFamily="34" charset="0"/>
                <a:cs typeface="Helvetica" panose="020B0604020202020204" pitchFamily="34" charset="0"/>
              </a:rPr>
              <a:t>: Benefits seen in clinical studies from pursuing these options have been extrapolated to a beneficial effect from counseling the patient and increasing awareness </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Intentional vagueness: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Role of patient preferences</a:t>
            </a:r>
            <a:r>
              <a:rPr lang="en-US" sz="2000" dirty="0">
                <a:latin typeface="Helvetica" panose="020B0604020202020204" pitchFamily="34" charset="0"/>
                <a:cs typeface="Helvetica" panose="020B0604020202020204" pitchFamily="34" charset="0"/>
              </a:rPr>
              <a:t>: Substantial regarding the method and extent of counseling provided</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Exclusions</a:t>
            </a:r>
            <a:r>
              <a:rPr lang="en-US" sz="20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2000" u="sng" dirty="0">
                <a:latin typeface="Helvetica" panose="020B0604020202020204" pitchFamily="34" charset="0"/>
                <a:cs typeface="Helvetica" panose="020B0604020202020204" pitchFamily="34" charset="0"/>
              </a:rPr>
              <a:t>Policy Level</a:t>
            </a:r>
            <a:r>
              <a:rPr lang="en-US" sz="2000" dirty="0">
                <a:latin typeface="Helvetica" panose="020B0604020202020204" pitchFamily="34" charset="0"/>
                <a:cs typeface="Helvetica" panose="020B0604020202020204" pitchFamily="34" charset="0"/>
              </a:rPr>
              <a:t>: Recommendation</a:t>
            </a:r>
          </a:p>
        </p:txBody>
      </p:sp>
    </p:spTree>
    <p:extLst>
      <p:ext uri="{BB962C8B-B14F-4D97-AF65-F5344CB8AC3E}">
        <p14:creationId xmlns:p14="http://schemas.microsoft.com/office/powerpoint/2010/main" val="622932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E891C-2154-417E-A74B-1FACF1341F87}"/>
              </a:ext>
            </a:extLst>
          </p:cNvPr>
          <p:cNvSpPr>
            <a:spLocks noGrp="1"/>
          </p:cNvSpPr>
          <p:nvPr>
            <p:ph type="title"/>
          </p:nvPr>
        </p:nvSpPr>
        <p:spPr/>
        <p:txBody>
          <a:bodyPr/>
          <a:lstStyle/>
          <a:p>
            <a:r>
              <a:rPr lang="en-US" dirty="0"/>
              <a:t>In Summary</a:t>
            </a:r>
          </a:p>
        </p:txBody>
      </p:sp>
      <p:pic>
        <p:nvPicPr>
          <p:cNvPr id="4" name="Content Placeholder 3">
            <a:extLst>
              <a:ext uri="{FF2B5EF4-FFF2-40B4-BE49-F238E27FC236}">
                <a16:creationId xmlns:a16="http://schemas.microsoft.com/office/drawing/2014/main" id="{0FBCD193-11C3-4B4E-A2C6-46EE9DAF67F1}"/>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1436717" y="1633559"/>
            <a:ext cx="9318565" cy="431639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24850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3322E-BB05-473F-8CED-397F1921C648}"/>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64AA88E6-8FE3-46F9-BE66-F36A1FB8B118}"/>
              </a:ext>
            </a:extLst>
          </p:cNvPr>
          <p:cNvSpPr>
            <a:spLocks noGrp="1"/>
          </p:cNvSpPr>
          <p:nvPr>
            <p:ph idx="1"/>
          </p:nvPr>
        </p:nvSpPr>
        <p:spPr/>
        <p:txBody>
          <a:bodyPr>
            <a:normAutofit fontScale="92500" lnSpcReduction="10000"/>
          </a:bodyPr>
          <a:lstStyle/>
          <a:p>
            <a:pPr marL="285750" indent="-285750">
              <a:spcAft>
                <a:spcPts val="1200"/>
              </a:spcAft>
            </a:pPr>
            <a:r>
              <a:rPr lang="en-US" dirty="0">
                <a:latin typeface="Helvetica" panose="020B0604020202020204" pitchFamily="34" charset="0"/>
                <a:cs typeface="Helvetica" panose="020B0604020202020204" pitchFamily="34" charset="0"/>
              </a:rPr>
              <a:t>Investigate methods to avoid unnecessarily extensive or bilateral thyroid surgery, including methods to increase accuracy of FNAB in predicting malignancy. </a:t>
            </a:r>
          </a:p>
          <a:p>
            <a:pPr marL="285750" indent="-285750">
              <a:spcAft>
                <a:spcPts val="1200"/>
              </a:spcAft>
            </a:pPr>
            <a:r>
              <a:rPr lang="en-US" dirty="0">
                <a:latin typeface="Helvetica" panose="020B0604020202020204" pitchFamily="34" charset="0"/>
                <a:cs typeface="Helvetica" panose="020B0604020202020204" pitchFamily="34" charset="0"/>
              </a:rPr>
              <a:t>Investigate what patient subgroups are at highest risk for RLN paralysis at thyroidectomy.</a:t>
            </a:r>
          </a:p>
          <a:p>
            <a:pPr marL="285750" indent="-285750">
              <a:spcAft>
                <a:spcPts val="1200"/>
              </a:spcAft>
            </a:pPr>
            <a:r>
              <a:rPr lang="en-US" dirty="0">
                <a:latin typeface="Helvetica" panose="020B0604020202020204" pitchFamily="34" charset="0"/>
                <a:cs typeface="Helvetica" panose="020B0604020202020204" pitchFamily="34" charset="0"/>
              </a:rPr>
              <a:t>Determine how surgeons can learn maximally from their own surgical cases and complications.</a:t>
            </a:r>
          </a:p>
          <a:p>
            <a:pPr marL="285750" indent="-285750">
              <a:spcAft>
                <a:spcPts val="1200"/>
              </a:spcAft>
            </a:pPr>
            <a:r>
              <a:rPr lang="en-US" dirty="0">
                <a:latin typeface="Helvetica" panose="020B0604020202020204" pitchFamily="34" charset="0"/>
                <a:cs typeface="Helvetica" panose="020B0604020202020204" pitchFamily="34" charset="0"/>
              </a:rPr>
              <a:t>Develop learning tools for both patients and physicians to optimize shared decision making around the time of thyroidectomy.</a:t>
            </a:r>
          </a:p>
        </p:txBody>
      </p:sp>
    </p:spTree>
    <p:extLst>
      <p:ext uri="{BB962C8B-B14F-4D97-AF65-F5344CB8AC3E}">
        <p14:creationId xmlns:p14="http://schemas.microsoft.com/office/powerpoint/2010/main" val="2865053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3322E-BB05-473F-8CED-397F1921C648}"/>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64AA88E6-8FE3-46F9-BE66-F36A1FB8B118}"/>
              </a:ext>
            </a:extLst>
          </p:cNvPr>
          <p:cNvSpPr>
            <a:spLocks noGrp="1"/>
          </p:cNvSpPr>
          <p:nvPr>
            <p:ph idx="1"/>
          </p:nvPr>
        </p:nvSpPr>
        <p:spPr/>
        <p:txBody>
          <a:bodyPr>
            <a:normAutofit fontScale="92500" lnSpcReduction="20000"/>
          </a:bodyPr>
          <a:lstStyle/>
          <a:p>
            <a:pPr marL="285750" indent="-285750">
              <a:spcAft>
                <a:spcPts val="1200"/>
              </a:spcAft>
            </a:pPr>
            <a:r>
              <a:rPr lang="en-US" dirty="0">
                <a:latin typeface="Helvetica" panose="020B0604020202020204" pitchFamily="34" charset="0"/>
                <a:cs typeface="Helvetica" panose="020B0604020202020204" pitchFamily="34" charset="0"/>
              </a:rPr>
              <a:t>Further research on endotracheal tube size, shape, and cuff dynamics to optimize voice around the time of thyroidectomy or other general anesthetic requiring intubation. </a:t>
            </a:r>
          </a:p>
          <a:p>
            <a:pPr marL="285750" indent="-285750">
              <a:spcAft>
                <a:spcPts val="1200"/>
              </a:spcAft>
            </a:pPr>
            <a:r>
              <a:rPr lang="en-US" dirty="0">
                <a:latin typeface="Helvetica" panose="020B0604020202020204" pitchFamily="34" charset="0"/>
                <a:cs typeface="Helvetica" panose="020B0604020202020204" pitchFamily="34" charset="0"/>
              </a:rPr>
              <a:t>Further research on the current practices of surgeons during thyroidectomy including the number of cases where the nerve is not identified. </a:t>
            </a:r>
          </a:p>
          <a:p>
            <a:pPr marL="285750" indent="-285750">
              <a:spcAft>
                <a:spcPts val="1200"/>
              </a:spcAft>
            </a:pPr>
            <a:r>
              <a:rPr lang="en-US" dirty="0">
                <a:latin typeface="Helvetica" panose="020B0604020202020204" pitchFamily="34" charset="0"/>
                <a:cs typeface="Helvetica" panose="020B0604020202020204" pitchFamily="34" charset="0"/>
              </a:rPr>
              <a:t>Further research on the utility of corticosteroids perioperatively, particularly their impact on voice outcomes.</a:t>
            </a:r>
          </a:p>
          <a:p>
            <a:pPr marL="285750" indent="-285750">
              <a:spcAft>
                <a:spcPts val="1200"/>
              </a:spcAft>
            </a:pPr>
            <a:r>
              <a:rPr lang="en-US" dirty="0">
                <a:latin typeface="Helvetica" panose="020B0604020202020204" pitchFamily="34" charset="0"/>
                <a:cs typeface="Helvetica" panose="020B0604020202020204" pitchFamily="34" charset="0"/>
              </a:rPr>
              <a:t>Evaluate patterns and utility of otolaryngology referral and treatment of vocal fold paralysis</a:t>
            </a:r>
            <a:endParaRPr lang="en-US" dirty="0"/>
          </a:p>
        </p:txBody>
      </p:sp>
    </p:spTree>
    <p:extLst>
      <p:ext uri="{BB962C8B-B14F-4D97-AF65-F5344CB8AC3E}">
        <p14:creationId xmlns:p14="http://schemas.microsoft.com/office/powerpoint/2010/main" val="4076654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pic>
        <p:nvPicPr>
          <p:cNvPr id="7" name="Content Placeholder 6" descr="A screenshot of a social media post&#10;&#10;Description automatically generated">
            <a:extLst>
              <a:ext uri="{FF2B5EF4-FFF2-40B4-BE49-F238E27FC236}">
                <a16:creationId xmlns:a16="http://schemas.microsoft.com/office/drawing/2014/main" id="{B95E9274-6210-42CA-9417-05B11E1FDD19}"/>
              </a:ext>
            </a:extLst>
          </p:cNvPr>
          <p:cNvPicPr>
            <a:picLocks noGrp="1" noChangeAspect="1"/>
          </p:cNvPicPr>
          <p:nvPr>
            <p:ph idx="1"/>
          </p:nvPr>
        </p:nvPicPr>
        <p:blipFill>
          <a:blip r:embed="rId2"/>
          <a:stretch>
            <a:fillRect/>
          </a:stretch>
        </p:blipFill>
        <p:spPr>
          <a:xfrm>
            <a:off x="3797093" y="3068511"/>
            <a:ext cx="5922293" cy="3342737"/>
          </a:xfrm>
        </p:spPr>
      </p:pic>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5" y="1712734"/>
            <a:ext cx="4904236" cy="624175"/>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4" y="2434034"/>
            <a:ext cx="5155906" cy="656206"/>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37C55-373B-4803-AD38-2D02053E1375}"/>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5312EDEA-FE9B-479A-9081-64C8F7FDA00C}"/>
              </a:ext>
            </a:extLst>
          </p:cNvPr>
          <p:cNvSpPr>
            <a:spLocks noGrp="1"/>
          </p:cNvSpPr>
          <p:nvPr>
            <p:ph idx="1"/>
          </p:nvPr>
        </p:nvSpPr>
        <p:spPr/>
        <p:txBody>
          <a:bodyPr/>
          <a:lstStyle/>
          <a:p>
            <a:pPr marL="971550" indent="-457200">
              <a:spcBef>
                <a:spcPts val="1200"/>
              </a:spcBef>
              <a:spcAft>
                <a:spcPts val="1200"/>
              </a:spcAft>
              <a:buClr>
                <a:srgbClr val="C0040F"/>
              </a:buClr>
            </a:pPr>
            <a:r>
              <a:rPr lang="en-US" dirty="0" err="1">
                <a:latin typeface="Helvetica"/>
                <a:cs typeface="Helvetica"/>
              </a:rPr>
              <a:t>Sujana</a:t>
            </a:r>
            <a:r>
              <a:rPr lang="en-US" dirty="0">
                <a:latin typeface="Helvetica"/>
                <a:cs typeface="Helvetica"/>
              </a:rPr>
              <a:t> S. Chandrasekhar, MD (Chair)</a:t>
            </a:r>
          </a:p>
          <a:p>
            <a:pPr marL="990600" indent="-457200">
              <a:spcBef>
                <a:spcPts val="1200"/>
              </a:spcBef>
              <a:spcAft>
                <a:spcPts val="1200"/>
              </a:spcAft>
              <a:buClr>
                <a:srgbClr val="C0040F"/>
              </a:buClr>
            </a:pPr>
            <a:r>
              <a:rPr lang="en-US" dirty="0">
                <a:latin typeface="Helvetica"/>
                <a:cs typeface="Helvetica"/>
              </a:rPr>
              <a:t>Gregory W. Randolph, MD (Assistant Chair)</a:t>
            </a:r>
          </a:p>
          <a:p>
            <a:pPr marL="990600" indent="-457200">
              <a:spcBef>
                <a:spcPts val="1200"/>
              </a:spcBef>
              <a:spcAft>
                <a:spcPts val="1200"/>
              </a:spcAft>
              <a:buClr>
                <a:srgbClr val="C0040F"/>
              </a:buClr>
            </a:pPr>
            <a:r>
              <a:rPr lang="en-US" dirty="0">
                <a:latin typeface="Helvetica"/>
                <a:cs typeface="Helvetica"/>
              </a:rPr>
              <a:t>Michael D. Seidman, MD, (Assistant Chair)</a:t>
            </a:r>
          </a:p>
          <a:p>
            <a:pPr marL="990600" indent="-457200">
              <a:spcBef>
                <a:spcPts val="1200"/>
              </a:spcBef>
              <a:spcAft>
                <a:spcPts val="1200"/>
              </a:spcAft>
              <a:buClr>
                <a:srgbClr val="C0040F"/>
              </a:buClr>
            </a:pPr>
            <a:r>
              <a:rPr lang="en-US" dirty="0">
                <a:latin typeface="Helvetica"/>
                <a:cs typeface="Helvetica"/>
              </a:rPr>
              <a:t>Richard M. Rosenfeld, MD, MPH (Methodologist)</a:t>
            </a:r>
          </a:p>
        </p:txBody>
      </p:sp>
    </p:spTree>
    <p:extLst>
      <p:ext uri="{BB962C8B-B14F-4D97-AF65-F5344CB8AC3E}">
        <p14:creationId xmlns:p14="http://schemas.microsoft.com/office/powerpoint/2010/main" val="102666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67EA7-F7C7-4D5D-BEC1-6D08CACF5683}"/>
              </a:ext>
            </a:extLst>
          </p:cNvPr>
          <p:cNvSpPr>
            <a:spLocks noGrp="1"/>
          </p:cNvSpPr>
          <p:nvPr>
            <p:ph type="title"/>
          </p:nvPr>
        </p:nvSpPr>
        <p:spPr/>
        <p:txBody>
          <a:bodyPr/>
          <a:lstStyle/>
          <a:p>
            <a:r>
              <a:rPr lang="en-US" dirty="0"/>
              <a:t>Multi-Disciplinary Panel</a:t>
            </a:r>
          </a:p>
        </p:txBody>
      </p:sp>
      <p:pic>
        <p:nvPicPr>
          <p:cNvPr id="4" name="table">
            <a:extLst>
              <a:ext uri="{FF2B5EF4-FFF2-40B4-BE49-F238E27FC236}">
                <a16:creationId xmlns:a16="http://schemas.microsoft.com/office/drawing/2014/main" id="{5B0F83E0-D37E-4ED4-9B4E-8BABB7AE3970}"/>
              </a:ext>
            </a:extLst>
          </p:cNvPr>
          <p:cNvPicPr>
            <a:picLocks noGrp="1" noChangeAspect="1"/>
          </p:cNvPicPr>
          <p:nvPr>
            <p:ph idx="1"/>
          </p:nvPr>
        </p:nvPicPr>
        <p:blipFill>
          <a:blip r:embed="rId2"/>
          <a:stretch>
            <a:fillRect/>
          </a:stretch>
        </p:blipFill>
        <p:spPr>
          <a:xfrm>
            <a:off x="2936478" y="1304496"/>
            <a:ext cx="6319043" cy="4781979"/>
          </a:xfrm>
          <a:prstGeom prst="rect">
            <a:avLst/>
          </a:prstGeom>
        </p:spPr>
      </p:pic>
    </p:spTree>
    <p:extLst>
      <p:ext uri="{BB962C8B-B14F-4D97-AF65-F5344CB8AC3E}">
        <p14:creationId xmlns:p14="http://schemas.microsoft.com/office/powerpoint/2010/main" val="244029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F6A37-029D-4DDA-8CF0-804EB490B00A}"/>
              </a:ext>
            </a:extLst>
          </p:cNvPr>
          <p:cNvSpPr>
            <a:spLocks noGrp="1"/>
          </p:cNvSpPr>
          <p:nvPr>
            <p:ph type="title"/>
          </p:nvPr>
        </p:nvSpPr>
        <p:spPr/>
        <p:txBody>
          <a:bodyPr/>
          <a:lstStyle/>
          <a:p>
            <a:r>
              <a:rPr lang="en-US" dirty="0"/>
              <a:t>CPG Goals</a:t>
            </a:r>
          </a:p>
        </p:txBody>
      </p:sp>
      <p:sp>
        <p:nvSpPr>
          <p:cNvPr id="3" name="Content Placeholder 2">
            <a:extLst>
              <a:ext uri="{FF2B5EF4-FFF2-40B4-BE49-F238E27FC236}">
                <a16:creationId xmlns:a16="http://schemas.microsoft.com/office/drawing/2014/main" id="{37E1C55C-A738-4117-AA77-73AA02D3B328}"/>
              </a:ext>
            </a:extLst>
          </p:cNvPr>
          <p:cNvSpPr>
            <a:spLocks noGrp="1"/>
          </p:cNvSpPr>
          <p:nvPr>
            <p:ph idx="1"/>
          </p:nvPr>
        </p:nvSpPr>
        <p:spPr/>
        <p:txBody>
          <a:bodyPr>
            <a:normAutofit/>
          </a:bodyPr>
          <a:lstStyle/>
          <a:p>
            <a:pPr marL="990600" indent="-457200">
              <a:lnSpc>
                <a:spcPct val="100000"/>
              </a:lnSpc>
              <a:spcBef>
                <a:spcPts val="0"/>
              </a:spcBef>
              <a:spcAft>
                <a:spcPts val="600"/>
              </a:spcAft>
              <a:buClr>
                <a:srgbClr val="C0040F"/>
              </a:buClr>
            </a:pPr>
            <a:r>
              <a:rPr lang="en-US" dirty="0">
                <a:latin typeface="Helvetica"/>
                <a:cs typeface="Helvetica"/>
              </a:rPr>
              <a:t>Focus on quality improvement opportunities</a:t>
            </a:r>
            <a:endParaRPr lang="en-US" sz="1400" dirty="0">
              <a:latin typeface="Helvetica"/>
              <a:cs typeface="Helvetica"/>
            </a:endParaRPr>
          </a:p>
          <a:p>
            <a:pPr marL="990600" indent="-457200">
              <a:lnSpc>
                <a:spcPct val="100000"/>
              </a:lnSpc>
              <a:spcBef>
                <a:spcPts val="0"/>
              </a:spcBef>
              <a:spcAft>
                <a:spcPts val="600"/>
              </a:spcAft>
              <a:buClr>
                <a:srgbClr val="C0040F"/>
              </a:buClr>
            </a:pPr>
            <a:r>
              <a:rPr lang="en-US" dirty="0">
                <a:latin typeface="Helvetica"/>
                <a:cs typeface="Helvetica"/>
              </a:rPr>
              <a:t>Define actionable statements for clinicians regardless of discipline to improve care</a:t>
            </a:r>
            <a:endParaRPr lang="en-US" sz="1400" dirty="0">
              <a:latin typeface="Helvetica"/>
              <a:cs typeface="Helvetica"/>
            </a:endParaRPr>
          </a:p>
          <a:p>
            <a:pPr marL="990600" indent="-457200">
              <a:lnSpc>
                <a:spcPct val="100000"/>
              </a:lnSpc>
              <a:spcBef>
                <a:spcPts val="0"/>
              </a:spcBef>
              <a:spcAft>
                <a:spcPts val="600"/>
              </a:spcAft>
              <a:buClr>
                <a:srgbClr val="C0040F"/>
              </a:buClr>
            </a:pPr>
            <a:r>
              <a:rPr lang="en-US" dirty="0">
                <a:latin typeface="Helvetica"/>
                <a:cs typeface="Helvetica"/>
              </a:rPr>
              <a:t>The guideline is not intended to be comprehensive</a:t>
            </a:r>
            <a:endParaRPr lang="en-US" sz="1400" dirty="0">
              <a:latin typeface="Helvetica"/>
              <a:cs typeface="Helvetica"/>
            </a:endParaRPr>
          </a:p>
          <a:p>
            <a:pPr marL="990600" indent="-457200">
              <a:lnSpc>
                <a:spcPct val="100000"/>
              </a:lnSpc>
              <a:spcBef>
                <a:spcPts val="0"/>
              </a:spcBef>
              <a:spcAft>
                <a:spcPts val="600"/>
              </a:spcAft>
              <a:buClr>
                <a:srgbClr val="C0040F"/>
              </a:buClr>
            </a:pPr>
            <a:r>
              <a:rPr lang="en-US" dirty="0">
                <a:latin typeface="Helvetica"/>
                <a:cs typeface="Helvetica"/>
              </a:rPr>
              <a:t>The guideline is not intended to limit or restrict care provided by clinicians to individual patients </a:t>
            </a:r>
          </a:p>
        </p:txBody>
      </p:sp>
    </p:spTree>
    <p:extLst>
      <p:ext uri="{BB962C8B-B14F-4D97-AF65-F5344CB8AC3E}">
        <p14:creationId xmlns:p14="http://schemas.microsoft.com/office/powerpoint/2010/main" val="3477889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0C41-1388-4B83-821E-F34A25544DD9}"/>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FA00BA94-D964-4D3C-B805-DDA2E7FDFA63}"/>
              </a:ext>
            </a:extLst>
          </p:cNvPr>
          <p:cNvSpPr>
            <a:spLocks noGrp="1"/>
          </p:cNvSpPr>
          <p:nvPr>
            <p:ph idx="1"/>
          </p:nvPr>
        </p:nvSpPr>
        <p:spPr/>
        <p:txBody>
          <a:bodyPr/>
          <a:lstStyle/>
          <a:p>
            <a:pPr>
              <a:lnSpc>
                <a:spcPct val="100000"/>
              </a:lnSpc>
              <a:spcBef>
                <a:spcPts val="1200"/>
              </a:spcBef>
              <a:spcAft>
                <a:spcPts val="1200"/>
              </a:spcAft>
              <a:buClr>
                <a:srgbClr val="C0040F"/>
              </a:buClr>
            </a:pPr>
            <a:r>
              <a:rPr lang="en-US" dirty="0">
                <a:latin typeface="Helvetica"/>
                <a:cs typeface="Helvetica"/>
              </a:rPr>
              <a:t>Developed using an explicit and transparent a priori protocol</a:t>
            </a:r>
          </a:p>
          <a:p>
            <a:pPr>
              <a:lnSpc>
                <a:spcPct val="100000"/>
              </a:lnSpc>
              <a:spcBef>
                <a:spcPts val="1200"/>
              </a:spcBef>
              <a:spcAft>
                <a:spcPts val="1200"/>
              </a:spcAft>
              <a:buClr>
                <a:srgbClr val="C0040F"/>
              </a:buClr>
            </a:pPr>
            <a:r>
              <a:rPr lang="en-US" dirty="0">
                <a:latin typeface="Helvetica"/>
                <a:cs typeface="Helvetica"/>
              </a:rPr>
              <a:t>Create actionable statements based upon the supporting evidence and associated balance of benefit and harm</a:t>
            </a:r>
          </a:p>
          <a:p>
            <a:pPr>
              <a:lnSpc>
                <a:spcPct val="100000"/>
              </a:lnSpc>
            </a:pPr>
            <a:endParaRPr lang="en-US" dirty="0"/>
          </a:p>
        </p:txBody>
      </p:sp>
    </p:spTree>
    <p:extLst>
      <p:ext uri="{BB962C8B-B14F-4D97-AF65-F5344CB8AC3E}">
        <p14:creationId xmlns:p14="http://schemas.microsoft.com/office/powerpoint/2010/main" val="208710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54177-A1EE-4574-946A-1B2E5516F3E1}"/>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8A105BB0-F3AF-4115-B3FD-A2EBE39EF90B}"/>
              </a:ext>
            </a:extLst>
          </p:cNvPr>
          <p:cNvSpPr>
            <a:spLocks noGrp="1"/>
          </p:cNvSpPr>
          <p:nvPr>
            <p:ph idx="1"/>
          </p:nvPr>
        </p:nvSpPr>
        <p:spPr/>
        <p:txBody>
          <a:bodyPr/>
          <a:lstStyle/>
          <a:p>
            <a:pPr>
              <a:lnSpc>
                <a:spcPct val="100000"/>
              </a:lnSpc>
              <a:spcBef>
                <a:spcPts val="1200"/>
              </a:spcBef>
              <a:spcAft>
                <a:spcPts val="1200"/>
              </a:spcAft>
              <a:buClr>
                <a:srgbClr val="C0040F"/>
              </a:buClr>
            </a:pPr>
            <a:r>
              <a:rPr lang="en-US" dirty="0">
                <a:latin typeface="Helvetica"/>
                <a:cs typeface="Helvetica"/>
              </a:rPr>
              <a:t>Performed by an information specialist </a:t>
            </a:r>
          </a:p>
          <a:p>
            <a:pPr>
              <a:lnSpc>
                <a:spcPct val="100000"/>
              </a:lnSpc>
              <a:spcBef>
                <a:spcPts val="1200"/>
              </a:spcBef>
              <a:spcAft>
                <a:spcPts val="1200"/>
              </a:spcAft>
              <a:buClr>
                <a:srgbClr val="C0040F"/>
              </a:buClr>
            </a:pPr>
            <a:r>
              <a:rPr lang="en-US" dirty="0">
                <a:latin typeface="Helvetica"/>
                <a:cs typeface="Helvetica"/>
              </a:rPr>
              <a:t>Clinical Practice Guidelines – 7 identified</a:t>
            </a:r>
          </a:p>
          <a:p>
            <a:pPr>
              <a:lnSpc>
                <a:spcPct val="100000"/>
              </a:lnSpc>
              <a:spcBef>
                <a:spcPts val="1200"/>
              </a:spcBef>
              <a:spcAft>
                <a:spcPts val="1200"/>
              </a:spcAft>
              <a:buClr>
                <a:srgbClr val="C0040F"/>
              </a:buClr>
            </a:pPr>
            <a:r>
              <a:rPr lang="en-US" dirty="0">
                <a:latin typeface="Helvetica"/>
                <a:cs typeface="Helvetica"/>
              </a:rPr>
              <a:t>Systematic Reviews – 50 identified</a:t>
            </a:r>
          </a:p>
          <a:p>
            <a:pPr>
              <a:lnSpc>
                <a:spcPct val="100000"/>
              </a:lnSpc>
              <a:spcBef>
                <a:spcPts val="1200"/>
              </a:spcBef>
              <a:spcAft>
                <a:spcPts val="1200"/>
              </a:spcAft>
              <a:buClr>
                <a:srgbClr val="C0040F"/>
              </a:buClr>
            </a:pPr>
            <a:r>
              <a:rPr lang="en-US" dirty="0">
                <a:latin typeface="Helvetica"/>
                <a:cs typeface="Helvetica"/>
              </a:rPr>
              <a:t>Randomized Controlled Trials – 285 identified</a:t>
            </a:r>
          </a:p>
        </p:txBody>
      </p:sp>
    </p:spTree>
    <p:extLst>
      <p:ext uri="{BB962C8B-B14F-4D97-AF65-F5344CB8AC3E}">
        <p14:creationId xmlns:p14="http://schemas.microsoft.com/office/powerpoint/2010/main" val="1100945989"/>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3941</TotalTime>
  <Words>3586</Words>
  <Application>Microsoft Office PowerPoint</Application>
  <PresentationFormat>Widescreen</PresentationFormat>
  <Paragraphs>252</Paragraphs>
  <Slides>46</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46</vt:i4>
      </vt:variant>
    </vt:vector>
  </HeadingPairs>
  <TitlesOfParts>
    <vt:vector size="56"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Improving Voice Outcomes After Thyroid Surgery</vt:lpstr>
      <vt:lpstr>Disclaimer</vt:lpstr>
      <vt:lpstr>Burden</vt:lpstr>
      <vt:lpstr>Clinical Practice Guideline Development Manual: Third Edition Rosenfeld, Shiffman, and Robertson</vt:lpstr>
      <vt:lpstr>CPG Leadership</vt:lpstr>
      <vt:lpstr>Multi-Disciplinary Panel</vt:lpstr>
      <vt:lpstr>CPG Goals</vt:lpstr>
      <vt:lpstr>CPG Development</vt:lpstr>
      <vt:lpstr>Literature Search</vt:lpstr>
      <vt:lpstr>External Peer Review</vt:lpstr>
      <vt:lpstr>Target Population</vt:lpstr>
      <vt:lpstr>Definitions</vt:lpstr>
      <vt:lpstr>KAS 1: Baseline Voice Assessment</vt:lpstr>
      <vt:lpstr>KAS 1: Baseline Voice Assessment</vt:lpstr>
      <vt:lpstr>KAS 2A: Preoperative Laryngeal Assessment of the Impaired Voice</vt:lpstr>
      <vt:lpstr>KAS 2A: Preoperative Laryngeal Assessment of the Impaired Voice</vt:lpstr>
      <vt:lpstr>KAS 2B: Preoperative Laryngeal Assessment of the Nonimpaired Voice</vt:lpstr>
      <vt:lpstr>KAS 2B: Preoperative Laryngeal Assessment of the Nonimpaired Voice</vt:lpstr>
      <vt:lpstr>KAS 3: Patient Education on Voice Outcomes</vt:lpstr>
      <vt:lpstr>KAS 3: Patient Education on Voice Outcomes</vt:lpstr>
      <vt:lpstr>KAS 4: Communication with Anesthesiologist</vt:lpstr>
      <vt:lpstr>KAS 4: Communication with Anesthesiologist</vt:lpstr>
      <vt:lpstr>KAS 5: Identifying Recurrent Laryngeal Nerve</vt:lpstr>
      <vt:lpstr>KAS 5: Identifying Recurrent Laryngeal Nerve</vt:lpstr>
      <vt:lpstr>KAS 6: Protection of Superior Laryngeal Nerve</vt:lpstr>
      <vt:lpstr>KAS 6: Protection of Superior Laryngeal Nerve</vt:lpstr>
      <vt:lpstr>KAS 7: Intraoperative EMG Monitoring</vt:lpstr>
      <vt:lpstr>KAS 7: Intraoperative EMG Monitoring</vt:lpstr>
      <vt:lpstr>KAS 8: Intraoperative Corticosteroids</vt:lpstr>
      <vt:lpstr>KAS 8: Intraoperative Corticosteroids</vt:lpstr>
      <vt:lpstr>KAS 9: Postoperative Voice Assessment</vt:lpstr>
      <vt:lpstr>KAS 9: Postoperative Voice Assessment</vt:lpstr>
      <vt:lpstr>KAS 10: Postoperative Laryngeal Examination</vt:lpstr>
      <vt:lpstr>KAS 10: Postoperative Laryngeal Examination</vt:lpstr>
      <vt:lpstr>KAS 11: Otolaryngology Referral</vt:lpstr>
      <vt:lpstr>KAS 11: Otolaryngology Referral</vt:lpstr>
      <vt:lpstr>KAS 12: Vocal Rehabilitation</vt:lpstr>
      <vt:lpstr>KAS 12: Vocal Rehabilitation</vt:lpstr>
      <vt:lpstr>In Summary</vt:lpstr>
      <vt:lpstr>Research Needs</vt:lpstr>
      <vt:lpstr>Research Needs (cont’d)</vt:lpstr>
      <vt:lpstr>Choosing Wisely®</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Improving Voice Outcomes After Thyroid Surgery</dc:title>
  <dc:creator>Lambie, Erin</dc:creator>
  <cp:lastModifiedBy>Driver, Aubree</cp:lastModifiedBy>
  <cp:revision>9</cp:revision>
  <dcterms:created xsi:type="dcterms:W3CDTF">2018-09-21T19:52:14Z</dcterms:created>
  <dcterms:modified xsi:type="dcterms:W3CDTF">2019-06-24T17:59:39Z</dcterms:modified>
</cp:coreProperties>
</file>