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5.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6.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6" r:id="rId1"/>
    <p:sldMasterId id="2147483661" r:id="rId2"/>
    <p:sldMasterId id="2147483666" r:id="rId3"/>
    <p:sldMasterId id="2147483671" r:id="rId4"/>
    <p:sldMasterId id="2147483677" r:id="rId5"/>
    <p:sldMasterId id="2147483681" r:id="rId6"/>
    <p:sldMasterId id="2147483685" r:id="rId7"/>
  </p:sldMasterIdLst>
  <p:notesMasterIdLst>
    <p:notesMasterId r:id="rId51"/>
  </p:notesMasterIdLst>
  <p:handoutMasterIdLst>
    <p:handoutMasterId r:id="rId52"/>
  </p:handoutMasterIdLst>
  <p:sldIdLst>
    <p:sldId id="259" r:id="rId8"/>
    <p:sldId id="300" r:id="rId9"/>
    <p:sldId id="263" r:id="rId10"/>
    <p:sldId id="346" r:id="rId11"/>
    <p:sldId id="260" r:id="rId12"/>
    <p:sldId id="261" r:id="rId13"/>
    <p:sldId id="268" r:id="rId14"/>
    <p:sldId id="262" r:id="rId15"/>
    <p:sldId id="264" r:id="rId16"/>
    <p:sldId id="347" r:id="rId17"/>
    <p:sldId id="265" r:id="rId18"/>
    <p:sldId id="266" r:id="rId19"/>
    <p:sldId id="267"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342" r:id="rId46"/>
    <p:sldId id="343" r:id="rId47"/>
    <p:sldId id="344" r:id="rId48"/>
    <p:sldId id="299" r:id="rId49"/>
    <p:sldId id="345" r:id="rId5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mbie, Erin" initials="LE" lastIdx="2" clrIdx="0">
    <p:extLst>
      <p:ext uri="{19B8F6BF-5375-455C-9EA6-DF929625EA0E}">
        <p15:presenceInfo xmlns:p15="http://schemas.microsoft.com/office/powerpoint/2012/main" userId="S-1-5-21-1057314620-1865220269-927750060-139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3" autoAdjust="0"/>
    <p:restoredTop sz="85026" autoAdjust="0"/>
  </p:normalViewPr>
  <p:slideViewPr>
    <p:cSldViewPr snapToGrid="0" snapToObjects="1">
      <p:cViewPr varScale="1">
        <p:scale>
          <a:sx n="97" d="100"/>
          <a:sy n="97" d="100"/>
        </p:scale>
        <p:origin x="822" y="72"/>
      </p:cViewPr>
      <p:guideLst/>
    </p:cSldViewPr>
  </p:slideViewPr>
  <p:notesTextViewPr>
    <p:cViewPr>
      <p:scale>
        <a:sx n="1" d="1"/>
        <a:sy n="1" d="1"/>
      </p:scale>
      <p:origin x="0" y="0"/>
    </p:cViewPr>
  </p:notesTextViewPr>
  <p:notesViewPr>
    <p:cSldViewPr snapToGrid="0" snapToObjects="1">
      <p:cViewPr varScale="1">
        <p:scale>
          <a:sx n="145" d="100"/>
          <a:sy n="145" d="100"/>
        </p:scale>
        <p:origin x="5880" y="19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slide" Target="slides/slide40.xml"/><Relationship Id="rId50" Type="http://schemas.openxmlformats.org/officeDocument/2006/relationships/slide" Target="slides/slide43.xml"/><Relationship Id="rId55"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slide" Target="slides/slide34.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openxmlformats.org/officeDocument/2006/relationships/commentAuthors" Target="commentAuthor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slide" Target="slides/slide42.xml"/><Relationship Id="rId57"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slide" Target="slides/slide41.xml"/><Relationship Id="rId56" Type="http://schemas.openxmlformats.org/officeDocument/2006/relationships/theme" Target="theme/theme1.xml"/><Relationship Id="rId8" Type="http://schemas.openxmlformats.org/officeDocument/2006/relationships/slide" Target="slides/slide1.xml"/><Relationship Id="rId51" Type="http://schemas.openxmlformats.org/officeDocument/2006/relationships/notesMaster" Target="notesMasters/notesMaster1.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320A6B2-B25D-F646-A061-2CFC3C35B0B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AB36EC0-886D-034F-B0E9-26CD3CE0644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177A77-2B2D-C044-8C89-6828D73A5110}" type="datetimeFigureOut">
              <a:rPr lang="en-US" smtClean="0"/>
              <a:t>6/24/2019</a:t>
            </a:fld>
            <a:endParaRPr lang="en-US"/>
          </a:p>
        </p:txBody>
      </p:sp>
      <p:sp>
        <p:nvSpPr>
          <p:cNvPr id="4" name="Footer Placeholder 3">
            <a:extLst>
              <a:ext uri="{FF2B5EF4-FFF2-40B4-BE49-F238E27FC236}">
                <a16:creationId xmlns:a16="http://schemas.microsoft.com/office/drawing/2014/main" id="{AA6F8C94-0A87-944D-9538-F5EA6230EFA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26F276E-6643-AE4D-BC90-2880E65713B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53BF595-5011-3445-A1F1-4085370E60F0}" type="slidenum">
              <a:rPr lang="en-US" smtClean="0"/>
              <a:t>‹#›</a:t>
            </a:fld>
            <a:endParaRPr lang="en-US"/>
          </a:p>
        </p:txBody>
      </p:sp>
    </p:spTree>
    <p:extLst>
      <p:ext uri="{BB962C8B-B14F-4D97-AF65-F5344CB8AC3E}">
        <p14:creationId xmlns:p14="http://schemas.microsoft.com/office/powerpoint/2010/main" val="19502196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B91137-0312-9748-99D2-021ED3DC5FC5}" type="datetimeFigureOut">
              <a:rPr lang="en-US" smtClean="0"/>
              <a:t>6/24/2019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B2B287-2F00-C44E-A09D-DC92986E9D1C}" type="slidenum">
              <a:rPr lang="en-US" smtClean="0"/>
              <a:t>‹#›</a:t>
            </a:fld>
            <a:endParaRPr lang="en-US"/>
          </a:p>
        </p:txBody>
      </p:sp>
    </p:spTree>
    <p:extLst>
      <p:ext uri="{BB962C8B-B14F-4D97-AF65-F5344CB8AC3E}">
        <p14:creationId xmlns:p14="http://schemas.microsoft.com/office/powerpoint/2010/main" val="2925807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FB2B287-2F00-C44E-A09D-DC92986E9D1C}" type="slidenum">
              <a:rPr lang="en-US" smtClean="0"/>
              <a:t>5</a:t>
            </a:fld>
            <a:endParaRPr lang="en-US"/>
          </a:p>
        </p:txBody>
      </p:sp>
    </p:spTree>
    <p:extLst>
      <p:ext uri="{BB962C8B-B14F-4D97-AF65-F5344CB8AC3E}">
        <p14:creationId xmlns:p14="http://schemas.microsoft.com/office/powerpoint/2010/main" val="3130443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FB2B287-2F00-C44E-A09D-DC92986E9D1C}" type="slidenum">
              <a:rPr lang="en-US" smtClean="0"/>
              <a:t>41</a:t>
            </a:fld>
            <a:endParaRPr lang="en-US"/>
          </a:p>
        </p:txBody>
      </p:sp>
    </p:spTree>
    <p:extLst>
      <p:ext uri="{BB962C8B-B14F-4D97-AF65-F5344CB8AC3E}">
        <p14:creationId xmlns:p14="http://schemas.microsoft.com/office/powerpoint/2010/main" val="496214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73978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4571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tro Slide">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7E42B71-E935-4E4B-9921-980CE5781BF3}"/>
              </a:ext>
            </a:extLst>
          </p:cNvPr>
          <p:cNvSpPr>
            <a:spLocks noGrp="1"/>
          </p:cNvSpPr>
          <p:nvPr>
            <p:ph type="body" idx="1" hasCustomPrompt="1"/>
          </p:nvPr>
        </p:nvSpPr>
        <p:spPr>
          <a:xfrm>
            <a:off x="831850" y="4913509"/>
            <a:ext cx="10515600" cy="558183"/>
          </a:xfrm>
        </p:spPr>
        <p:txBody>
          <a:bodyPr>
            <a:noAutofit/>
          </a:bodyPr>
          <a:lstStyle>
            <a:lvl1pPr marL="0" indent="0" algn="ctr">
              <a:buNone/>
              <a:defRPr sz="4000" b="1">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Name</a:t>
            </a:r>
          </a:p>
        </p:txBody>
      </p:sp>
      <p:sp>
        <p:nvSpPr>
          <p:cNvPr id="8" name="TextBox 7">
            <a:extLst>
              <a:ext uri="{FF2B5EF4-FFF2-40B4-BE49-F238E27FC236}">
                <a16:creationId xmlns:a16="http://schemas.microsoft.com/office/drawing/2014/main" id="{F1CB05A6-9DE4-4C45-B5AC-6CB3917016BF}"/>
              </a:ext>
            </a:extLst>
          </p:cNvPr>
          <p:cNvSpPr txBox="1"/>
          <p:nvPr userDrawn="1"/>
        </p:nvSpPr>
        <p:spPr>
          <a:xfrm>
            <a:off x="831850" y="3958807"/>
            <a:ext cx="10515600" cy="261610"/>
          </a:xfrm>
          <a:prstGeom prst="rect">
            <a:avLst/>
          </a:prstGeom>
          <a:noFill/>
        </p:spPr>
        <p:txBody>
          <a:bodyPr wrap="square" rtlCol="0">
            <a:spAutoFit/>
          </a:bodyPr>
          <a:lstStyle/>
          <a:p>
            <a:pPr algn="ctr"/>
            <a:r>
              <a:rPr lang="en-US" sz="1100" b="1" i="1" dirty="0">
                <a:solidFill>
                  <a:schemeClr val="accent1"/>
                </a:solidFill>
                <a:latin typeface="Arial" panose="020B0604020202020204" pitchFamily="34" charset="0"/>
                <a:cs typeface="Arial" panose="020B0604020202020204" pitchFamily="34" charset="0"/>
              </a:rPr>
              <a:t>THE GLOBAL LEADER IN OPTIMIZING QUALITY EAR, NOSE, AND THROAT PATIENT CARE</a:t>
            </a:r>
          </a:p>
        </p:txBody>
      </p:sp>
      <p:sp>
        <p:nvSpPr>
          <p:cNvPr id="9" name="Text Placeholder 2">
            <a:extLst>
              <a:ext uri="{FF2B5EF4-FFF2-40B4-BE49-F238E27FC236}">
                <a16:creationId xmlns:a16="http://schemas.microsoft.com/office/drawing/2014/main" id="{BC0A910A-9472-8D4C-95DF-C3351AFC9744}"/>
              </a:ext>
            </a:extLst>
          </p:cNvPr>
          <p:cNvSpPr>
            <a:spLocks noGrp="1"/>
          </p:cNvSpPr>
          <p:nvPr>
            <p:ph type="body" idx="10" hasCustomPrompt="1"/>
          </p:nvPr>
        </p:nvSpPr>
        <p:spPr>
          <a:xfrm>
            <a:off x="831850" y="5514301"/>
            <a:ext cx="10515600" cy="558183"/>
          </a:xfrm>
        </p:spPr>
        <p:txBody>
          <a:bodyPr>
            <a:normAutofit/>
          </a:bodyPr>
          <a:lstStyle>
            <a:lvl1pPr marL="0" indent="0" algn="ctr">
              <a:buNone/>
              <a:defRPr sz="1800" b="0" i="1">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Title</a:t>
            </a:r>
          </a:p>
        </p:txBody>
      </p:sp>
      <p:pic>
        <p:nvPicPr>
          <p:cNvPr id="4" name="Picture 3">
            <a:extLst>
              <a:ext uri="{FF2B5EF4-FFF2-40B4-BE49-F238E27FC236}">
                <a16:creationId xmlns:a16="http://schemas.microsoft.com/office/drawing/2014/main" id="{02C2A52E-3D8E-FE41-A31C-954B1337A873}"/>
              </a:ext>
            </a:extLst>
          </p:cNvPr>
          <p:cNvPicPr>
            <a:picLocks noChangeAspect="1"/>
          </p:cNvPicPr>
          <p:nvPr userDrawn="1"/>
        </p:nvPicPr>
        <p:blipFill>
          <a:blip r:embed="rId2"/>
          <a:stretch>
            <a:fillRect/>
          </a:stretch>
        </p:blipFill>
        <p:spPr>
          <a:xfrm>
            <a:off x="3018535" y="1469487"/>
            <a:ext cx="6142230" cy="2064984"/>
          </a:xfrm>
          <a:prstGeom prst="rect">
            <a:avLst/>
          </a:prstGeom>
        </p:spPr>
      </p:pic>
    </p:spTree>
    <p:extLst>
      <p:ext uri="{BB962C8B-B14F-4D97-AF65-F5344CB8AC3E}">
        <p14:creationId xmlns:p14="http://schemas.microsoft.com/office/powerpoint/2010/main" val="195840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Picture 4">
            <a:extLst>
              <a:ext uri="{FF2B5EF4-FFF2-40B4-BE49-F238E27FC236}">
                <a16:creationId xmlns:a16="http://schemas.microsoft.com/office/drawing/2014/main" id="{5517E05C-D502-3F4A-B704-AD89C615CC0C}"/>
              </a:ext>
            </a:extLst>
          </p:cNvPr>
          <p:cNvPicPr>
            <a:picLocks noChangeAspect="1"/>
          </p:cNvPicPr>
          <p:nvPr userDrawn="1"/>
        </p:nvPicPr>
        <p:blipFill>
          <a:blip r:embed="rId2"/>
          <a:stretch>
            <a:fillRect/>
          </a:stretch>
        </p:blipFill>
        <p:spPr>
          <a:xfrm>
            <a:off x="4605697" y="294937"/>
            <a:ext cx="2655714" cy="892836"/>
          </a:xfrm>
          <a:prstGeom prst="rect">
            <a:avLst/>
          </a:prstGeom>
        </p:spPr>
      </p:pic>
    </p:spTree>
    <p:extLst>
      <p:ext uri="{BB962C8B-B14F-4D97-AF65-F5344CB8AC3E}">
        <p14:creationId xmlns:p14="http://schemas.microsoft.com/office/powerpoint/2010/main" val="5733988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939561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2A89F90-503B-CC46-B6F2-C6FDFA91C128}"/>
              </a:ext>
            </a:extLst>
          </p:cNvPr>
          <p:cNvPicPr>
            <a:picLocks noChangeAspect="1"/>
          </p:cNvPicPr>
          <p:nvPr userDrawn="1"/>
        </p:nvPicPr>
        <p:blipFill>
          <a:blip r:embed="rId2"/>
          <a:stretch>
            <a:fillRect/>
          </a:stretch>
        </p:blipFill>
        <p:spPr>
          <a:xfrm>
            <a:off x="4605697" y="294937"/>
            <a:ext cx="2655714" cy="892836"/>
          </a:xfrm>
          <a:prstGeom prst="rect">
            <a:avLst/>
          </a:prstGeom>
        </p:spPr>
      </p:pic>
    </p:spTree>
    <p:extLst>
      <p:ext uri="{BB962C8B-B14F-4D97-AF65-F5344CB8AC3E}">
        <p14:creationId xmlns:p14="http://schemas.microsoft.com/office/powerpoint/2010/main" val="31093028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F1CB05A6-9DE4-4C45-B5AC-6CB3917016BF}"/>
              </a:ext>
            </a:extLst>
          </p:cNvPr>
          <p:cNvSpPr txBox="1"/>
          <p:nvPr userDrawn="1"/>
        </p:nvSpPr>
        <p:spPr>
          <a:xfrm>
            <a:off x="831850" y="3958807"/>
            <a:ext cx="10515600" cy="261610"/>
          </a:xfrm>
          <a:prstGeom prst="rect">
            <a:avLst/>
          </a:prstGeom>
          <a:noFill/>
        </p:spPr>
        <p:txBody>
          <a:bodyPr wrap="square" rtlCol="0">
            <a:spAutoFit/>
          </a:bodyPr>
          <a:lstStyle/>
          <a:p>
            <a:pPr algn="ctr"/>
            <a:r>
              <a:rPr lang="en-US" sz="1100" b="1" i="1" dirty="0">
                <a:solidFill>
                  <a:schemeClr val="accent1"/>
                </a:solidFill>
                <a:latin typeface="Arial" panose="020B0604020202020204" pitchFamily="34" charset="0"/>
                <a:cs typeface="Arial" panose="020B0604020202020204" pitchFamily="34" charset="0"/>
              </a:rPr>
              <a:t>THE GLOBAL LEADER IN OPTIMIZING QUALITY EAR, NOSE, AND THROAT PATIENT CARE</a:t>
            </a:r>
          </a:p>
        </p:txBody>
      </p:sp>
      <p:pic>
        <p:nvPicPr>
          <p:cNvPr id="4" name="Picture 3">
            <a:extLst>
              <a:ext uri="{FF2B5EF4-FFF2-40B4-BE49-F238E27FC236}">
                <a16:creationId xmlns:a16="http://schemas.microsoft.com/office/drawing/2014/main" id="{0931108E-F252-EF43-95B2-0C328F59A9EC}"/>
              </a:ext>
            </a:extLst>
          </p:cNvPr>
          <p:cNvPicPr>
            <a:picLocks noChangeAspect="1"/>
          </p:cNvPicPr>
          <p:nvPr userDrawn="1"/>
        </p:nvPicPr>
        <p:blipFill>
          <a:blip r:embed="rId2"/>
          <a:stretch>
            <a:fillRect/>
          </a:stretch>
        </p:blipFill>
        <p:spPr>
          <a:xfrm>
            <a:off x="3018535" y="1469487"/>
            <a:ext cx="6142230" cy="2064984"/>
          </a:xfrm>
          <a:prstGeom prst="rect">
            <a:avLst/>
          </a:prstGeom>
        </p:spPr>
      </p:pic>
    </p:spTree>
    <p:extLst>
      <p:ext uri="{BB962C8B-B14F-4D97-AF65-F5344CB8AC3E}">
        <p14:creationId xmlns:p14="http://schemas.microsoft.com/office/powerpoint/2010/main" val="22525310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4762476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22105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07064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838896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140887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383600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67385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5908334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453758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3029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4501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losing Slide">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F1CB05A6-9DE4-4C45-B5AC-6CB3917016BF}"/>
              </a:ext>
            </a:extLst>
          </p:cNvPr>
          <p:cNvSpPr txBox="1"/>
          <p:nvPr userDrawn="1"/>
        </p:nvSpPr>
        <p:spPr>
          <a:xfrm>
            <a:off x="831850" y="3958807"/>
            <a:ext cx="10515600" cy="261610"/>
          </a:xfrm>
          <a:prstGeom prst="rect">
            <a:avLst/>
          </a:prstGeom>
          <a:noFill/>
        </p:spPr>
        <p:txBody>
          <a:bodyPr wrap="square" rtlCol="0">
            <a:spAutoFit/>
          </a:bodyPr>
          <a:lstStyle/>
          <a:p>
            <a:pPr algn="ctr"/>
            <a:r>
              <a:rPr lang="en-US" sz="1100" b="1" i="1" dirty="0">
                <a:solidFill>
                  <a:schemeClr val="accent1"/>
                </a:solidFill>
                <a:latin typeface="Arial" panose="020B0604020202020204" pitchFamily="34" charset="0"/>
                <a:cs typeface="Arial" panose="020B0604020202020204" pitchFamily="34" charset="0"/>
              </a:rPr>
              <a:t>THE GLOBAL LEADER IN OPTIMIZING QUALITY EAR, NOSE, AND THROAT PATIENT CARE</a:t>
            </a:r>
          </a:p>
        </p:txBody>
      </p:sp>
      <p:pic>
        <p:nvPicPr>
          <p:cNvPr id="4" name="Picture 3">
            <a:extLst>
              <a:ext uri="{FF2B5EF4-FFF2-40B4-BE49-F238E27FC236}">
                <a16:creationId xmlns:a16="http://schemas.microsoft.com/office/drawing/2014/main" id="{0931108E-F252-EF43-95B2-0C328F59A9EC}"/>
              </a:ext>
            </a:extLst>
          </p:cNvPr>
          <p:cNvPicPr>
            <a:picLocks noChangeAspect="1"/>
          </p:cNvPicPr>
          <p:nvPr userDrawn="1"/>
        </p:nvPicPr>
        <p:blipFill>
          <a:blip r:embed="rId2"/>
          <a:stretch>
            <a:fillRect/>
          </a:stretch>
        </p:blipFill>
        <p:spPr>
          <a:xfrm>
            <a:off x="3018535" y="1469487"/>
            <a:ext cx="6142230" cy="2064984"/>
          </a:xfrm>
          <a:prstGeom prst="rect">
            <a:avLst/>
          </a:prstGeom>
        </p:spPr>
      </p:pic>
    </p:spTree>
    <p:extLst>
      <p:ext uri="{BB962C8B-B14F-4D97-AF65-F5344CB8AC3E}">
        <p14:creationId xmlns:p14="http://schemas.microsoft.com/office/powerpoint/2010/main" val="3109131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862757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47092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8024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424462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903146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image" Target="../media/image2.emf"/><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2.emf"/><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7" Type="http://schemas.openxmlformats.org/officeDocument/2006/relationships/image" Target="../media/image1.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theme" Target="../theme/theme4.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image" Target="../media/image3.emf"/><Relationship Id="rId5" Type="http://schemas.openxmlformats.org/officeDocument/2006/relationships/image" Target="../media/image1.png"/><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slideLayout" Target="../slideLayouts/slideLayout20.xml"/><Relationship Id="rId1" Type="http://schemas.openxmlformats.org/officeDocument/2006/relationships/slideLayout" Target="../slideLayouts/slideLayout19.xml"/><Relationship Id="rId5" Type="http://schemas.openxmlformats.org/officeDocument/2006/relationships/image" Target="../media/image3.emf"/><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5" Type="http://schemas.openxmlformats.org/officeDocument/2006/relationships/image" Target="../media/image3.emf"/><Relationship Id="rId4" Type="http://schemas.openxmlformats.org/officeDocument/2006/relationships/theme" Target="../theme/theme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416953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a:extLst>
              <a:ext uri="{FF2B5EF4-FFF2-40B4-BE49-F238E27FC236}">
                <a16:creationId xmlns:a16="http://schemas.microsoft.com/office/drawing/2014/main" id="{2389E82D-C65B-564B-9F0F-A8EEFB015DB6}"/>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rot="10800000">
            <a:off x="5872037" y="4754526"/>
            <a:ext cx="6488464" cy="3495325"/>
          </a:xfrm>
          <a:prstGeom prst="rect">
            <a:avLst/>
          </a:prstGeom>
        </p:spPr>
      </p:pic>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pic>
        <p:nvPicPr>
          <p:cNvPr id="7" name="Picture 6">
            <a:extLst>
              <a:ext uri="{FF2B5EF4-FFF2-40B4-BE49-F238E27FC236}">
                <a16:creationId xmlns:a16="http://schemas.microsoft.com/office/drawing/2014/main" id="{C4B2E515-58A3-B845-A542-0F4A1C7B51A3}"/>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82600" y="6130960"/>
            <a:ext cx="2100946" cy="494340"/>
          </a:xfrm>
          <a:prstGeom prst="rect">
            <a:avLst/>
          </a:prstGeom>
        </p:spPr>
      </p:pic>
      <p:sp>
        <p:nvSpPr>
          <p:cNvPr id="9" name="Rectangle 8">
            <a:extLst>
              <a:ext uri="{FF2B5EF4-FFF2-40B4-BE49-F238E27FC236}">
                <a16:creationId xmlns:a16="http://schemas.microsoft.com/office/drawing/2014/main" id="{4F00F055-5283-534A-8090-11BBC2FE7CEB}"/>
              </a:ext>
            </a:extLst>
          </p:cNvPr>
          <p:cNvSpPr/>
          <p:nvPr userDrawn="1"/>
        </p:nvSpPr>
        <p:spPr>
          <a:xfrm>
            <a:off x="0" y="0"/>
            <a:ext cx="139148" cy="181916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0DE9F2B-B9C0-DF4B-B3CB-C9D855B068D5}"/>
              </a:ext>
            </a:extLst>
          </p:cNvPr>
          <p:cNvSpPr/>
          <p:nvPr userDrawn="1"/>
        </p:nvSpPr>
        <p:spPr>
          <a:xfrm>
            <a:off x="0" y="1752902"/>
            <a:ext cx="139148" cy="18191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56BEF13-83CB-9F45-8214-D94A1373F3CE}"/>
              </a:ext>
            </a:extLst>
          </p:cNvPr>
          <p:cNvSpPr/>
          <p:nvPr userDrawn="1"/>
        </p:nvSpPr>
        <p:spPr>
          <a:xfrm>
            <a:off x="0" y="3505804"/>
            <a:ext cx="139148" cy="181916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6C55EC9-5236-3C4D-A769-879623B933ED}"/>
              </a:ext>
            </a:extLst>
          </p:cNvPr>
          <p:cNvSpPr/>
          <p:nvPr userDrawn="1"/>
        </p:nvSpPr>
        <p:spPr>
          <a:xfrm>
            <a:off x="0" y="5258706"/>
            <a:ext cx="139148" cy="159929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5792065"/>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89" r:id="rId4"/>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416953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pic>
        <p:nvPicPr>
          <p:cNvPr id="7" name="Picture 6">
            <a:extLst>
              <a:ext uri="{FF2B5EF4-FFF2-40B4-BE49-F238E27FC236}">
                <a16:creationId xmlns:a16="http://schemas.microsoft.com/office/drawing/2014/main" id="{C4B2E515-58A3-B845-A542-0F4A1C7B51A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82600" y="6130960"/>
            <a:ext cx="2100946" cy="494340"/>
          </a:xfrm>
          <a:prstGeom prst="rect">
            <a:avLst/>
          </a:prstGeom>
        </p:spPr>
      </p:pic>
      <p:sp>
        <p:nvSpPr>
          <p:cNvPr id="13" name="Rectangle 12">
            <a:extLst>
              <a:ext uri="{FF2B5EF4-FFF2-40B4-BE49-F238E27FC236}">
                <a16:creationId xmlns:a16="http://schemas.microsoft.com/office/drawing/2014/main" id="{F1F5058B-EDC3-3D4A-946F-3AB4886910F6}"/>
              </a:ext>
            </a:extLst>
          </p:cNvPr>
          <p:cNvSpPr/>
          <p:nvPr userDrawn="1"/>
        </p:nvSpPr>
        <p:spPr>
          <a:xfrm rot="5400000">
            <a:off x="1459929" y="-1459931"/>
            <a:ext cx="125898" cy="304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05130CF-3032-9F4F-95AB-68B571332673}"/>
              </a:ext>
            </a:extLst>
          </p:cNvPr>
          <p:cNvSpPr/>
          <p:nvPr userDrawn="1"/>
        </p:nvSpPr>
        <p:spPr>
          <a:xfrm rot="5400000">
            <a:off x="4507930" y="-1462172"/>
            <a:ext cx="125898" cy="305024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7E8D126-7CD4-4540-BA9F-490F567B7B77}"/>
              </a:ext>
            </a:extLst>
          </p:cNvPr>
          <p:cNvSpPr/>
          <p:nvPr userDrawn="1"/>
        </p:nvSpPr>
        <p:spPr>
          <a:xfrm rot="5400000">
            <a:off x="7558170" y="-1459931"/>
            <a:ext cx="125898" cy="304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0C85294-3B3B-FD40-AB49-CE48F0FE5124}"/>
              </a:ext>
            </a:extLst>
          </p:cNvPr>
          <p:cNvSpPr/>
          <p:nvPr userDrawn="1"/>
        </p:nvSpPr>
        <p:spPr>
          <a:xfrm rot="5400000">
            <a:off x="10606171" y="-1462172"/>
            <a:ext cx="125898" cy="305024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9287754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416953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pic>
        <p:nvPicPr>
          <p:cNvPr id="7" name="Picture 6">
            <a:extLst>
              <a:ext uri="{FF2B5EF4-FFF2-40B4-BE49-F238E27FC236}">
                <a16:creationId xmlns:a16="http://schemas.microsoft.com/office/drawing/2014/main" id="{C4B2E515-58A3-B845-A542-0F4A1C7B51A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82600" y="6130960"/>
            <a:ext cx="2100946" cy="494340"/>
          </a:xfrm>
          <a:prstGeom prst="rect">
            <a:avLst/>
          </a:prstGeom>
        </p:spPr>
      </p:pic>
    </p:spTree>
    <p:extLst>
      <p:ext uri="{BB962C8B-B14F-4D97-AF65-F5344CB8AC3E}">
        <p14:creationId xmlns:p14="http://schemas.microsoft.com/office/powerpoint/2010/main" val="327943813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id="{5069E44C-0297-A148-89BE-5B81D539F599}"/>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257676" y="-528958"/>
            <a:ext cx="16219163" cy="8737239"/>
          </a:xfrm>
          <a:prstGeom prst="rect">
            <a:avLst/>
          </a:prstGeom>
        </p:spPr>
      </p:pic>
    </p:spTree>
    <p:extLst>
      <p:ext uri="{BB962C8B-B14F-4D97-AF65-F5344CB8AC3E}">
        <p14:creationId xmlns:p14="http://schemas.microsoft.com/office/powerpoint/2010/main" val="49008727"/>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395661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a:extLst>
              <a:ext uri="{FF2B5EF4-FFF2-40B4-BE49-F238E27FC236}">
                <a16:creationId xmlns:a16="http://schemas.microsoft.com/office/drawing/2014/main" id="{2389E82D-C65B-564B-9F0F-A8EEFB015DB6}"/>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rot="10800000">
            <a:off x="5872037" y="4754526"/>
            <a:ext cx="6488464" cy="3495325"/>
          </a:xfrm>
          <a:prstGeom prst="rect">
            <a:avLst/>
          </a:prstGeom>
        </p:spPr>
      </p:pic>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sp>
        <p:nvSpPr>
          <p:cNvPr id="9" name="Rectangle 8">
            <a:extLst>
              <a:ext uri="{FF2B5EF4-FFF2-40B4-BE49-F238E27FC236}">
                <a16:creationId xmlns:a16="http://schemas.microsoft.com/office/drawing/2014/main" id="{4F00F055-5283-534A-8090-11BBC2FE7CEB}"/>
              </a:ext>
            </a:extLst>
          </p:cNvPr>
          <p:cNvSpPr/>
          <p:nvPr userDrawn="1"/>
        </p:nvSpPr>
        <p:spPr>
          <a:xfrm>
            <a:off x="0" y="0"/>
            <a:ext cx="139148" cy="181916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0DE9F2B-B9C0-DF4B-B3CB-C9D855B068D5}"/>
              </a:ext>
            </a:extLst>
          </p:cNvPr>
          <p:cNvSpPr/>
          <p:nvPr userDrawn="1"/>
        </p:nvSpPr>
        <p:spPr>
          <a:xfrm>
            <a:off x="0" y="1752902"/>
            <a:ext cx="139148" cy="18191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56BEF13-83CB-9F45-8214-D94A1373F3CE}"/>
              </a:ext>
            </a:extLst>
          </p:cNvPr>
          <p:cNvSpPr/>
          <p:nvPr userDrawn="1"/>
        </p:nvSpPr>
        <p:spPr>
          <a:xfrm>
            <a:off x="0" y="3505804"/>
            <a:ext cx="139148" cy="181916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6C55EC9-5236-3C4D-A769-879623B933ED}"/>
              </a:ext>
            </a:extLst>
          </p:cNvPr>
          <p:cNvSpPr/>
          <p:nvPr userDrawn="1"/>
        </p:nvSpPr>
        <p:spPr>
          <a:xfrm>
            <a:off x="0" y="5258706"/>
            <a:ext cx="139148" cy="159929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606FAF2C-CBAD-F24A-B180-97C6C5AD7DFD}"/>
              </a:ext>
            </a:extLst>
          </p:cNvPr>
          <p:cNvPicPr>
            <a:picLocks noChangeAspect="1"/>
          </p:cNvPicPr>
          <p:nvPr userDrawn="1"/>
        </p:nvPicPr>
        <p:blipFill>
          <a:blip r:embed="rId6"/>
          <a:stretch>
            <a:fillRect/>
          </a:stretch>
        </p:blipFill>
        <p:spPr>
          <a:xfrm>
            <a:off x="486354" y="5920236"/>
            <a:ext cx="2097192" cy="705064"/>
          </a:xfrm>
          <a:prstGeom prst="rect">
            <a:avLst/>
          </a:prstGeom>
        </p:spPr>
      </p:pic>
    </p:spTree>
    <p:extLst>
      <p:ext uri="{BB962C8B-B14F-4D97-AF65-F5344CB8AC3E}">
        <p14:creationId xmlns:p14="http://schemas.microsoft.com/office/powerpoint/2010/main" val="239164535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6"/>
            <a:ext cx="10515600" cy="396333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sp>
        <p:nvSpPr>
          <p:cNvPr id="13" name="Rectangle 12">
            <a:extLst>
              <a:ext uri="{FF2B5EF4-FFF2-40B4-BE49-F238E27FC236}">
                <a16:creationId xmlns:a16="http://schemas.microsoft.com/office/drawing/2014/main" id="{F1F5058B-EDC3-3D4A-946F-3AB4886910F6}"/>
              </a:ext>
            </a:extLst>
          </p:cNvPr>
          <p:cNvSpPr/>
          <p:nvPr userDrawn="1"/>
        </p:nvSpPr>
        <p:spPr>
          <a:xfrm rot="5400000">
            <a:off x="1459929" y="-1459931"/>
            <a:ext cx="125898" cy="304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05130CF-3032-9F4F-95AB-68B571332673}"/>
              </a:ext>
            </a:extLst>
          </p:cNvPr>
          <p:cNvSpPr/>
          <p:nvPr userDrawn="1"/>
        </p:nvSpPr>
        <p:spPr>
          <a:xfrm rot="5400000">
            <a:off x="4507930" y="-1462172"/>
            <a:ext cx="125898" cy="305024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7E8D126-7CD4-4540-BA9F-490F567B7B77}"/>
              </a:ext>
            </a:extLst>
          </p:cNvPr>
          <p:cNvSpPr/>
          <p:nvPr userDrawn="1"/>
        </p:nvSpPr>
        <p:spPr>
          <a:xfrm rot="5400000">
            <a:off x="7558170" y="-1459931"/>
            <a:ext cx="125898" cy="304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0C85294-3B3B-FD40-AB49-CE48F0FE5124}"/>
              </a:ext>
            </a:extLst>
          </p:cNvPr>
          <p:cNvSpPr/>
          <p:nvPr userDrawn="1"/>
        </p:nvSpPr>
        <p:spPr>
          <a:xfrm rot="5400000">
            <a:off x="10606171" y="-1462172"/>
            <a:ext cx="125898" cy="305024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61573610-AB7D-E94B-84F9-D1B5F4DBFC72}"/>
              </a:ext>
            </a:extLst>
          </p:cNvPr>
          <p:cNvPicPr>
            <a:picLocks noChangeAspect="1"/>
          </p:cNvPicPr>
          <p:nvPr userDrawn="1"/>
        </p:nvPicPr>
        <p:blipFill>
          <a:blip r:embed="rId5"/>
          <a:stretch>
            <a:fillRect/>
          </a:stretch>
        </p:blipFill>
        <p:spPr>
          <a:xfrm>
            <a:off x="486354" y="5920236"/>
            <a:ext cx="2097192" cy="705064"/>
          </a:xfrm>
          <a:prstGeom prst="rect">
            <a:avLst/>
          </a:prstGeom>
        </p:spPr>
      </p:pic>
    </p:spTree>
    <p:extLst>
      <p:ext uri="{BB962C8B-B14F-4D97-AF65-F5344CB8AC3E}">
        <p14:creationId xmlns:p14="http://schemas.microsoft.com/office/powerpoint/2010/main" val="4087789139"/>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396333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pic>
        <p:nvPicPr>
          <p:cNvPr id="8" name="Picture 7">
            <a:extLst>
              <a:ext uri="{FF2B5EF4-FFF2-40B4-BE49-F238E27FC236}">
                <a16:creationId xmlns:a16="http://schemas.microsoft.com/office/drawing/2014/main" id="{29A5B91D-F071-FC41-A576-D24CDF427013}"/>
              </a:ext>
            </a:extLst>
          </p:cNvPr>
          <p:cNvPicPr>
            <a:picLocks noChangeAspect="1"/>
          </p:cNvPicPr>
          <p:nvPr userDrawn="1"/>
        </p:nvPicPr>
        <p:blipFill>
          <a:blip r:embed="rId5"/>
          <a:stretch>
            <a:fillRect/>
          </a:stretch>
        </p:blipFill>
        <p:spPr>
          <a:xfrm>
            <a:off x="486354" y="5920236"/>
            <a:ext cx="2097192" cy="705064"/>
          </a:xfrm>
          <a:prstGeom prst="rect">
            <a:avLst/>
          </a:prstGeom>
        </p:spPr>
      </p:pic>
    </p:spTree>
    <p:extLst>
      <p:ext uri="{BB962C8B-B14F-4D97-AF65-F5344CB8AC3E}">
        <p14:creationId xmlns:p14="http://schemas.microsoft.com/office/powerpoint/2010/main" val="253804122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hyperlink" Target="http://www.entnet.org/ChoosingWisely" TargetMode="Externa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3" Type="http://schemas.openxmlformats.org/officeDocument/2006/relationships/image" Target="../media/image10.gif"/><Relationship Id="rId7" Type="http://schemas.openxmlformats.org/officeDocument/2006/relationships/image" Target="../media/image14.gif"/><Relationship Id="rId2" Type="http://schemas.openxmlformats.org/officeDocument/2006/relationships/image" Target="../media/image9.jpg"/><Relationship Id="rId1" Type="http://schemas.openxmlformats.org/officeDocument/2006/relationships/slideLayout" Target="../slideLayouts/slideLayout17.xml"/><Relationship Id="rId6" Type="http://schemas.openxmlformats.org/officeDocument/2006/relationships/image" Target="../media/image13.gif"/><Relationship Id="rId5" Type="http://schemas.openxmlformats.org/officeDocument/2006/relationships/image" Target="../media/image12.gif"/><Relationship Id="rId4" Type="http://schemas.openxmlformats.org/officeDocument/2006/relationships/image" Target="../media/image11.gif"/></Relationships>
</file>

<file path=ppt/slides/_rels/slide41.xml.rels><?xml version="1.0" encoding="UTF-8" standalone="yes"?>
<Relationships xmlns="http://schemas.openxmlformats.org/package/2006/relationships"><Relationship Id="rId8" Type="http://schemas.openxmlformats.org/officeDocument/2006/relationships/image" Target="../media/image19.gif"/><Relationship Id="rId3" Type="http://schemas.openxmlformats.org/officeDocument/2006/relationships/image" Target="../media/image15.PNG"/><Relationship Id="rId7" Type="http://schemas.openxmlformats.org/officeDocument/2006/relationships/image" Target="../media/image18.gif"/><Relationship Id="rId2" Type="http://schemas.openxmlformats.org/officeDocument/2006/relationships/notesSlide" Target="../notesSlides/notesSlide2.xml"/><Relationship Id="rId1" Type="http://schemas.openxmlformats.org/officeDocument/2006/relationships/slideLayout" Target="../slideLayouts/slideLayout17.xml"/><Relationship Id="rId6" Type="http://schemas.openxmlformats.org/officeDocument/2006/relationships/image" Target="../media/image17.gif"/><Relationship Id="rId5" Type="http://schemas.openxmlformats.org/officeDocument/2006/relationships/image" Target="../media/image16.gif"/><Relationship Id="rId4" Type="http://schemas.openxmlformats.org/officeDocument/2006/relationships/image" Target="../media/image9.jp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FDD5385-FC16-BF4D-A362-1BE8A5E9CE63}"/>
              </a:ext>
            </a:extLst>
          </p:cNvPr>
          <p:cNvSpPr>
            <a:spLocks noGrp="1"/>
          </p:cNvSpPr>
          <p:nvPr>
            <p:ph type="ctrTitle"/>
          </p:nvPr>
        </p:nvSpPr>
        <p:spPr/>
        <p:txBody>
          <a:bodyPr>
            <a:normAutofit fontScale="90000"/>
          </a:bodyPr>
          <a:lstStyle/>
          <a:p>
            <a:r>
              <a:rPr lang="en-US" dirty="0"/>
              <a:t>AAO-HNSF Clinical Practice Guideline: Improving Nasal Form and Function After Rhinoplasty</a:t>
            </a:r>
          </a:p>
        </p:txBody>
      </p:sp>
      <p:sp>
        <p:nvSpPr>
          <p:cNvPr id="5" name="Subtitle 4">
            <a:extLst>
              <a:ext uri="{FF2B5EF4-FFF2-40B4-BE49-F238E27FC236}">
                <a16:creationId xmlns:a16="http://schemas.microsoft.com/office/drawing/2014/main" id="{A175A00C-59CF-FE4A-8B2B-53FD5916E720}"/>
              </a:ext>
            </a:extLst>
          </p:cNvPr>
          <p:cNvSpPr>
            <a:spLocks noGrp="1"/>
          </p:cNvSpPr>
          <p:nvPr>
            <p:ph type="subTitle" idx="1"/>
          </p:nvPr>
        </p:nvSpPr>
        <p:spPr/>
        <p:txBody>
          <a:bodyPr/>
          <a:lstStyle/>
          <a:p>
            <a:r>
              <a:rPr lang="en-US" dirty="0"/>
              <a:t>(Publication Date: February 1, 2017)</a:t>
            </a:r>
          </a:p>
        </p:txBody>
      </p:sp>
    </p:spTree>
    <p:extLst>
      <p:ext uri="{BB962C8B-B14F-4D97-AF65-F5344CB8AC3E}">
        <p14:creationId xmlns:p14="http://schemas.microsoft.com/office/powerpoint/2010/main" val="2436509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2C0B734E-E89C-47DB-AFD8-41E165FAB615}"/>
              </a:ext>
            </a:extLst>
          </p:cNvPr>
          <p:cNvGraphicFramePr>
            <a:graphicFrameLocks noGrp="1"/>
          </p:cNvGraphicFramePr>
          <p:nvPr/>
        </p:nvGraphicFramePr>
        <p:xfrm>
          <a:off x="1657350" y="1771650"/>
          <a:ext cx="8877300" cy="4048124"/>
        </p:xfrm>
        <a:graphic>
          <a:graphicData uri="http://schemas.openxmlformats.org/drawingml/2006/table">
            <a:tbl>
              <a:tblPr firstRow="1" firstCol="1" bandRow="1">
                <a:tableStyleId>{5C22544A-7EE6-4342-B048-85BDC9FD1C3A}</a:tableStyleId>
              </a:tblPr>
              <a:tblGrid>
                <a:gridCol w="1875152">
                  <a:extLst>
                    <a:ext uri="{9D8B030D-6E8A-4147-A177-3AD203B41FA5}">
                      <a16:colId xmlns:a16="http://schemas.microsoft.com/office/drawing/2014/main" val="3215150483"/>
                    </a:ext>
                  </a:extLst>
                </a:gridCol>
                <a:gridCol w="2990749">
                  <a:extLst>
                    <a:ext uri="{9D8B030D-6E8A-4147-A177-3AD203B41FA5}">
                      <a16:colId xmlns:a16="http://schemas.microsoft.com/office/drawing/2014/main" val="2789258923"/>
                    </a:ext>
                  </a:extLst>
                </a:gridCol>
                <a:gridCol w="4011399">
                  <a:extLst>
                    <a:ext uri="{9D8B030D-6E8A-4147-A177-3AD203B41FA5}">
                      <a16:colId xmlns:a16="http://schemas.microsoft.com/office/drawing/2014/main" val="253538411"/>
                    </a:ext>
                  </a:extLst>
                </a:gridCol>
              </a:tblGrid>
              <a:tr h="196116">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Strength</a:t>
                      </a:r>
                      <a:endParaRPr lang="en-US" sz="1050" dirty="0">
                        <a:effectLst/>
                        <a:latin typeface="Arial" panose="020B0604020202020204" pitchFamily="34" charset="0"/>
                        <a:ea typeface="Calibri" panose="020F0502020204030204" pitchFamily="34" charset="0"/>
                        <a:cs typeface="Arial" panose="020B0604020202020204" pitchFamily="34" charset="0"/>
                      </a:endParaRPr>
                    </a:p>
                  </a:txBody>
                  <a:tcPr marL="63440" marR="63440" marT="0" marB="0"/>
                </a:tc>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Definition</a:t>
                      </a:r>
                      <a:endParaRPr lang="en-US" sz="1050" dirty="0">
                        <a:effectLst/>
                        <a:latin typeface="Arial" panose="020B0604020202020204" pitchFamily="34" charset="0"/>
                        <a:ea typeface="Calibri" panose="020F0502020204030204" pitchFamily="34" charset="0"/>
                        <a:cs typeface="Arial" panose="020B0604020202020204" pitchFamily="34" charset="0"/>
                      </a:endParaRPr>
                    </a:p>
                  </a:txBody>
                  <a:tcPr marL="63440" marR="63440" marT="0" marB="0"/>
                </a:tc>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Implied Obligation</a:t>
                      </a:r>
                      <a:endParaRPr lang="en-US" sz="1050" dirty="0">
                        <a:effectLst/>
                        <a:latin typeface="Arial" panose="020B0604020202020204" pitchFamily="34" charset="0"/>
                        <a:ea typeface="Calibri" panose="020F0502020204030204" pitchFamily="34" charset="0"/>
                        <a:cs typeface="Arial" panose="020B0604020202020204" pitchFamily="34" charset="0"/>
                      </a:endParaRPr>
                    </a:p>
                  </a:txBody>
                  <a:tcPr marL="63440" marR="63440" marT="0" marB="0"/>
                </a:tc>
                <a:extLst>
                  <a:ext uri="{0D108BD9-81ED-4DB2-BD59-A6C34878D82A}">
                    <a16:rowId xmlns:a16="http://schemas.microsoft.com/office/drawing/2014/main" val="568731020"/>
                  </a:ext>
                </a:extLst>
              </a:tr>
              <a:tr h="1464588">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Strong Recommendation</a:t>
                      </a:r>
                      <a:endParaRPr lang="en-US" sz="1050" dirty="0">
                        <a:effectLst/>
                        <a:latin typeface="Arial" panose="020B0604020202020204" pitchFamily="34" charset="0"/>
                        <a:ea typeface="Calibri" panose="020F0502020204030204" pitchFamily="34" charset="0"/>
                        <a:cs typeface="Arial" panose="020B0604020202020204" pitchFamily="34" charset="0"/>
                      </a:endParaRPr>
                    </a:p>
                  </a:txBody>
                  <a:tcPr marL="63440" marR="63440" marT="0" marB="0"/>
                </a:tc>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The benefits of the recommended approach clearly exceed the harms (or, in the case of a strong negative recommendation, the harms clearly exceed the benefits) and the quality of the supporting evidence is high (Grade A or B).</a:t>
                      </a:r>
                      <a:endParaRPr lang="en-US" sz="1050" dirty="0">
                        <a:effectLst/>
                        <a:latin typeface="Arial" panose="020B0604020202020204" pitchFamily="34" charset="0"/>
                        <a:ea typeface="Calibri" panose="020F0502020204030204" pitchFamily="34" charset="0"/>
                        <a:cs typeface="Arial" panose="020B0604020202020204" pitchFamily="34" charset="0"/>
                      </a:endParaRPr>
                    </a:p>
                  </a:txBody>
                  <a:tcPr marL="63440" marR="63440" marT="0" marB="0"/>
                </a:tc>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In some clearly identified circumstances, strong recommendations may be made based on lesser evidence when high-quality evidence is impossible to obtain, and the anticipated benefits strongly outweigh the harms. Clinicians should follow a strong recommendation unless a clear and compelling rationale for an alternative approach is present.</a:t>
                      </a:r>
                      <a:endParaRPr lang="en-US" sz="1050" dirty="0">
                        <a:effectLst/>
                        <a:latin typeface="Arial" panose="020B0604020202020204" pitchFamily="34" charset="0"/>
                        <a:ea typeface="Calibri" panose="020F0502020204030204" pitchFamily="34" charset="0"/>
                        <a:cs typeface="Arial" panose="020B0604020202020204" pitchFamily="34" charset="0"/>
                      </a:endParaRPr>
                    </a:p>
                  </a:txBody>
                  <a:tcPr marL="63440" marR="63440" marT="0" marB="0"/>
                </a:tc>
                <a:extLst>
                  <a:ext uri="{0D108BD9-81ED-4DB2-BD59-A6C34878D82A}">
                    <a16:rowId xmlns:a16="http://schemas.microsoft.com/office/drawing/2014/main" val="2767562946"/>
                  </a:ext>
                </a:extLst>
              </a:tr>
              <a:tr h="1464588">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Recommendation</a:t>
                      </a:r>
                      <a:endParaRPr lang="en-US" sz="1050" dirty="0">
                        <a:effectLst/>
                        <a:latin typeface="Arial" panose="020B0604020202020204" pitchFamily="34" charset="0"/>
                        <a:ea typeface="Calibri" panose="020F0502020204030204" pitchFamily="34" charset="0"/>
                        <a:cs typeface="Arial" panose="020B0604020202020204" pitchFamily="34" charset="0"/>
                      </a:endParaRPr>
                    </a:p>
                  </a:txBody>
                  <a:tcPr marL="63440" marR="63440" marT="0" marB="0"/>
                </a:tc>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The benefits exceed the harms (or, in the case of a negative recommendation, the harms exceed the benefits), but the quality of evidence is not as high (Grade B or C).</a:t>
                      </a:r>
                      <a:endParaRPr lang="en-US" sz="1050" dirty="0">
                        <a:effectLst/>
                        <a:latin typeface="Arial" panose="020B0604020202020204" pitchFamily="34" charset="0"/>
                        <a:ea typeface="Calibri" panose="020F0502020204030204" pitchFamily="34" charset="0"/>
                        <a:cs typeface="Arial" panose="020B0604020202020204" pitchFamily="34" charset="0"/>
                      </a:endParaRPr>
                    </a:p>
                  </a:txBody>
                  <a:tcPr marL="63440" marR="63440" marT="0" marB="0"/>
                </a:tc>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In some clearly identified circumstances, recommendations may be made based on lesser evidence when high-quality evidence is impossible to obtain, and the anticipated benefits outweigh the harms. Clinicians should generally follow a recommendation but should remain alert to new information and remain sensitive to patient preferences.</a:t>
                      </a:r>
                      <a:endParaRPr lang="en-US" sz="1050" dirty="0">
                        <a:effectLst/>
                        <a:latin typeface="Arial" panose="020B0604020202020204" pitchFamily="34" charset="0"/>
                        <a:ea typeface="Calibri" panose="020F0502020204030204" pitchFamily="34" charset="0"/>
                        <a:cs typeface="Arial" panose="020B0604020202020204" pitchFamily="34" charset="0"/>
                      </a:endParaRPr>
                    </a:p>
                  </a:txBody>
                  <a:tcPr marL="63440" marR="63440" marT="0" marB="0"/>
                </a:tc>
                <a:extLst>
                  <a:ext uri="{0D108BD9-81ED-4DB2-BD59-A6C34878D82A}">
                    <a16:rowId xmlns:a16="http://schemas.microsoft.com/office/drawing/2014/main" val="1957716445"/>
                  </a:ext>
                </a:extLst>
              </a:tr>
              <a:tr h="922832">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Option</a:t>
                      </a:r>
                      <a:endParaRPr lang="en-US" sz="1050" dirty="0">
                        <a:effectLst/>
                        <a:latin typeface="Arial" panose="020B0604020202020204" pitchFamily="34" charset="0"/>
                        <a:ea typeface="Calibri" panose="020F0502020204030204" pitchFamily="34" charset="0"/>
                        <a:cs typeface="Arial" panose="020B0604020202020204" pitchFamily="34" charset="0"/>
                      </a:endParaRPr>
                    </a:p>
                  </a:txBody>
                  <a:tcPr marL="63440" marR="63440" marT="0" marB="0"/>
                </a:tc>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Either the quality of evidence is suspect (Grade D) or well-done studies (Grade A, B, or C) show little clear advantage to one approach versus another.</a:t>
                      </a:r>
                      <a:endParaRPr lang="en-US" sz="1050" dirty="0">
                        <a:effectLst/>
                        <a:latin typeface="Arial" panose="020B0604020202020204" pitchFamily="34" charset="0"/>
                        <a:ea typeface="Calibri" panose="020F0502020204030204" pitchFamily="34" charset="0"/>
                        <a:cs typeface="Arial" panose="020B0604020202020204" pitchFamily="34" charset="0"/>
                      </a:endParaRPr>
                    </a:p>
                  </a:txBody>
                  <a:tcPr marL="63440" marR="63440" marT="0" marB="0"/>
                </a:tc>
                <a:tc>
                  <a:txBody>
                    <a:bodyPr/>
                    <a:lstStyle/>
                    <a:p>
                      <a:pPr marL="0" marR="0">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Clinicians should be flexible in their decision making regarding appropriate practice, although they may set bounds on alternatives; patient preference should have a substantial influencing role.</a:t>
                      </a:r>
                      <a:endParaRPr lang="en-US" sz="1050" dirty="0">
                        <a:effectLst/>
                        <a:latin typeface="Arial" panose="020B0604020202020204" pitchFamily="34" charset="0"/>
                        <a:ea typeface="Calibri" panose="020F0502020204030204" pitchFamily="34" charset="0"/>
                        <a:cs typeface="Arial" panose="020B0604020202020204" pitchFamily="34" charset="0"/>
                      </a:endParaRPr>
                    </a:p>
                  </a:txBody>
                  <a:tcPr marL="63440" marR="63440" marT="0" marB="0"/>
                </a:tc>
                <a:extLst>
                  <a:ext uri="{0D108BD9-81ED-4DB2-BD59-A6C34878D82A}">
                    <a16:rowId xmlns:a16="http://schemas.microsoft.com/office/drawing/2014/main" val="548630621"/>
                  </a:ext>
                </a:extLst>
              </a:tr>
            </a:tbl>
          </a:graphicData>
        </a:graphic>
      </p:graphicFrame>
      <p:sp>
        <p:nvSpPr>
          <p:cNvPr id="5" name="Title 1">
            <a:extLst>
              <a:ext uri="{FF2B5EF4-FFF2-40B4-BE49-F238E27FC236}">
                <a16:creationId xmlns:a16="http://schemas.microsoft.com/office/drawing/2014/main" id="{6B44032D-FEEA-4FCF-9ED8-B299944B3586}"/>
              </a:ext>
            </a:extLst>
          </p:cNvPr>
          <p:cNvSpPr>
            <a:spLocks noGrp="1"/>
          </p:cNvSpPr>
          <p:nvPr>
            <p:ph type="title"/>
          </p:nvPr>
        </p:nvSpPr>
        <p:spPr/>
        <p:txBody>
          <a:bodyPr/>
          <a:lstStyle/>
          <a:p>
            <a:r>
              <a:rPr lang="en-US" dirty="0"/>
              <a:t>Strength of Action Terms/Implied Levels of Obligation</a:t>
            </a:r>
          </a:p>
        </p:txBody>
      </p:sp>
      <p:sp>
        <p:nvSpPr>
          <p:cNvPr id="2" name="Content Placeholder 1">
            <a:extLst>
              <a:ext uri="{FF2B5EF4-FFF2-40B4-BE49-F238E27FC236}">
                <a16:creationId xmlns:a16="http://schemas.microsoft.com/office/drawing/2014/main" id="{EE15AD46-1765-4921-88CE-C4EDB43F7CA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383172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6B6EF-D759-4DB0-A251-3192BA37AF3C}"/>
              </a:ext>
            </a:extLst>
          </p:cNvPr>
          <p:cNvSpPr>
            <a:spLocks noGrp="1"/>
          </p:cNvSpPr>
          <p:nvPr>
            <p:ph type="title"/>
          </p:nvPr>
        </p:nvSpPr>
        <p:spPr/>
        <p:txBody>
          <a:bodyPr/>
          <a:lstStyle/>
          <a:p>
            <a:r>
              <a:rPr lang="en-US" dirty="0"/>
              <a:t>Definitions</a:t>
            </a:r>
          </a:p>
        </p:txBody>
      </p:sp>
      <p:pic>
        <p:nvPicPr>
          <p:cNvPr id="4" name="table">
            <a:extLst>
              <a:ext uri="{FF2B5EF4-FFF2-40B4-BE49-F238E27FC236}">
                <a16:creationId xmlns:a16="http://schemas.microsoft.com/office/drawing/2014/main" id="{1DB61D51-52F1-48BC-9173-0446A15EE24D}"/>
              </a:ext>
            </a:extLst>
          </p:cNvPr>
          <p:cNvPicPr>
            <a:picLocks noGrp="1" noChangeAspect="1"/>
          </p:cNvPicPr>
          <p:nvPr>
            <p:ph idx="1"/>
          </p:nvPr>
        </p:nvPicPr>
        <p:blipFill>
          <a:blip r:embed="rId2"/>
          <a:stretch>
            <a:fillRect/>
          </a:stretch>
        </p:blipFill>
        <p:spPr>
          <a:xfrm>
            <a:off x="2465617" y="1825625"/>
            <a:ext cx="7260766" cy="3956050"/>
          </a:xfrm>
          <a:prstGeom prst="rect">
            <a:avLst/>
          </a:prstGeom>
        </p:spPr>
      </p:pic>
    </p:spTree>
    <p:extLst>
      <p:ext uri="{BB962C8B-B14F-4D97-AF65-F5344CB8AC3E}">
        <p14:creationId xmlns:p14="http://schemas.microsoft.com/office/powerpoint/2010/main" val="905112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61805-A983-4E10-8F57-974F1359F8D4}"/>
              </a:ext>
            </a:extLst>
          </p:cNvPr>
          <p:cNvSpPr>
            <a:spLocks noGrp="1"/>
          </p:cNvSpPr>
          <p:nvPr>
            <p:ph type="title"/>
          </p:nvPr>
        </p:nvSpPr>
        <p:spPr/>
        <p:txBody>
          <a:bodyPr/>
          <a:lstStyle/>
          <a:p>
            <a:r>
              <a:rPr lang="en-US" dirty="0"/>
              <a:t>External Peer Review</a:t>
            </a:r>
          </a:p>
        </p:txBody>
      </p:sp>
      <p:sp>
        <p:nvSpPr>
          <p:cNvPr id="3" name="Content Placeholder 2">
            <a:extLst>
              <a:ext uri="{FF2B5EF4-FFF2-40B4-BE49-F238E27FC236}">
                <a16:creationId xmlns:a16="http://schemas.microsoft.com/office/drawing/2014/main" id="{22C6ABD7-2DBD-443D-A55D-1526F0AD8F0D}"/>
              </a:ext>
            </a:extLst>
          </p:cNvPr>
          <p:cNvSpPr>
            <a:spLocks noGrp="1"/>
          </p:cNvSpPr>
          <p:nvPr>
            <p:ph idx="1"/>
          </p:nvPr>
        </p:nvSpPr>
        <p:spPr/>
        <p:txBody>
          <a:bodyPr>
            <a:normAutofit/>
          </a:bodyPr>
          <a:lstStyle/>
          <a:p>
            <a:pPr marL="0" indent="0">
              <a:buNone/>
            </a:pPr>
            <a:r>
              <a:rPr lang="en-US" sz="2000" dirty="0">
                <a:latin typeface="Helvetica"/>
                <a:cs typeface="Helvetica"/>
              </a:rPr>
              <a:t>38 reviewers from the 17 organizations/committees (listed below) submitted 311 comments. Resulted in 136 edits/changes to the draft CPG.</a:t>
            </a:r>
          </a:p>
        </p:txBody>
      </p:sp>
      <p:pic>
        <p:nvPicPr>
          <p:cNvPr id="5" name="table">
            <a:extLst>
              <a:ext uri="{FF2B5EF4-FFF2-40B4-BE49-F238E27FC236}">
                <a16:creationId xmlns:a16="http://schemas.microsoft.com/office/drawing/2014/main" id="{624D920C-88F5-4EEA-B8EF-6C12034AD25B}"/>
              </a:ext>
            </a:extLst>
          </p:cNvPr>
          <p:cNvPicPr>
            <a:picLocks noChangeAspect="1"/>
          </p:cNvPicPr>
          <p:nvPr/>
        </p:nvPicPr>
        <p:blipFill rotWithShape="1">
          <a:blip r:embed="rId2"/>
          <a:srcRect b="21348"/>
          <a:stretch/>
        </p:blipFill>
        <p:spPr>
          <a:xfrm>
            <a:off x="1934126" y="2451830"/>
            <a:ext cx="8323748" cy="3532112"/>
          </a:xfrm>
          <a:prstGeom prst="rect">
            <a:avLst/>
          </a:prstGeom>
        </p:spPr>
      </p:pic>
    </p:spTree>
    <p:extLst>
      <p:ext uri="{BB962C8B-B14F-4D97-AF65-F5344CB8AC3E}">
        <p14:creationId xmlns:p14="http://schemas.microsoft.com/office/powerpoint/2010/main" val="733430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749B4-2730-43DF-8CF7-76A0D9C90B8D}"/>
              </a:ext>
            </a:extLst>
          </p:cNvPr>
          <p:cNvSpPr>
            <a:spLocks noGrp="1"/>
          </p:cNvSpPr>
          <p:nvPr>
            <p:ph type="title"/>
          </p:nvPr>
        </p:nvSpPr>
        <p:spPr/>
        <p:txBody>
          <a:bodyPr/>
          <a:lstStyle/>
          <a:p>
            <a:r>
              <a:rPr lang="en-US" dirty="0"/>
              <a:t>Public Comment</a:t>
            </a:r>
          </a:p>
        </p:txBody>
      </p:sp>
      <p:sp>
        <p:nvSpPr>
          <p:cNvPr id="3" name="Content Placeholder 2">
            <a:extLst>
              <a:ext uri="{FF2B5EF4-FFF2-40B4-BE49-F238E27FC236}">
                <a16:creationId xmlns:a16="http://schemas.microsoft.com/office/drawing/2014/main" id="{C6719097-977E-4449-AAAD-BEF1BE9E5193}"/>
              </a:ext>
            </a:extLst>
          </p:cNvPr>
          <p:cNvSpPr>
            <a:spLocks noGrp="1"/>
          </p:cNvSpPr>
          <p:nvPr>
            <p:ph idx="1"/>
          </p:nvPr>
        </p:nvSpPr>
        <p:spPr/>
        <p:txBody>
          <a:bodyPr/>
          <a:lstStyle/>
          <a:p>
            <a:pPr marL="0" indent="0">
              <a:buNone/>
            </a:pPr>
            <a:r>
              <a:rPr lang="en-US" dirty="0"/>
              <a:t>The guideline was accessed by </a:t>
            </a:r>
            <a:r>
              <a:rPr lang="en-US" b="1" dirty="0"/>
              <a:t>106</a:t>
            </a:r>
            <a:r>
              <a:rPr lang="en-US" dirty="0"/>
              <a:t> individuals, </a:t>
            </a:r>
            <a:r>
              <a:rPr lang="en-US" b="1" dirty="0"/>
              <a:t>18</a:t>
            </a:r>
            <a:r>
              <a:rPr lang="en-US" dirty="0"/>
              <a:t> of whom provided feedback on the draft CPG to the guideline panel, resulting in </a:t>
            </a:r>
            <a:r>
              <a:rPr lang="en-US" b="1" dirty="0"/>
              <a:t>13</a:t>
            </a:r>
            <a:r>
              <a:rPr lang="en-US" dirty="0"/>
              <a:t> changes to the guideline.</a:t>
            </a:r>
          </a:p>
          <a:p>
            <a:pPr marL="0" indent="0">
              <a:buNone/>
            </a:pPr>
            <a:endParaRPr lang="en-US" dirty="0"/>
          </a:p>
        </p:txBody>
      </p:sp>
    </p:spTree>
    <p:extLst>
      <p:ext uri="{BB962C8B-B14F-4D97-AF65-F5344CB8AC3E}">
        <p14:creationId xmlns:p14="http://schemas.microsoft.com/office/powerpoint/2010/main" val="20133348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32564-FDF6-4AAB-B749-AB0D37EAA713}"/>
              </a:ext>
            </a:extLst>
          </p:cNvPr>
          <p:cNvSpPr>
            <a:spLocks noGrp="1"/>
          </p:cNvSpPr>
          <p:nvPr>
            <p:ph type="title"/>
          </p:nvPr>
        </p:nvSpPr>
        <p:spPr/>
        <p:txBody>
          <a:bodyPr/>
          <a:lstStyle/>
          <a:p>
            <a:r>
              <a:rPr lang="en-US" dirty="0"/>
              <a:t>KAS 1: Communicating Expectations</a:t>
            </a:r>
          </a:p>
        </p:txBody>
      </p:sp>
      <p:sp>
        <p:nvSpPr>
          <p:cNvPr id="3" name="Content Placeholder 2">
            <a:extLst>
              <a:ext uri="{FF2B5EF4-FFF2-40B4-BE49-F238E27FC236}">
                <a16:creationId xmlns:a16="http://schemas.microsoft.com/office/drawing/2014/main" id="{957D0BDB-3C2C-4724-B2E0-5F6B7FCDCB66}"/>
              </a:ext>
            </a:extLst>
          </p:cNvPr>
          <p:cNvSpPr>
            <a:spLocks noGrp="1"/>
          </p:cNvSpPr>
          <p:nvPr>
            <p:ph idx="1"/>
          </p:nvPr>
        </p:nvSpPr>
        <p:spPr/>
        <p:txBody>
          <a:bodyPr>
            <a:noAutofit/>
          </a:bodyPr>
          <a:lstStyle/>
          <a:p>
            <a:pPr marL="0" indent="0">
              <a:lnSpc>
                <a:spcPct val="120000"/>
              </a:lnSpc>
              <a:spcBef>
                <a:spcPts val="0"/>
              </a:spcBef>
              <a:buNone/>
            </a:pPr>
            <a:r>
              <a:rPr lang="en-US" sz="1800" b="1" dirty="0">
                <a:latin typeface="Helvetica" panose="020B0604020202020204" pitchFamily="34" charset="0"/>
                <a:cs typeface="Helvetica" panose="020B0604020202020204" pitchFamily="34" charset="0"/>
              </a:rPr>
              <a:t>STATEMENT 1. COMMUNICATING EXPECTATIONS: Clinicians should ask all patients seeking rhinoplasty about their motivations for surgery and their expectations for outcomes, should provide feedback as to whether those expectations are a realistic goal of surgery, and should document this discussion in the medical record. </a:t>
            </a:r>
            <a:r>
              <a:rPr lang="en-US" sz="1800" dirty="0">
                <a:latin typeface="Helvetica" panose="020B0604020202020204" pitchFamily="34" charset="0"/>
                <a:cs typeface="Helvetica" panose="020B0604020202020204" pitchFamily="34" charset="0"/>
              </a:rPr>
              <a:t> </a:t>
            </a:r>
            <a:r>
              <a:rPr lang="en-US" sz="1800" u="sng" dirty="0">
                <a:latin typeface="Helvetica" panose="020B0604020202020204" pitchFamily="34" charset="0"/>
                <a:cs typeface="Helvetica" panose="020B0604020202020204" pitchFamily="34" charset="0"/>
              </a:rPr>
              <a:t>Recommendation based on observational studies, with a preponderance of benefit over harm. </a:t>
            </a:r>
          </a:p>
          <a:p>
            <a:pPr marL="0" indent="0">
              <a:lnSpc>
                <a:spcPct val="120000"/>
              </a:lnSpc>
              <a:spcBef>
                <a:spcPts val="0"/>
              </a:spcBef>
              <a:buNone/>
            </a:pPr>
            <a:endParaRPr lang="en-US" altLang="en-US" sz="1800" b="1" i="1" u="sng" dirty="0">
              <a:latin typeface="Helvetica" pitchFamily="34" charset="0"/>
              <a:cs typeface="Helvetica" panose="020B0604020202020204" pitchFamily="34" charset="0"/>
            </a:endParaRPr>
          </a:p>
          <a:p>
            <a:pPr marL="0" lvl="0" indent="0">
              <a:lnSpc>
                <a:spcPct val="120000"/>
              </a:lnSpc>
              <a:buNone/>
            </a:pPr>
            <a:r>
              <a:rPr lang="en-US" sz="1800" b="1" u="sng" dirty="0">
                <a:latin typeface="Helvetica" panose="020B0604020202020204" pitchFamily="34" charset="0"/>
                <a:cs typeface="Helvetica" panose="020B0604020202020204" pitchFamily="34" charset="0"/>
              </a:rPr>
              <a:t>Benefits</a:t>
            </a:r>
            <a:r>
              <a:rPr lang="en-US" sz="1800" dirty="0">
                <a:latin typeface="Helvetica" panose="020B0604020202020204" pitchFamily="34" charset="0"/>
                <a:cs typeface="Helvetica" panose="020B0604020202020204" pitchFamily="34" charset="0"/>
              </a:rPr>
              <a:t>: Promote realistic expectations of achievable surgical outcomes, avoid surgery in patients with unrealistic expectations, better align clinician and patient expectations, promote enhanced communication, identify underlying psychiatric disorders (e.g., body dysmorphic disorder), promote patient satisfaction</a:t>
            </a:r>
          </a:p>
          <a:p>
            <a:pPr marL="0" lvl="0" indent="0">
              <a:lnSpc>
                <a:spcPct val="120000"/>
              </a:lnSpc>
              <a:buNone/>
            </a:pPr>
            <a:r>
              <a:rPr lang="en-US" sz="1800" b="1" u="sng" dirty="0">
                <a:latin typeface="Helvetica" panose="020B0604020202020204" pitchFamily="34" charset="0"/>
                <a:cs typeface="Helvetica" panose="020B0604020202020204" pitchFamily="34" charset="0"/>
              </a:rPr>
              <a:t>Risk, Harm, Cost</a:t>
            </a:r>
            <a:r>
              <a:rPr lang="en-US" sz="1800" b="1" dirty="0">
                <a:latin typeface="Helvetica" panose="020B0604020202020204" pitchFamily="34" charset="0"/>
                <a:cs typeface="Helvetica" panose="020B0604020202020204" pitchFamily="34" charset="0"/>
              </a:rPr>
              <a:t>: </a:t>
            </a:r>
            <a:r>
              <a:rPr lang="en-US" sz="1800" dirty="0">
                <a:latin typeface="Helvetica" panose="020B0604020202020204" pitchFamily="34" charset="0"/>
                <a:cs typeface="Helvetica" panose="020B0604020202020204" pitchFamily="34" charset="0"/>
              </a:rPr>
              <a:t>Patient anxiety, time spent in assessing and counseling the patient</a:t>
            </a:r>
          </a:p>
          <a:p>
            <a:pPr marL="0" indent="0">
              <a:lnSpc>
                <a:spcPct val="120000"/>
              </a:lnSpc>
              <a:buNone/>
            </a:pPr>
            <a:endParaRPr lang="en-US" sz="1800" dirty="0"/>
          </a:p>
        </p:txBody>
      </p:sp>
    </p:spTree>
    <p:extLst>
      <p:ext uri="{BB962C8B-B14F-4D97-AF65-F5344CB8AC3E}">
        <p14:creationId xmlns:p14="http://schemas.microsoft.com/office/powerpoint/2010/main" val="14677927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32564-FDF6-4AAB-B749-AB0D37EAA713}"/>
              </a:ext>
            </a:extLst>
          </p:cNvPr>
          <p:cNvSpPr>
            <a:spLocks noGrp="1"/>
          </p:cNvSpPr>
          <p:nvPr>
            <p:ph type="title"/>
          </p:nvPr>
        </p:nvSpPr>
        <p:spPr/>
        <p:txBody>
          <a:bodyPr/>
          <a:lstStyle/>
          <a:p>
            <a:r>
              <a:rPr lang="en-US" dirty="0"/>
              <a:t>KAS 1: Communicating Expectations</a:t>
            </a:r>
          </a:p>
        </p:txBody>
      </p:sp>
      <p:sp>
        <p:nvSpPr>
          <p:cNvPr id="3" name="Content Placeholder 2">
            <a:extLst>
              <a:ext uri="{FF2B5EF4-FFF2-40B4-BE49-F238E27FC236}">
                <a16:creationId xmlns:a16="http://schemas.microsoft.com/office/drawing/2014/main" id="{957D0BDB-3C2C-4724-B2E0-5F6B7FCDCB66}"/>
              </a:ext>
            </a:extLst>
          </p:cNvPr>
          <p:cNvSpPr>
            <a:spLocks noGrp="1"/>
          </p:cNvSpPr>
          <p:nvPr>
            <p:ph idx="1"/>
          </p:nvPr>
        </p:nvSpPr>
        <p:spPr/>
        <p:txBody>
          <a:bodyPr>
            <a:normAutofit fontScale="55000" lnSpcReduction="20000"/>
          </a:bodyPr>
          <a:lstStyle/>
          <a:p>
            <a:pPr marL="0" indent="0">
              <a:lnSpc>
                <a:spcPct val="120000"/>
              </a:lnSpc>
              <a:spcBef>
                <a:spcPts val="0"/>
              </a:spcBef>
              <a:spcAft>
                <a:spcPts val="1000"/>
              </a:spcAft>
              <a:buNone/>
            </a:pPr>
            <a:r>
              <a:rPr lang="en-US" sz="3300" b="1" dirty="0">
                <a:latin typeface="Helvetica" panose="020B0604020202020204" pitchFamily="34" charset="0"/>
                <a:cs typeface="Helvetica" panose="020B0604020202020204" pitchFamily="34" charset="0"/>
              </a:rPr>
              <a:t>Action Statement Profile </a:t>
            </a:r>
          </a:p>
          <a:p>
            <a:pPr marL="0" lvl="0" indent="0">
              <a:lnSpc>
                <a:spcPct val="120000"/>
              </a:lnSpc>
              <a:spcBef>
                <a:spcPts val="0"/>
              </a:spcBef>
              <a:spcAft>
                <a:spcPts val="200"/>
              </a:spcAft>
              <a:buNone/>
            </a:pPr>
            <a:r>
              <a:rPr lang="en-US" b="1" u="sng" dirty="0">
                <a:latin typeface="Helvetica" panose="020B0604020202020204" pitchFamily="34" charset="0"/>
                <a:cs typeface="Helvetica" panose="020B0604020202020204" pitchFamily="34" charset="0"/>
              </a:rPr>
              <a:t>QI Opportunity</a:t>
            </a:r>
            <a:r>
              <a:rPr lang="en-US" dirty="0">
                <a:latin typeface="Helvetica" panose="020B0604020202020204" pitchFamily="34" charset="0"/>
                <a:cs typeface="Helvetica" panose="020B0604020202020204" pitchFamily="34" charset="0"/>
              </a:rPr>
              <a:t>: Avoid poor surgical outcomes in patients with unrealistic expectations (NQS domain: Patient safety; Patient and Family Engagement)</a:t>
            </a:r>
          </a:p>
          <a:p>
            <a:pPr marL="0" lvl="0" indent="0">
              <a:lnSpc>
                <a:spcPct val="120000"/>
              </a:lnSpc>
              <a:spcBef>
                <a:spcPts val="0"/>
              </a:spcBef>
              <a:spcAft>
                <a:spcPts val="200"/>
              </a:spcAft>
              <a:buNone/>
            </a:pPr>
            <a:r>
              <a:rPr lang="en-US" b="1" u="sng" dirty="0">
                <a:latin typeface="Helvetica" panose="020B0604020202020204" pitchFamily="34" charset="0"/>
                <a:cs typeface="Helvetica" panose="020B0604020202020204" pitchFamily="34" charset="0"/>
              </a:rPr>
              <a:t>Aggregate Evidence Quality</a:t>
            </a:r>
            <a:r>
              <a:rPr lang="en-US" dirty="0">
                <a:latin typeface="Helvetica" panose="020B0604020202020204" pitchFamily="34" charset="0"/>
                <a:cs typeface="Helvetica" panose="020B0604020202020204" pitchFamily="34" charset="0"/>
              </a:rPr>
              <a:t>: Grade C, based on observational studies</a:t>
            </a:r>
          </a:p>
          <a:p>
            <a:pPr marL="0" lvl="0" indent="0">
              <a:lnSpc>
                <a:spcPct val="120000"/>
              </a:lnSpc>
              <a:spcBef>
                <a:spcPts val="0"/>
              </a:spcBef>
              <a:spcAft>
                <a:spcPts val="200"/>
              </a:spcAft>
              <a:buNone/>
            </a:pPr>
            <a:r>
              <a:rPr lang="en-US" b="1" u="sng" dirty="0">
                <a:latin typeface="Helvetica" panose="020B0604020202020204" pitchFamily="34" charset="0"/>
                <a:cs typeface="Helvetica" panose="020B0604020202020204" pitchFamily="34" charset="0"/>
              </a:rPr>
              <a:t>Level of Confidence in Evidence</a:t>
            </a:r>
            <a:r>
              <a:rPr lang="en-US" dirty="0">
                <a:latin typeface="Helvetica" panose="020B0604020202020204" pitchFamily="34" charset="0"/>
                <a:cs typeface="Helvetica" panose="020B0604020202020204" pitchFamily="34" charset="0"/>
              </a:rPr>
              <a:t>:</a:t>
            </a:r>
            <a:r>
              <a:rPr lang="en-US" b="1" i="1" dirty="0">
                <a:latin typeface="Helvetica" panose="020B0604020202020204" pitchFamily="34" charset="0"/>
                <a:cs typeface="Helvetica" panose="020B0604020202020204" pitchFamily="34" charset="0"/>
              </a:rPr>
              <a:t> </a:t>
            </a:r>
            <a:r>
              <a:rPr lang="en-US" dirty="0">
                <a:latin typeface="Helvetica" panose="020B0604020202020204" pitchFamily="34" charset="0"/>
                <a:cs typeface="Helvetica" panose="020B0604020202020204" pitchFamily="34" charset="0"/>
              </a:rPr>
              <a:t>Low because of limited evidence</a:t>
            </a:r>
          </a:p>
          <a:p>
            <a:pPr marL="0" lvl="0" indent="0">
              <a:lnSpc>
                <a:spcPct val="120000"/>
              </a:lnSpc>
              <a:spcBef>
                <a:spcPts val="0"/>
              </a:spcBef>
              <a:spcAft>
                <a:spcPts val="200"/>
              </a:spcAft>
              <a:buNone/>
            </a:pPr>
            <a:r>
              <a:rPr lang="en-US" b="1" u="sng" dirty="0">
                <a:latin typeface="Helvetica" panose="020B0604020202020204" pitchFamily="34" charset="0"/>
                <a:cs typeface="Helvetica" panose="020B0604020202020204" pitchFamily="34" charset="0"/>
              </a:rPr>
              <a:t>Benefit-Harm Assessment</a:t>
            </a:r>
            <a:r>
              <a:rPr lang="en-US" dirty="0">
                <a:latin typeface="Helvetica" panose="020B0604020202020204" pitchFamily="34" charset="0"/>
                <a:cs typeface="Helvetica" panose="020B0604020202020204" pitchFamily="34" charset="0"/>
              </a:rPr>
              <a:t>: Preponderance of benefit over harm</a:t>
            </a:r>
          </a:p>
          <a:p>
            <a:pPr marL="0" lvl="0" indent="0">
              <a:lnSpc>
                <a:spcPct val="120000"/>
              </a:lnSpc>
              <a:spcBef>
                <a:spcPts val="0"/>
              </a:spcBef>
              <a:spcAft>
                <a:spcPts val="200"/>
              </a:spcAft>
              <a:buNone/>
            </a:pPr>
            <a:r>
              <a:rPr lang="en-US" b="1" u="sng" dirty="0">
                <a:latin typeface="Helvetica" panose="020B0604020202020204" pitchFamily="34" charset="0"/>
                <a:cs typeface="Helvetica" panose="020B0604020202020204" pitchFamily="34" charset="0"/>
              </a:rPr>
              <a:t>Value Judgments</a:t>
            </a:r>
            <a:r>
              <a:rPr lang="en-US" dirty="0">
                <a:latin typeface="Helvetica" panose="020B0604020202020204" pitchFamily="34" charset="0"/>
                <a:cs typeface="Helvetica" panose="020B0604020202020204" pitchFamily="34" charset="0"/>
              </a:rPr>
              <a:t>: Perception by the GDG that expectations are not always fully considered before rhinoplasty and that explicitly assessing expectations could help improve outcomes and potentially avoid surgery in patients with unachievable goals</a:t>
            </a:r>
          </a:p>
          <a:p>
            <a:pPr marL="0" lvl="0" indent="0">
              <a:lnSpc>
                <a:spcPct val="120000"/>
              </a:lnSpc>
              <a:spcBef>
                <a:spcPts val="0"/>
              </a:spcBef>
              <a:spcAft>
                <a:spcPts val="200"/>
              </a:spcAft>
              <a:buNone/>
            </a:pPr>
            <a:r>
              <a:rPr lang="en-US" b="1" u="sng" dirty="0">
                <a:latin typeface="Helvetica" panose="020B0604020202020204" pitchFamily="34" charset="0"/>
                <a:cs typeface="Helvetica" panose="020B0604020202020204" pitchFamily="34" charset="0"/>
              </a:rPr>
              <a:t>Intentional Vagueness</a:t>
            </a:r>
            <a:r>
              <a:rPr lang="en-US" dirty="0">
                <a:latin typeface="Helvetica" panose="020B0604020202020204" pitchFamily="34" charset="0"/>
                <a:cs typeface="Helvetica" panose="020B0604020202020204" pitchFamily="34" charset="0"/>
              </a:rPr>
              <a:t>: The specifics of the discussion are left to the discretion of the patient and clinician</a:t>
            </a:r>
          </a:p>
          <a:p>
            <a:pPr marL="0" lvl="0" indent="0">
              <a:lnSpc>
                <a:spcPct val="120000"/>
              </a:lnSpc>
              <a:spcBef>
                <a:spcPts val="0"/>
              </a:spcBef>
              <a:spcAft>
                <a:spcPts val="200"/>
              </a:spcAft>
              <a:buNone/>
            </a:pPr>
            <a:r>
              <a:rPr lang="en-US" b="1" u="sng" dirty="0">
                <a:latin typeface="Helvetica" panose="020B0604020202020204" pitchFamily="34" charset="0"/>
                <a:cs typeface="Helvetica" panose="020B0604020202020204" pitchFamily="34" charset="0"/>
              </a:rPr>
              <a:t>Role Of Patient Preferences</a:t>
            </a:r>
            <a:r>
              <a:rPr lang="en-US" dirty="0">
                <a:latin typeface="Helvetica" panose="020B0604020202020204" pitchFamily="34" charset="0"/>
                <a:cs typeface="Helvetica" panose="020B0604020202020204" pitchFamily="34" charset="0"/>
              </a:rPr>
              <a:t>: None</a:t>
            </a:r>
          </a:p>
          <a:p>
            <a:pPr marL="0" lvl="0" indent="0">
              <a:lnSpc>
                <a:spcPct val="120000"/>
              </a:lnSpc>
              <a:spcBef>
                <a:spcPts val="0"/>
              </a:spcBef>
              <a:spcAft>
                <a:spcPts val="200"/>
              </a:spcAft>
              <a:buNone/>
            </a:pPr>
            <a:r>
              <a:rPr lang="en-US" b="1" u="sng" dirty="0">
                <a:latin typeface="Helvetica" panose="020B0604020202020204" pitchFamily="34" charset="0"/>
                <a:cs typeface="Helvetica" panose="020B0604020202020204" pitchFamily="34" charset="0"/>
              </a:rPr>
              <a:t>Exceptions</a:t>
            </a:r>
            <a:r>
              <a:rPr lang="en-US" dirty="0">
                <a:latin typeface="Helvetica" panose="020B0604020202020204" pitchFamily="34" charset="0"/>
                <a:cs typeface="Helvetica" panose="020B0604020202020204" pitchFamily="34" charset="0"/>
              </a:rPr>
              <a:t>: None</a:t>
            </a:r>
          </a:p>
          <a:p>
            <a:pPr marL="0" lvl="0" indent="0">
              <a:lnSpc>
                <a:spcPct val="120000"/>
              </a:lnSpc>
              <a:spcBef>
                <a:spcPts val="0"/>
              </a:spcBef>
              <a:spcAft>
                <a:spcPts val="200"/>
              </a:spcAft>
              <a:buNone/>
            </a:pPr>
            <a:r>
              <a:rPr lang="en-US" b="1" u="sng" dirty="0">
                <a:latin typeface="Helvetica" panose="020B0604020202020204" pitchFamily="34" charset="0"/>
                <a:cs typeface="Helvetica" panose="020B0604020202020204" pitchFamily="34" charset="0"/>
              </a:rPr>
              <a:t>Policy Level</a:t>
            </a:r>
            <a:r>
              <a:rPr lang="en-US" dirty="0">
                <a:latin typeface="Helvetica" panose="020B0604020202020204" pitchFamily="34" charset="0"/>
                <a:cs typeface="Helvetica" panose="020B0604020202020204" pitchFamily="34" charset="0"/>
              </a:rPr>
              <a:t>: Recommendation</a:t>
            </a:r>
          </a:p>
          <a:p>
            <a:pPr marL="0" lvl="0" indent="0">
              <a:lnSpc>
                <a:spcPct val="120000"/>
              </a:lnSpc>
              <a:spcBef>
                <a:spcPts val="0"/>
              </a:spcBef>
              <a:spcAft>
                <a:spcPts val="200"/>
              </a:spcAft>
              <a:buNone/>
            </a:pPr>
            <a:r>
              <a:rPr lang="en-US" b="1" u="sng" dirty="0">
                <a:latin typeface="Helvetica" panose="020B0604020202020204" pitchFamily="34" charset="0"/>
                <a:cs typeface="Helvetica" panose="020B0604020202020204" pitchFamily="34" charset="0"/>
              </a:rPr>
              <a:t>Differences of Opinion</a:t>
            </a:r>
            <a:r>
              <a:rPr lang="en-US" dirty="0">
                <a:latin typeface="Helvetica" panose="020B0604020202020204" pitchFamily="34" charset="0"/>
                <a:cs typeface="Helvetica" panose="020B0604020202020204" pitchFamily="34" charset="0"/>
              </a:rPr>
              <a:t>: None</a:t>
            </a:r>
          </a:p>
          <a:p>
            <a:pPr marL="0" indent="0">
              <a:lnSpc>
                <a:spcPct val="120000"/>
              </a:lnSpc>
              <a:buNone/>
            </a:pPr>
            <a:endParaRPr lang="en-US" dirty="0"/>
          </a:p>
        </p:txBody>
      </p:sp>
    </p:spTree>
    <p:extLst>
      <p:ext uri="{BB962C8B-B14F-4D97-AF65-F5344CB8AC3E}">
        <p14:creationId xmlns:p14="http://schemas.microsoft.com/office/powerpoint/2010/main" val="593940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38CAA-E8C5-4FBE-A80A-48A79E73713D}"/>
              </a:ext>
            </a:extLst>
          </p:cNvPr>
          <p:cNvSpPr>
            <a:spLocks noGrp="1"/>
          </p:cNvSpPr>
          <p:nvPr>
            <p:ph type="title"/>
          </p:nvPr>
        </p:nvSpPr>
        <p:spPr/>
        <p:txBody>
          <a:bodyPr/>
          <a:lstStyle/>
          <a:p>
            <a:r>
              <a:rPr lang="en-US" dirty="0"/>
              <a:t>KAS 2: Comorbid Conditions</a:t>
            </a:r>
          </a:p>
        </p:txBody>
      </p:sp>
      <p:sp>
        <p:nvSpPr>
          <p:cNvPr id="3" name="Content Placeholder 2">
            <a:extLst>
              <a:ext uri="{FF2B5EF4-FFF2-40B4-BE49-F238E27FC236}">
                <a16:creationId xmlns:a16="http://schemas.microsoft.com/office/drawing/2014/main" id="{79280B3D-79B6-4762-B72E-51B69E38A392}"/>
              </a:ext>
            </a:extLst>
          </p:cNvPr>
          <p:cNvSpPr>
            <a:spLocks noGrp="1"/>
          </p:cNvSpPr>
          <p:nvPr>
            <p:ph idx="1"/>
          </p:nvPr>
        </p:nvSpPr>
        <p:spPr/>
        <p:txBody>
          <a:bodyPr>
            <a:normAutofit fontScale="70000" lnSpcReduction="20000"/>
          </a:bodyPr>
          <a:lstStyle/>
          <a:p>
            <a:pPr marL="0" indent="0">
              <a:lnSpc>
                <a:spcPct val="120000"/>
              </a:lnSpc>
              <a:buNone/>
            </a:pPr>
            <a:r>
              <a:rPr lang="en-US" b="1" dirty="0">
                <a:latin typeface="Helvetica" panose="020B0604020202020204" pitchFamily="34" charset="0"/>
                <a:cs typeface="Helvetica" panose="020B0604020202020204" pitchFamily="34" charset="0"/>
              </a:rPr>
              <a:t>STATEMENT 2: COMORBID CONDITIONS: Clinicians should assess rhinoplasty candidates for comorbid conditions that could modify, or contraindicate, surgery that include body dysmorphic disorder, obstructive sleep apnea, bleeding disorders, or chronic use of topical vasoconstrictive intranasal drugs. </a:t>
            </a:r>
            <a:r>
              <a:rPr lang="en-US" u="sng" dirty="0">
                <a:latin typeface="Helvetica" panose="020B0604020202020204" pitchFamily="34" charset="0"/>
                <a:cs typeface="Helvetica" panose="020B0604020202020204" pitchFamily="34" charset="0"/>
              </a:rPr>
              <a:t>Recommendation based on observational studies, with a preponderance of benefit over harm.</a:t>
            </a:r>
          </a:p>
          <a:p>
            <a:pPr marL="0" indent="0">
              <a:lnSpc>
                <a:spcPct val="120000"/>
              </a:lnSpc>
              <a:buNone/>
            </a:pPr>
            <a:endParaRPr lang="en-US" i="1" u="sng" dirty="0">
              <a:latin typeface="Helvetica" panose="020B0604020202020204" pitchFamily="34" charset="0"/>
              <a:cs typeface="Helvetica" panose="020B0604020202020204" pitchFamily="34" charset="0"/>
            </a:endParaRPr>
          </a:p>
          <a:p>
            <a:pPr marL="0" indent="0">
              <a:lnSpc>
                <a:spcPct val="120000"/>
              </a:lnSpc>
              <a:buNone/>
            </a:pPr>
            <a:r>
              <a:rPr lang="en-US" b="1" u="sng" dirty="0">
                <a:latin typeface="Helvetica" panose="020B0604020202020204" pitchFamily="34" charset="0"/>
                <a:cs typeface="Helvetica" panose="020B0604020202020204" pitchFamily="34" charset="0"/>
              </a:rPr>
              <a:t>Benefits</a:t>
            </a:r>
            <a:r>
              <a:rPr lang="en-US" dirty="0">
                <a:latin typeface="Helvetica" panose="020B0604020202020204" pitchFamily="34" charset="0"/>
                <a:cs typeface="Helvetica" panose="020B0604020202020204" pitchFamily="34" charset="0"/>
              </a:rPr>
              <a:t>: Reduce surgical complications, identify opportunities to optimally prepare patients for surgery, better counsel patients regarding surgical risk, avoid surgery in poor candidates</a:t>
            </a:r>
          </a:p>
          <a:p>
            <a:pPr marL="0" indent="0">
              <a:lnSpc>
                <a:spcPct val="120000"/>
              </a:lnSpc>
              <a:buNone/>
            </a:pPr>
            <a:r>
              <a:rPr lang="en-US" b="1" u="sng" dirty="0">
                <a:latin typeface="Helvetica" panose="020B0604020202020204" pitchFamily="34" charset="0"/>
                <a:cs typeface="Helvetica" panose="020B0604020202020204" pitchFamily="34" charset="0"/>
              </a:rPr>
              <a:t>Risk, Harm, Cost</a:t>
            </a:r>
            <a:r>
              <a:rPr lang="en-US" dirty="0">
                <a:latin typeface="Helvetica" panose="020B0604020202020204" pitchFamily="34" charset="0"/>
                <a:cs typeface="Helvetica" panose="020B0604020202020204" pitchFamily="34" charset="0"/>
              </a:rPr>
              <a:t>: Time spent in assessing for co-morbid conditions, false positive results from screening surveys, making the patient self-conscious</a:t>
            </a:r>
          </a:p>
        </p:txBody>
      </p:sp>
    </p:spTree>
    <p:extLst>
      <p:ext uri="{BB962C8B-B14F-4D97-AF65-F5344CB8AC3E}">
        <p14:creationId xmlns:p14="http://schemas.microsoft.com/office/powerpoint/2010/main" val="2736471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A9613-7BE0-4EB4-A5C9-462E99489827}"/>
              </a:ext>
            </a:extLst>
          </p:cNvPr>
          <p:cNvSpPr>
            <a:spLocks noGrp="1"/>
          </p:cNvSpPr>
          <p:nvPr>
            <p:ph type="title"/>
          </p:nvPr>
        </p:nvSpPr>
        <p:spPr/>
        <p:txBody>
          <a:bodyPr/>
          <a:lstStyle/>
          <a:p>
            <a:r>
              <a:rPr lang="en-US" dirty="0"/>
              <a:t>KAS 2: Comorbid Conditions</a:t>
            </a:r>
          </a:p>
        </p:txBody>
      </p:sp>
      <p:sp>
        <p:nvSpPr>
          <p:cNvPr id="3" name="Content Placeholder 2">
            <a:extLst>
              <a:ext uri="{FF2B5EF4-FFF2-40B4-BE49-F238E27FC236}">
                <a16:creationId xmlns:a16="http://schemas.microsoft.com/office/drawing/2014/main" id="{B91CAFAD-6D14-40F4-AD9B-8A66B326AF97}"/>
              </a:ext>
            </a:extLst>
          </p:cNvPr>
          <p:cNvSpPr>
            <a:spLocks noGrp="1"/>
          </p:cNvSpPr>
          <p:nvPr>
            <p:ph idx="1"/>
          </p:nvPr>
        </p:nvSpPr>
        <p:spPr/>
        <p:txBody>
          <a:bodyPr>
            <a:normAutofit fontScale="62500" lnSpcReduction="20000"/>
          </a:bodyPr>
          <a:lstStyle/>
          <a:p>
            <a:pPr marL="0" indent="0">
              <a:lnSpc>
                <a:spcPct val="110000"/>
              </a:lnSpc>
              <a:spcBef>
                <a:spcPts val="0"/>
              </a:spcBef>
              <a:spcAft>
                <a:spcPts val="1000"/>
              </a:spcAft>
              <a:buNone/>
            </a:pPr>
            <a:r>
              <a:rPr lang="en-US" sz="3400" b="1" dirty="0">
                <a:latin typeface="Helvetica" panose="020B0604020202020204" pitchFamily="34" charset="0"/>
                <a:cs typeface="Helvetica" panose="020B0604020202020204" pitchFamily="34" charset="0"/>
              </a:rPr>
              <a:t>Action Statement Profile </a:t>
            </a:r>
          </a:p>
          <a:p>
            <a:pPr marL="0" indent="0">
              <a:lnSpc>
                <a:spcPct val="110000"/>
              </a:lnSpc>
              <a:spcBef>
                <a:spcPts val="0"/>
              </a:spcBef>
              <a:spcAft>
                <a:spcPts val="200"/>
              </a:spcAft>
              <a:buNone/>
            </a:pPr>
            <a:r>
              <a:rPr lang="en-US" b="1" u="sng" dirty="0">
                <a:latin typeface="Helvetica" panose="020B0604020202020204" pitchFamily="34" charset="0"/>
                <a:cs typeface="Helvetica" panose="020B0604020202020204" pitchFamily="34" charset="0"/>
              </a:rPr>
              <a:t>Quality Improvement Opportunity</a:t>
            </a:r>
            <a:r>
              <a:rPr lang="en-US" dirty="0">
                <a:latin typeface="Helvetica" panose="020B0604020202020204" pitchFamily="34" charset="0"/>
                <a:cs typeface="Helvetica" panose="020B0604020202020204" pitchFamily="34" charset="0"/>
              </a:rPr>
              <a:t>: Identify known, and potentially unknown, co-morbid conditions that could result in poor outcomes or complications if not detected prior to surgery (NQS domain: Patient Safety)</a:t>
            </a:r>
          </a:p>
          <a:p>
            <a:pPr marL="0" indent="0">
              <a:lnSpc>
                <a:spcPct val="110000"/>
              </a:lnSpc>
              <a:spcBef>
                <a:spcPts val="0"/>
              </a:spcBef>
              <a:spcAft>
                <a:spcPts val="200"/>
              </a:spcAft>
              <a:buNone/>
            </a:pPr>
            <a:r>
              <a:rPr lang="en-US" b="1" u="sng" dirty="0">
                <a:latin typeface="Helvetica" panose="020B0604020202020204" pitchFamily="34" charset="0"/>
                <a:cs typeface="Helvetica" panose="020B0604020202020204" pitchFamily="34" charset="0"/>
              </a:rPr>
              <a:t>Aggregate Evidence Quality</a:t>
            </a:r>
            <a:r>
              <a:rPr lang="en-US" dirty="0">
                <a:latin typeface="Helvetica" panose="020B0604020202020204" pitchFamily="34" charset="0"/>
                <a:cs typeface="Helvetica" panose="020B0604020202020204" pitchFamily="34" charset="0"/>
              </a:rPr>
              <a:t>:  Grade C, based on observational studies</a:t>
            </a:r>
          </a:p>
          <a:p>
            <a:pPr marL="0" indent="0">
              <a:lnSpc>
                <a:spcPct val="110000"/>
              </a:lnSpc>
              <a:spcBef>
                <a:spcPts val="0"/>
              </a:spcBef>
              <a:spcAft>
                <a:spcPts val="200"/>
              </a:spcAft>
              <a:buNone/>
            </a:pPr>
            <a:r>
              <a:rPr lang="en-US" b="1" u="sng" dirty="0">
                <a:latin typeface="Helvetica" panose="020B0604020202020204" pitchFamily="34" charset="0"/>
                <a:cs typeface="Helvetica" panose="020B0604020202020204" pitchFamily="34" charset="0"/>
              </a:rPr>
              <a:t>Level of Confidence in Evidence</a:t>
            </a:r>
            <a:r>
              <a:rPr lang="en-US" dirty="0">
                <a:latin typeface="Helvetica" panose="020B0604020202020204" pitchFamily="34" charset="0"/>
                <a:cs typeface="Helvetica" panose="020B0604020202020204" pitchFamily="34" charset="0"/>
              </a:rPr>
              <a:t>:  High</a:t>
            </a:r>
          </a:p>
          <a:p>
            <a:pPr marL="0" indent="0">
              <a:lnSpc>
                <a:spcPct val="110000"/>
              </a:lnSpc>
              <a:spcBef>
                <a:spcPts val="0"/>
              </a:spcBef>
              <a:spcAft>
                <a:spcPts val="200"/>
              </a:spcAft>
              <a:buNone/>
            </a:pPr>
            <a:r>
              <a:rPr lang="en-US" b="1" u="sng" dirty="0">
                <a:latin typeface="Helvetica" panose="020B0604020202020204" pitchFamily="34" charset="0"/>
                <a:cs typeface="Helvetica" panose="020B0604020202020204" pitchFamily="34" charset="0"/>
              </a:rPr>
              <a:t>Benefit-Harm Assessment</a:t>
            </a:r>
            <a:r>
              <a:rPr lang="en-US" dirty="0">
                <a:latin typeface="Helvetica" panose="020B0604020202020204" pitchFamily="34" charset="0"/>
                <a:cs typeface="Helvetica" panose="020B0604020202020204" pitchFamily="34" charset="0"/>
              </a:rPr>
              <a:t>: Preponderance of benefit over harm</a:t>
            </a:r>
          </a:p>
          <a:p>
            <a:pPr marL="0" indent="0">
              <a:lnSpc>
                <a:spcPct val="110000"/>
              </a:lnSpc>
              <a:spcBef>
                <a:spcPts val="0"/>
              </a:spcBef>
              <a:spcAft>
                <a:spcPts val="200"/>
              </a:spcAft>
              <a:buNone/>
            </a:pPr>
            <a:r>
              <a:rPr lang="en-US" b="1" u="sng" dirty="0">
                <a:latin typeface="Helvetica" panose="020B0604020202020204" pitchFamily="34" charset="0"/>
                <a:cs typeface="Helvetica" panose="020B0604020202020204" pitchFamily="34" charset="0"/>
              </a:rPr>
              <a:t>Value Judgments</a:t>
            </a:r>
            <a:r>
              <a:rPr lang="en-US" dirty="0">
                <a:latin typeface="Helvetica" panose="020B0604020202020204" pitchFamily="34" charset="0"/>
                <a:cs typeface="Helvetica" panose="020B0604020202020204" pitchFamily="34" charset="0"/>
              </a:rPr>
              <a:t>: None</a:t>
            </a:r>
          </a:p>
          <a:p>
            <a:pPr marL="0" indent="0">
              <a:lnSpc>
                <a:spcPct val="110000"/>
              </a:lnSpc>
              <a:spcBef>
                <a:spcPts val="0"/>
              </a:spcBef>
              <a:spcAft>
                <a:spcPts val="200"/>
              </a:spcAft>
              <a:buNone/>
            </a:pPr>
            <a:r>
              <a:rPr lang="en-US" b="1" u="sng" dirty="0">
                <a:latin typeface="Helvetica" panose="020B0604020202020204" pitchFamily="34" charset="0"/>
                <a:cs typeface="Helvetica" panose="020B0604020202020204" pitchFamily="34" charset="0"/>
              </a:rPr>
              <a:t>Intentional Vagueness</a:t>
            </a:r>
            <a:r>
              <a:rPr lang="en-US" dirty="0">
                <a:latin typeface="Helvetica" panose="020B0604020202020204" pitchFamily="34" charset="0"/>
                <a:cs typeface="Helvetica" panose="020B0604020202020204" pitchFamily="34" charset="0"/>
              </a:rPr>
              <a:t>: None</a:t>
            </a:r>
          </a:p>
          <a:p>
            <a:pPr marL="0" indent="0">
              <a:lnSpc>
                <a:spcPct val="110000"/>
              </a:lnSpc>
              <a:spcBef>
                <a:spcPts val="0"/>
              </a:spcBef>
              <a:spcAft>
                <a:spcPts val="200"/>
              </a:spcAft>
              <a:buNone/>
            </a:pPr>
            <a:r>
              <a:rPr lang="en-US" b="1" u="sng" dirty="0">
                <a:latin typeface="Helvetica" panose="020B0604020202020204" pitchFamily="34" charset="0"/>
                <a:cs typeface="Helvetica" panose="020B0604020202020204" pitchFamily="34" charset="0"/>
              </a:rPr>
              <a:t>Role of Patient Preferences</a:t>
            </a:r>
            <a:r>
              <a:rPr lang="en-US" dirty="0">
                <a:latin typeface="Helvetica" panose="020B0604020202020204" pitchFamily="34" charset="0"/>
                <a:cs typeface="Helvetica" panose="020B0604020202020204" pitchFamily="34" charset="0"/>
              </a:rPr>
              <a:t>:  None</a:t>
            </a:r>
          </a:p>
          <a:p>
            <a:pPr marL="0" indent="0">
              <a:lnSpc>
                <a:spcPct val="110000"/>
              </a:lnSpc>
              <a:spcBef>
                <a:spcPts val="0"/>
              </a:spcBef>
              <a:spcAft>
                <a:spcPts val="200"/>
              </a:spcAft>
              <a:buNone/>
            </a:pPr>
            <a:r>
              <a:rPr lang="en-US" b="1" u="sng" dirty="0">
                <a:latin typeface="Helvetica" panose="020B0604020202020204" pitchFamily="34" charset="0"/>
                <a:cs typeface="Helvetica" panose="020B0604020202020204" pitchFamily="34" charset="0"/>
              </a:rPr>
              <a:t>Exceptions</a:t>
            </a:r>
            <a:r>
              <a:rPr lang="en-US" dirty="0">
                <a:latin typeface="Helvetica" panose="020B0604020202020204" pitchFamily="34" charset="0"/>
                <a:cs typeface="Helvetica" panose="020B0604020202020204" pitchFamily="34" charset="0"/>
              </a:rPr>
              <a:t>: None</a:t>
            </a:r>
          </a:p>
          <a:p>
            <a:pPr marL="0" indent="0">
              <a:lnSpc>
                <a:spcPct val="110000"/>
              </a:lnSpc>
              <a:spcBef>
                <a:spcPts val="0"/>
              </a:spcBef>
              <a:spcAft>
                <a:spcPts val="200"/>
              </a:spcAft>
              <a:buNone/>
            </a:pPr>
            <a:r>
              <a:rPr lang="en-US" b="1" u="sng" dirty="0">
                <a:latin typeface="Helvetica" panose="020B0604020202020204" pitchFamily="34" charset="0"/>
                <a:cs typeface="Helvetica" panose="020B0604020202020204" pitchFamily="34" charset="0"/>
              </a:rPr>
              <a:t>Policy Level</a:t>
            </a:r>
            <a:r>
              <a:rPr lang="en-US" dirty="0">
                <a:latin typeface="Helvetica" panose="020B0604020202020204" pitchFamily="34" charset="0"/>
                <a:cs typeface="Helvetica" panose="020B0604020202020204" pitchFamily="34" charset="0"/>
              </a:rPr>
              <a:t>: Recommendation</a:t>
            </a:r>
          </a:p>
          <a:p>
            <a:pPr marL="0" indent="0">
              <a:lnSpc>
                <a:spcPct val="110000"/>
              </a:lnSpc>
              <a:spcBef>
                <a:spcPts val="0"/>
              </a:spcBef>
              <a:spcAft>
                <a:spcPts val="200"/>
              </a:spcAft>
              <a:buNone/>
            </a:pPr>
            <a:r>
              <a:rPr lang="en-US" b="1" u="sng" dirty="0">
                <a:latin typeface="Helvetica" panose="020B0604020202020204" pitchFamily="34" charset="0"/>
                <a:cs typeface="Helvetica" panose="020B0604020202020204" pitchFamily="34" charset="0"/>
              </a:rPr>
              <a:t>Differences of Opinion</a:t>
            </a:r>
            <a:r>
              <a:rPr lang="en-US" dirty="0">
                <a:latin typeface="Helvetica" panose="020B0604020202020204" pitchFamily="34" charset="0"/>
                <a:cs typeface="Helvetica" panose="020B0604020202020204" pitchFamily="34" charset="0"/>
              </a:rPr>
              <a:t>: None</a:t>
            </a:r>
          </a:p>
        </p:txBody>
      </p:sp>
    </p:spTree>
    <p:extLst>
      <p:ext uri="{BB962C8B-B14F-4D97-AF65-F5344CB8AC3E}">
        <p14:creationId xmlns:p14="http://schemas.microsoft.com/office/powerpoint/2010/main" val="17878576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CD2C9-A32B-4577-9940-55F894E54A0F}"/>
              </a:ext>
            </a:extLst>
          </p:cNvPr>
          <p:cNvSpPr>
            <a:spLocks noGrp="1"/>
          </p:cNvSpPr>
          <p:nvPr>
            <p:ph type="title"/>
          </p:nvPr>
        </p:nvSpPr>
        <p:spPr/>
        <p:txBody>
          <a:bodyPr/>
          <a:lstStyle/>
          <a:p>
            <a:r>
              <a:rPr lang="en-US" dirty="0"/>
              <a:t>KAS 3: Nasal Airway Obstructions</a:t>
            </a:r>
          </a:p>
        </p:txBody>
      </p:sp>
      <p:sp>
        <p:nvSpPr>
          <p:cNvPr id="3" name="Content Placeholder 2">
            <a:extLst>
              <a:ext uri="{FF2B5EF4-FFF2-40B4-BE49-F238E27FC236}">
                <a16:creationId xmlns:a16="http://schemas.microsoft.com/office/drawing/2014/main" id="{B606427B-0A6C-4EC5-9CF0-AD1CBB5E8EAD}"/>
              </a:ext>
            </a:extLst>
          </p:cNvPr>
          <p:cNvSpPr>
            <a:spLocks noGrp="1"/>
          </p:cNvSpPr>
          <p:nvPr>
            <p:ph idx="1"/>
          </p:nvPr>
        </p:nvSpPr>
        <p:spPr/>
        <p:txBody>
          <a:bodyPr>
            <a:normAutofit/>
          </a:bodyPr>
          <a:lstStyle/>
          <a:p>
            <a:pPr marL="0" indent="0">
              <a:lnSpc>
                <a:spcPct val="120000"/>
              </a:lnSpc>
              <a:buNone/>
            </a:pPr>
            <a:r>
              <a:rPr lang="en-US" sz="2000" b="1" dirty="0">
                <a:latin typeface="Helvetica" panose="020B0604020202020204" pitchFamily="34" charset="0"/>
                <a:cs typeface="Helvetica" panose="020B0604020202020204" pitchFamily="34" charset="0"/>
              </a:rPr>
              <a:t>STATEMENT 3: NASAL AIRWAY OBSTRUCTION: The surgeon, or the surgeon’s designee, should evaluate the rhinoplasty candidate for nasal airway obstruction during the preoperative assessment</a:t>
            </a:r>
            <a:r>
              <a:rPr lang="en-US" sz="2000" dirty="0">
                <a:latin typeface="Helvetica" panose="020B0604020202020204" pitchFamily="34" charset="0"/>
                <a:cs typeface="Helvetica" panose="020B0604020202020204" pitchFamily="34" charset="0"/>
              </a:rPr>
              <a:t>. </a:t>
            </a:r>
            <a:r>
              <a:rPr lang="en-US" sz="2000" u="sng" dirty="0">
                <a:latin typeface="Helvetica" panose="020B0604020202020204" pitchFamily="34" charset="0"/>
                <a:cs typeface="Helvetica" panose="020B0604020202020204" pitchFamily="34" charset="0"/>
              </a:rPr>
              <a:t>Recommendation based on observational studies, with a preponderance of benefit over harm.</a:t>
            </a:r>
            <a:r>
              <a:rPr lang="en-US" sz="2000" i="1" u="sng" dirty="0">
                <a:latin typeface="Helvetica" panose="020B0604020202020204" pitchFamily="34" charset="0"/>
                <a:cs typeface="Helvetica" panose="020B0604020202020204" pitchFamily="34" charset="0"/>
              </a:rPr>
              <a:t> </a:t>
            </a:r>
            <a:r>
              <a:rPr lang="en-US" sz="2000" u="sng" dirty="0">
                <a:latin typeface="Helvetica" panose="020B0604020202020204" pitchFamily="34" charset="0"/>
                <a:cs typeface="Helvetica" panose="020B0604020202020204" pitchFamily="34" charset="0"/>
              </a:rPr>
              <a:t>    </a:t>
            </a:r>
          </a:p>
          <a:p>
            <a:pPr marL="0" indent="0">
              <a:lnSpc>
                <a:spcPct val="120000"/>
              </a:lnSpc>
              <a:buNone/>
            </a:pPr>
            <a:endParaRPr lang="en-US" sz="2000" dirty="0"/>
          </a:p>
          <a:p>
            <a:pPr marL="0" indent="0">
              <a:lnSpc>
                <a:spcPct val="120000"/>
              </a:lnSpc>
              <a:buNone/>
            </a:pPr>
            <a:r>
              <a:rPr lang="en-US" sz="1600" b="1" u="sng" dirty="0">
                <a:latin typeface="Helvetica" panose="020B0604020202020204" pitchFamily="34" charset="0"/>
                <a:cs typeface="Helvetica" panose="020B0604020202020204" pitchFamily="34" charset="0"/>
              </a:rPr>
              <a:t>Benefits:</a:t>
            </a:r>
            <a:r>
              <a:rPr lang="en-US" sz="1600" dirty="0">
                <a:latin typeface="Helvetica" panose="020B0604020202020204" pitchFamily="34" charset="0"/>
                <a:cs typeface="Helvetica" panose="020B0604020202020204" pitchFamily="34" charset="0"/>
              </a:rPr>
              <a:t> </a:t>
            </a:r>
            <a:r>
              <a:rPr lang="en-US" sz="1600" dirty="0"/>
              <a:t>Avoid overlooking nasal airway obstruction, refine the surgical plan, identify deviated nasal septum, nasal valve collapse, or both, identify non-anatomic causes of obstruction, including inflammatory disorders, neoplastic disorders, obstructing adenoids, patient engagement and education to set expectations</a:t>
            </a:r>
          </a:p>
          <a:p>
            <a:pPr marL="0" indent="0">
              <a:lnSpc>
                <a:spcPct val="120000"/>
              </a:lnSpc>
              <a:buNone/>
            </a:pPr>
            <a:r>
              <a:rPr lang="en-US" sz="1600" b="1" u="sng" dirty="0">
                <a:latin typeface="Helvetica" panose="020B0604020202020204" pitchFamily="34" charset="0"/>
                <a:cs typeface="Helvetica" panose="020B0604020202020204" pitchFamily="34" charset="0"/>
              </a:rPr>
              <a:t>Risks, harms, costs</a:t>
            </a:r>
            <a:r>
              <a:rPr lang="en-US" sz="1600" u="sng" dirty="0">
                <a:latin typeface="Helvetica" panose="020B0604020202020204" pitchFamily="34" charset="0"/>
                <a:cs typeface="Helvetica" panose="020B0604020202020204" pitchFamily="34" charset="0"/>
              </a:rPr>
              <a:t>:</a:t>
            </a:r>
            <a:r>
              <a:rPr lang="en-US" sz="1600" dirty="0">
                <a:latin typeface="Helvetica" panose="020B0604020202020204" pitchFamily="34" charset="0"/>
                <a:cs typeface="Helvetica" panose="020B0604020202020204" pitchFamily="34" charset="0"/>
              </a:rPr>
              <a:t> </a:t>
            </a:r>
            <a:r>
              <a:rPr lang="en-US" sz="1600" dirty="0"/>
              <a:t>Cost and adverse events of diagnostic procedures (endoscopy, imaging), time spent in evaluating the patient, potential for focusing attention on incidental or asymptomatic findings</a:t>
            </a:r>
            <a:endParaRPr lang="en-US" sz="2000" dirty="0"/>
          </a:p>
        </p:txBody>
      </p:sp>
    </p:spTree>
    <p:extLst>
      <p:ext uri="{BB962C8B-B14F-4D97-AF65-F5344CB8AC3E}">
        <p14:creationId xmlns:p14="http://schemas.microsoft.com/office/powerpoint/2010/main" val="11955168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80BA2-96C3-42ED-A3E7-8FDDA3CC071A}"/>
              </a:ext>
            </a:extLst>
          </p:cNvPr>
          <p:cNvSpPr>
            <a:spLocks noGrp="1"/>
          </p:cNvSpPr>
          <p:nvPr>
            <p:ph type="title"/>
          </p:nvPr>
        </p:nvSpPr>
        <p:spPr/>
        <p:txBody>
          <a:bodyPr/>
          <a:lstStyle/>
          <a:p>
            <a:r>
              <a:rPr lang="en-US" dirty="0"/>
              <a:t>KAS 3: Nasal Airway Obstruction</a:t>
            </a:r>
          </a:p>
        </p:txBody>
      </p:sp>
      <p:sp>
        <p:nvSpPr>
          <p:cNvPr id="3" name="Content Placeholder 2">
            <a:extLst>
              <a:ext uri="{FF2B5EF4-FFF2-40B4-BE49-F238E27FC236}">
                <a16:creationId xmlns:a16="http://schemas.microsoft.com/office/drawing/2014/main" id="{E48EBED6-458C-4DC3-ADB8-388E0AD5EB30}"/>
              </a:ext>
            </a:extLst>
          </p:cNvPr>
          <p:cNvSpPr>
            <a:spLocks noGrp="1"/>
          </p:cNvSpPr>
          <p:nvPr>
            <p:ph idx="1"/>
          </p:nvPr>
        </p:nvSpPr>
        <p:spPr>
          <a:xfrm>
            <a:off x="838200" y="1506071"/>
            <a:ext cx="10515600" cy="4276164"/>
          </a:xfrm>
        </p:spPr>
        <p:txBody>
          <a:bodyPr>
            <a:normAutofit lnSpcReduction="10000"/>
          </a:bodyPr>
          <a:lstStyle/>
          <a:p>
            <a:pPr marL="0" indent="0" defTabSz="457200">
              <a:lnSpc>
                <a:spcPct val="120000"/>
              </a:lnSpc>
              <a:spcBef>
                <a:spcPts val="0"/>
              </a:spcBef>
              <a:spcAft>
                <a:spcPts val="600"/>
              </a:spcAft>
              <a:buNone/>
              <a:defRPr/>
            </a:pPr>
            <a:r>
              <a:rPr lang="en-US" sz="1600" b="1" dirty="0">
                <a:latin typeface="Helvetica" panose="020B0604020202020204" pitchFamily="34" charset="0"/>
                <a:cs typeface="Helvetica" panose="020B0604020202020204" pitchFamily="34" charset="0"/>
              </a:rPr>
              <a:t>Action Statement Profile</a:t>
            </a:r>
          </a:p>
          <a:p>
            <a:pPr mar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QI Opportunity</a:t>
            </a:r>
            <a:r>
              <a:rPr lang="en-US" sz="1400" dirty="0">
                <a:latin typeface="Helvetica" panose="020B0604020202020204" pitchFamily="34" charset="0"/>
                <a:cs typeface="Helvetica" panose="020B0604020202020204" pitchFamily="34" charset="0"/>
              </a:rPr>
              <a:t>: Call explicit attention to an aspect of rhinoplasty planning that could be overlooked and to identify unrelated causes of nasal airway obstruction. (NQS domain: Clinical Process/Effectiveness)</a:t>
            </a:r>
          </a:p>
          <a:p>
            <a:pPr mar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Aggregate Evidence Quality</a:t>
            </a:r>
            <a:r>
              <a:rPr lang="en-US" sz="1400" dirty="0">
                <a:latin typeface="Helvetica" panose="020B0604020202020204" pitchFamily="34" charset="0"/>
                <a:cs typeface="Helvetica" panose="020B0604020202020204" pitchFamily="34" charset="0"/>
              </a:rPr>
              <a:t>: Grade C, based on observational studies</a:t>
            </a:r>
          </a:p>
          <a:p>
            <a:pPr mar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Level of Confidence in Evidence</a:t>
            </a:r>
            <a:r>
              <a:rPr lang="en-US" sz="1400" dirty="0">
                <a:latin typeface="Helvetica" panose="020B0604020202020204" pitchFamily="34" charset="0"/>
                <a:cs typeface="Helvetica" panose="020B0604020202020204" pitchFamily="34" charset="0"/>
              </a:rPr>
              <a:t>:  High</a:t>
            </a:r>
          </a:p>
          <a:p>
            <a:pPr mar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Benefit-Harm Assessment</a:t>
            </a:r>
            <a:r>
              <a:rPr lang="en-US" sz="1400" dirty="0">
                <a:latin typeface="Helvetica" panose="020B0604020202020204" pitchFamily="34" charset="0"/>
                <a:cs typeface="Helvetica" panose="020B0604020202020204" pitchFamily="34" charset="0"/>
              </a:rPr>
              <a:t>: Preponderance of benefit over harm</a:t>
            </a:r>
          </a:p>
          <a:p>
            <a:pPr mar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Value Judgments</a:t>
            </a:r>
            <a:r>
              <a:rPr lang="en-US" sz="1400" dirty="0">
                <a:latin typeface="Helvetica" panose="020B0604020202020204" pitchFamily="34" charset="0"/>
                <a:cs typeface="Helvetica" panose="020B0604020202020204" pitchFamily="34" charset="0"/>
              </a:rPr>
              <a:t>: Perception by a majority of the GDG that early evaluation for nasal airway obstruction could identify opportunities to surgically improve the airway during rhinoplasty that may have been overlooked if not explicitly assessed prior to surgery</a:t>
            </a:r>
          </a:p>
          <a:p>
            <a:pPr mar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Intentional Vagueness</a:t>
            </a:r>
            <a:r>
              <a:rPr lang="en-US" sz="1400" dirty="0">
                <a:latin typeface="Helvetica" panose="020B0604020202020204" pitchFamily="34" charset="0"/>
                <a:cs typeface="Helvetica" panose="020B0604020202020204" pitchFamily="34" charset="0"/>
              </a:rPr>
              <a:t>: The method of evaluating for nasal airway obstruction is left to the discretion of the clinician</a:t>
            </a:r>
          </a:p>
          <a:p>
            <a:pPr mar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Role of Patient Preferences</a:t>
            </a:r>
            <a:r>
              <a:rPr lang="en-US" sz="1400" dirty="0">
                <a:latin typeface="Helvetica" panose="020B0604020202020204" pitchFamily="34" charset="0"/>
                <a:cs typeface="Helvetica" panose="020B0604020202020204" pitchFamily="34" charset="0"/>
              </a:rPr>
              <a:t>: Limited, primary concerns the choice of tests or procedures beyond the basic physical examination</a:t>
            </a:r>
          </a:p>
          <a:p>
            <a:pPr mar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Exceptions</a:t>
            </a:r>
            <a:r>
              <a:rPr lang="en-US" sz="1400"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Policy Level</a:t>
            </a:r>
            <a:r>
              <a:rPr lang="en-US" sz="1400" dirty="0">
                <a:latin typeface="Helvetica" panose="020B0604020202020204" pitchFamily="34" charset="0"/>
                <a:cs typeface="Helvetica" panose="020B0604020202020204" pitchFamily="34" charset="0"/>
              </a:rPr>
              <a:t>: Recommendation</a:t>
            </a:r>
          </a:p>
          <a:p>
            <a:pPr mar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Differences of Opinion</a:t>
            </a:r>
            <a:r>
              <a:rPr lang="en-US" sz="1400" dirty="0">
                <a:latin typeface="Helvetica" panose="020B0604020202020204" pitchFamily="34" charset="0"/>
                <a:cs typeface="Helvetica" panose="020B0604020202020204" pitchFamily="34" charset="0"/>
              </a:rPr>
              <a:t>: Minor differences regarding the inclusion of nasal function versus nasal obstruction in the key action statement resulted in a panel vote. 8 members of the guideline development group voted to include nasal obstruction; 3 voted to include nasal function and 1 did not have an opinion</a:t>
            </a:r>
          </a:p>
        </p:txBody>
      </p:sp>
    </p:spTree>
    <p:extLst>
      <p:ext uri="{BB962C8B-B14F-4D97-AF65-F5344CB8AC3E}">
        <p14:creationId xmlns:p14="http://schemas.microsoft.com/office/powerpoint/2010/main" val="2045346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4E469-FE80-4650-9BFC-C740C2FFFE78}"/>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5BDC6345-DE54-44CD-8947-DD16B224D863}"/>
              </a:ext>
            </a:extLst>
          </p:cNvPr>
          <p:cNvSpPr>
            <a:spLocks noGrp="1"/>
          </p:cNvSpPr>
          <p:nvPr>
            <p:ph idx="1"/>
          </p:nvPr>
        </p:nvSpPr>
        <p:spPr/>
        <p:txBody>
          <a:bodyPr>
            <a:normAutofit fontScale="62500" lnSpcReduction="20000"/>
          </a:bodyPr>
          <a:lstStyle/>
          <a:p>
            <a:pPr marL="0" indent="0" algn="ctr">
              <a:lnSpc>
                <a:spcPct val="120000"/>
              </a:lnSpc>
              <a:buNone/>
            </a:pPr>
            <a:r>
              <a:rPr lang="en-US" dirty="0"/>
              <a:t>The clinical practice guideline is not intended as the sole source of guidance in improving nasal form and function after rhinoplasty. Rather, it is designed to assist clinicians by providing an evidence-based framework for decision-making strategies. The guideline is not intended to replace clinical judgment or establish a protocol for all individuals with this condition and may not provide the only appropriate approach to diagnosing and managing this program of care. As medical knowledge expands and technology advances, clinical indicators and guidelines are promoted as conditional and provisional proposals of what is recommended under specific conditions but are not absolute. Guidelines are not mandates. These do not and should not purport to be a legal standard of care. The responsible physician, in light of all circumstances presented by the individual patient, must determine the appropriate treatment. Adherence to these guidelines will not ensure successful patient outcomes in every situation. The American Academy of Otolaryngology-Head and Neck Surgery Foundation emphasizes that these clinical guidelines should not be deemed to include all proper treatment decisions or methods of care or to exclude other treatment decisions or methods of care reasonably directed to obtaining the same results.</a:t>
            </a:r>
          </a:p>
        </p:txBody>
      </p:sp>
    </p:spTree>
    <p:extLst>
      <p:ext uri="{BB962C8B-B14F-4D97-AF65-F5344CB8AC3E}">
        <p14:creationId xmlns:p14="http://schemas.microsoft.com/office/powerpoint/2010/main" val="6545071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45B5D-34F8-4DBC-AC8A-B356F324D0C2}"/>
              </a:ext>
            </a:extLst>
          </p:cNvPr>
          <p:cNvSpPr>
            <a:spLocks noGrp="1"/>
          </p:cNvSpPr>
          <p:nvPr>
            <p:ph type="title"/>
          </p:nvPr>
        </p:nvSpPr>
        <p:spPr/>
        <p:txBody>
          <a:bodyPr/>
          <a:lstStyle/>
          <a:p>
            <a:r>
              <a:rPr lang="en-US" dirty="0"/>
              <a:t>KAS 4: Preoperative Education</a:t>
            </a:r>
          </a:p>
        </p:txBody>
      </p:sp>
      <p:sp>
        <p:nvSpPr>
          <p:cNvPr id="3" name="Content Placeholder 2">
            <a:extLst>
              <a:ext uri="{FF2B5EF4-FFF2-40B4-BE49-F238E27FC236}">
                <a16:creationId xmlns:a16="http://schemas.microsoft.com/office/drawing/2014/main" id="{59244AB3-68DC-490D-AED9-4D05A095BBCA}"/>
              </a:ext>
            </a:extLst>
          </p:cNvPr>
          <p:cNvSpPr>
            <a:spLocks noGrp="1"/>
          </p:cNvSpPr>
          <p:nvPr>
            <p:ph idx="1"/>
          </p:nvPr>
        </p:nvSpPr>
        <p:spPr/>
        <p:txBody>
          <a:bodyPr>
            <a:normAutofit fontScale="70000" lnSpcReduction="20000"/>
          </a:bodyPr>
          <a:lstStyle/>
          <a:p>
            <a:pPr marL="0" indent="0">
              <a:lnSpc>
                <a:spcPct val="120000"/>
              </a:lnSpc>
              <a:buNone/>
            </a:pPr>
            <a:r>
              <a:rPr lang="en-US" b="1" dirty="0">
                <a:latin typeface="Helvetica" panose="020B0604020202020204" pitchFamily="34" charset="0"/>
                <a:cs typeface="Helvetica" panose="020B0604020202020204" pitchFamily="34" charset="0"/>
              </a:rPr>
              <a:t>STATEMENT 4. </a:t>
            </a:r>
            <a:r>
              <a:rPr lang="en-US" b="1" dirty="0"/>
              <a:t>PREOPERATIVE EDUCATION</a:t>
            </a:r>
            <a:r>
              <a:rPr lang="en-US" dirty="0"/>
              <a:t>: </a:t>
            </a:r>
            <a:r>
              <a:rPr lang="en-US" b="1" dirty="0"/>
              <a:t>The surgeon, or the surgeon’s designee, should educate rhinoplasty candidates regarding what to expect after surgery, how surgery might affect the ability to breathe through the nose, potential complications of surgery, and the possible need for future nasal surgery.</a:t>
            </a:r>
            <a:r>
              <a:rPr lang="en-US" dirty="0"/>
              <a:t> </a:t>
            </a:r>
            <a:r>
              <a:rPr lang="en-US" i="1" u="sng" dirty="0"/>
              <a:t>Recommendation based on </a:t>
            </a:r>
            <a:r>
              <a:rPr lang="en-US" u="sng" dirty="0"/>
              <a:t>o</a:t>
            </a:r>
            <a:r>
              <a:rPr lang="en-US" i="1" u="sng" dirty="0"/>
              <a:t>bservational studies on the benefits, in general, of the value of education and counseling, with a preponderance of benefit over harm.</a:t>
            </a:r>
          </a:p>
          <a:p>
            <a:pPr marL="0" indent="0">
              <a:lnSpc>
                <a:spcPct val="120000"/>
              </a:lnSpc>
              <a:buNone/>
            </a:pPr>
            <a:endParaRPr lang="en-US" i="1" u="sng" dirty="0">
              <a:latin typeface="Helvetica" panose="020B0604020202020204" pitchFamily="34" charset="0"/>
              <a:cs typeface="Helvetica" panose="020B0604020202020204" pitchFamily="34" charset="0"/>
            </a:endParaRPr>
          </a:p>
          <a:p>
            <a:pPr marL="0" indent="0">
              <a:lnSpc>
                <a:spcPct val="120000"/>
              </a:lnSpc>
              <a:spcAft>
                <a:spcPts val="0"/>
              </a:spcAft>
              <a:buNone/>
            </a:pPr>
            <a:r>
              <a:rPr lang="en-US" b="1" u="sng" dirty="0">
                <a:latin typeface="Helvetica" panose="020B0604020202020204" pitchFamily="34" charset="0"/>
                <a:cs typeface="Helvetica" panose="020B0604020202020204" pitchFamily="34" charset="0"/>
              </a:rPr>
              <a:t>Benefits:</a:t>
            </a:r>
            <a:r>
              <a:rPr lang="en-US" dirty="0">
                <a:latin typeface="Helvetica" panose="020B0604020202020204" pitchFamily="34" charset="0"/>
                <a:cs typeface="Helvetica" panose="020B0604020202020204" pitchFamily="34" charset="0"/>
              </a:rPr>
              <a:t>  Facilitate shared decision-making, promote realistic expectations, promote informed consent, identify unrealistic expectations, improve quality of care and outcomes</a:t>
            </a:r>
          </a:p>
          <a:p>
            <a:pPr marL="0" indent="0">
              <a:lnSpc>
                <a:spcPct val="120000"/>
              </a:lnSpc>
              <a:spcAft>
                <a:spcPts val="0"/>
              </a:spcAft>
              <a:buNone/>
            </a:pPr>
            <a:r>
              <a:rPr lang="en-US" b="1" u="sng" dirty="0">
                <a:latin typeface="Helvetica" panose="020B0604020202020204" pitchFamily="34" charset="0"/>
                <a:cs typeface="Helvetica" panose="020B0604020202020204" pitchFamily="34" charset="0"/>
              </a:rPr>
              <a:t>Risks, harms, costs:</a:t>
            </a:r>
            <a:r>
              <a:rPr lang="en-US" b="1" dirty="0">
                <a:latin typeface="Helvetica" panose="020B0604020202020204" pitchFamily="34" charset="0"/>
                <a:cs typeface="Helvetica" panose="020B0604020202020204" pitchFamily="34" charset="0"/>
              </a:rPr>
              <a:t>  </a:t>
            </a:r>
            <a:r>
              <a:rPr lang="en-US" dirty="0">
                <a:latin typeface="Helvetica" panose="020B0604020202020204" pitchFamily="34" charset="0"/>
                <a:cs typeface="Helvetica" panose="020B0604020202020204" pitchFamily="34" charset="0"/>
              </a:rPr>
              <a:t>Time spent with education, patient anxiety</a:t>
            </a:r>
            <a:endParaRPr lang="en-US" i="1"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4758034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45B5D-34F8-4DBC-AC8A-B356F324D0C2}"/>
              </a:ext>
            </a:extLst>
          </p:cNvPr>
          <p:cNvSpPr>
            <a:spLocks noGrp="1"/>
          </p:cNvSpPr>
          <p:nvPr>
            <p:ph type="title"/>
          </p:nvPr>
        </p:nvSpPr>
        <p:spPr/>
        <p:txBody>
          <a:bodyPr/>
          <a:lstStyle/>
          <a:p>
            <a:r>
              <a:rPr lang="en-US" dirty="0"/>
              <a:t>KAS 4: Preoperative Education</a:t>
            </a:r>
          </a:p>
        </p:txBody>
      </p:sp>
      <p:sp>
        <p:nvSpPr>
          <p:cNvPr id="3" name="Content Placeholder 2">
            <a:extLst>
              <a:ext uri="{FF2B5EF4-FFF2-40B4-BE49-F238E27FC236}">
                <a16:creationId xmlns:a16="http://schemas.microsoft.com/office/drawing/2014/main" id="{59244AB3-68DC-490D-AED9-4D05A095BBCA}"/>
              </a:ext>
            </a:extLst>
          </p:cNvPr>
          <p:cNvSpPr>
            <a:spLocks noGrp="1"/>
          </p:cNvSpPr>
          <p:nvPr>
            <p:ph idx="1"/>
          </p:nvPr>
        </p:nvSpPr>
        <p:spPr/>
        <p:txBody>
          <a:bodyPr>
            <a:normAutofit/>
          </a:bodyPr>
          <a:lstStyle/>
          <a:p>
            <a:pPr marL="0" indent="0">
              <a:lnSpc>
                <a:spcPct val="120000"/>
              </a:lnSpc>
              <a:spcAft>
                <a:spcPts val="600"/>
              </a:spcAft>
              <a:buNone/>
            </a:pPr>
            <a:r>
              <a:rPr lang="en-US" sz="1600" b="1" dirty="0">
                <a:latin typeface="Helvetica" panose="020B0604020202020204" pitchFamily="34" charset="0"/>
                <a:cs typeface="Helvetica" panose="020B0604020202020204" pitchFamily="34" charset="0"/>
              </a:rPr>
              <a:t>Action Statement Profile </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QI Opportunity</a:t>
            </a:r>
            <a:r>
              <a:rPr lang="en-US" sz="1400" dirty="0">
                <a:latin typeface="Helvetica" panose="020B0604020202020204" pitchFamily="34" charset="0"/>
                <a:cs typeface="Helvetica" panose="020B0604020202020204" pitchFamily="34" charset="0"/>
              </a:rPr>
              <a:t>: To facilitate shared decision-making regarding the need for surgery and surgical outcomes (NQS domain: Patient and Family Engagement)</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Aggregate Evidence Quality</a:t>
            </a:r>
            <a:r>
              <a:rPr lang="en-US" sz="1400" dirty="0">
                <a:latin typeface="Helvetica" panose="020B0604020202020204" pitchFamily="34" charset="0"/>
                <a:cs typeface="Helvetica" panose="020B0604020202020204" pitchFamily="34" charset="0"/>
              </a:rPr>
              <a:t>: Grade C, based on observational studies on the benefits, in general,</a:t>
            </a:r>
            <a:r>
              <a:rPr lang="en-US" sz="1400" i="1" dirty="0">
                <a:latin typeface="Helvetica" panose="020B0604020202020204" pitchFamily="34" charset="0"/>
                <a:cs typeface="Helvetica" panose="020B0604020202020204" pitchFamily="34" charset="0"/>
              </a:rPr>
              <a:t> </a:t>
            </a:r>
            <a:r>
              <a:rPr lang="en-US" sz="1400" dirty="0">
                <a:latin typeface="Helvetica" panose="020B0604020202020204" pitchFamily="34" charset="0"/>
                <a:cs typeface="Helvetica" panose="020B0604020202020204" pitchFamily="34" charset="0"/>
              </a:rPr>
              <a:t>of the value of education and counseling</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Level of Confidence in Evidence</a:t>
            </a:r>
            <a:r>
              <a:rPr lang="en-US" sz="1400" dirty="0">
                <a:latin typeface="Helvetica" panose="020B0604020202020204" pitchFamily="34" charset="0"/>
                <a:cs typeface="Helvetica" panose="020B0604020202020204" pitchFamily="34" charset="0"/>
              </a:rPr>
              <a:t>: High</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Benefit-Harm Assessment</a:t>
            </a:r>
            <a:r>
              <a:rPr lang="en-US" sz="1400" dirty="0">
                <a:latin typeface="Helvetica" panose="020B0604020202020204" pitchFamily="34" charset="0"/>
                <a:cs typeface="Helvetica" panose="020B0604020202020204" pitchFamily="34" charset="0"/>
              </a:rPr>
              <a:t>: Preponderance of benefit over harm</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Value Judgments</a:t>
            </a:r>
            <a:r>
              <a:rPr lang="en-US" sz="1400" dirty="0">
                <a:latin typeface="Helvetica" panose="020B0604020202020204" pitchFamily="34" charset="0"/>
                <a:cs typeface="Helvetica" panose="020B0604020202020204" pitchFamily="34" charset="0"/>
              </a:rPr>
              <a:t>: None</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Intentional Vagueness</a:t>
            </a:r>
            <a:r>
              <a:rPr lang="en-US" sz="1400" dirty="0">
                <a:latin typeface="Helvetica" panose="020B0604020202020204" pitchFamily="34" charset="0"/>
                <a:cs typeface="Helvetica" panose="020B0604020202020204" pitchFamily="34" charset="0"/>
              </a:rPr>
              <a:t>: None</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Role of Patient Preferences</a:t>
            </a:r>
            <a:r>
              <a:rPr lang="en-US" sz="1400" dirty="0">
                <a:latin typeface="Helvetica" panose="020B0604020202020204" pitchFamily="34" charset="0"/>
                <a:cs typeface="Helvetica" panose="020B0604020202020204" pitchFamily="34" charset="0"/>
              </a:rPr>
              <a:t>: None</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Exceptions</a:t>
            </a:r>
            <a:r>
              <a:rPr lang="en-US" sz="1400" dirty="0">
                <a:latin typeface="Helvetica" panose="020B0604020202020204" pitchFamily="34" charset="0"/>
                <a:cs typeface="Helvetica" panose="020B0604020202020204" pitchFamily="34" charset="0"/>
              </a:rPr>
              <a:t>: None</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Policy Leve</a:t>
            </a:r>
            <a:r>
              <a:rPr lang="en-US" sz="1400" b="1" dirty="0">
                <a:latin typeface="Helvetica" panose="020B0604020202020204" pitchFamily="34" charset="0"/>
                <a:cs typeface="Helvetica" panose="020B0604020202020204" pitchFamily="34" charset="0"/>
              </a:rPr>
              <a:t>l</a:t>
            </a:r>
            <a:r>
              <a:rPr lang="en-US" sz="1400" dirty="0">
                <a:latin typeface="Helvetica" panose="020B0604020202020204" pitchFamily="34" charset="0"/>
                <a:cs typeface="Helvetica" panose="020B0604020202020204" pitchFamily="34" charset="0"/>
              </a:rPr>
              <a:t>: Recommendation</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Differences of Opinion</a:t>
            </a:r>
            <a:r>
              <a:rPr lang="en-US" sz="1400" dirty="0">
                <a:latin typeface="Helvetica" panose="020B0604020202020204" pitchFamily="34" charset="0"/>
                <a:cs typeface="Helvetica" panose="020B0604020202020204" pitchFamily="34" charset="0"/>
              </a:rPr>
              <a:t>: None</a:t>
            </a:r>
          </a:p>
        </p:txBody>
      </p:sp>
    </p:spTree>
    <p:extLst>
      <p:ext uri="{BB962C8B-B14F-4D97-AF65-F5344CB8AC3E}">
        <p14:creationId xmlns:p14="http://schemas.microsoft.com/office/powerpoint/2010/main" val="1519565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75E09-265B-41C2-A239-F70C4EAA28DA}"/>
              </a:ext>
            </a:extLst>
          </p:cNvPr>
          <p:cNvSpPr>
            <a:spLocks noGrp="1"/>
          </p:cNvSpPr>
          <p:nvPr>
            <p:ph type="title"/>
          </p:nvPr>
        </p:nvSpPr>
        <p:spPr/>
        <p:txBody>
          <a:bodyPr/>
          <a:lstStyle/>
          <a:p>
            <a:r>
              <a:rPr lang="en-US" dirty="0"/>
              <a:t>KAS 5: Counseling for Obstructive Sleep Apnea Patients</a:t>
            </a:r>
          </a:p>
        </p:txBody>
      </p:sp>
      <p:sp>
        <p:nvSpPr>
          <p:cNvPr id="3" name="Content Placeholder 2">
            <a:extLst>
              <a:ext uri="{FF2B5EF4-FFF2-40B4-BE49-F238E27FC236}">
                <a16:creationId xmlns:a16="http://schemas.microsoft.com/office/drawing/2014/main" id="{A7A39A9C-14E7-42BD-9943-4BC5EC3D1863}"/>
              </a:ext>
            </a:extLst>
          </p:cNvPr>
          <p:cNvSpPr>
            <a:spLocks noGrp="1"/>
          </p:cNvSpPr>
          <p:nvPr>
            <p:ph idx="1"/>
          </p:nvPr>
        </p:nvSpPr>
        <p:spPr/>
        <p:txBody>
          <a:bodyPr>
            <a:normAutofit fontScale="85000" lnSpcReduction="20000"/>
          </a:bodyPr>
          <a:lstStyle/>
          <a:p>
            <a:pPr marL="0" indent="0">
              <a:lnSpc>
                <a:spcPct val="120000"/>
              </a:lnSpc>
              <a:buNone/>
            </a:pPr>
            <a:r>
              <a:rPr lang="en-US" sz="2400" b="1" dirty="0">
                <a:latin typeface="Helvetica" panose="020B0604020202020204" pitchFamily="34" charset="0"/>
                <a:cs typeface="Helvetica" panose="020B0604020202020204" pitchFamily="34" charset="0"/>
              </a:rPr>
              <a:t>STATEMENT 5. COUNSELING FOR OBSTRUCTIVE SLEEP APNEA PATIENTS.</a:t>
            </a:r>
            <a:r>
              <a:rPr lang="en-US" sz="2400" dirty="0">
                <a:latin typeface="Helvetica" panose="020B0604020202020204" pitchFamily="34" charset="0"/>
                <a:cs typeface="Helvetica" panose="020B0604020202020204" pitchFamily="34" charset="0"/>
              </a:rPr>
              <a:t> </a:t>
            </a:r>
            <a:r>
              <a:rPr lang="en-US" sz="2400" b="1" dirty="0">
                <a:latin typeface="Helvetica" panose="020B0604020202020204" pitchFamily="34" charset="0"/>
                <a:cs typeface="Helvetica" panose="020B0604020202020204" pitchFamily="34" charset="0"/>
              </a:rPr>
              <a:t>The clinician, or the clinician’s designee, should counsel rhinoplasty candidates with documented obstructive sleep apnea (OSA) about the impact of surgery on nasal airway obstruction and how OSA might affect perioperative management.</a:t>
            </a:r>
            <a:r>
              <a:rPr lang="en-US" sz="2400" b="1" i="1" dirty="0">
                <a:latin typeface="Helvetica" panose="020B0604020202020204" pitchFamily="34" charset="0"/>
                <a:cs typeface="Helvetica" panose="020B0604020202020204" pitchFamily="34" charset="0"/>
              </a:rPr>
              <a:t> </a:t>
            </a:r>
            <a:r>
              <a:rPr lang="en-US" sz="2400" i="1" u="sng" dirty="0">
                <a:latin typeface="Helvetica" panose="020B0604020202020204" pitchFamily="34" charset="0"/>
                <a:cs typeface="Helvetica" panose="020B0604020202020204" pitchFamily="34" charset="0"/>
              </a:rPr>
              <a:t>Recommendation based on systematic reviews or randomized and observational studies with preponderance of benefit over harm.</a:t>
            </a:r>
          </a:p>
          <a:p>
            <a:pPr marL="0" indent="0">
              <a:lnSpc>
                <a:spcPct val="120000"/>
              </a:lnSpc>
              <a:spcAft>
                <a:spcPts val="0"/>
              </a:spcAft>
              <a:buNone/>
            </a:pPr>
            <a:endParaRPr lang="en-US" sz="2000" b="1" u="sng" dirty="0">
              <a:latin typeface="Helvetica" panose="020B0604020202020204" pitchFamily="34" charset="0"/>
              <a:cs typeface="Helvetica" panose="020B0604020202020204" pitchFamily="34" charset="0"/>
            </a:endParaRPr>
          </a:p>
          <a:p>
            <a:pPr marL="0" indent="0">
              <a:lnSpc>
                <a:spcPct val="120000"/>
              </a:lnSpc>
              <a:spcAft>
                <a:spcPts val="0"/>
              </a:spcAft>
              <a:buNone/>
            </a:pPr>
            <a:r>
              <a:rPr lang="en-US" sz="2000" b="1" u="sng" dirty="0">
                <a:latin typeface="Helvetica" panose="020B0604020202020204" pitchFamily="34" charset="0"/>
                <a:cs typeface="Helvetica" panose="020B0604020202020204" pitchFamily="34" charset="0"/>
              </a:rPr>
              <a:t>Benefits</a:t>
            </a:r>
            <a:r>
              <a:rPr lang="en-US" sz="2000" b="1" dirty="0">
                <a:latin typeface="Helvetica" panose="020B0604020202020204" pitchFamily="34" charset="0"/>
                <a:cs typeface="Helvetica" panose="020B0604020202020204" pitchFamily="34" charset="0"/>
              </a:rPr>
              <a:t>: </a:t>
            </a:r>
            <a:r>
              <a:rPr lang="en-US" sz="2000" dirty="0">
                <a:latin typeface="Helvetica" panose="020B0604020202020204" pitchFamily="34" charset="0"/>
                <a:cs typeface="Helvetica" panose="020B0604020202020204" pitchFamily="34" charset="0"/>
              </a:rPr>
              <a:t>Increase awareness of beneficial effects of rhinoplasty on CPAP compliance and use, increase awareness of rhinoplasty as a means to reduce severity of OSA, facilitates shared decision-making, facilitates coordination of care (primary care clinician, sleep medicine specialist, anesthesiologist, surgeon), plan more effectively for perioperative management</a:t>
            </a:r>
          </a:p>
          <a:p>
            <a:pPr marL="0" indent="0">
              <a:lnSpc>
                <a:spcPct val="120000"/>
              </a:lnSpc>
              <a:spcAft>
                <a:spcPts val="0"/>
              </a:spcAft>
              <a:buNone/>
            </a:pPr>
            <a:r>
              <a:rPr lang="en-US" sz="2000" b="1" u="sng" dirty="0">
                <a:latin typeface="Helvetica" panose="020B0604020202020204" pitchFamily="34" charset="0"/>
                <a:cs typeface="Helvetica" panose="020B0604020202020204" pitchFamily="34" charset="0"/>
              </a:rPr>
              <a:t>Risks, harms, costs</a:t>
            </a:r>
            <a:r>
              <a:rPr lang="en-US" sz="2000" b="1" dirty="0">
                <a:latin typeface="Helvetica" panose="020B0604020202020204" pitchFamily="34" charset="0"/>
                <a:cs typeface="Helvetica" panose="020B0604020202020204" pitchFamily="34" charset="0"/>
              </a:rPr>
              <a:t>: </a:t>
            </a:r>
            <a:r>
              <a:rPr lang="en-US" sz="2000" dirty="0">
                <a:latin typeface="Helvetica" panose="020B0604020202020204" pitchFamily="34" charset="0"/>
                <a:cs typeface="Helvetica" panose="020B0604020202020204" pitchFamily="34" charset="0"/>
              </a:rPr>
              <a:t>Time spent counseling, increased patient anxiety</a:t>
            </a:r>
          </a:p>
        </p:txBody>
      </p:sp>
    </p:spTree>
    <p:extLst>
      <p:ext uri="{BB962C8B-B14F-4D97-AF65-F5344CB8AC3E}">
        <p14:creationId xmlns:p14="http://schemas.microsoft.com/office/powerpoint/2010/main" val="19775301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75E09-265B-41C2-A239-F70C4EAA28DA}"/>
              </a:ext>
            </a:extLst>
          </p:cNvPr>
          <p:cNvSpPr>
            <a:spLocks noGrp="1"/>
          </p:cNvSpPr>
          <p:nvPr>
            <p:ph type="title"/>
          </p:nvPr>
        </p:nvSpPr>
        <p:spPr/>
        <p:txBody>
          <a:bodyPr/>
          <a:lstStyle/>
          <a:p>
            <a:r>
              <a:rPr lang="en-US" dirty="0"/>
              <a:t>KAS 5: Counseling for Obstructive Sleep Apnea Patients</a:t>
            </a:r>
          </a:p>
        </p:txBody>
      </p:sp>
      <p:sp>
        <p:nvSpPr>
          <p:cNvPr id="3" name="Content Placeholder 2">
            <a:extLst>
              <a:ext uri="{FF2B5EF4-FFF2-40B4-BE49-F238E27FC236}">
                <a16:creationId xmlns:a16="http://schemas.microsoft.com/office/drawing/2014/main" id="{A7A39A9C-14E7-42BD-9943-4BC5EC3D1863}"/>
              </a:ext>
            </a:extLst>
          </p:cNvPr>
          <p:cNvSpPr>
            <a:spLocks noGrp="1"/>
          </p:cNvSpPr>
          <p:nvPr>
            <p:ph idx="1"/>
          </p:nvPr>
        </p:nvSpPr>
        <p:spPr/>
        <p:txBody>
          <a:bodyPr>
            <a:normAutofit fontScale="92500" lnSpcReduction="10000"/>
          </a:bodyPr>
          <a:lstStyle/>
          <a:p>
            <a:pPr marL="0" indent="0" defTabSz="457200" fontAlgn="auto">
              <a:lnSpc>
                <a:spcPct val="120000"/>
              </a:lnSpc>
              <a:spcBef>
                <a:spcPts val="0"/>
              </a:spcBef>
              <a:spcAft>
                <a:spcPts val="600"/>
              </a:spcAft>
              <a:buNone/>
              <a:defRPr/>
            </a:pPr>
            <a:r>
              <a:rPr lang="en-US" sz="1600" b="1" dirty="0">
                <a:latin typeface="Helvetica" panose="020B0604020202020204" pitchFamily="34" charset="0"/>
                <a:cs typeface="Helvetica" panose="020B0604020202020204" pitchFamily="34" charset="0"/>
              </a:rPr>
              <a:t>Action Statement Profile </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Quality opportunity</a:t>
            </a:r>
            <a:r>
              <a:rPr lang="en-US" sz="1400" dirty="0">
                <a:latin typeface="Helvetica" panose="020B0604020202020204" pitchFamily="34" charset="0"/>
                <a:cs typeface="Helvetica" panose="020B0604020202020204" pitchFamily="34" charset="0"/>
              </a:rPr>
              <a:t>:  To facilitate informed patient decisions and coordinate care for optimal surgical outcomes (NQS: Patient Safety; Care Coordination)</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Aggregate Evidence Quality</a:t>
            </a:r>
            <a:r>
              <a:rPr lang="en-US" sz="1400" dirty="0">
                <a:latin typeface="Helvetica" panose="020B0604020202020204" pitchFamily="34" charset="0"/>
                <a:cs typeface="Helvetica" panose="020B0604020202020204" pitchFamily="34" charset="0"/>
              </a:rPr>
              <a:t>: Grade B, systematic reviews or randomized and observational studies regarding the positive impact of rhinoplasty on OSA (reduced CPAP pressures, enhanced CPAP compliance, lower apnea hypopnea index); Grade C, observational studies on the benefits, in general, of counseling on shared decision making</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Level of Confidence in Evidence</a:t>
            </a:r>
            <a:r>
              <a:rPr lang="en-US" sz="1400" dirty="0">
                <a:latin typeface="Helvetica" panose="020B0604020202020204" pitchFamily="34" charset="0"/>
                <a:cs typeface="Helvetica" panose="020B0604020202020204" pitchFamily="34" charset="0"/>
              </a:rPr>
              <a:t>: High </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Benefit-Harm Assessment</a:t>
            </a:r>
            <a:r>
              <a:rPr lang="en-US" sz="1400" dirty="0">
                <a:latin typeface="Helvetica" panose="020B0604020202020204" pitchFamily="34" charset="0"/>
                <a:cs typeface="Helvetica" panose="020B0604020202020204" pitchFamily="34" charset="0"/>
              </a:rPr>
              <a:t>: Preponderance of benefit over harm</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Value Judgments</a:t>
            </a:r>
            <a:r>
              <a:rPr lang="en-US" sz="1400" dirty="0">
                <a:latin typeface="Helvetica" panose="020B0604020202020204" pitchFamily="34" charset="0"/>
                <a:cs typeface="Helvetica" panose="020B0604020202020204" pitchFamily="34" charset="0"/>
              </a:rPr>
              <a:t>: None</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Intentional Vagueness</a:t>
            </a:r>
            <a:r>
              <a:rPr lang="en-US" sz="1400" dirty="0">
                <a:latin typeface="Helvetica" panose="020B0604020202020204" pitchFamily="34" charset="0"/>
                <a:cs typeface="Helvetica" panose="020B0604020202020204" pitchFamily="34" charset="0"/>
              </a:rPr>
              <a:t>: None</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Role of Patient Preferences</a:t>
            </a:r>
            <a:r>
              <a:rPr lang="en-US" sz="1400" dirty="0">
                <a:latin typeface="Helvetica" panose="020B0604020202020204" pitchFamily="34" charset="0"/>
                <a:cs typeface="Helvetica" panose="020B0604020202020204" pitchFamily="34" charset="0"/>
              </a:rPr>
              <a:t>: None</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Exceptions</a:t>
            </a:r>
            <a:r>
              <a:rPr lang="en-US" sz="1400" dirty="0">
                <a:latin typeface="Helvetica" panose="020B0604020202020204" pitchFamily="34" charset="0"/>
                <a:cs typeface="Helvetica" panose="020B0604020202020204" pitchFamily="34" charset="0"/>
              </a:rPr>
              <a:t>: None</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Policy Level</a:t>
            </a:r>
            <a:r>
              <a:rPr lang="en-US" sz="1400" dirty="0">
                <a:latin typeface="Helvetica" panose="020B0604020202020204" pitchFamily="34" charset="0"/>
                <a:cs typeface="Helvetica" panose="020B0604020202020204" pitchFamily="34" charset="0"/>
              </a:rPr>
              <a:t>: Recommendation</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Differences of Opinion</a:t>
            </a:r>
            <a:r>
              <a:rPr lang="en-US" sz="1400" dirty="0">
                <a:latin typeface="Helvetica" panose="020B0604020202020204" pitchFamily="34" charset="0"/>
                <a:cs typeface="Helvetica" panose="020B0604020202020204" pitchFamily="34" charset="0"/>
              </a:rPr>
              <a:t>: Minor regarding the need to include a separate statement about counseling for rhinoplasty candidates with OSA; 8 members of the guideline development group voted in favor of a statement; 5 members felt an additional statement was unnecessary</a:t>
            </a:r>
          </a:p>
        </p:txBody>
      </p:sp>
    </p:spTree>
    <p:extLst>
      <p:ext uri="{BB962C8B-B14F-4D97-AF65-F5344CB8AC3E}">
        <p14:creationId xmlns:p14="http://schemas.microsoft.com/office/powerpoint/2010/main" val="17484177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CC548-C156-44DF-89EE-5D5C7AA670A4}"/>
              </a:ext>
            </a:extLst>
          </p:cNvPr>
          <p:cNvSpPr>
            <a:spLocks noGrp="1"/>
          </p:cNvSpPr>
          <p:nvPr>
            <p:ph type="title"/>
          </p:nvPr>
        </p:nvSpPr>
        <p:spPr/>
        <p:txBody>
          <a:bodyPr/>
          <a:lstStyle/>
          <a:p>
            <a:r>
              <a:rPr lang="en-US" dirty="0"/>
              <a:t>KAS 6: Managing Pain and Discomfort</a:t>
            </a:r>
          </a:p>
        </p:txBody>
      </p:sp>
      <p:sp>
        <p:nvSpPr>
          <p:cNvPr id="3" name="Content Placeholder 2">
            <a:extLst>
              <a:ext uri="{FF2B5EF4-FFF2-40B4-BE49-F238E27FC236}">
                <a16:creationId xmlns:a16="http://schemas.microsoft.com/office/drawing/2014/main" id="{474F3AE5-0FDC-4639-AFF1-967A02110888}"/>
              </a:ext>
            </a:extLst>
          </p:cNvPr>
          <p:cNvSpPr>
            <a:spLocks noGrp="1"/>
          </p:cNvSpPr>
          <p:nvPr>
            <p:ph idx="1"/>
          </p:nvPr>
        </p:nvSpPr>
        <p:spPr/>
        <p:txBody>
          <a:bodyPr>
            <a:normAutofit fontScale="70000" lnSpcReduction="20000"/>
          </a:bodyPr>
          <a:lstStyle/>
          <a:p>
            <a:pPr marL="0" indent="0">
              <a:lnSpc>
                <a:spcPct val="120000"/>
              </a:lnSpc>
              <a:buNone/>
            </a:pPr>
            <a:r>
              <a:rPr lang="en-US" sz="3200" b="1" dirty="0">
                <a:latin typeface="Helvetica" panose="020B0604020202020204" pitchFamily="34" charset="0"/>
                <a:cs typeface="Helvetica" panose="020B0604020202020204" pitchFamily="34" charset="0"/>
              </a:rPr>
              <a:t>STATEMENT 6. MANAGING PAIN AND DISCOMFORT:</a:t>
            </a:r>
            <a:r>
              <a:rPr lang="en-US" sz="3200" dirty="0">
                <a:latin typeface="Helvetica" panose="020B0604020202020204" pitchFamily="34" charset="0"/>
                <a:cs typeface="Helvetica" panose="020B0604020202020204" pitchFamily="34" charset="0"/>
              </a:rPr>
              <a:t> </a:t>
            </a:r>
            <a:r>
              <a:rPr lang="en-US" sz="3200" b="1" dirty="0">
                <a:latin typeface="Helvetica" panose="020B0604020202020204" pitchFamily="34" charset="0"/>
                <a:cs typeface="Helvetica" panose="020B0604020202020204" pitchFamily="34" charset="0"/>
              </a:rPr>
              <a:t>The surgeon, or the surgeon’s designee, should educate rhinoplasty patients before surgery about strategies to manage discomfort after surgery. </a:t>
            </a:r>
            <a:r>
              <a:rPr lang="en-US" sz="3200" i="1" u="sng" dirty="0">
                <a:latin typeface="Helvetica" panose="020B0604020202020204" pitchFamily="34" charset="0"/>
                <a:cs typeface="Helvetica" panose="020B0604020202020204" pitchFamily="34" charset="0"/>
              </a:rPr>
              <a:t>Recommendation</a:t>
            </a:r>
            <a:r>
              <a:rPr lang="en-US" sz="3200" i="1" dirty="0">
                <a:latin typeface="Helvetica" panose="020B0604020202020204" pitchFamily="34" charset="0"/>
                <a:cs typeface="Helvetica" panose="020B0604020202020204" pitchFamily="34" charset="0"/>
              </a:rPr>
              <a:t> </a:t>
            </a:r>
            <a:r>
              <a:rPr lang="en-US" sz="3200" i="1" u="sng" dirty="0">
                <a:latin typeface="Helvetica" panose="020B0604020202020204" pitchFamily="34" charset="0"/>
                <a:cs typeface="Helvetica" panose="020B0604020202020204" pitchFamily="34" charset="0"/>
              </a:rPr>
              <a:t>based on studies of the value of education and counseling, with a preponderance of benefit over harm.</a:t>
            </a:r>
          </a:p>
          <a:p>
            <a:pPr marL="0" indent="0">
              <a:lnSpc>
                <a:spcPct val="120000"/>
              </a:lnSpc>
              <a:buNone/>
            </a:pPr>
            <a:endParaRPr lang="en-US" sz="3200" i="1" u="sng" dirty="0">
              <a:latin typeface="Helvetica" panose="020B0604020202020204" pitchFamily="34" charset="0"/>
              <a:cs typeface="Helvetica" panose="020B0604020202020204" pitchFamily="34" charset="0"/>
            </a:endParaRPr>
          </a:p>
          <a:p>
            <a:pPr marL="0" indent="0">
              <a:lnSpc>
                <a:spcPct val="120000"/>
              </a:lnSpc>
              <a:buNone/>
            </a:pPr>
            <a:r>
              <a:rPr lang="en-US" b="1" u="sng" dirty="0">
                <a:latin typeface="Helvetica" panose="020B0604020202020204" pitchFamily="34" charset="0"/>
                <a:cs typeface="Helvetica" panose="020B0604020202020204" pitchFamily="34" charset="0"/>
              </a:rPr>
              <a:t>Benefits</a:t>
            </a:r>
            <a:r>
              <a:rPr lang="en-US" b="1" dirty="0">
                <a:latin typeface="Helvetica" panose="020B0604020202020204" pitchFamily="34" charset="0"/>
                <a:cs typeface="Helvetica" panose="020B0604020202020204" pitchFamily="34" charset="0"/>
              </a:rPr>
              <a:t>: </a:t>
            </a:r>
            <a:r>
              <a:rPr lang="en-US" dirty="0">
                <a:latin typeface="Helvetica" panose="020B0604020202020204" pitchFamily="34" charset="0"/>
                <a:cs typeface="Helvetica" panose="020B0604020202020204" pitchFamily="34" charset="0"/>
              </a:rPr>
              <a:t>Establish expectations regarding pain and discomfort, increase patient satisfaction, decrease need for postoperative calls to physician office, raise awareness of intraoperative and postoperative strategies to reduce pain and discomfort, reduce patient anxiety</a:t>
            </a:r>
          </a:p>
          <a:p>
            <a:pPr marL="0" indent="0">
              <a:lnSpc>
                <a:spcPct val="120000"/>
              </a:lnSpc>
              <a:buNone/>
            </a:pPr>
            <a:r>
              <a:rPr lang="en-US" b="1" u="sng" dirty="0">
                <a:latin typeface="Helvetica" panose="020B0604020202020204" pitchFamily="34" charset="0"/>
                <a:cs typeface="Helvetica" panose="020B0604020202020204" pitchFamily="34" charset="0"/>
              </a:rPr>
              <a:t>Risks, harms, costs</a:t>
            </a:r>
            <a:r>
              <a:rPr lang="en-US" b="1" dirty="0">
                <a:latin typeface="Helvetica" panose="020B0604020202020204" pitchFamily="34" charset="0"/>
                <a:cs typeface="Helvetica" panose="020B0604020202020204" pitchFamily="34" charset="0"/>
              </a:rPr>
              <a:t>: </a:t>
            </a:r>
            <a:r>
              <a:rPr lang="en-US" dirty="0">
                <a:latin typeface="Helvetica" panose="020B0604020202020204" pitchFamily="34" charset="0"/>
                <a:cs typeface="Helvetica" panose="020B0604020202020204" pitchFamily="34" charset="0"/>
              </a:rPr>
              <a:t>Time spent counseling</a:t>
            </a:r>
            <a:endParaRPr lang="en-US" sz="32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6938979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CC548-C156-44DF-89EE-5D5C7AA670A4}"/>
              </a:ext>
            </a:extLst>
          </p:cNvPr>
          <p:cNvSpPr>
            <a:spLocks noGrp="1"/>
          </p:cNvSpPr>
          <p:nvPr>
            <p:ph type="title"/>
          </p:nvPr>
        </p:nvSpPr>
        <p:spPr/>
        <p:txBody>
          <a:bodyPr/>
          <a:lstStyle/>
          <a:p>
            <a:r>
              <a:rPr lang="en-US" dirty="0"/>
              <a:t>KAS 6: Managing Pain and Discomfort</a:t>
            </a:r>
          </a:p>
        </p:txBody>
      </p:sp>
      <p:sp>
        <p:nvSpPr>
          <p:cNvPr id="3" name="Content Placeholder 2">
            <a:extLst>
              <a:ext uri="{FF2B5EF4-FFF2-40B4-BE49-F238E27FC236}">
                <a16:creationId xmlns:a16="http://schemas.microsoft.com/office/drawing/2014/main" id="{474F3AE5-0FDC-4639-AFF1-967A02110888}"/>
              </a:ext>
            </a:extLst>
          </p:cNvPr>
          <p:cNvSpPr>
            <a:spLocks noGrp="1"/>
          </p:cNvSpPr>
          <p:nvPr>
            <p:ph idx="1"/>
          </p:nvPr>
        </p:nvSpPr>
        <p:spPr/>
        <p:txBody>
          <a:bodyPr>
            <a:normAutofit lnSpcReduction="10000"/>
          </a:bodyPr>
          <a:lstStyle/>
          <a:p>
            <a:pPr marL="0" indent="0" defTabSz="457200" fontAlgn="auto">
              <a:lnSpc>
                <a:spcPct val="120000"/>
              </a:lnSpc>
              <a:spcBef>
                <a:spcPts val="0"/>
              </a:spcBef>
              <a:spcAft>
                <a:spcPts val="600"/>
              </a:spcAft>
              <a:buNone/>
              <a:defRPr/>
            </a:pPr>
            <a:r>
              <a:rPr lang="en-US" sz="1800" b="1" dirty="0">
                <a:latin typeface="Helvetica" panose="020B0604020202020204" pitchFamily="34" charset="0"/>
                <a:cs typeface="Helvetica" panose="020B0604020202020204" pitchFamily="34" charset="0"/>
              </a:rPr>
              <a:t>Action Statement Profile</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Quality Improvement Opportunity</a:t>
            </a:r>
            <a:r>
              <a:rPr lang="en-US" sz="1400" dirty="0">
                <a:latin typeface="Helvetica" panose="020B0604020202020204" pitchFamily="34" charset="0"/>
                <a:cs typeface="Helvetica" panose="020B0604020202020204" pitchFamily="34" charset="0"/>
              </a:rPr>
              <a:t>: To facilitate informed patient decisions and coordinate care for optimal management of pain and discomfort (NQS domain:  Patient and Family Engagement; Clinical Process/Effectiveness)</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Aggregate Evidence Quality</a:t>
            </a:r>
            <a:r>
              <a:rPr lang="en-US" sz="1400" dirty="0">
                <a:latin typeface="Helvetica" panose="020B0604020202020204" pitchFamily="34" charset="0"/>
                <a:cs typeface="Helvetica" panose="020B0604020202020204" pitchFamily="34" charset="0"/>
              </a:rPr>
              <a:t>: Grade C, observational studies on the benefits, in general,</a:t>
            </a:r>
            <a:r>
              <a:rPr lang="en-US" sz="1400" i="1" dirty="0">
                <a:latin typeface="Helvetica" panose="020B0604020202020204" pitchFamily="34" charset="0"/>
                <a:cs typeface="Helvetica" panose="020B0604020202020204" pitchFamily="34" charset="0"/>
              </a:rPr>
              <a:t> </a:t>
            </a:r>
            <a:r>
              <a:rPr lang="en-US" sz="1400" dirty="0">
                <a:latin typeface="Helvetica" panose="020B0604020202020204" pitchFamily="34" charset="0"/>
                <a:cs typeface="Helvetica" panose="020B0604020202020204" pitchFamily="34" charset="0"/>
              </a:rPr>
              <a:t>of the value of education and counseling, with a preponderance of benefit over harm</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Level of Confidence in Evidence</a:t>
            </a:r>
            <a:r>
              <a:rPr lang="en-US" sz="1400" dirty="0">
                <a:latin typeface="Helvetica" panose="020B0604020202020204" pitchFamily="34" charset="0"/>
                <a:cs typeface="Helvetica" panose="020B0604020202020204" pitchFamily="34" charset="0"/>
              </a:rPr>
              <a:t>:  Medium because of the indirectness of evidence and need to extrapolate from other pain management studies</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Benefit-Harm Assessment</a:t>
            </a:r>
            <a:r>
              <a:rPr lang="en-US" sz="1400" dirty="0">
                <a:latin typeface="Helvetica" panose="020B0604020202020204" pitchFamily="34" charset="0"/>
                <a:cs typeface="Helvetica" panose="020B0604020202020204" pitchFamily="34" charset="0"/>
              </a:rPr>
              <a:t>: Preponderance of benefit over harm</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Value Judgments</a:t>
            </a:r>
            <a:r>
              <a:rPr lang="en-US" sz="1400" dirty="0">
                <a:latin typeface="Helvetica" panose="020B0604020202020204" pitchFamily="34" charset="0"/>
                <a:cs typeface="Helvetica" panose="020B0604020202020204" pitchFamily="34" charset="0"/>
              </a:rPr>
              <a:t>: Importance of patient education in promoting optimal outcomes</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Intentional Vagueness</a:t>
            </a:r>
            <a:r>
              <a:rPr lang="en-US" sz="1400" dirty="0">
                <a:latin typeface="Helvetica" panose="020B0604020202020204" pitchFamily="34" charset="0"/>
                <a:cs typeface="Helvetica" panose="020B0604020202020204" pitchFamily="34" charset="0"/>
              </a:rPr>
              <a:t>: None </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Role of Patient Preferences</a:t>
            </a:r>
            <a:r>
              <a:rPr lang="en-US" sz="1400" dirty="0">
                <a:latin typeface="Helvetica" panose="020B0604020202020204" pitchFamily="34" charset="0"/>
                <a:cs typeface="Helvetica" panose="020B0604020202020204" pitchFamily="34" charset="0"/>
              </a:rPr>
              <a:t>: None</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Exceptions</a:t>
            </a:r>
            <a:r>
              <a:rPr lang="en-US" sz="1400" dirty="0">
                <a:latin typeface="Helvetica" panose="020B0604020202020204" pitchFamily="34" charset="0"/>
                <a:cs typeface="Helvetica" panose="020B0604020202020204" pitchFamily="34" charset="0"/>
              </a:rPr>
              <a:t>: None</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Policy Level</a:t>
            </a:r>
            <a:r>
              <a:rPr lang="en-US" sz="1400" dirty="0">
                <a:latin typeface="Helvetica" panose="020B0604020202020204" pitchFamily="34" charset="0"/>
                <a:cs typeface="Helvetica" panose="020B0604020202020204" pitchFamily="34" charset="0"/>
              </a:rPr>
              <a:t>: Recommendation</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Differences of Opinion</a:t>
            </a:r>
            <a:r>
              <a:rPr lang="en-US" sz="1400" dirty="0">
                <a:latin typeface="Helvetica" panose="020B0604020202020204" pitchFamily="34" charset="0"/>
                <a:cs typeface="Helvetica" panose="020B0604020202020204" pitchFamily="34" charset="0"/>
              </a:rPr>
              <a:t>: None</a:t>
            </a:r>
          </a:p>
        </p:txBody>
      </p:sp>
    </p:spTree>
    <p:extLst>
      <p:ext uri="{BB962C8B-B14F-4D97-AF65-F5344CB8AC3E}">
        <p14:creationId xmlns:p14="http://schemas.microsoft.com/office/powerpoint/2010/main" val="4251277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249CB-D23E-4E90-ABC0-C9B2422C5727}"/>
              </a:ext>
            </a:extLst>
          </p:cNvPr>
          <p:cNvSpPr>
            <a:spLocks noGrp="1"/>
          </p:cNvSpPr>
          <p:nvPr>
            <p:ph type="title"/>
          </p:nvPr>
        </p:nvSpPr>
        <p:spPr/>
        <p:txBody>
          <a:bodyPr/>
          <a:lstStyle/>
          <a:p>
            <a:r>
              <a:rPr lang="en-US" dirty="0"/>
              <a:t>KAS 7: Postoperative Antibiotics</a:t>
            </a:r>
          </a:p>
        </p:txBody>
      </p:sp>
      <p:sp>
        <p:nvSpPr>
          <p:cNvPr id="3" name="Content Placeholder 2">
            <a:extLst>
              <a:ext uri="{FF2B5EF4-FFF2-40B4-BE49-F238E27FC236}">
                <a16:creationId xmlns:a16="http://schemas.microsoft.com/office/drawing/2014/main" id="{84BDE224-E4FC-4A36-9986-DF38B37A417F}"/>
              </a:ext>
            </a:extLst>
          </p:cNvPr>
          <p:cNvSpPr>
            <a:spLocks noGrp="1"/>
          </p:cNvSpPr>
          <p:nvPr>
            <p:ph idx="1"/>
          </p:nvPr>
        </p:nvSpPr>
        <p:spPr/>
        <p:txBody>
          <a:bodyPr>
            <a:normAutofit fontScale="77500" lnSpcReduction="20000"/>
          </a:bodyPr>
          <a:lstStyle/>
          <a:p>
            <a:pPr marL="0" indent="0">
              <a:lnSpc>
                <a:spcPct val="110000"/>
              </a:lnSpc>
              <a:buNone/>
            </a:pPr>
            <a:r>
              <a:rPr lang="en-US" b="1" dirty="0">
                <a:latin typeface="Helvetica" panose="020B0604020202020204" pitchFamily="34" charset="0"/>
                <a:cs typeface="Helvetica" panose="020B0604020202020204" pitchFamily="34" charset="0"/>
              </a:rPr>
              <a:t>STATEMENT 7. POSTOPERATIVE ANTIBIOTICS:</a:t>
            </a:r>
            <a:r>
              <a:rPr lang="en-US" dirty="0">
                <a:latin typeface="Helvetica" panose="020B0604020202020204" pitchFamily="34" charset="0"/>
                <a:cs typeface="Helvetica" panose="020B0604020202020204" pitchFamily="34" charset="0"/>
              </a:rPr>
              <a:t> </a:t>
            </a:r>
            <a:r>
              <a:rPr lang="en-US" b="1" dirty="0">
                <a:latin typeface="Helvetica" panose="020B0604020202020204" pitchFamily="34" charset="0"/>
                <a:cs typeface="Helvetica" panose="020B0604020202020204" pitchFamily="34" charset="0"/>
              </a:rPr>
              <a:t>When a surgeon chooses to administer perioperative antibiotics for rhinoplasty, they should </a:t>
            </a:r>
            <a:r>
              <a:rPr lang="en-US" b="1" u="sng" dirty="0">
                <a:latin typeface="Helvetica" panose="020B0604020202020204" pitchFamily="34" charset="0"/>
                <a:cs typeface="Helvetica" panose="020B0604020202020204" pitchFamily="34" charset="0"/>
              </a:rPr>
              <a:t>not</a:t>
            </a:r>
            <a:r>
              <a:rPr lang="en-US" b="1" dirty="0">
                <a:latin typeface="Helvetica" panose="020B0604020202020204" pitchFamily="34" charset="0"/>
                <a:cs typeface="Helvetica" panose="020B0604020202020204" pitchFamily="34" charset="0"/>
              </a:rPr>
              <a:t> routinely prescribe antibiotic therapy for a duration of more than 24 hours after surgery. </a:t>
            </a:r>
            <a:r>
              <a:rPr lang="en-US" i="1" u="sng" dirty="0">
                <a:latin typeface="Helvetica" panose="020B0604020202020204" pitchFamily="34" charset="0"/>
                <a:cs typeface="Helvetica" panose="020B0604020202020204" pitchFamily="34" charset="0"/>
              </a:rPr>
              <a:t>Recommendation against prescribing based on randomized controlled trials and systematic reviews, with a preponderance of benefit over harm.</a:t>
            </a:r>
            <a:br>
              <a:rPr lang="en-US" u="sng" dirty="0">
                <a:latin typeface="Helvetica" panose="020B0604020202020204" pitchFamily="34" charset="0"/>
                <a:cs typeface="Helvetica" panose="020B0604020202020204" pitchFamily="34" charset="0"/>
              </a:rPr>
            </a:br>
            <a:endParaRPr lang="en-US" dirty="0">
              <a:latin typeface="Helvetica" panose="020B0604020202020204" pitchFamily="34" charset="0"/>
              <a:cs typeface="Helvetica" panose="020B0604020202020204" pitchFamily="34" charset="0"/>
            </a:endParaRPr>
          </a:p>
          <a:p>
            <a:pPr marL="0" indent="0">
              <a:lnSpc>
                <a:spcPct val="110000"/>
              </a:lnSpc>
              <a:buNone/>
            </a:pPr>
            <a:r>
              <a:rPr lang="en-US" b="1" u="sng" dirty="0">
                <a:latin typeface="Helvetica" panose="020B0604020202020204" pitchFamily="34" charset="0"/>
                <a:cs typeface="Helvetica" panose="020B0604020202020204" pitchFamily="34" charset="0"/>
              </a:rPr>
              <a:t>Benefits</a:t>
            </a:r>
            <a:r>
              <a:rPr lang="en-US" u="sng" dirty="0">
                <a:latin typeface="Helvetica" panose="020B0604020202020204" pitchFamily="34" charset="0"/>
                <a:cs typeface="Helvetica" panose="020B0604020202020204" pitchFamily="34" charset="0"/>
              </a:rPr>
              <a:t>:</a:t>
            </a:r>
            <a:r>
              <a:rPr lang="en-US" dirty="0">
                <a:latin typeface="Helvetica" panose="020B0604020202020204" pitchFamily="34" charset="0"/>
                <a:cs typeface="Helvetica" panose="020B0604020202020204" pitchFamily="34" charset="0"/>
              </a:rPr>
              <a:t> </a:t>
            </a:r>
            <a:r>
              <a:rPr lang="en-US" dirty="0">
                <a:latin typeface="Helvetica" panose="020B0604020202020204" pitchFamily="34" charset="0"/>
                <a:ea typeface="Times New Roman"/>
                <a:cs typeface="Helvetica" panose="020B0604020202020204" pitchFamily="34" charset="0"/>
              </a:rPr>
              <a:t>promote selective use of antibiotics after surgery, reducing induced bacterial resistance, reduce antibiotic adverse effects, reduce cost</a:t>
            </a:r>
          </a:p>
          <a:p>
            <a:pPr marL="0" indent="0">
              <a:lnSpc>
                <a:spcPct val="110000"/>
              </a:lnSpc>
              <a:buNone/>
            </a:pPr>
            <a:r>
              <a:rPr lang="en-US" b="1" u="sng" dirty="0">
                <a:latin typeface="Helvetica" panose="020B0604020202020204" pitchFamily="34" charset="0"/>
                <a:cs typeface="Helvetica" panose="020B0604020202020204" pitchFamily="34" charset="0"/>
              </a:rPr>
              <a:t>Risks, harms, costs:</a:t>
            </a:r>
            <a:r>
              <a:rPr lang="en-US" b="1" dirty="0">
                <a:latin typeface="Helvetica" panose="020B0604020202020204" pitchFamily="34" charset="0"/>
                <a:cs typeface="Helvetica" panose="020B0604020202020204" pitchFamily="34" charset="0"/>
              </a:rPr>
              <a:t> </a:t>
            </a:r>
            <a:r>
              <a:rPr lang="en-US" dirty="0">
                <a:latin typeface="Helvetica" panose="020B0604020202020204" pitchFamily="34" charset="0"/>
                <a:cs typeface="Helvetica" panose="020B0604020202020204" pitchFamily="34" charset="0"/>
              </a:rPr>
              <a:t>Potential for infection in patients who might have benefitted from more than 24 hours of antibiotic therapy but did not receive it</a:t>
            </a:r>
            <a:endParaRPr lang="en-US" altLang="en-US" dirty="0">
              <a:latin typeface="Helvetica" pitchFamily="34" charset="0"/>
              <a:cs typeface="Helvetica" panose="020B0604020202020204" pitchFamily="34" charset="0"/>
            </a:endParaRPr>
          </a:p>
          <a:p>
            <a:pPr marL="0" indent="0">
              <a:lnSpc>
                <a:spcPct val="110000"/>
              </a:lnSpc>
              <a:buNone/>
            </a:pPr>
            <a:endParaRPr lang="en-US" dirty="0"/>
          </a:p>
        </p:txBody>
      </p:sp>
    </p:spTree>
    <p:extLst>
      <p:ext uri="{BB962C8B-B14F-4D97-AF65-F5344CB8AC3E}">
        <p14:creationId xmlns:p14="http://schemas.microsoft.com/office/powerpoint/2010/main" val="31567635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249CB-D23E-4E90-ABC0-C9B2422C5727}"/>
              </a:ext>
            </a:extLst>
          </p:cNvPr>
          <p:cNvSpPr>
            <a:spLocks noGrp="1"/>
          </p:cNvSpPr>
          <p:nvPr>
            <p:ph type="title"/>
          </p:nvPr>
        </p:nvSpPr>
        <p:spPr/>
        <p:txBody>
          <a:bodyPr/>
          <a:lstStyle/>
          <a:p>
            <a:r>
              <a:rPr lang="en-US" dirty="0"/>
              <a:t>KAS 7: Postoperative Antibiotics</a:t>
            </a:r>
          </a:p>
        </p:txBody>
      </p:sp>
      <p:sp>
        <p:nvSpPr>
          <p:cNvPr id="3" name="Content Placeholder 2">
            <a:extLst>
              <a:ext uri="{FF2B5EF4-FFF2-40B4-BE49-F238E27FC236}">
                <a16:creationId xmlns:a16="http://schemas.microsoft.com/office/drawing/2014/main" id="{84BDE224-E4FC-4A36-9986-DF38B37A417F}"/>
              </a:ext>
            </a:extLst>
          </p:cNvPr>
          <p:cNvSpPr>
            <a:spLocks noGrp="1"/>
          </p:cNvSpPr>
          <p:nvPr>
            <p:ph idx="1"/>
          </p:nvPr>
        </p:nvSpPr>
        <p:spPr/>
        <p:txBody>
          <a:bodyPr>
            <a:normAutofit lnSpcReduction="10000"/>
          </a:bodyPr>
          <a:lstStyle/>
          <a:p>
            <a:pPr marL="0" indent="0">
              <a:lnSpc>
                <a:spcPct val="120000"/>
              </a:lnSpc>
              <a:spcAft>
                <a:spcPts val="1000"/>
              </a:spcAft>
              <a:buNone/>
            </a:pPr>
            <a:r>
              <a:rPr lang="en-US" sz="1600" b="1" dirty="0">
                <a:latin typeface="Helvetica" panose="020B0604020202020204" pitchFamily="34" charset="0"/>
                <a:cs typeface="Helvetica" panose="020B0604020202020204" pitchFamily="34" charset="0"/>
              </a:rPr>
              <a:t>Action Statement Profile</a:t>
            </a:r>
          </a:p>
          <a:p>
            <a:pPr marL="0" lvl="0" indent="0">
              <a:lnSpc>
                <a:spcPct val="120000"/>
              </a:lnSpc>
              <a:spcBef>
                <a:spcPts val="0"/>
              </a:spcBef>
              <a:spcAft>
                <a:spcPts val="200"/>
              </a:spcAft>
              <a:buNone/>
            </a:pPr>
            <a:r>
              <a:rPr lang="en-US" sz="1200" b="1" u="sng" dirty="0">
                <a:latin typeface="Helvetica" panose="020B0604020202020204" pitchFamily="34" charset="0"/>
                <a:cs typeface="Helvetica" panose="020B0604020202020204" pitchFamily="34" charset="0"/>
              </a:rPr>
              <a:t>Quality improvement opportunity</a:t>
            </a:r>
            <a:r>
              <a:rPr lang="en-US" sz="1200" dirty="0">
                <a:latin typeface="Helvetica" panose="020B0604020202020204" pitchFamily="34" charset="0"/>
                <a:cs typeface="Helvetica" panose="020B0604020202020204" pitchFamily="34" charset="0"/>
              </a:rPr>
              <a:t>: Reduce antibiotic prescribing after rhinoplasty and promote antibiotic stewardship (NQS domain: Patient Safety)</a:t>
            </a:r>
          </a:p>
          <a:p>
            <a:pPr marL="0" lvl="0" indent="0">
              <a:lnSpc>
                <a:spcPct val="120000"/>
              </a:lnSpc>
              <a:spcBef>
                <a:spcPts val="0"/>
              </a:spcBef>
              <a:spcAft>
                <a:spcPts val="200"/>
              </a:spcAft>
              <a:buNone/>
            </a:pPr>
            <a:r>
              <a:rPr lang="en-US" sz="1200" b="1" u="sng" dirty="0">
                <a:latin typeface="Helvetica" panose="020B0604020202020204" pitchFamily="34" charset="0"/>
                <a:cs typeface="Helvetica" panose="020B0604020202020204" pitchFamily="34" charset="0"/>
              </a:rPr>
              <a:t>Aggregate Evidence Quality</a:t>
            </a:r>
            <a:r>
              <a:rPr lang="en-US" sz="1200" dirty="0">
                <a:latin typeface="Helvetica" panose="020B0604020202020204" pitchFamily="34" charset="0"/>
                <a:cs typeface="Helvetica" panose="020B0604020202020204" pitchFamily="34" charset="0"/>
              </a:rPr>
              <a:t>: Grade B, Randomized controlled trials and systematic reviews with a preponderance of benefit over harm</a:t>
            </a:r>
          </a:p>
          <a:p>
            <a:pPr marL="0" lvl="0" indent="0">
              <a:lnSpc>
                <a:spcPct val="120000"/>
              </a:lnSpc>
              <a:spcBef>
                <a:spcPts val="0"/>
              </a:spcBef>
              <a:spcAft>
                <a:spcPts val="200"/>
              </a:spcAft>
              <a:buNone/>
            </a:pPr>
            <a:r>
              <a:rPr lang="en-US" sz="1200" b="1" u="sng" dirty="0">
                <a:latin typeface="Helvetica" panose="020B0604020202020204" pitchFamily="34" charset="0"/>
                <a:cs typeface="Helvetica" panose="020B0604020202020204" pitchFamily="34" charset="0"/>
              </a:rPr>
              <a:t>Level of Confidence in Evidence</a:t>
            </a:r>
            <a:r>
              <a:rPr lang="en-US" sz="1200" dirty="0">
                <a:latin typeface="Helvetica" panose="020B0604020202020204" pitchFamily="34" charset="0"/>
                <a:cs typeface="Helvetica" panose="020B0604020202020204" pitchFamily="34" charset="0"/>
              </a:rPr>
              <a:t>: Medium based on indirectness of evidence about benefits beyond 24 hours and absence of evidence concerning benefits of antibiotic prophylaxis for rhinoplasty patients</a:t>
            </a:r>
          </a:p>
          <a:p>
            <a:pPr marL="0" lvl="0" indent="0">
              <a:lnSpc>
                <a:spcPct val="120000"/>
              </a:lnSpc>
              <a:spcBef>
                <a:spcPts val="0"/>
              </a:spcBef>
              <a:spcAft>
                <a:spcPts val="200"/>
              </a:spcAft>
              <a:buNone/>
            </a:pPr>
            <a:r>
              <a:rPr lang="en-US" sz="1200" b="1" u="sng" dirty="0">
                <a:latin typeface="Helvetica" panose="020B0604020202020204" pitchFamily="34" charset="0"/>
                <a:cs typeface="Helvetica" panose="020B0604020202020204" pitchFamily="34" charset="0"/>
              </a:rPr>
              <a:t>Benefit-Harm Assessment</a:t>
            </a:r>
            <a:r>
              <a:rPr lang="en-US" sz="1200" b="1" dirty="0">
                <a:latin typeface="Helvetica" panose="020B0604020202020204" pitchFamily="34" charset="0"/>
                <a:cs typeface="Helvetica" panose="020B0604020202020204" pitchFamily="34" charset="0"/>
              </a:rPr>
              <a:t>: </a:t>
            </a:r>
            <a:r>
              <a:rPr lang="en-US" sz="1200" dirty="0">
                <a:latin typeface="Helvetica" panose="020B0604020202020204" pitchFamily="34" charset="0"/>
                <a:cs typeface="Helvetica" panose="020B0604020202020204" pitchFamily="34" charset="0"/>
              </a:rPr>
              <a:t>Preponderance of benefit over harm</a:t>
            </a:r>
          </a:p>
          <a:p>
            <a:pPr marL="0" lvl="0" indent="0">
              <a:lnSpc>
                <a:spcPct val="120000"/>
              </a:lnSpc>
              <a:spcBef>
                <a:spcPts val="0"/>
              </a:spcBef>
              <a:spcAft>
                <a:spcPts val="200"/>
              </a:spcAft>
              <a:buNone/>
            </a:pPr>
            <a:r>
              <a:rPr lang="en-US" sz="1200" b="1" u="sng" dirty="0">
                <a:latin typeface="Helvetica" panose="020B0604020202020204" pitchFamily="34" charset="0"/>
                <a:cs typeface="Helvetica" panose="020B0604020202020204" pitchFamily="34" charset="0"/>
              </a:rPr>
              <a:t>Value Judgments</a:t>
            </a:r>
            <a:r>
              <a:rPr lang="en-US" sz="1200" dirty="0">
                <a:latin typeface="Helvetica" panose="020B0604020202020204" pitchFamily="34" charset="0"/>
                <a:cs typeface="Helvetica" panose="020B0604020202020204" pitchFamily="34" charset="0"/>
              </a:rPr>
              <a:t>: Perception by the GDG that antibiotics are commonly prescribed after rhinoplasty despite a lack of evidence to consistently support benefits of administering antibiotics beyond a single, intraoperative dose or more than 24 hours after surgery; a desire to avoid reflex, or automatic, prescribing of antibiotics after 24 hours</a:t>
            </a:r>
          </a:p>
          <a:p>
            <a:pPr marL="0" lvl="0" indent="0">
              <a:lnSpc>
                <a:spcPct val="120000"/>
              </a:lnSpc>
              <a:spcBef>
                <a:spcPts val="0"/>
              </a:spcBef>
              <a:spcAft>
                <a:spcPts val="200"/>
              </a:spcAft>
              <a:buNone/>
            </a:pPr>
            <a:r>
              <a:rPr lang="en-US" sz="1200" b="1" u="sng" dirty="0">
                <a:latin typeface="Helvetica" panose="020B0604020202020204" pitchFamily="34" charset="0"/>
                <a:cs typeface="Helvetica" panose="020B0604020202020204" pitchFamily="34" charset="0"/>
              </a:rPr>
              <a:t>Intentional Vagueness</a:t>
            </a:r>
            <a:r>
              <a:rPr lang="en-US" sz="1200" dirty="0">
                <a:latin typeface="Helvetica" panose="020B0604020202020204" pitchFamily="34" charset="0"/>
                <a:cs typeface="Helvetica" panose="020B0604020202020204" pitchFamily="34" charset="0"/>
              </a:rPr>
              <a:t>: The word “routine” is used to avoid setting a legal standard of care and to reflect that there may be individual patient situations that warrant antibiotic prescribing</a:t>
            </a:r>
          </a:p>
          <a:p>
            <a:pPr marL="0" lvl="0" indent="0">
              <a:lnSpc>
                <a:spcPct val="120000"/>
              </a:lnSpc>
              <a:spcBef>
                <a:spcPts val="0"/>
              </a:spcBef>
              <a:spcAft>
                <a:spcPts val="200"/>
              </a:spcAft>
              <a:buNone/>
            </a:pPr>
            <a:r>
              <a:rPr lang="en-US" sz="1200" b="1" u="sng" dirty="0">
                <a:latin typeface="Helvetica" panose="020B0604020202020204" pitchFamily="34" charset="0"/>
                <a:cs typeface="Helvetica" panose="020B0604020202020204" pitchFamily="34" charset="0"/>
              </a:rPr>
              <a:t>Role of Patient Preferences</a:t>
            </a:r>
            <a:r>
              <a:rPr lang="en-US" sz="1200" dirty="0">
                <a:latin typeface="Helvetica" panose="020B0604020202020204" pitchFamily="34" charset="0"/>
                <a:cs typeface="Helvetica" panose="020B0604020202020204" pitchFamily="34" charset="0"/>
              </a:rPr>
              <a:t>: Small</a:t>
            </a:r>
          </a:p>
          <a:p>
            <a:pPr marL="0" lvl="0" indent="0">
              <a:lnSpc>
                <a:spcPct val="120000"/>
              </a:lnSpc>
              <a:spcBef>
                <a:spcPts val="0"/>
              </a:spcBef>
              <a:spcAft>
                <a:spcPts val="200"/>
              </a:spcAft>
              <a:buNone/>
            </a:pPr>
            <a:r>
              <a:rPr lang="en-US" sz="1200" b="1" u="sng" dirty="0">
                <a:latin typeface="Helvetica" panose="020B0604020202020204" pitchFamily="34" charset="0"/>
                <a:cs typeface="Helvetica" panose="020B0604020202020204" pitchFamily="34" charset="0"/>
              </a:rPr>
              <a:t>Exceptions</a:t>
            </a:r>
            <a:r>
              <a:rPr lang="en-US" sz="1200" dirty="0">
                <a:latin typeface="Helvetica" panose="020B0604020202020204" pitchFamily="34" charset="0"/>
                <a:cs typeface="Helvetica" panose="020B0604020202020204" pitchFamily="34" charset="0"/>
              </a:rPr>
              <a:t>: Revision surgery; complicated rhinoplasty; patients receiving nasal implants; patients with postoperative nasal packing; patients with baseline nasal colonization with MRSA; immunocompromised patients; concurrent medical condition requiring antibiotics (e.g., rhinosinusitis)</a:t>
            </a:r>
          </a:p>
          <a:p>
            <a:pPr marL="0" lvl="0" indent="0">
              <a:lnSpc>
                <a:spcPct val="120000"/>
              </a:lnSpc>
              <a:spcBef>
                <a:spcPts val="0"/>
              </a:spcBef>
              <a:spcAft>
                <a:spcPts val="200"/>
              </a:spcAft>
              <a:buNone/>
            </a:pPr>
            <a:r>
              <a:rPr lang="en-US" sz="1200" b="1" u="sng" dirty="0">
                <a:latin typeface="Helvetica" panose="020B0604020202020204" pitchFamily="34" charset="0"/>
                <a:cs typeface="Helvetica" panose="020B0604020202020204" pitchFamily="34" charset="0"/>
              </a:rPr>
              <a:t>Policy Level</a:t>
            </a:r>
            <a:r>
              <a:rPr lang="en-US" sz="1200" b="1" dirty="0">
                <a:latin typeface="Helvetica" panose="020B0604020202020204" pitchFamily="34" charset="0"/>
                <a:cs typeface="Helvetica" panose="020B0604020202020204" pitchFamily="34" charset="0"/>
              </a:rPr>
              <a:t>: </a:t>
            </a:r>
            <a:r>
              <a:rPr lang="en-US" sz="1200" dirty="0">
                <a:latin typeface="Helvetica" panose="020B0604020202020204" pitchFamily="34" charset="0"/>
                <a:cs typeface="Helvetica" panose="020B0604020202020204" pitchFamily="34" charset="0"/>
              </a:rPr>
              <a:t>Recommendation against</a:t>
            </a:r>
          </a:p>
          <a:p>
            <a:pPr marL="0" lvl="0" indent="0">
              <a:lnSpc>
                <a:spcPct val="120000"/>
              </a:lnSpc>
              <a:spcBef>
                <a:spcPts val="0"/>
              </a:spcBef>
              <a:spcAft>
                <a:spcPts val="200"/>
              </a:spcAft>
              <a:buNone/>
            </a:pPr>
            <a:r>
              <a:rPr lang="en-US" sz="1200" b="1" u="sng" dirty="0">
                <a:latin typeface="Helvetica" panose="020B0604020202020204" pitchFamily="34" charset="0"/>
                <a:cs typeface="Helvetica" panose="020B0604020202020204" pitchFamily="34" charset="0"/>
              </a:rPr>
              <a:t>Differences of Opinion</a:t>
            </a:r>
            <a:r>
              <a:rPr lang="en-US" sz="1200" dirty="0">
                <a:latin typeface="Helvetica" panose="020B0604020202020204" pitchFamily="34" charset="0"/>
                <a:cs typeface="Helvetica" panose="020B0604020202020204" pitchFamily="34" charset="0"/>
              </a:rPr>
              <a:t>:</a:t>
            </a:r>
            <a:r>
              <a:rPr lang="en-US" sz="1200" b="1" dirty="0">
                <a:latin typeface="Helvetica" panose="020B0604020202020204" pitchFamily="34" charset="0"/>
                <a:cs typeface="Helvetica" panose="020B0604020202020204" pitchFamily="34" charset="0"/>
              </a:rPr>
              <a:t> </a:t>
            </a:r>
            <a:r>
              <a:rPr lang="en-US" sz="1200" dirty="0">
                <a:latin typeface="Helvetica" panose="020B0604020202020204" pitchFamily="34" charset="0"/>
                <a:cs typeface="Helvetica" panose="020B0604020202020204" pitchFamily="34" charset="0"/>
              </a:rPr>
              <a:t>None</a:t>
            </a:r>
            <a:endParaRPr lang="en-US" sz="1200" dirty="0"/>
          </a:p>
        </p:txBody>
      </p:sp>
    </p:spTree>
    <p:extLst>
      <p:ext uri="{BB962C8B-B14F-4D97-AF65-F5344CB8AC3E}">
        <p14:creationId xmlns:p14="http://schemas.microsoft.com/office/powerpoint/2010/main" val="24643682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3DCC6-6F8B-40E8-9307-1E1B2DD20E42}"/>
              </a:ext>
            </a:extLst>
          </p:cNvPr>
          <p:cNvSpPr>
            <a:spLocks noGrp="1"/>
          </p:cNvSpPr>
          <p:nvPr>
            <p:ph type="title"/>
          </p:nvPr>
        </p:nvSpPr>
        <p:spPr/>
        <p:txBody>
          <a:bodyPr/>
          <a:lstStyle/>
          <a:p>
            <a:r>
              <a:rPr lang="en-US" dirty="0"/>
              <a:t>KAS 8: Perioperative Steroids</a:t>
            </a:r>
          </a:p>
        </p:txBody>
      </p:sp>
      <p:sp>
        <p:nvSpPr>
          <p:cNvPr id="3" name="Content Placeholder 2">
            <a:extLst>
              <a:ext uri="{FF2B5EF4-FFF2-40B4-BE49-F238E27FC236}">
                <a16:creationId xmlns:a16="http://schemas.microsoft.com/office/drawing/2014/main" id="{6DE06258-2CD8-4955-97F9-307C604B045B}"/>
              </a:ext>
            </a:extLst>
          </p:cNvPr>
          <p:cNvSpPr>
            <a:spLocks noGrp="1"/>
          </p:cNvSpPr>
          <p:nvPr>
            <p:ph idx="1"/>
          </p:nvPr>
        </p:nvSpPr>
        <p:spPr/>
        <p:txBody>
          <a:bodyPr>
            <a:normAutofit fontScale="70000" lnSpcReduction="20000"/>
          </a:bodyPr>
          <a:lstStyle/>
          <a:p>
            <a:pPr marL="0" indent="0">
              <a:lnSpc>
                <a:spcPct val="120000"/>
              </a:lnSpc>
              <a:buNone/>
            </a:pPr>
            <a:r>
              <a:rPr lang="en-US" sz="3200" b="1" dirty="0">
                <a:latin typeface="Helvetica" panose="020B0604020202020204" pitchFamily="34" charset="0"/>
                <a:cs typeface="Helvetica" panose="020B0604020202020204" pitchFamily="34" charset="0"/>
              </a:rPr>
              <a:t>STATEMENT 8. PERIOPERATIVE STEROIDS:</a:t>
            </a:r>
            <a:r>
              <a:rPr lang="en-US" sz="3200" dirty="0">
                <a:latin typeface="Helvetica" panose="020B0604020202020204" pitchFamily="34" charset="0"/>
                <a:cs typeface="Helvetica" panose="020B0604020202020204" pitchFamily="34" charset="0"/>
              </a:rPr>
              <a:t> </a:t>
            </a:r>
            <a:r>
              <a:rPr lang="en-US" sz="3200" b="1" dirty="0">
                <a:latin typeface="Helvetica" panose="020B0604020202020204" pitchFamily="34" charset="0"/>
                <a:cs typeface="Helvetica" panose="020B0604020202020204" pitchFamily="34" charset="0"/>
              </a:rPr>
              <a:t>The surgeon, or the surgeon’s designee, may administer perioperative systemic steroids to the rhinoplasty patient. </a:t>
            </a:r>
            <a:r>
              <a:rPr lang="en-US" sz="3200" i="1" u="sng" dirty="0">
                <a:latin typeface="Helvetica" panose="020B0604020202020204" pitchFamily="34" charset="0"/>
                <a:cs typeface="Helvetica" panose="020B0604020202020204" pitchFamily="34" charset="0"/>
              </a:rPr>
              <a:t>Option based on systematic review of randomized controlled trials with limitations and a balance of benefits and harms.</a:t>
            </a:r>
          </a:p>
          <a:p>
            <a:pPr marL="0" indent="0">
              <a:lnSpc>
                <a:spcPct val="120000"/>
              </a:lnSpc>
              <a:buNone/>
            </a:pPr>
            <a:endParaRPr lang="en-US" sz="3200" u="sng" dirty="0">
              <a:latin typeface="Helvetica" panose="020B0604020202020204" pitchFamily="34" charset="0"/>
              <a:cs typeface="Helvetica" panose="020B0604020202020204" pitchFamily="34" charset="0"/>
            </a:endParaRPr>
          </a:p>
          <a:p>
            <a:pPr marL="0" indent="0">
              <a:lnSpc>
                <a:spcPct val="120000"/>
              </a:lnSpc>
              <a:buNone/>
            </a:pPr>
            <a:r>
              <a:rPr lang="en-US" b="1" u="sng" dirty="0">
                <a:latin typeface="Helvetica" panose="020B0604020202020204" pitchFamily="34" charset="0"/>
                <a:cs typeface="Helvetica" panose="020B0604020202020204" pitchFamily="34" charset="0"/>
              </a:rPr>
              <a:t>Benefits</a:t>
            </a:r>
            <a:r>
              <a:rPr lang="en-US" b="1" dirty="0">
                <a:latin typeface="Helvetica" panose="020B0604020202020204" pitchFamily="34" charset="0"/>
                <a:cs typeface="Helvetica" panose="020B0604020202020204" pitchFamily="34" charset="0"/>
              </a:rPr>
              <a:t>: </a:t>
            </a:r>
            <a:r>
              <a:rPr lang="en-US" dirty="0">
                <a:latin typeface="Helvetica" panose="020B0604020202020204" pitchFamily="34" charset="0"/>
                <a:cs typeface="Helvetica" panose="020B0604020202020204" pitchFamily="34" charset="0"/>
              </a:rPr>
              <a:t>Reduced </a:t>
            </a:r>
            <a:r>
              <a:rPr lang="en-US" dirty="0" err="1">
                <a:latin typeface="Helvetica" panose="020B0604020202020204" pitchFamily="34" charset="0"/>
                <a:cs typeface="Helvetica" panose="020B0604020202020204" pitchFamily="34" charset="0"/>
              </a:rPr>
              <a:t>perioribital</a:t>
            </a:r>
            <a:r>
              <a:rPr lang="en-US" dirty="0">
                <a:latin typeface="Helvetica" panose="020B0604020202020204" pitchFamily="34" charset="0"/>
                <a:cs typeface="Helvetica" panose="020B0604020202020204" pitchFamily="34" charset="0"/>
              </a:rPr>
              <a:t> ecchymosis and edema, reduced discomfort, less postoperative nausea and vomiting</a:t>
            </a:r>
          </a:p>
          <a:p>
            <a:pPr marL="0" indent="0">
              <a:lnSpc>
                <a:spcPct val="120000"/>
              </a:lnSpc>
              <a:buNone/>
            </a:pPr>
            <a:r>
              <a:rPr lang="en-US" b="1" u="sng" dirty="0">
                <a:latin typeface="Helvetica" panose="020B0604020202020204" pitchFamily="34" charset="0"/>
                <a:cs typeface="Helvetica" panose="020B0604020202020204" pitchFamily="34" charset="0"/>
              </a:rPr>
              <a:t>Risks, harms, costs</a:t>
            </a:r>
            <a:r>
              <a:rPr lang="en-US" b="1" dirty="0">
                <a:latin typeface="Helvetica" panose="020B0604020202020204" pitchFamily="34" charset="0"/>
                <a:cs typeface="Helvetica" panose="020B0604020202020204" pitchFamily="34" charset="0"/>
              </a:rPr>
              <a:t>: </a:t>
            </a:r>
            <a:r>
              <a:rPr lang="en-US" dirty="0">
                <a:latin typeface="Helvetica" panose="020B0604020202020204" pitchFamily="34" charset="0"/>
                <a:cs typeface="Helvetica" panose="020B0604020202020204" pitchFamily="34" charset="0"/>
              </a:rPr>
              <a:t>Cost, Adverse events of systemic steroids (which include bone weakening, avascular necrosis of the femur, adverse effect on diabetes, nervousness or anxiety, etc.), potential impact on wound healing</a:t>
            </a:r>
          </a:p>
          <a:p>
            <a:pPr marL="0" indent="0">
              <a:lnSpc>
                <a:spcPct val="120000"/>
              </a:lnSpc>
              <a:buNone/>
            </a:pPr>
            <a:endParaRPr lang="en-US" dirty="0"/>
          </a:p>
        </p:txBody>
      </p:sp>
    </p:spTree>
    <p:extLst>
      <p:ext uri="{BB962C8B-B14F-4D97-AF65-F5344CB8AC3E}">
        <p14:creationId xmlns:p14="http://schemas.microsoft.com/office/powerpoint/2010/main" val="37200459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D3C1B-FB52-41EA-B9D5-81297160DF6D}"/>
              </a:ext>
            </a:extLst>
          </p:cNvPr>
          <p:cNvSpPr>
            <a:spLocks noGrp="1"/>
          </p:cNvSpPr>
          <p:nvPr>
            <p:ph type="title"/>
          </p:nvPr>
        </p:nvSpPr>
        <p:spPr/>
        <p:txBody>
          <a:bodyPr/>
          <a:lstStyle/>
          <a:p>
            <a:r>
              <a:rPr lang="en-US" dirty="0"/>
              <a:t>KAS 8: Perioperative Steroids</a:t>
            </a:r>
          </a:p>
        </p:txBody>
      </p:sp>
      <p:sp>
        <p:nvSpPr>
          <p:cNvPr id="3" name="Content Placeholder 2">
            <a:extLst>
              <a:ext uri="{FF2B5EF4-FFF2-40B4-BE49-F238E27FC236}">
                <a16:creationId xmlns:a16="http://schemas.microsoft.com/office/drawing/2014/main" id="{D9C10AEC-72EE-47A3-A522-048B658088BA}"/>
              </a:ext>
            </a:extLst>
          </p:cNvPr>
          <p:cNvSpPr>
            <a:spLocks noGrp="1"/>
          </p:cNvSpPr>
          <p:nvPr>
            <p:ph idx="1"/>
          </p:nvPr>
        </p:nvSpPr>
        <p:spPr/>
        <p:txBody>
          <a:bodyPr>
            <a:normAutofit lnSpcReduction="10000"/>
          </a:bodyPr>
          <a:lstStyle/>
          <a:p>
            <a:pPr marL="0" indent="0" defTabSz="457200">
              <a:lnSpc>
                <a:spcPct val="120000"/>
              </a:lnSpc>
              <a:spcBef>
                <a:spcPts val="0"/>
              </a:spcBef>
              <a:spcAft>
                <a:spcPts val="600"/>
              </a:spcAft>
              <a:buNone/>
              <a:defRPr/>
            </a:pPr>
            <a:r>
              <a:rPr lang="en-US" sz="1800" b="1" dirty="0">
                <a:latin typeface="Helvetica" panose="020B0604020202020204" pitchFamily="34" charset="0"/>
                <a:cs typeface="Helvetica" panose="020B0604020202020204" pitchFamily="34" charset="0"/>
              </a:rPr>
              <a:t>Action Statement Profile </a:t>
            </a:r>
          </a:p>
          <a:p>
            <a:pPr mar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QI opportunity</a:t>
            </a:r>
            <a:r>
              <a:rPr lang="en-US" sz="1400" dirty="0">
                <a:latin typeface="Helvetica" panose="020B0604020202020204" pitchFamily="34" charset="0"/>
                <a:cs typeface="Helvetica" panose="020B0604020202020204" pitchFamily="34" charset="0"/>
              </a:rPr>
              <a:t>: Promote awareness of the benefits and risks of systemic steroids; engage patients in shared decisions; emphasize a need for future research to increase our confidence in the effect of perioperative steroids on the rhinoplasty patient (NQS domain: Patient Safety; Clinical Process/Effectiveness)</a:t>
            </a:r>
          </a:p>
          <a:p>
            <a:pPr mar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Aggregate Evidence Quality</a:t>
            </a:r>
            <a:r>
              <a:rPr lang="en-US" sz="1400" dirty="0">
                <a:latin typeface="Helvetica" panose="020B0604020202020204" pitchFamily="34" charset="0"/>
                <a:cs typeface="Helvetica" panose="020B0604020202020204" pitchFamily="34" charset="0"/>
              </a:rPr>
              <a:t>: Grade B, based on systematic review of randomized controlled trials</a:t>
            </a:r>
          </a:p>
          <a:p>
            <a:pPr mar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Level of Confidence in Evidence</a:t>
            </a:r>
            <a:r>
              <a:rPr lang="en-US" sz="1400" dirty="0">
                <a:latin typeface="Helvetica" panose="020B0604020202020204" pitchFamily="34" charset="0"/>
                <a:cs typeface="Helvetica" panose="020B0604020202020204" pitchFamily="34" charset="0"/>
              </a:rPr>
              <a:t>: Low, because of small randomized trials with heterogeneity in drug dosing, administration, and assessment of clinical outcomes; low precision in systematic review pooled estimates of treatment effect</a:t>
            </a:r>
          </a:p>
          <a:p>
            <a:pPr mar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Benefit-Harm Assessment</a:t>
            </a:r>
            <a:r>
              <a:rPr lang="en-US" sz="1400" dirty="0">
                <a:latin typeface="Helvetica" panose="020B0604020202020204" pitchFamily="34" charset="0"/>
                <a:cs typeface="Helvetica" panose="020B0604020202020204" pitchFamily="34" charset="0"/>
              </a:rPr>
              <a:t>: Balance of Benefits and Harms</a:t>
            </a:r>
          </a:p>
          <a:p>
            <a:pPr mar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Value Judgments</a:t>
            </a:r>
            <a:r>
              <a:rPr lang="en-US" sz="1400" dirty="0">
                <a:latin typeface="Helvetica" panose="020B0604020202020204" pitchFamily="34" charset="0"/>
                <a:cs typeface="Helvetica" panose="020B0604020202020204" pitchFamily="34" charset="0"/>
              </a:rPr>
              <a:t>: None</a:t>
            </a:r>
          </a:p>
          <a:p>
            <a:pPr mar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Intentional Vagueness</a:t>
            </a:r>
            <a:r>
              <a:rPr lang="en-US" sz="1400" dirty="0">
                <a:latin typeface="Helvetica" panose="020B0604020202020204" pitchFamily="34" charset="0"/>
                <a:cs typeface="Helvetica" panose="020B0604020202020204" pitchFamily="34" charset="0"/>
              </a:rPr>
              <a:t>: The specifics of dosing and timing of steroid administration are at the discretion of the clinician</a:t>
            </a:r>
          </a:p>
          <a:p>
            <a:pPr mar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Role Of Patient Preferences</a:t>
            </a:r>
            <a:r>
              <a:rPr lang="en-US" sz="1400" dirty="0">
                <a:latin typeface="Helvetica" panose="020B0604020202020204" pitchFamily="34" charset="0"/>
                <a:cs typeface="Helvetica" panose="020B0604020202020204" pitchFamily="34" charset="0"/>
              </a:rPr>
              <a:t>: Moderate role in deciding whether or not to receive steroids</a:t>
            </a:r>
          </a:p>
          <a:p>
            <a:pPr mar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Exceptions</a:t>
            </a:r>
            <a:r>
              <a:rPr lang="en-US" sz="1400" b="1" dirty="0">
                <a:latin typeface="Helvetica" panose="020B0604020202020204" pitchFamily="34" charset="0"/>
                <a:cs typeface="Helvetica" panose="020B0604020202020204" pitchFamily="34" charset="0"/>
              </a:rPr>
              <a:t>: </a:t>
            </a:r>
            <a:r>
              <a:rPr lang="en-US" sz="1400" dirty="0">
                <a:latin typeface="Helvetica" panose="020B0604020202020204" pitchFamily="34" charset="0"/>
                <a:cs typeface="Helvetica" panose="020B0604020202020204" pitchFamily="34" charset="0"/>
              </a:rPr>
              <a:t>Patients for whom systemic steroids are contraindicated</a:t>
            </a:r>
          </a:p>
          <a:p>
            <a:pPr mar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Policy Level</a:t>
            </a:r>
            <a:r>
              <a:rPr lang="en-US" sz="1400" dirty="0">
                <a:latin typeface="Helvetica" panose="020B0604020202020204" pitchFamily="34" charset="0"/>
                <a:cs typeface="Helvetica" panose="020B0604020202020204" pitchFamily="34" charset="0"/>
              </a:rPr>
              <a:t>: Option</a:t>
            </a:r>
          </a:p>
          <a:p>
            <a:pPr mar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Differences of Opinion</a:t>
            </a:r>
            <a:r>
              <a:rPr lang="en-US" sz="1400" b="1" dirty="0">
                <a:latin typeface="Helvetica" panose="020B0604020202020204" pitchFamily="34" charset="0"/>
                <a:cs typeface="Helvetica" panose="020B0604020202020204" pitchFamily="34" charset="0"/>
              </a:rPr>
              <a:t>: </a:t>
            </a:r>
            <a:r>
              <a:rPr lang="en-US" sz="1400" dirty="0">
                <a:latin typeface="Helvetica" panose="020B0604020202020204" pitchFamily="34" charset="0"/>
                <a:cs typeface="Helvetica" panose="020B0604020202020204" pitchFamily="34" charset="0"/>
              </a:rPr>
              <a:t>None</a:t>
            </a:r>
          </a:p>
        </p:txBody>
      </p:sp>
    </p:spTree>
    <p:extLst>
      <p:ext uri="{BB962C8B-B14F-4D97-AF65-F5344CB8AC3E}">
        <p14:creationId xmlns:p14="http://schemas.microsoft.com/office/powerpoint/2010/main" val="3289620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0B3B1-3B2D-409D-AF4A-0654038A731B}"/>
              </a:ext>
            </a:extLst>
          </p:cNvPr>
          <p:cNvSpPr>
            <a:spLocks noGrp="1"/>
          </p:cNvSpPr>
          <p:nvPr>
            <p:ph type="title"/>
          </p:nvPr>
        </p:nvSpPr>
        <p:spPr/>
        <p:txBody>
          <a:bodyPr/>
          <a:lstStyle/>
          <a:p>
            <a:r>
              <a:rPr lang="en-US" dirty="0"/>
              <a:t>Burden</a:t>
            </a:r>
          </a:p>
        </p:txBody>
      </p:sp>
      <p:sp>
        <p:nvSpPr>
          <p:cNvPr id="3" name="Content Placeholder 2">
            <a:extLst>
              <a:ext uri="{FF2B5EF4-FFF2-40B4-BE49-F238E27FC236}">
                <a16:creationId xmlns:a16="http://schemas.microsoft.com/office/drawing/2014/main" id="{7A41F295-E6D5-45CC-A041-B0F47F0F9C38}"/>
              </a:ext>
            </a:extLst>
          </p:cNvPr>
          <p:cNvSpPr>
            <a:spLocks noGrp="1"/>
          </p:cNvSpPr>
          <p:nvPr>
            <p:ph idx="1"/>
          </p:nvPr>
        </p:nvSpPr>
        <p:spPr/>
        <p:txBody>
          <a:bodyPr>
            <a:normAutofit/>
          </a:bodyPr>
          <a:lstStyle/>
          <a:p>
            <a:pPr marL="182880" indent="-190500">
              <a:lnSpc>
                <a:spcPct val="120000"/>
              </a:lnSpc>
              <a:spcBef>
                <a:spcPts val="0"/>
              </a:spcBef>
              <a:spcAft>
                <a:spcPts val="600"/>
              </a:spcAft>
              <a:buClr>
                <a:srgbClr val="C0040F"/>
              </a:buClr>
              <a:buFont typeface="Wingdings" charset="0"/>
              <a:buChar char="§"/>
            </a:pPr>
            <a:r>
              <a:rPr lang="en-US" sz="1800" dirty="0">
                <a:latin typeface="Helvetica" panose="020B0604020202020204" pitchFamily="34" charset="0"/>
                <a:cs typeface="Helvetica" panose="020B0604020202020204" pitchFamily="34" charset="0"/>
              </a:rPr>
              <a:t>Rhinoplasty, a surgical procedure that alters the shape or appearance of the nose while preserving or enhancing the nasal airway, ranks among the most commonly performed cosmetic procedures in the United States, with over 200,000 procedures reported in 2014.</a:t>
            </a:r>
          </a:p>
          <a:p>
            <a:pPr marL="182880" indent="-190500">
              <a:lnSpc>
                <a:spcPct val="120000"/>
              </a:lnSpc>
              <a:spcBef>
                <a:spcPts val="0"/>
              </a:spcBef>
              <a:spcAft>
                <a:spcPts val="600"/>
              </a:spcAft>
              <a:buClr>
                <a:srgbClr val="C0040F"/>
              </a:buClr>
              <a:buFont typeface="Wingdings" charset="0"/>
              <a:buChar char="§"/>
            </a:pPr>
            <a:r>
              <a:rPr lang="en-US" sz="1800" dirty="0">
                <a:latin typeface="Helvetica" panose="020B0604020202020204" pitchFamily="34" charset="0"/>
                <a:cs typeface="Helvetica" panose="020B0604020202020204" pitchFamily="34" charset="0"/>
              </a:rPr>
              <a:t>While it is difficult to calculate the exact economic burden incurred by rhinoplasty patients following surgery with or without complications, the average rhinoplasty procedure typically exceeds $4,000.</a:t>
            </a:r>
          </a:p>
          <a:p>
            <a:pPr marL="182880" indent="-190500">
              <a:lnSpc>
                <a:spcPct val="120000"/>
              </a:lnSpc>
              <a:spcBef>
                <a:spcPts val="0"/>
              </a:spcBef>
              <a:spcAft>
                <a:spcPts val="600"/>
              </a:spcAft>
              <a:buClr>
                <a:srgbClr val="C0040F"/>
              </a:buClr>
              <a:buFont typeface="Wingdings" charset="0"/>
              <a:buChar char="§"/>
            </a:pPr>
            <a:r>
              <a:rPr lang="en-US" sz="1800" dirty="0">
                <a:latin typeface="Helvetica" panose="020B0604020202020204" pitchFamily="34" charset="0"/>
                <a:cs typeface="Helvetica" panose="020B0604020202020204" pitchFamily="34" charset="0"/>
              </a:rPr>
              <a:t>The costs incurred due to complications, infections, or revision surgery may include the cost of long-term antibiotics, hospitalization, or lost revenue from hours/days of missed work. </a:t>
            </a:r>
          </a:p>
          <a:p>
            <a:pPr marL="182880" indent="-190500">
              <a:lnSpc>
                <a:spcPct val="120000"/>
              </a:lnSpc>
              <a:spcBef>
                <a:spcPts val="0"/>
              </a:spcBef>
              <a:spcAft>
                <a:spcPts val="600"/>
              </a:spcAft>
              <a:buClr>
                <a:srgbClr val="C0040F"/>
              </a:buClr>
              <a:buFont typeface="Wingdings" charset="0"/>
              <a:buChar char="§"/>
            </a:pPr>
            <a:r>
              <a:rPr lang="en-US" sz="1800" dirty="0">
                <a:latin typeface="Helvetica" panose="020B0604020202020204" pitchFamily="34" charset="0"/>
                <a:cs typeface="Helvetica" panose="020B0604020202020204" pitchFamily="34" charset="0"/>
              </a:rPr>
              <a:t>Psychological impact of rhinoplasty; and the health care burden from psychological pressures of nasal deformities/aesthetic shortcomings, surgical infections, surgical pain, side effects from antibiotics and nasal packing materials.</a:t>
            </a:r>
            <a:endParaRPr lang="en-US" sz="1800" dirty="0">
              <a:solidFill>
                <a:srgbClr val="000000"/>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42248090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63F46-B064-4F9B-BF7E-4B9879A09322}"/>
              </a:ext>
            </a:extLst>
          </p:cNvPr>
          <p:cNvSpPr>
            <a:spLocks noGrp="1"/>
          </p:cNvSpPr>
          <p:nvPr>
            <p:ph type="title"/>
          </p:nvPr>
        </p:nvSpPr>
        <p:spPr/>
        <p:txBody>
          <a:bodyPr/>
          <a:lstStyle/>
          <a:p>
            <a:r>
              <a:rPr lang="en-US" dirty="0"/>
              <a:t>KAS 9: Nasal Packing</a:t>
            </a:r>
          </a:p>
        </p:txBody>
      </p:sp>
      <p:sp>
        <p:nvSpPr>
          <p:cNvPr id="3" name="Content Placeholder 2">
            <a:extLst>
              <a:ext uri="{FF2B5EF4-FFF2-40B4-BE49-F238E27FC236}">
                <a16:creationId xmlns:a16="http://schemas.microsoft.com/office/drawing/2014/main" id="{D5D7912D-D1D7-47F3-AB6B-F65968577F92}"/>
              </a:ext>
            </a:extLst>
          </p:cNvPr>
          <p:cNvSpPr>
            <a:spLocks noGrp="1"/>
          </p:cNvSpPr>
          <p:nvPr>
            <p:ph idx="1"/>
          </p:nvPr>
        </p:nvSpPr>
        <p:spPr/>
        <p:txBody>
          <a:bodyPr>
            <a:normAutofit fontScale="70000" lnSpcReduction="20000"/>
          </a:bodyPr>
          <a:lstStyle/>
          <a:p>
            <a:pPr marL="0" indent="0">
              <a:lnSpc>
                <a:spcPct val="120000"/>
              </a:lnSpc>
              <a:buNone/>
            </a:pPr>
            <a:r>
              <a:rPr lang="en-US" b="1" dirty="0">
                <a:latin typeface="Helvetica" panose="020B0604020202020204" pitchFamily="34" charset="0"/>
                <a:cs typeface="Helvetica" panose="020B0604020202020204" pitchFamily="34" charset="0"/>
              </a:rPr>
              <a:t>STATEMENT 9. NASAL PACKING</a:t>
            </a:r>
            <a:r>
              <a:rPr lang="en-US" dirty="0">
                <a:latin typeface="Helvetica" panose="020B0604020202020204" pitchFamily="34" charset="0"/>
                <a:cs typeface="Helvetica" panose="020B0604020202020204" pitchFamily="34" charset="0"/>
              </a:rPr>
              <a:t>: </a:t>
            </a:r>
            <a:r>
              <a:rPr lang="en-US" b="1" dirty="0">
                <a:latin typeface="Helvetica" panose="020B0604020202020204" pitchFamily="34" charset="0"/>
                <a:cs typeface="Helvetica" panose="020B0604020202020204" pitchFamily="34" charset="0"/>
              </a:rPr>
              <a:t>Surgeons should </a:t>
            </a:r>
            <a:r>
              <a:rPr lang="en-US" b="1" u="sng" dirty="0">
                <a:latin typeface="Helvetica" panose="020B0604020202020204" pitchFamily="34" charset="0"/>
                <a:cs typeface="Helvetica" panose="020B0604020202020204" pitchFamily="34" charset="0"/>
              </a:rPr>
              <a:t>not</a:t>
            </a:r>
            <a:r>
              <a:rPr lang="en-US" b="1" dirty="0">
                <a:latin typeface="Helvetica" panose="020B0604020202020204" pitchFamily="34" charset="0"/>
                <a:cs typeface="Helvetica" panose="020B0604020202020204" pitchFamily="34" charset="0"/>
              </a:rPr>
              <a:t> routinely place packing in the nasal cavity of rhinoplasty (with or without septoplasty) patients at the conclusion of surgery. </a:t>
            </a:r>
            <a:r>
              <a:rPr lang="en-US" i="1" u="sng" dirty="0">
                <a:latin typeface="Helvetica" panose="020B0604020202020204" pitchFamily="34" charset="0"/>
                <a:cs typeface="Helvetica" panose="020B0604020202020204" pitchFamily="34" charset="0"/>
              </a:rPr>
              <a:t>Recommendation against</a:t>
            </a:r>
            <a:r>
              <a:rPr lang="en-US" u="sng" dirty="0">
                <a:latin typeface="Helvetica" panose="020B0604020202020204" pitchFamily="34" charset="0"/>
                <a:cs typeface="Helvetica" panose="020B0604020202020204" pitchFamily="34" charset="0"/>
              </a:rPr>
              <a:t>, based on systematic reviews and randomized controlled trials with a preponderance of benefit over harm and a lack of studies regarding the benefits of nasal packing after rhinoplasty.</a:t>
            </a:r>
          </a:p>
          <a:p>
            <a:pPr marL="0" indent="0">
              <a:lnSpc>
                <a:spcPct val="120000"/>
              </a:lnSpc>
              <a:buNone/>
            </a:pPr>
            <a:endParaRPr lang="en-US" i="1" u="sng" dirty="0">
              <a:latin typeface="Helvetica" panose="020B0604020202020204" pitchFamily="34" charset="0"/>
              <a:cs typeface="Helvetica" panose="020B0604020202020204" pitchFamily="34" charset="0"/>
            </a:endParaRPr>
          </a:p>
          <a:p>
            <a:pPr marL="0" indent="0">
              <a:lnSpc>
                <a:spcPct val="120000"/>
              </a:lnSpc>
              <a:buNone/>
            </a:pPr>
            <a:r>
              <a:rPr lang="en-US" b="1" u="sng" dirty="0">
                <a:latin typeface="Helvetica" panose="020B0604020202020204" pitchFamily="34" charset="0"/>
                <a:cs typeface="Helvetica" panose="020B0604020202020204" pitchFamily="34" charset="0"/>
              </a:rPr>
              <a:t>Benefits:</a:t>
            </a:r>
            <a:r>
              <a:rPr lang="en-US" dirty="0">
                <a:latin typeface="Helvetica" panose="020B0604020202020204" pitchFamily="34" charset="0"/>
                <a:cs typeface="Helvetica" panose="020B0604020202020204" pitchFamily="34" charset="0"/>
              </a:rPr>
              <a:t> Improved patient comfort, decreased pain after surgery, lower incidence of infection (toxic shock), decreased patient anxiety, improved nasal airway, avoiding respiratory compromise, improved CPAP compliance in patients with OSA</a:t>
            </a:r>
          </a:p>
          <a:p>
            <a:pPr marL="0" indent="0">
              <a:lnSpc>
                <a:spcPct val="120000"/>
              </a:lnSpc>
              <a:buNone/>
            </a:pPr>
            <a:r>
              <a:rPr lang="en-US" b="1" u="sng" dirty="0">
                <a:latin typeface="Helvetica" panose="020B0604020202020204" pitchFamily="34" charset="0"/>
                <a:cs typeface="Helvetica" panose="020B0604020202020204" pitchFamily="34" charset="0"/>
              </a:rPr>
              <a:t>Risks, harms, costs:</a:t>
            </a:r>
            <a:r>
              <a:rPr lang="en-US" b="1" dirty="0">
                <a:latin typeface="Helvetica" panose="020B0604020202020204" pitchFamily="34" charset="0"/>
                <a:cs typeface="Helvetica" panose="020B0604020202020204" pitchFamily="34" charset="0"/>
              </a:rPr>
              <a:t> </a:t>
            </a:r>
            <a:r>
              <a:rPr lang="en-US" dirty="0">
                <a:latin typeface="Helvetica" panose="020B0604020202020204" pitchFamily="34" charset="0"/>
                <a:cs typeface="Helvetica" panose="020B0604020202020204" pitchFamily="34" charset="0"/>
              </a:rPr>
              <a:t>Risk of epistaxis</a:t>
            </a:r>
            <a:endParaRPr lang="en-US" i="1" u="sng" dirty="0">
              <a:latin typeface="Helvetica" panose="020B0604020202020204" pitchFamily="34" charset="0"/>
              <a:cs typeface="Helvetica" panose="020B0604020202020204" pitchFamily="34" charset="0"/>
            </a:endParaRPr>
          </a:p>
          <a:p>
            <a:pPr marL="0" indent="0">
              <a:lnSpc>
                <a:spcPct val="120000"/>
              </a:lnSpc>
              <a:buNone/>
            </a:pPr>
            <a:endParaRPr lang="en-US" dirty="0"/>
          </a:p>
        </p:txBody>
      </p:sp>
    </p:spTree>
    <p:extLst>
      <p:ext uri="{BB962C8B-B14F-4D97-AF65-F5344CB8AC3E}">
        <p14:creationId xmlns:p14="http://schemas.microsoft.com/office/powerpoint/2010/main" val="31114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63F46-B064-4F9B-BF7E-4B9879A09322}"/>
              </a:ext>
            </a:extLst>
          </p:cNvPr>
          <p:cNvSpPr>
            <a:spLocks noGrp="1"/>
          </p:cNvSpPr>
          <p:nvPr>
            <p:ph type="title"/>
          </p:nvPr>
        </p:nvSpPr>
        <p:spPr/>
        <p:txBody>
          <a:bodyPr/>
          <a:lstStyle/>
          <a:p>
            <a:r>
              <a:rPr lang="en-US" dirty="0"/>
              <a:t>KAS 9: Nasal Packing</a:t>
            </a:r>
          </a:p>
        </p:txBody>
      </p:sp>
      <p:sp>
        <p:nvSpPr>
          <p:cNvPr id="3" name="Content Placeholder 2">
            <a:extLst>
              <a:ext uri="{FF2B5EF4-FFF2-40B4-BE49-F238E27FC236}">
                <a16:creationId xmlns:a16="http://schemas.microsoft.com/office/drawing/2014/main" id="{D5D7912D-D1D7-47F3-AB6B-F65968577F92}"/>
              </a:ext>
            </a:extLst>
          </p:cNvPr>
          <p:cNvSpPr>
            <a:spLocks noGrp="1"/>
          </p:cNvSpPr>
          <p:nvPr>
            <p:ph idx="1"/>
          </p:nvPr>
        </p:nvSpPr>
        <p:spPr/>
        <p:txBody>
          <a:bodyPr>
            <a:normAutofit fontScale="92500"/>
          </a:bodyPr>
          <a:lstStyle/>
          <a:p>
            <a:pPr marL="0" indent="0">
              <a:lnSpc>
                <a:spcPct val="120000"/>
              </a:lnSpc>
              <a:spcBef>
                <a:spcPts val="0"/>
              </a:spcBef>
              <a:spcAft>
                <a:spcPts val="600"/>
              </a:spcAft>
              <a:buNone/>
            </a:pPr>
            <a:r>
              <a:rPr lang="en-US" sz="1300" b="1" dirty="0">
                <a:latin typeface="Helvetica" panose="020B0604020202020204" pitchFamily="34" charset="0"/>
                <a:cs typeface="Helvetica" panose="020B0604020202020204" pitchFamily="34" charset="0"/>
              </a:rPr>
              <a:t>Action Statement Profile</a:t>
            </a:r>
          </a:p>
          <a:p>
            <a:pPr marL="0" lvl="0" indent="0">
              <a:lnSpc>
                <a:spcPct val="120000"/>
              </a:lnSpc>
              <a:spcBef>
                <a:spcPts val="0"/>
              </a:spcBef>
              <a:spcAft>
                <a:spcPts val="200"/>
              </a:spcAft>
              <a:buNone/>
            </a:pPr>
            <a:r>
              <a:rPr lang="en-US" sz="1200" b="1" u="sng" dirty="0">
                <a:latin typeface="Helvetica" panose="020B0604020202020204" pitchFamily="34" charset="0"/>
                <a:cs typeface="Helvetica" panose="020B0604020202020204" pitchFamily="34" charset="0"/>
              </a:rPr>
              <a:t>Quality improvement opportunity</a:t>
            </a:r>
            <a:r>
              <a:rPr lang="en-US" sz="1200" dirty="0">
                <a:latin typeface="Helvetica" panose="020B0604020202020204" pitchFamily="34" charset="0"/>
                <a:cs typeface="Helvetica" panose="020B0604020202020204" pitchFamily="34" charset="0"/>
              </a:rPr>
              <a:t>: Improve patient comfort and outcomes by avoiding routine nasal packing in the absence of documented benefits (NQS domain: Patient Safety; Clinical Process/Effectiveness)</a:t>
            </a:r>
          </a:p>
          <a:p>
            <a:pPr marL="0" lvl="0" indent="0">
              <a:lnSpc>
                <a:spcPct val="120000"/>
              </a:lnSpc>
              <a:spcBef>
                <a:spcPts val="0"/>
              </a:spcBef>
              <a:spcAft>
                <a:spcPts val="200"/>
              </a:spcAft>
              <a:buNone/>
            </a:pPr>
            <a:r>
              <a:rPr lang="en-US" sz="1200" b="1" u="sng" dirty="0">
                <a:latin typeface="Helvetica" panose="020B0604020202020204" pitchFamily="34" charset="0"/>
                <a:cs typeface="Helvetica" panose="020B0604020202020204" pitchFamily="34" charset="0"/>
              </a:rPr>
              <a:t>Aggregate Evidence Quality</a:t>
            </a:r>
            <a:r>
              <a:rPr lang="en-US" sz="1200" dirty="0">
                <a:latin typeface="Helvetica" panose="020B0604020202020204" pitchFamily="34" charset="0"/>
                <a:cs typeface="Helvetica" panose="020B0604020202020204" pitchFamily="34" charset="0"/>
              </a:rPr>
              <a:t>: Grade C, based on systematic reviews and randomized controlled trials</a:t>
            </a:r>
          </a:p>
          <a:p>
            <a:pPr marL="0" lvl="0" indent="0">
              <a:lnSpc>
                <a:spcPct val="120000"/>
              </a:lnSpc>
              <a:spcBef>
                <a:spcPts val="0"/>
              </a:spcBef>
              <a:spcAft>
                <a:spcPts val="200"/>
              </a:spcAft>
              <a:buNone/>
            </a:pPr>
            <a:r>
              <a:rPr lang="en-US" sz="1200" b="1" u="sng" dirty="0">
                <a:latin typeface="Helvetica" panose="020B0604020202020204" pitchFamily="34" charset="0"/>
                <a:cs typeface="Helvetica" panose="020B0604020202020204" pitchFamily="34" charset="0"/>
              </a:rPr>
              <a:t>Level of Confidence in Evidence</a:t>
            </a:r>
            <a:r>
              <a:rPr lang="en-US" sz="1200" dirty="0">
                <a:latin typeface="Helvetica" panose="020B0604020202020204" pitchFamily="34" charset="0"/>
                <a:cs typeface="Helvetica" panose="020B0604020202020204" pitchFamily="34" charset="0"/>
              </a:rPr>
              <a:t>:  Low, due to lack  of studies</a:t>
            </a:r>
          </a:p>
          <a:p>
            <a:pPr marL="0" lvl="0" indent="0">
              <a:lnSpc>
                <a:spcPct val="120000"/>
              </a:lnSpc>
              <a:spcBef>
                <a:spcPts val="0"/>
              </a:spcBef>
              <a:spcAft>
                <a:spcPts val="200"/>
              </a:spcAft>
              <a:buNone/>
            </a:pPr>
            <a:r>
              <a:rPr lang="en-US" sz="1200" b="1" u="sng" dirty="0">
                <a:latin typeface="Helvetica" panose="020B0604020202020204" pitchFamily="34" charset="0"/>
                <a:cs typeface="Helvetica" panose="020B0604020202020204" pitchFamily="34" charset="0"/>
              </a:rPr>
              <a:t>Benefit-Harm Assessment</a:t>
            </a:r>
            <a:r>
              <a:rPr lang="en-US" sz="1200" dirty="0">
                <a:latin typeface="Helvetica" panose="020B0604020202020204" pitchFamily="34" charset="0"/>
                <a:cs typeface="Helvetica" panose="020B0604020202020204" pitchFamily="34" charset="0"/>
              </a:rPr>
              <a:t>: Preponderance of benefit over harm</a:t>
            </a:r>
          </a:p>
          <a:p>
            <a:pPr marL="0" lvl="0" indent="0">
              <a:lnSpc>
                <a:spcPct val="120000"/>
              </a:lnSpc>
              <a:spcBef>
                <a:spcPts val="0"/>
              </a:spcBef>
              <a:spcAft>
                <a:spcPts val="200"/>
              </a:spcAft>
              <a:buNone/>
            </a:pPr>
            <a:r>
              <a:rPr lang="en-US" sz="1200" b="1" u="sng" dirty="0">
                <a:latin typeface="Helvetica" panose="020B0604020202020204" pitchFamily="34" charset="0"/>
                <a:cs typeface="Helvetica" panose="020B0604020202020204" pitchFamily="34" charset="0"/>
              </a:rPr>
              <a:t>Value Judgments</a:t>
            </a:r>
            <a:r>
              <a:rPr lang="en-US" sz="1200" dirty="0">
                <a:latin typeface="Helvetica" panose="020B0604020202020204" pitchFamily="34" charset="0"/>
                <a:cs typeface="Helvetica" panose="020B0604020202020204" pitchFamily="34" charset="0"/>
              </a:rPr>
              <a:t>: Perception by the GDG that nasal packing is frequently used after rhinoplasty despite no published evidence documenting benefits, but significant evidence of potential harms; perception by the GDG that the use of nasal packing, in general, is declining among rhinoplasty surgeons and that when packing is used it is limited to 24 hours</a:t>
            </a:r>
          </a:p>
          <a:p>
            <a:pPr marL="0" lvl="0" indent="0">
              <a:lnSpc>
                <a:spcPct val="120000"/>
              </a:lnSpc>
              <a:spcBef>
                <a:spcPts val="0"/>
              </a:spcBef>
              <a:spcAft>
                <a:spcPts val="200"/>
              </a:spcAft>
              <a:buNone/>
            </a:pPr>
            <a:r>
              <a:rPr lang="en-US" sz="1200" b="1" u="sng" dirty="0">
                <a:latin typeface="Helvetica" panose="020B0604020202020204" pitchFamily="34" charset="0"/>
                <a:cs typeface="Helvetica" panose="020B0604020202020204" pitchFamily="34" charset="0"/>
              </a:rPr>
              <a:t>Intentional Vagueness</a:t>
            </a:r>
            <a:r>
              <a:rPr lang="en-US" sz="1200" dirty="0">
                <a:latin typeface="Helvetica" panose="020B0604020202020204" pitchFamily="34" charset="0"/>
                <a:cs typeface="Helvetica" panose="020B0604020202020204" pitchFamily="34" charset="0"/>
              </a:rPr>
              <a:t>: The word “routinely” is used to avoid establishing a legal precedent and to allow clinicians discretion to identify patients that might benefit from nasal packing on an individualized basis</a:t>
            </a:r>
          </a:p>
          <a:p>
            <a:pPr marL="0" lvl="0" indent="0">
              <a:lnSpc>
                <a:spcPct val="120000"/>
              </a:lnSpc>
              <a:spcBef>
                <a:spcPts val="0"/>
              </a:spcBef>
              <a:spcAft>
                <a:spcPts val="200"/>
              </a:spcAft>
              <a:buNone/>
            </a:pPr>
            <a:r>
              <a:rPr lang="en-US" sz="1200" b="1" u="sng" dirty="0">
                <a:latin typeface="Helvetica" panose="020B0604020202020204" pitchFamily="34" charset="0"/>
                <a:cs typeface="Helvetica" panose="020B0604020202020204" pitchFamily="34" charset="0"/>
              </a:rPr>
              <a:t>Role of Patient Preferences</a:t>
            </a:r>
            <a:r>
              <a:rPr lang="en-US" sz="1200" dirty="0">
                <a:latin typeface="Helvetica" panose="020B0604020202020204" pitchFamily="34" charset="0"/>
                <a:cs typeface="Helvetica" panose="020B0604020202020204" pitchFamily="34" charset="0"/>
              </a:rPr>
              <a:t>: Moderate; the patient may have strong preferences about nasal packing that create an opportunity for shared decision making</a:t>
            </a:r>
          </a:p>
          <a:p>
            <a:pPr marL="0" lvl="0" indent="0">
              <a:lnSpc>
                <a:spcPct val="120000"/>
              </a:lnSpc>
              <a:spcBef>
                <a:spcPts val="0"/>
              </a:spcBef>
              <a:spcAft>
                <a:spcPts val="200"/>
              </a:spcAft>
              <a:buNone/>
            </a:pPr>
            <a:r>
              <a:rPr lang="en-US" sz="1200" b="1" u="sng" dirty="0">
                <a:latin typeface="Helvetica" panose="020B0604020202020204" pitchFamily="34" charset="0"/>
                <a:cs typeface="Helvetica" panose="020B0604020202020204" pitchFamily="34" charset="0"/>
              </a:rPr>
              <a:t>Exceptions</a:t>
            </a:r>
            <a:r>
              <a:rPr lang="en-US" sz="1200" dirty="0">
                <a:latin typeface="Helvetica" panose="020B0604020202020204" pitchFamily="34" charset="0"/>
                <a:cs typeface="Helvetica" panose="020B0604020202020204" pitchFamily="34" charset="0"/>
              </a:rPr>
              <a:t>: Patients with epistaxis that requires packing for control; patients with complex, unstable nasal fractures that require packing for stability; patients with a known bleeding/clotting disorder</a:t>
            </a:r>
          </a:p>
          <a:p>
            <a:pPr marL="0" lvl="0" indent="0">
              <a:lnSpc>
                <a:spcPct val="120000"/>
              </a:lnSpc>
              <a:spcBef>
                <a:spcPts val="0"/>
              </a:spcBef>
              <a:spcAft>
                <a:spcPts val="200"/>
              </a:spcAft>
              <a:buNone/>
            </a:pPr>
            <a:r>
              <a:rPr lang="en-US" sz="1200" b="1" u="sng" dirty="0">
                <a:latin typeface="Helvetica" panose="020B0604020202020204" pitchFamily="34" charset="0"/>
                <a:cs typeface="Helvetica" panose="020B0604020202020204" pitchFamily="34" charset="0"/>
              </a:rPr>
              <a:t>Policy Level</a:t>
            </a:r>
            <a:r>
              <a:rPr lang="en-US" sz="1200" dirty="0">
                <a:latin typeface="Helvetica" panose="020B0604020202020204" pitchFamily="34" charset="0"/>
                <a:cs typeface="Helvetica" panose="020B0604020202020204" pitchFamily="34" charset="0"/>
              </a:rPr>
              <a:t>: Recommendation against</a:t>
            </a:r>
          </a:p>
          <a:p>
            <a:pPr marL="0" lvl="0" indent="0">
              <a:lnSpc>
                <a:spcPct val="120000"/>
              </a:lnSpc>
              <a:spcBef>
                <a:spcPts val="0"/>
              </a:spcBef>
              <a:spcAft>
                <a:spcPts val="200"/>
              </a:spcAft>
              <a:buNone/>
            </a:pPr>
            <a:r>
              <a:rPr lang="en-US" sz="1200" b="1" u="sng" dirty="0">
                <a:latin typeface="Helvetica" panose="020B0604020202020204" pitchFamily="34" charset="0"/>
                <a:cs typeface="Helvetica" panose="020B0604020202020204" pitchFamily="34" charset="0"/>
              </a:rPr>
              <a:t>Differences of Opinion</a:t>
            </a:r>
            <a:r>
              <a:rPr lang="en-US" sz="1200" dirty="0">
                <a:latin typeface="Helvetica" panose="020B0604020202020204" pitchFamily="34" charset="0"/>
                <a:cs typeface="Helvetica" panose="020B0604020202020204" pitchFamily="34" charset="0"/>
              </a:rPr>
              <a:t>: None regarding the recommended action but some concern as to whether a simple cotton ball or other temporary object in the nasal vestibule after nasal surgery could be misconstrued as packing</a:t>
            </a:r>
          </a:p>
        </p:txBody>
      </p:sp>
    </p:spTree>
    <p:extLst>
      <p:ext uri="{BB962C8B-B14F-4D97-AF65-F5344CB8AC3E}">
        <p14:creationId xmlns:p14="http://schemas.microsoft.com/office/powerpoint/2010/main" val="7095633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DCFC5-2DC6-43E8-BF1D-0C7FE2F5AF86}"/>
              </a:ext>
            </a:extLst>
          </p:cNvPr>
          <p:cNvSpPr>
            <a:spLocks noGrp="1"/>
          </p:cNvSpPr>
          <p:nvPr>
            <p:ph type="title"/>
          </p:nvPr>
        </p:nvSpPr>
        <p:spPr/>
        <p:txBody>
          <a:bodyPr/>
          <a:lstStyle/>
          <a:p>
            <a:r>
              <a:rPr lang="en-US" dirty="0"/>
              <a:t>KAS 10: Outcome Assessment</a:t>
            </a:r>
          </a:p>
        </p:txBody>
      </p:sp>
      <p:sp>
        <p:nvSpPr>
          <p:cNvPr id="3" name="Content Placeholder 2">
            <a:extLst>
              <a:ext uri="{FF2B5EF4-FFF2-40B4-BE49-F238E27FC236}">
                <a16:creationId xmlns:a16="http://schemas.microsoft.com/office/drawing/2014/main" id="{9DF9D9E4-D27B-4FCD-8592-0942E950D172}"/>
              </a:ext>
            </a:extLst>
          </p:cNvPr>
          <p:cNvSpPr>
            <a:spLocks noGrp="1"/>
          </p:cNvSpPr>
          <p:nvPr>
            <p:ph idx="1"/>
          </p:nvPr>
        </p:nvSpPr>
        <p:spPr/>
        <p:txBody>
          <a:bodyPr>
            <a:normAutofit fontScale="62500" lnSpcReduction="20000"/>
          </a:bodyPr>
          <a:lstStyle/>
          <a:p>
            <a:pPr marL="0" indent="0">
              <a:lnSpc>
                <a:spcPct val="120000"/>
              </a:lnSpc>
              <a:buNone/>
            </a:pPr>
            <a:r>
              <a:rPr lang="en-US" sz="3200" b="1" dirty="0">
                <a:latin typeface="Helvetica" panose="020B0604020202020204" pitchFamily="34" charset="0"/>
                <a:cs typeface="Helvetica" panose="020B0604020202020204" pitchFamily="34" charset="0"/>
              </a:rPr>
              <a:t>STATEMENT 10. OUTCOME ASSESSMENT:</a:t>
            </a:r>
            <a:r>
              <a:rPr lang="en-US" sz="3200" dirty="0">
                <a:latin typeface="Helvetica" panose="020B0604020202020204" pitchFamily="34" charset="0"/>
                <a:cs typeface="Helvetica" panose="020B0604020202020204" pitchFamily="34" charset="0"/>
              </a:rPr>
              <a:t> </a:t>
            </a:r>
            <a:r>
              <a:rPr lang="en-US" sz="3200" b="1" dirty="0">
                <a:latin typeface="Helvetica" panose="020B0604020202020204" pitchFamily="34" charset="0"/>
                <a:cs typeface="Helvetica" panose="020B0604020202020204" pitchFamily="34" charset="0"/>
              </a:rPr>
              <a:t>Clinicians should document patient satisfaction with their nasal appearance and with their nasal function at a minimum of 12 months after rhinoplasty. </a:t>
            </a:r>
            <a:r>
              <a:rPr lang="en-US" sz="3200" i="1" u="sng" dirty="0">
                <a:latin typeface="Helvetica" panose="020B0604020202020204" pitchFamily="34" charset="0"/>
                <a:cs typeface="Helvetica" panose="020B0604020202020204" pitchFamily="34" charset="0"/>
              </a:rPr>
              <a:t>Recommendation</a:t>
            </a:r>
            <a:r>
              <a:rPr lang="en-US" sz="3200" i="1" dirty="0">
                <a:latin typeface="Helvetica" panose="020B0604020202020204" pitchFamily="34" charset="0"/>
                <a:cs typeface="Helvetica" panose="020B0604020202020204" pitchFamily="34" charset="0"/>
              </a:rPr>
              <a:t> </a:t>
            </a:r>
            <a:r>
              <a:rPr lang="en-US" sz="3200" i="1" u="sng" dirty="0">
                <a:latin typeface="Helvetica" panose="020B0604020202020204" pitchFamily="34" charset="0"/>
                <a:cs typeface="Helvetica" panose="020B0604020202020204" pitchFamily="34" charset="0"/>
              </a:rPr>
              <a:t>based on observational studies, with a preponderance of benefit over harm.</a:t>
            </a:r>
          </a:p>
          <a:p>
            <a:pPr marL="0" indent="0">
              <a:lnSpc>
                <a:spcPct val="120000"/>
              </a:lnSpc>
              <a:buNone/>
            </a:pPr>
            <a:endParaRPr lang="en-US" sz="3200" u="sng" dirty="0"/>
          </a:p>
          <a:p>
            <a:pPr marL="0" indent="0">
              <a:lnSpc>
                <a:spcPct val="120000"/>
              </a:lnSpc>
              <a:buNone/>
            </a:pPr>
            <a:r>
              <a:rPr lang="en-US" b="1" u="sng" dirty="0">
                <a:latin typeface="Helvetica" panose="020B0604020202020204" pitchFamily="34" charset="0"/>
                <a:cs typeface="Helvetica" panose="020B0604020202020204" pitchFamily="34" charset="0"/>
              </a:rPr>
              <a:t>Benefits:</a:t>
            </a:r>
            <a:r>
              <a:rPr lang="en-US" b="1" dirty="0">
                <a:latin typeface="Helvetica" panose="020B0604020202020204" pitchFamily="34" charset="0"/>
                <a:cs typeface="Helvetica" panose="020B0604020202020204" pitchFamily="34" charset="0"/>
              </a:rPr>
              <a:t> </a:t>
            </a:r>
            <a:r>
              <a:rPr lang="en-US" dirty="0">
                <a:latin typeface="Helvetica" panose="020B0604020202020204" pitchFamily="34" charset="0"/>
                <a:cs typeface="Helvetica" panose="020B0604020202020204" pitchFamily="34" charset="0"/>
              </a:rPr>
              <a:t> Empower the patient to communicate meaningful outcomes and express unmet expectations, provide feedback information on patient satisfaction to the surgeon, call explicit attention to the importance of assessing both cosmetic and function outcomes, identify patients who might benefit from additional counseling or management, identify causes of nasal obstruction unrelated to the original rhinoplasty that could be managed and corrected</a:t>
            </a:r>
          </a:p>
          <a:p>
            <a:pPr marL="0" indent="0">
              <a:lnSpc>
                <a:spcPct val="120000"/>
              </a:lnSpc>
              <a:buNone/>
            </a:pPr>
            <a:r>
              <a:rPr lang="en-US" b="1" u="sng" dirty="0">
                <a:latin typeface="Helvetica" panose="020B0604020202020204" pitchFamily="34" charset="0"/>
                <a:cs typeface="Helvetica" panose="020B0604020202020204" pitchFamily="34" charset="0"/>
              </a:rPr>
              <a:t>Risks, harms, costs</a:t>
            </a:r>
            <a:r>
              <a:rPr lang="en-US" b="1" dirty="0">
                <a:latin typeface="Helvetica" panose="020B0604020202020204" pitchFamily="34" charset="0"/>
                <a:cs typeface="Helvetica" panose="020B0604020202020204" pitchFamily="34" charset="0"/>
              </a:rPr>
              <a:t>: </a:t>
            </a:r>
            <a:r>
              <a:rPr lang="en-US" dirty="0">
                <a:latin typeface="Helvetica" panose="020B0604020202020204" pitchFamily="34" charset="0"/>
                <a:cs typeface="Helvetica" panose="020B0604020202020204" pitchFamily="34" charset="0"/>
              </a:rPr>
              <a:t>Time spent assessing outcomes, administrative burden of outcome measurements </a:t>
            </a:r>
          </a:p>
        </p:txBody>
      </p:sp>
    </p:spTree>
    <p:extLst>
      <p:ext uri="{BB962C8B-B14F-4D97-AF65-F5344CB8AC3E}">
        <p14:creationId xmlns:p14="http://schemas.microsoft.com/office/powerpoint/2010/main" val="26115000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DCFC5-2DC6-43E8-BF1D-0C7FE2F5AF86}"/>
              </a:ext>
            </a:extLst>
          </p:cNvPr>
          <p:cNvSpPr>
            <a:spLocks noGrp="1"/>
          </p:cNvSpPr>
          <p:nvPr>
            <p:ph type="title"/>
          </p:nvPr>
        </p:nvSpPr>
        <p:spPr/>
        <p:txBody>
          <a:bodyPr/>
          <a:lstStyle/>
          <a:p>
            <a:r>
              <a:rPr lang="en-US" dirty="0"/>
              <a:t>KAS 10: Outcome Assessment</a:t>
            </a:r>
          </a:p>
        </p:txBody>
      </p:sp>
      <p:sp>
        <p:nvSpPr>
          <p:cNvPr id="3" name="Content Placeholder 2">
            <a:extLst>
              <a:ext uri="{FF2B5EF4-FFF2-40B4-BE49-F238E27FC236}">
                <a16:creationId xmlns:a16="http://schemas.microsoft.com/office/drawing/2014/main" id="{9DF9D9E4-D27B-4FCD-8592-0942E950D172}"/>
              </a:ext>
            </a:extLst>
          </p:cNvPr>
          <p:cNvSpPr>
            <a:spLocks noGrp="1"/>
          </p:cNvSpPr>
          <p:nvPr>
            <p:ph idx="1"/>
          </p:nvPr>
        </p:nvSpPr>
        <p:spPr/>
        <p:txBody>
          <a:bodyPr>
            <a:normAutofit fontScale="92500" lnSpcReduction="10000"/>
          </a:bodyPr>
          <a:lstStyle/>
          <a:p>
            <a:pPr marL="0" indent="0" defTabSz="457200" fontAlgn="auto">
              <a:lnSpc>
                <a:spcPct val="120000"/>
              </a:lnSpc>
              <a:spcBef>
                <a:spcPts val="0"/>
              </a:spcBef>
              <a:spcAft>
                <a:spcPts val="600"/>
              </a:spcAft>
              <a:buNone/>
              <a:defRPr/>
            </a:pPr>
            <a:r>
              <a:rPr lang="en-US" sz="1800" b="1" dirty="0">
                <a:latin typeface="Helvetica" panose="020B0604020202020204" pitchFamily="34" charset="0"/>
                <a:cs typeface="Helvetica" panose="020B0604020202020204" pitchFamily="34" charset="0"/>
              </a:rPr>
              <a:t>Action Statement Profile</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Quality improvement opportunity</a:t>
            </a:r>
            <a:r>
              <a:rPr lang="en-US" sz="1400" dirty="0">
                <a:latin typeface="Helvetica" panose="020B0604020202020204" pitchFamily="34" charset="0"/>
                <a:cs typeface="Helvetica" panose="020B0604020202020204" pitchFamily="34" charset="0"/>
              </a:rPr>
              <a:t>: Incorporate patient-reported outcome measures in rhinoplasty surgery; empower the patient to express satisfaction and communicate with the clinician (NQS domain: Patient and Family Engagement; Clinical Process/Effectiveness)</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Aggregate Evidence Quality</a:t>
            </a:r>
            <a:r>
              <a:rPr lang="en-US" sz="1400" dirty="0">
                <a:latin typeface="Helvetica" panose="020B0604020202020204" pitchFamily="34" charset="0"/>
                <a:cs typeface="Helvetica" panose="020B0604020202020204" pitchFamily="34" charset="0"/>
              </a:rPr>
              <a:t>: Grade C, based on observational studies</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Level of Confidence in Evidence</a:t>
            </a:r>
            <a:r>
              <a:rPr lang="en-US" sz="1400" dirty="0">
                <a:latin typeface="Helvetica" panose="020B0604020202020204" pitchFamily="34" charset="0"/>
                <a:cs typeface="Helvetica" panose="020B0604020202020204" pitchFamily="34" charset="0"/>
              </a:rPr>
              <a:t>: Medium based on limited evidence concerning the optimal timeframe to assess outcomes and the wide range of outcome measurements available</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Benefit-Harm Assessment</a:t>
            </a:r>
            <a:r>
              <a:rPr lang="en-US" sz="1400" b="1" dirty="0">
                <a:latin typeface="Helvetica" panose="020B0604020202020204" pitchFamily="34" charset="0"/>
                <a:cs typeface="Helvetica" panose="020B0604020202020204" pitchFamily="34" charset="0"/>
              </a:rPr>
              <a:t>: </a:t>
            </a:r>
            <a:r>
              <a:rPr lang="en-US" sz="1400" dirty="0">
                <a:latin typeface="Helvetica" panose="020B0604020202020204" pitchFamily="34" charset="0"/>
                <a:cs typeface="Helvetica" panose="020B0604020202020204" pitchFamily="34" charset="0"/>
              </a:rPr>
              <a:t>Preponderance of benefit over harm</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Value Judgments</a:t>
            </a:r>
            <a:r>
              <a:rPr lang="en-US" sz="1400" dirty="0">
                <a:latin typeface="Helvetica" panose="020B0604020202020204" pitchFamily="34" charset="0"/>
                <a:cs typeface="Helvetica" panose="020B0604020202020204" pitchFamily="34" charset="0"/>
              </a:rPr>
              <a:t>: The content experts in the GDG felt that 12 months was the minimal acceptable time for a reasonable stable outcome assessment of nasal appearance.  While earlier assessment and documentation may be useful for counseling, the final assessment should ideally be done at 12 months or later</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Intentional Vagueness</a:t>
            </a:r>
            <a:r>
              <a:rPr lang="en-US" sz="1400" dirty="0">
                <a:latin typeface="Helvetica" panose="020B0604020202020204" pitchFamily="34" charset="0"/>
                <a:cs typeface="Helvetica" panose="020B0604020202020204" pitchFamily="34" charset="0"/>
              </a:rPr>
              <a:t>: The method of assessing satisfaction is not specified and is at the discretion of the clinician; the precise timing of the final outcome assessment is not specified but should be no sooner than 12 months</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Role of Patient Preferences</a:t>
            </a:r>
            <a:r>
              <a:rPr lang="en-US" sz="1400" dirty="0">
                <a:latin typeface="Helvetica" panose="020B0604020202020204" pitchFamily="34" charset="0"/>
                <a:cs typeface="Helvetica" panose="020B0604020202020204" pitchFamily="34" charset="0"/>
              </a:rPr>
              <a:t>: Small</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Exceptions</a:t>
            </a:r>
            <a:r>
              <a:rPr lang="en-US" sz="1400" dirty="0">
                <a:latin typeface="Helvetica" panose="020B0604020202020204" pitchFamily="34" charset="0"/>
                <a:cs typeface="Helvetica" panose="020B0604020202020204" pitchFamily="34" charset="0"/>
              </a:rPr>
              <a:t>: None</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Policy Level</a:t>
            </a:r>
            <a:r>
              <a:rPr lang="en-US" sz="1400" dirty="0">
                <a:latin typeface="Helvetica" panose="020B0604020202020204" pitchFamily="34" charset="0"/>
                <a:cs typeface="Helvetica" panose="020B0604020202020204" pitchFamily="34" charset="0"/>
              </a:rPr>
              <a:t>: Recommendation</a:t>
            </a:r>
          </a:p>
          <a:p>
            <a:pPr marL="0" lvl="0" indent="0">
              <a:lnSpc>
                <a:spcPct val="120000"/>
              </a:lnSpc>
              <a:spcBef>
                <a:spcPts val="0"/>
              </a:spcBef>
              <a:spcAft>
                <a:spcPts val="200"/>
              </a:spcAft>
              <a:buNone/>
            </a:pPr>
            <a:r>
              <a:rPr lang="en-US" sz="1400" b="1" u="sng" dirty="0">
                <a:latin typeface="Helvetica" panose="020B0604020202020204" pitchFamily="34" charset="0"/>
                <a:cs typeface="Helvetica" panose="020B0604020202020204" pitchFamily="34" charset="0"/>
              </a:rPr>
              <a:t>Differences of Opinion</a:t>
            </a:r>
            <a:r>
              <a:rPr lang="en-US" sz="1400" dirty="0">
                <a:latin typeface="Helvetica" panose="020B0604020202020204" pitchFamily="34" charset="0"/>
                <a:cs typeface="Helvetica" panose="020B0604020202020204" pitchFamily="34" charset="0"/>
              </a:rPr>
              <a:t>: None</a:t>
            </a:r>
          </a:p>
        </p:txBody>
      </p:sp>
    </p:spTree>
    <p:extLst>
      <p:ext uri="{BB962C8B-B14F-4D97-AF65-F5344CB8AC3E}">
        <p14:creationId xmlns:p14="http://schemas.microsoft.com/office/powerpoint/2010/main" val="13306954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B17E6-3ACA-4A6D-AD36-4BF2122C172C}"/>
              </a:ext>
            </a:extLst>
          </p:cNvPr>
          <p:cNvSpPr>
            <a:spLocks noGrp="1"/>
          </p:cNvSpPr>
          <p:nvPr>
            <p:ph type="title"/>
          </p:nvPr>
        </p:nvSpPr>
        <p:spPr/>
        <p:txBody>
          <a:bodyPr/>
          <a:lstStyle/>
          <a:p>
            <a:r>
              <a:rPr lang="en-US" dirty="0"/>
              <a:t>Summary of Guideline Key Action Statements</a:t>
            </a:r>
          </a:p>
        </p:txBody>
      </p:sp>
      <p:pic>
        <p:nvPicPr>
          <p:cNvPr id="4" name="table">
            <a:extLst>
              <a:ext uri="{FF2B5EF4-FFF2-40B4-BE49-F238E27FC236}">
                <a16:creationId xmlns:a16="http://schemas.microsoft.com/office/drawing/2014/main" id="{79C4BA45-FA63-45F2-B962-7CDB0CB26F15}"/>
              </a:ext>
            </a:extLst>
          </p:cNvPr>
          <p:cNvPicPr>
            <a:picLocks noGrp="1" noChangeAspect="1"/>
          </p:cNvPicPr>
          <p:nvPr>
            <p:ph idx="1"/>
          </p:nvPr>
        </p:nvPicPr>
        <p:blipFill>
          <a:blip r:embed="rId2"/>
          <a:stretch>
            <a:fillRect/>
          </a:stretch>
        </p:blipFill>
        <p:spPr>
          <a:xfrm>
            <a:off x="2592219" y="1825625"/>
            <a:ext cx="7007562" cy="3956050"/>
          </a:xfrm>
          <a:prstGeom prst="rect">
            <a:avLst/>
          </a:prstGeom>
        </p:spPr>
      </p:pic>
    </p:spTree>
    <p:extLst>
      <p:ext uri="{BB962C8B-B14F-4D97-AF65-F5344CB8AC3E}">
        <p14:creationId xmlns:p14="http://schemas.microsoft.com/office/powerpoint/2010/main" val="19123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2E2CC-232E-490F-8D3E-46A356269789}"/>
              </a:ext>
            </a:extLst>
          </p:cNvPr>
          <p:cNvSpPr>
            <a:spLocks noGrp="1"/>
          </p:cNvSpPr>
          <p:nvPr>
            <p:ph type="title"/>
          </p:nvPr>
        </p:nvSpPr>
        <p:spPr/>
        <p:txBody>
          <a:bodyPr/>
          <a:lstStyle/>
          <a:p>
            <a:r>
              <a:rPr lang="en-US" dirty="0"/>
              <a:t>Research Needs</a:t>
            </a:r>
          </a:p>
        </p:txBody>
      </p:sp>
      <p:sp>
        <p:nvSpPr>
          <p:cNvPr id="3" name="Content Placeholder 2">
            <a:extLst>
              <a:ext uri="{FF2B5EF4-FFF2-40B4-BE49-F238E27FC236}">
                <a16:creationId xmlns:a16="http://schemas.microsoft.com/office/drawing/2014/main" id="{B2C801DD-A4D3-4949-A972-E364538386DE}"/>
              </a:ext>
            </a:extLst>
          </p:cNvPr>
          <p:cNvSpPr>
            <a:spLocks noGrp="1"/>
          </p:cNvSpPr>
          <p:nvPr>
            <p:ph idx="1"/>
          </p:nvPr>
        </p:nvSpPr>
        <p:spPr/>
        <p:txBody>
          <a:bodyPr>
            <a:normAutofit lnSpcReduction="10000"/>
          </a:bodyPr>
          <a:lstStyle/>
          <a:p>
            <a:pPr marL="0" indent="0" algn="ctr">
              <a:buNone/>
            </a:pPr>
            <a:r>
              <a:rPr lang="en-US" sz="2400" b="1" dirty="0">
                <a:latin typeface="Helvetica" pitchFamily="34" charset="0"/>
                <a:cs typeface="Helvetica" panose="020B0604020202020204" pitchFamily="34" charset="0"/>
              </a:rPr>
              <a:t>The GDG identified the following research needs as a result of writing this guideline.</a:t>
            </a:r>
          </a:p>
          <a:p>
            <a:pPr algn="ctr">
              <a:tabLst>
                <a:tab pos="860425" algn="l"/>
              </a:tabLst>
            </a:pPr>
            <a:endParaRPr lang="en-US" sz="2400" b="1" dirty="0">
              <a:latin typeface="Helvetica" pitchFamily="34" charset="0"/>
              <a:cs typeface="Helvetica" panose="020B0604020202020204" pitchFamily="34" charset="0"/>
            </a:endParaRPr>
          </a:p>
          <a:p>
            <a:pPr marL="342900" lvl="0" indent="-342900">
              <a:buFont typeface="+mj-lt"/>
              <a:buAutoNum type="arabicPeriod"/>
            </a:pPr>
            <a:r>
              <a:rPr lang="en-US" sz="1800" b="1" dirty="0">
                <a:latin typeface="Helvetica" panose="020B0604020202020204" pitchFamily="34" charset="0"/>
                <a:cs typeface="Helvetica" panose="020B0604020202020204" pitchFamily="34" charset="0"/>
              </a:rPr>
              <a:t>Communicating Expectations: </a:t>
            </a:r>
            <a:endParaRPr lang="en-US" sz="1800" dirty="0">
              <a:latin typeface="Helvetica" panose="020B0604020202020204" pitchFamily="34" charset="0"/>
              <a:cs typeface="Helvetica" panose="020B0604020202020204" pitchFamily="34" charset="0"/>
            </a:endParaRPr>
          </a:p>
          <a:p>
            <a:pPr marL="1200150" lvl="2" indent="-285750"/>
            <a:r>
              <a:rPr lang="en-US" sz="1800" dirty="0">
                <a:latin typeface="Helvetica" panose="020B0604020202020204" pitchFamily="34" charset="0"/>
                <a:cs typeface="Helvetica" panose="020B0604020202020204" pitchFamily="34" charset="0"/>
              </a:rPr>
              <a:t>What are the short (&lt;12 months) and long-term (&gt;12 months) metrics showing patient satisfaction and functional outcome improvement following rhinoplasty?</a:t>
            </a:r>
          </a:p>
          <a:p>
            <a:pPr marL="342900" lvl="0" indent="-342900">
              <a:buFont typeface="+mj-lt"/>
              <a:buAutoNum type="arabicPeriod"/>
            </a:pPr>
            <a:r>
              <a:rPr lang="en-US" sz="1800" b="1" dirty="0">
                <a:latin typeface="Helvetica" panose="020B0604020202020204" pitchFamily="34" charset="0"/>
                <a:cs typeface="Helvetica" panose="020B0604020202020204" pitchFamily="34" charset="0"/>
              </a:rPr>
              <a:t>Comorbid Conditions:  </a:t>
            </a:r>
            <a:endParaRPr lang="en-US" sz="1800" dirty="0">
              <a:latin typeface="Helvetica" panose="020B0604020202020204" pitchFamily="34" charset="0"/>
              <a:cs typeface="Helvetica" panose="020B0604020202020204" pitchFamily="34" charset="0"/>
            </a:endParaRPr>
          </a:p>
          <a:p>
            <a:pPr marL="1200150" lvl="2" indent="-285750"/>
            <a:r>
              <a:rPr lang="en-US" sz="1800" dirty="0">
                <a:latin typeface="Helvetica" panose="020B0604020202020204" pitchFamily="34" charset="0"/>
                <a:cs typeface="Helvetica" panose="020B0604020202020204" pitchFamily="34" charset="0"/>
              </a:rPr>
              <a:t>What is the best pre-operative assessment to evaluate patients for pre-operative co-morbidities including OSA (i.e., STOP-BANG; BDD-Q)?</a:t>
            </a:r>
          </a:p>
          <a:p>
            <a:pPr marL="0" lvl="0" indent="0">
              <a:buNone/>
            </a:pPr>
            <a:r>
              <a:rPr lang="en-US" sz="1800" b="1" dirty="0">
                <a:solidFill>
                  <a:schemeClr val="accent1"/>
                </a:solidFill>
                <a:latin typeface="Helvetica" panose="020B0604020202020204" pitchFamily="34" charset="0"/>
                <a:cs typeface="Helvetica" panose="020B0604020202020204" pitchFamily="34" charset="0"/>
              </a:rPr>
              <a:t>3.</a:t>
            </a:r>
            <a:r>
              <a:rPr lang="en-US" sz="1800" b="1" dirty="0">
                <a:latin typeface="Helvetica" panose="020B0604020202020204" pitchFamily="34" charset="0"/>
                <a:cs typeface="Helvetica" panose="020B0604020202020204" pitchFamily="34" charset="0"/>
              </a:rPr>
              <a:t>    Nasal Airway Obstruction:  </a:t>
            </a:r>
            <a:endParaRPr lang="en-US" sz="1800" dirty="0">
              <a:latin typeface="Helvetica" panose="020B0604020202020204" pitchFamily="34" charset="0"/>
              <a:cs typeface="Helvetica" panose="020B0604020202020204" pitchFamily="34" charset="0"/>
            </a:endParaRPr>
          </a:p>
          <a:p>
            <a:pPr marL="1200150" lvl="2" indent="-285750"/>
            <a:r>
              <a:rPr lang="en-US" sz="1800" dirty="0">
                <a:latin typeface="Helvetica" panose="020B0604020202020204" pitchFamily="34" charset="0"/>
                <a:cs typeface="Helvetica" panose="020B0604020202020204" pitchFamily="34" charset="0"/>
              </a:rPr>
              <a:t>What is the best measure to evaluate and objectify airway obstruction in rhinoplasty patients?</a:t>
            </a:r>
          </a:p>
          <a:p>
            <a:pPr marL="1200150" lvl="2" indent="-285750"/>
            <a:r>
              <a:rPr lang="en-US" sz="1800" dirty="0">
                <a:latin typeface="Helvetica" panose="020B0604020202020204" pitchFamily="34" charset="0"/>
                <a:cs typeface="Helvetica" panose="020B0604020202020204" pitchFamily="34" charset="0"/>
              </a:rPr>
              <a:t>What is the optimal time to evaluate nasal airway obstruction following rhinoplasty?</a:t>
            </a:r>
          </a:p>
          <a:p>
            <a:endParaRPr lang="en-US" sz="3200" dirty="0"/>
          </a:p>
        </p:txBody>
      </p:sp>
    </p:spTree>
    <p:extLst>
      <p:ext uri="{BB962C8B-B14F-4D97-AF65-F5344CB8AC3E}">
        <p14:creationId xmlns:p14="http://schemas.microsoft.com/office/powerpoint/2010/main" val="30960899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B5158-5644-4BCA-9D1A-F9859CC8C9C4}"/>
              </a:ext>
            </a:extLst>
          </p:cNvPr>
          <p:cNvSpPr>
            <a:spLocks noGrp="1"/>
          </p:cNvSpPr>
          <p:nvPr>
            <p:ph type="title"/>
          </p:nvPr>
        </p:nvSpPr>
        <p:spPr/>
        <p:txBody>
          <a:bodyPr/>
          <a:lstStyle/>
          <a:p>
            <a:r>
              <a:rPr lang="en-US" dirty="0"/>
              <a:t>Research Needs (cont’d)</a:t>
            </a:r>
          </a:p>
        </p:txBody>
      </p:sp>
      <p:sp>
        <p:nvSpPr>
          <p:cNvPr id="3" name="Content Placeholder 2">
            <a:extLst>
              <a:ext uri="{FF2B5EF4-FFF2-40B4-BE49-F238E27FC236}">
                <a16:creationId xmlns:a16="http://schemas.microsoft.com/office/drawing/2014/main" id="{BB712E08-7689-437D-B3D1-EC97E5C6411D}"/>
              </a:ext>
            </a:extLst>
          </p:cNvPr>
          <p:cNvSpPr>
            <a:spLocks noGrp="1"/>
          </p:cNvSpPr>
          <p:nvPr>
            <p:ph idx="1"/>
          </p:nvPr>
        </p:nvSpPr>
        <p:spPr/>
        <p:txBody>
          <a:bodyPr>
            <a:normAutofit fontScale="92500" lnSpcReduction="20000"/>
          </a:bodyPr>
          <a:lstStyle/>
          <a:p>
            <a:pPr marL="342900" lvl="0" indent="-342900">
              <a:buAutoNum type="arabicPeriod" startAt="4"/>
            </a:pPr>
            <a:r>
              <a:rPr lang="en-US" sz="1600" b="1" dirty="0">
                <a:latin typeface="Helvetica" panose="020B0604020202020204" pitchFamily="34" charset="0"/>
                <a:cs typeface="Helvetica" panose="020B0604020202020204" pitchFamily="34" charset="0"/>
              </a:rPr>
              <a:t>Preoperative Education:  </a:t>
            </a:r>
            <a:endParaRPr lang="en-US" sz="1600" dirty="0">
              <a:latin typeface="Helvetica" panose="020B0604020202020204" pitchFamily="34" charset="0"/>
              <a:cs typeface="Helvetica" panose="020B0604020202020204" pitchFamily="34" charset="0"/>
            </a:endParaRPr>
          </a:p>
          <a:p>
            <a:pPr marL="742950" lvl="1" indent="-285750">
              <a:lnSpc>
                <a:spcPct val="150000"/>
              </a:lnSpc>
            </a:pPr>
            <a:r>
              <a:rPr lang="en-US" sz="1600" dirty="0">
                <a:latin typeface="Helvetica" panose="020B0604020202020204" pitchFamily="34" charset="0"/>
                <a:cs typeface="Helvetica" panose="020B0604020202020204" pitchFamily="34" charset="0"/>
              </a:rPr>
              <a:t>What are the data on revision rhinoplasty that includes outcomes as they relate to patient expectation and pre-operative counseling?</a:t>
            </a:r>
          </a:p>
          <a:p>
            <a:pPr marL="742950" lvl="1" indent="-285750">
              <a:lnSpc>
                <a:spcPct val="150000"/>
              </a:lnSpc>
            </a:pPr>
            <a:r>
              <a:rPr lang="en-US" sz="1600" dirty="0">
                <a:latin typeface="Helvetica" panose="020B0604020202020204" pitchFamily="34" charset="0"/>
                <a:cs typeface="Helvetica" panose="020B0604020202020204" pitchFamily="34" charset="0"/>
              </a:rPr>
              <a:t>What are the rates of litigation in rhinoplasty and revision rhinoplasty?</a:t>
            </a:r>
          </a:p>
          <a:p>
            <a:pPr marL="742950" lvl="1" indent="-285750">
              <a:lnSpc>
                <a:spcPct val="150000"/>
              </a:lnSpc>
            </a:pPr>
            <a:r>
              <a:rPr lang="en-US" sz="1600" dirty="0">
                <a:latin typeface="Helvetica" panose="020B0604020202020204" pitchFamily="34" charset="0"/>
                <a:cs typeface="Helvetica" panose="020B0604020202020204" pitchFamily="34" charset="0"/>
              </a:rPr>
              <a:t>What are patients specifically told about surgical expectations?</a:t>
            </a:r>
          </a:p>
          <a:p>
            <a:pPr marL="742950" lvl="1" indent="-285750">
              <a:lnSpc>
                <a:spcPct val="150000"/>
              </a:lnSpc>
            </a:pPr>
            <a:r>
              <a:rPr lang="en-US" sz="1600" dirty="0">
                <a:latin typeface="Helvetica" panose="020B0604020202020204" pitchFamily="34" charset="0"/>
                <a:cs typeface="Helvetica" panose="020B0604020202020204" pitchFamily="34" charset="0"/>
              </a:rPr>
              <a:t>What mechanism can be used to provide the patients with a tool to measure their outcomes versus patient satisfaction?</a:t>
            </a:r>
          </a:p>
          <a:p>
            <a:pPr marL="742950" lvl="1" indent="-285750">
              <a:lnSpc>
                <a:spcPct val="150000"/>
              </a:lnSpc>
            </a:pPr>
            <a:r>
              <a:rPr lang="en-US" sz="1600" dirty="0">
                <a:latin typeface="Helvetica" panose="020B0604020202020204" pitchFamily="34" charset="0"/>
                <a:cs typeface="Helvetica" panose="020B0604020202020204" pitchFamily="34" charset="0"/>
              </a:rPr>
              <a:t>What is the sustained long-term benefit of using a tool to measure outcomes versus patient satisfaction?</a:t>
            </a:r>
          </a:p>
          <a:p>
            <a:pPr marL="342900" lvl="0" indent="-342900">
              <a:buAutoNum type="arabicPeriod" startAt="5"/>
            </a:pPr>
            <a:r>
              <a:rPr lang="en-US" sz="1600" b="1" dirty="0">
                <a:latin typeface="Helvetica" panose="020B0604020202020204" pitchFamily="34" charset="0"/>
                <a:cs typeface="Helvetica" panose="020B0604020202020204" pitchFamily="34" charset="0"/>
              </a:rPr>
              <a:t>Obstructive Sleep Apnea:</a:t>
            </a:r>
            <a:r>
              <a:rPr lang="en-US" sz="1600" dirty="0">
                <a:latin typeface="Helvetica" panose="020B0604020202020204" pitchFamily="34" charset="0"/>
                <a:cs typeface="Helvetica" panose="020B0604020202020204" pitchFamily="34" charset="0"/>
              </a:rPr>
              <a:t>  </a:t>
            </a:r>
          </a:p>
          <a:p>
            <a:pPr marL="742950" lvl="1" indent="-285750">
              <a:lnSpc>
                <a:spcPct val="150000"/>
              </a:lnSpc>
            </a:pPr>
            <a:r>
              <a:rPr lang="en-US" sz="1600" dirty="0">
                <a:latin typeface="Helvetica" panose="020B0604020202020204" pitchFamily="34" charset="0"/>
                <a:cs typeface="Helvetica" panose="020B0604020202020204" pitchFamily="34" charset="0"/>
              </a:rPr>
              <a:t>What are the best CPAP appliances to use following rhinoplasty as they relate to patient comfort, and optimal surgical healing while treating OSA?</a:t>
            </a:r>
          </a:p>
          <a:p>
            <a:pPr marL="742950" lvl="1" indent="-285750">
              <a:lnSpc>
                <a:spcPct val="150000"/>
              </a:lnSpc>
            </a:pPr>
            <a:r>
              <a:rPr lang="en-US" sz="1600" dirty="0">
                <a:latin typeface="Helvetica" panose="020B0604020202020204" pitchFamily="34" charset="0"/>
                <a:cs typeface="Helvetica" panose="020B0604020202020204" pitchFamily="34" charset="0"/>
              </a:rPr>
              <a:t>When specifically, should CPAP be reinstated after rhinoplasty?</a:t>
            </a:r>
          </a:p>
        </p:txBody>
      </p:sp>
    </p:spTree>
    <p:extLst>
      <p:ext uri="{BB962C8B-B14F-4D97-AF65-F5344CB8AC3E}">
        <p14:creationId xmlns:p14="http://schemas.microsoft.com/office/powerpoint/2010/main" val="19245446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B5158-5644-4BCA-9D1A-F9859CC8C9C4}"/>
              </a:ext>
            </a:extLst>
          </p:cNvPr>
          <p:cNvSpPr>
            <a:spLocks noGrp="1"/>
          </p:cNvSpPr>
          <p:nvPr>
            <p:ph type="title"/>
          </p:nvPr>
        </p:nvSpPr>
        <p:spPr/>
        <p:txBody>
          <a:bodyPr/>
          <a:lstStyle/>
          <a:p>
            <a:r>
              <a:rPr lang="en-US" dirty="0"/>
              <a:t>Research Needs (cont’d)</a:t>
            </a:r>
          </a:p>
        </p:txBody>
      </p:sp>
      <p:sp>
        <p:nvSpPr>
          <p:cNvPr id="3" name="Content Placeholder 2">
            <a:extLst>
              <a:ext uri="{FF2B5EF4-FFF2-40B4-BE49-F238E27FC236}">
                <a16:creationId xmlns:a16="http://schemas.microsoft.com/office/drawing/2014/main" id="{BB712E08-7689-437D-B3D1-EC97E5C6411D}"/>
              </a:ext>
            </a:extLst>
          </p:cNvPr>
          <p:cNvSpPr>
            <a:spLocks noGrp="1"/>
          </p:cNvSpPr>
          <p:nvPr>
            <p:ph idx="1"/>
          </p:nvPr>
        </p:nvSpPr>
        <p:spPr/>
        <p:txBody>
          <a:bodyPr>
            <a:normAutofit/>
          </a:bodyPr>
          <a:lstStyle/>
          <a:p>
            <a:pPr marL="342900" lvl="0" indent="-342900">
              <a:buAutoNum type="arabicPeriod" startAt="6"/>
            </a:pPr>
            <a:r>
              <a:rPr lang="en-US" sz="1600" b="1" dirty="0">
                <a:latin typeface="Helvetica" panose="020B0604020202020204" pitchFamily="34" charset="0"/>
                <a:cs typeface="Helvetica" panose="020B0604020202020204" pitchFamily="34" charset="0"/>
              </a:rPr>
              <a:t>Managing Pain and Discomfort:  </a:t>
            </a:r>
            <a:endParaRPr lang="en-US" sz="1600" dirty="0">
              <a:latin typeface="Helvetica" panose="020B0604020202020204" pitchFamily="34" charset="0"/>
              <a:cs typeface="Helvetica" panose="020B0604020202020204" pitchFamily="34" charset="0"/>
            </a:endParaRPr>
          </a:p>
          <a:p>
            <a:pPr marL="742950" lvl="1" indent="-285750">
              <a:lnSpc>
                <a:spcPct val="150000"/>
              </a:lnSpc>
            </a:pPr>
            <a:r>
              <a:rPr lang="en-US" sz="1600" dirty="0">
                <a:latin typeface="Helvetica" panose="020B0604020202020204" pitchFamily="34" charset="0"/>
                <a:cs typeface="Helvetica" panose="020B0604020202020204" pitchFamily="34" charset="0"/>
              </a:rPr>
              <a:t>What is the optimal duration and dosage of pain medication including NSAIDS to use after rhinoplasty?</a:t>
            </a:r>
          </a:p>
          <a:p>
            <a:pPr marL="742950" lvl="1" indent="-285750">
              <a:lnSpc>
                <a:spcPct val="150000"/>
              </a:lnSpc>
            </a:pPr>
            <a:r>
              <a:rPr lang="en-US" sz="1600" dirty="0">
                <a:latin typeface="Helvetica" panose="020B0604020202020204" pitchFamily="34" charset="0"/>
                <a:cs typeface="Helvetica" panose="020B0604020202020204" pitchFamily="34" charset="0"/>
              </a:rPr>
              <a:t>What is the optimal intra-operative pain medication?</a:t>
            </a:r>
          </a:p>
          <a:p>
            <a:pPr marL="742950" lvl="1" indent="-285750">
              <a:lnSpc>
                <a:spcPct val="150000"/>
              </a:lnSpc>
            </a:pPr>
            <a:r>
              <a:rPr lang="en-US" sz="1600" dirty="0">
                <a:latin typeface="Helvetica" panose="020B0604020202020204" pitchFamily="34" charset="0"/>
                <a:cs typeface="Helvetica" panose="020B0604020202020204" pitchFamily="34" charset="0"/>
              </a:rPr>
              <a:t>Can the management of acute postoperative pain improve the overall outcomes and patient satisfaction following rhinoplasty? </a:t>
            </a:r>
          </a:p>
          <a:p>
            <a:pPr marL="742950" lvl="1" indent="-285750">
              <a:lnSpc>
                <a:spcPct val="150000"/>
              </a:lnSpc>
            </a:pPr>
            <a:r>
              <a:rPr lang="en-US" sz="1600" dirty="0">
                <a:latin typeface="Helvetica" panose="020B0604020202020204" pitchFamily="34" charset="0"/>
                <a:cs typeface="Helvetica" panose="020B0604020202020204" pitchFamily="34" charset="0"/>
              </a:rPr>
              <a:t>What are the long-term outcomes of improved patient satisfaction of their rhinoplasty as it relates to the acute management of pain and discomfort?</a:t>
            </a:r>
          </a:p>
          <a:p>
            <a:pPr marL="342900" lvl="0" indent="-342900">
              <a:buAutoNum type="arabicPeriod" startAt="7"/>
            </a:pPr>
            <a:r>
              <a:rPr lang="en-US" sz="1600" b="1" dirty="0">
                <a:latin typeface="Helvetica" panose="020B0604020202020204" pitchFamily="34" charset="0"/>
                <a:cs typeface="Helvetica" panose="020B0604020202020204" pitchFamily="34" charset="0"/>
              </a:rPr>
              <a:t>Antibiotics: </a:t>
            </a:r>
            <a:endParaRPr lang="en-US" sz="1600" dirty="0">
              <a:latin typeface="Helvetica" panose="020B0604020202020204" pitchFamily="34" charset="0"/>
              <a:cs typeface="Helvetica" panose="020B0604020202020204" pitchFamily="34" charset="0"/>
            </a:endParaRPr>
          </a:p>
          <a:p>
            <a:pPr marL="742950" lvl="1" indent="-285750">
              <a:lnSpc>
                <a:spcPct val="150000"/>
              </a:lnSpc>
            </a:pPr>
            <a:r>
              <a:rPr lang="en-US" sz="1600" dirty="0">
                <a:latin typeface="Helvetica" panose="020B0604020202020204" pitchFamily="34" charset="0"/>
                <a:cs typeface="Helvetica" panose="020B0604020202020204" pitchFamily="34" charset="0"/>
              </a:rPr>
              <a:t>What is the optimal prophylactic antibiotic to be given prior to rhinoplasty?</a:t>
            </a:r>
          </a:p>
          <a:p>
            <a:pPr marL="742950" lvl="1" indent="-285750">
              <a:lnSpc>
                <a:spcPct val="150000"/>
              </a:lnSpc>
            </a:pPr>
            <a:r>
              <a:rPr lang="en-US" sz="1600" dirty="0">
                <a:latin typeface="Helvetica" panose="020B0604020202020204" pitchFamily="34" charset="0"/>
                <a:cs typeface="Helvetica" panose="020B0604020202020204" pitchFamily="34" charset="0"/>
              </a:rPr>
              <a:t>When used post-operatively, what is the best antibiotic and what is the data showing optimal efficacy?</a:t>
            </a:r>
          </a:p>
        </p:txBody>
      </p:sp>
    </p:spTree>
    <p:extLst>
      <p:ext uri="{BB962C8B-B14F-4D97-AF65-F5344CB8AC3E}">
        <p14:creationId xmlns:p14="http://schemas.microsoft.com/office/powerpoint/2010/main" val="7626910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B5158-5644-4BCA-9D1A-F9859CC8C9C4}"/>
              </a:ext>
            </a:extLst>
          </p:cNvPr>
          <p:cNvSpPr>
            <a:spLocks noGrp="1"/>
          </p:cNvSpPr>
          <p:nvPr>
            <p:ph type="title"/>
          </p:nvPr>
        </p:nvSpPr>
        <p:spPr/>
        <p:txBody>
          <a:bodyPr/>
          <a:lstStyle/>
          <a:p>
            <a:r>
              <a:rPr lang="en-US" dirty="0"/>
              <a:t>Research Needs (cont’d)</a:t>
            </a:r>
          </a:p>
        </p:txBody>
      </p:sp>
      <p:sp>
        <p:nvSpPr>
          <p:cNvPr id="3" name="Content Placeholder 2">
            <a:extLst>
              <a:ext uri="{FF2B5EF4-FFF2-40B4-BE49-F238E27FC236}">
                <a16:creationId xmlns:a16="http://schemas.microsoft.com/office/drawing/2014/main" id="{BB712E08-7689-437D-B3D1-EC97E5C6411D}"/>
              </a:ext>
            </a:extLst>
          </p:cNvPr>
          <p:cNvSpPr>
            <a:spLocks noGrp="1"/>
          </p:cNvSpPr>
          <p:nvPr>
            <p:ph idx="1"/>
          </p:nvPr>
        </p:nvSpPr>
        <p:spPr/>
        <p:txBody>
          <a:bodyPr>
            <a:normAutofit fontScale="92500" lnSpcReduction="20000"/>
          </a:bodyPr>
          <a:lstStyle/>
          <a:p>
            <a:pPr marL="342900" lvl="0" indent="-342900">
              <a:lnSpc>
                <a:spcPct val="150000"/>
              </a:lnSpc>
              <a:buAutoNum type="arabicPeriod" startAt="8"/>
            </a:pPr>
            <a:r>
              <a:rPr lang="en-US" sz="1600" b="1" dirty="0">
                <a:latin typeface="Helvetica" panose="020B0604020202020204" pitchFamily="34" charset="0"/>
                <a:cs typeface="Helvetica" panose="020B0604020202020204" pitchFamily="34" charset="0"/>
              </a:rPr>
              <a:t>Steroids:</a:t>
            </a:r>
          </a:p>
          <a:p>
            <a:pPr marL="742950" lvl="1" indent="-285750">
              <a:lnSpc>
                <a:spcPct val="150000"/>
              </a:lnSpc>
            </a:pPr>
            <a:r>
              <a:rPr lang="en-US" sz="1600" dirty="0">
                <a:latin typeface="Helvetica" panose="020B0604020202020204" pitchFamily="34" charset="0"/>
                <a:cs typeface="Helvetica" panose="020B0604020202020204" pitchFamily="34" charset="0"/>
              </a:rPr>
              <a:t>What should be the specific steroid and dose given pre- and post-operatively?</a:t>
            </a:r>
          </a:p>
          <a:p>
            <a:pPr marL="742950" lvl="1" indent="-285750">
              <a:lnSpc>
                <a:spcPct val="150000"/>
              </a:lnSpc>
            </a:pPr>
            <a:r>
              <a:rPr lang="en-US" sz="1600" dirty="0">
                <a:latin typeface="Helvetica" panose="020B0604020202020204" pitchFamily="34" charset="0"/>
                <a:cs typeface="Helvetica" panose="020B0604020202020204" pitchFamily="34" charset="0"/>
              </a:rPr>
              <a:t>Are there increased wound complications or delays in wound healing when steroids are used post-operatively?</a:t>
            </a:r>
          </a:p>
          <a:p>
            <a:pPr marL="742950" lvl="1" indent="-285750">
              <a:lnSpc>
                <a:spcPct val="150000"/>
              </a:lnSpc>
            </a:pPr>
            <a:r>
              <a:rPr lang="en-US" sz="1600" dirty="0">
                <a:latin typeface="Helvetica" panose="020B0604020202020204" pitchFamily="34" charset="0"/>
                <a:cs typeface="Helvetica" panose="020B0604020202020204" pitchFamily="34" charset="0"/>
              </a:rPr>
              <a:t>Should steroids be given in immune-compromised patients after rhinoplasty?</a:t>
            </a:r>
          </a:p>
          <a:p>
            <a:pPr marL="342900" lvl="0" indent="-342900">
              <a:buAutoNum type="arabicPeriod" startAt="9"/>
            </a:pPr>
            <a:r>
              <a:rPr lang="en-US" sz="1600" b="1" dirty="0">
                <a:latin typeface="Helvetica" panose="020B0604020202020204" pitchFamily="34" charset="0"/>
                <a:cs typeface="Helvetica" panose="020B0604020202020204" pitchFamily="34" charset="0"/>
              </a:rPr>
              <a:t>Nasal Packing:</a:t>
            </a:r>
            <a:endParaRPr lang="en-US" sz="1600" dirty="0">
              <a:latin typeface="Helvetica" panose="020B0604020202020204" pitchFamily="34" charset="0"/>
              <a:cs typeface="Helvetica" panose="020B0604020202020204" pitchFamily="34" charset="0"/>
            </a:endParaRPr>
          </a:p>
          <a:p>
            <a:pPr marL="742950" lvl="1" indent="-285750">
              <a:lnSpc>
                <a:spcPct val="150000"/>
              </a:lnSpc>
            </a:pPr>
            <a:r>
              <a:rPr lang="en-US" sz="1600" dirty="0">
                <a:latin typeface="Helvetica" panose="020B0604020202020204" pitchFamily="34" charset="0"/>
                <a:cs typeface="Helvetica" panose="020B0604020202020204" pitchFamily="34" charset="0"/>
              </a:rPr>
              <a:t>What specific packing materials and duration of time are used by rhinoplasty surgeons?</a:t>
            </a:r>
          </a:p>
          <a:p>
            <a:pPr marL="742950" lvl="1" indent="-285750">
              <a:lnSpc>
                <a:spcPct val="150000"/>
              </a:lnSpc>
            </a:pPr>
            <a:r>
              <a:rPr lang="en-US" sz="1600" dirty="0">
                <a:latin typeface="Helvetica" panose="020B0604020202020204" pitchFamily="34" charset="0"/>
                <a:cs typeface="Helvetica" panose="020B0604020202020204" pitchFamily="34" charset="0"/>
              </a:rPr>
              <a:t>What are the long-term functional and cosmetic outcomes as they are related to the use of nasal packing in the post-operative period?</a:t>
            </a:r>
          </a:p>
          <a:p>
            <a:pPr marL="742950" lvl="1" indent="-285750">
              <a:lnSpc>
                <a:spcPct val="150000"/>
              </a:lnSpc>
            </a:pPr>
            <a:r>
              <a:rPr lang="en-US" sz="1600" dirty="0">
                <a:latin typeface="Helvetica" panose="020B0604020202020204" pitchFamily="34" charset="0"/>
                <a:cs typeface="Helvetica" panose="020B0604020202020204" pitchFamily="34" charset="0"/>
              </a:rPr>
              <a:t>What are the specific benefits of nasal packing?</a:t>
            </a:r>
          </a:p>
          <a:p>
            <a:pPr marL="342900" indent="-342900">
              <a:lnSpc>
                <a:spcPct val="150000"/>
              </a:lnSpc>
              <a:buAutoNum type="arabicPeriod" startAt="10"/>
            </a:pPr>
            <a:r>
              <a:rPr lang="en-US" sz="1600" b="1" dirty="0">
                <a:latin typeface="Helvetica" panose="020B0604020202020204" pitchFamily="34" charset="0"/>
                <a:cs typeface="Helvetica" panose="020B0604020202020204" pitchFamily="34" charset="0"/>
              </a:rPr>
              <a:t>Outcomes Assessment:</a:t>
            </a:r>
          </a:p>
          <a:p>
            <a:pPr marL="742950" lvl="1" indent="-285750">
              <a:lnSpc>
                <a:spcPct val="150000"/>
              </a:lnSpc>
            </a:pPr>
            <a:r>
              <a:rPr lang="en-US" sz="1600" dirty="0"/>
              <a:t>What is the long-term data on validated metrics for patient satisfaction and functional outcome?</a:t>
            </a:r>
          </a:p>
        </p:txBody>
      </p:sp>
    </p:spTree>
    <p:extLst>
      <p:ext uri="{BB962C8B-B14F-4D97-AF65-F5344CB8AC3E}">
        <p14:creationId xmlns:p14="http://schemas.microsoft.com/office/powerpoint/2010/main" val="35767538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920B9-F70F-4305-9690-C980CA2275E5}"/>
              </a:ext>
            </a:extLst>
          </p:cNvPr>
          <p:cNvSpPr>
            <a:spLocks noGrp="1"/>
          </p:cNvSpPr>
          <p:nvPr>
            <p:ph type="title"/>
          </p:nvPr>
        </p:nvSpPr>
        <p:spPr/>
        <p:txBody>
          <a:bodyPr/>
          <a:lstStyle/>
          <a:p>
            <a:r>
              <a:rPr lang="en-US" dirty="0"/>
              <a:t>Choosing Wisely</a:t>
            </a:r>
            <a:r>
              <a:rPr lang="en-US" sz="3600" baseline="30000" dirty="0"/>
              <a:t>®</a:t>
            </a:r>
            <a:endParaRPr lang="en-US" baseline="30000" dirty="0"/>
          </a:p>
        </p:txBody>
      </p:sp>
      <p:sp>
        <p:nvSpPr>
          <p:cNvPr id="3" name="Content Placeholder 2">
            <a:extLst>
              <a:ext uri="{FF2B5EF4-FFF2-40B4-BE49-F238E27FC236}">
                <a16:creationId xmlns:a16="http://schemas.microsoft.com/office/drawing/2014/main" id="{E9ED9D5B-8DEC-4FFD-BE5A-39C15817A663}"/>
              </a:ext>
            </a:extLst>
          </p:cNvPr>
          <p:cNvSpPr>
            <a:spLocks noGrp="1"/>
          </p:cNvSpPr>
          <p:nvPr>
            <p:ph idx="1"/>
          </p:nvPr>
        </p:nvSpPr>
        <p:spPr>
          <a:xfrm>
            <a:off x="3442446" y="1825625"/>
            <a:ext cx="7911353" cy="3956610"/>
          </a:xfrm>
        </p:spPr>
        <p:txBody>
          <a:bodyPr>
            <a:normAutofit fontScale="70000" lnSpcReduction="20000"/>
          </a:bodyPr>
          <a:lstStyle/>
          <a:p>
            <a:pPr marL="285750" lvl="0" indent="-285750">
              <a:lnSpc>
                <a:spcPct val="100000"/>
              </a:lnSpc>
              <a:spcBef>
                <a:spcPts val="0"/>
              </a:spcBef>
              <a:buClrTx/>
              <a:defRPr/>
            </a:pPr>
            <a:r>
              <a:rPr lang="en-US" kern="0" dirty="0"/>
              <a:t>It is an initiative of the American Board of Internal Medicine (ABIM) Foundation.</a:t>
            </a:r>
          </a:p>
          <a:p>
            <a:pPr marL="0" lvl="0" indent="0">
              <a:lnSpc>
                <a:spcPct val="100000"/>
              </a:lnSpc>
              <a:spcBef>
                <a:spcPts val="0"/>
              </a:spcBef>
              <a:buClrTx/>
              <a:buNone/>
              <a:defRPr/>
            </a:pPr>
            <a:endParaRPr lang="en-US" kern="0" dirty="0"/>
          </a:p>
          <a:p>
            <a:pPr marL="285750" lvl="0" indent="-285750">
              <a:lnSpc>
                <a:spcPct val="100000"/>
              </a:lnSpc>
              <a:spcBef>
                <a:spcPts val="0"/>
              </a:spcBef>
              <a:buClrTx/>
              <a:defRPr/>
            </a:pPr>
            <a:r>
              <a:rPr lang="en-US" kern="0" dirty="0"/>
              <a:t>Aims to encourage discussions between physicians and patients about appropriate care. </a:t>
            </a:r>
          </a:p>
          <a:p>
            <a:pPr marL="285750" lvl="0" indent="-285750">
              <a:lnSpc>
                <a:spcPct val="100000"/>
              </a:lnSpc>
              <a:spcBef>
                <a:spcPts val="0"/>
              </a:spcBef>
              <a:buClrTx/>
              <a:defRPr/>
            </a:pPr>
            <a:endParaRPr lang="en-US" kern="0" dirty="0"/>
          </a:p>
          <a:p>
            <a:pPr marL="285750" lvl="0" indent="-285750">
              <a:lnSpc>
                <a:spcPct val="100000"/>
              </a:lnSpc>
              <a:spcBef>
                <a:spcPts val="0"/>
              </a:spcBef>
              <a:buClrTx/>
              <a:defRPr/>
            </a:pPr>
            <a:r>
              <a:rPr lang="en-US" kern="0" dirty="0"/>
              <a:t>Each of the campaign’s organization partners is asked to identify (initially) 5 items within its specialty that physicians and patients should question. The AAO-HNSF list has now grown to 10 items.</a:t>
            </a:r>
          </a:p>
          <a:p>
            <a:pPr marL="285750" lvl="0" indent="-285750">
              <a:lnSpc>
                <a:spcPct val="100000"/>
              </a:lnSpc>
              <a:spcBef>
                <a:spcPts val="0"/>
              </a:spcBef>
              <a:buClrTx/>
              <a:defRPr/>
            </a:pPr>
            <a:endParaRPr lang="en-US" kern="0" dirty="0"/>
          </a:p>
          <a:p>
            <a:pPr marL="285750" lvl="0" indent="-285750">
              <a:lnSpc>
                <a:spcPct val="100000"/>
              </a:lnSpc>
              <a:spcBef>
                <a:spcPts val="0"/>
              </a:spcBef>
              <a:buClrTx/>
              <a:defRPr/>
            </a:pPr>
            <a:r>
              <a:rPr lang="en-US" kern="0" dirty="0"/>
              <a:t>The AAO-HNSF’s list of recommendations were carefully selected after a review of the current evidence that included AAO-HNSF clinical practice guidelines.</a:t>
            </a:r>
          </a:p>
          <a:p>
            <a:pPr marL="285750" lvl="0" indent="-285750">
              <a:lnSpc>
                <a:spcPct val="100000"/>
              </a:lnSpc>
              <a:spcBef>
                <a:spcPts val="0"/>
              </a:spcBef>
              <a:buClrTx/>
              <a:defRPr/>
            </a:pPr>
            <a:endParaRPr lang="en-US" kern="0" dirty="0"/>
          </a:p>
          <a:p>
            <a:pPr marL="285750" lvl="0" indent="-285750">
              <a:lnSpc>
                <a:spcPct val="100000"/>
              </a:lnSpc>
              <a:spcBef>
                <a:spcPts val="0"/>
              </a:spcBef>
              <a:buClrTx/>
              <a:defRPr/>
            </a:pPr>
            <a:r>
              <a:rPr lang="en-US" kern="0" dirty="0"/>
              <a:t>More information is available at </a:t>
            </a:r>
            <a:r>
              <a:rPr lang="en-US" kern="0" dirty="0">
                <a:hlinkClick r:id="rId2">
                  <a:extLst>
                    <a:ext uri="{A12FA001-AC4F-418D-AE19-62706E023703}">
                      <ahyp:hlinkClr xmlns:ahyp="http://schemas.microsoft.com/office/drawing/2018/hyperlinkcolor" val="tx"/>
                    </a:ext>
                  </a:extLst>
                </a:hlinkClick>
              </a:rPr>
              <a:t>www.entnet.org/ChoosingWisely</a:t>
            </a:r>
            <a:r>
              <a:rPr lang="en-US" kern="0" dirty="0"/>
              <a:t> </a:t>
            </a:r>
          </a:p>
        </p:txBody>
      </p:sp>
      <p:sp>
        <p:nvSpPr>
          <p:cNvPr id="4" name="TextBox 8">
            <a:extLst>
              <a:ext uri="{FF2B5EF4-FFF2-40B4-BE49-F238E27FC236}">
                <a16:creationId xmlns:a16="http://schemas.microsoft.com/office/drawing/2014/main" id="{3535B83C-3991-4C8A-8CB8-4E7AB2FE5FF2}"/>
              </a:ext>
            </a:extLst>
          </p:cNvPr>
          <p:cNvSpPr txBox="1"/>
          <p:nvPr/>
        </p:nvSpPr>
        <p:spPr>
          <a:xfrm>
            <a:off x="608102" y="3863373"/>
            <a:ext cx="2415584" cy="984885"/>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2000" kern="0" dirty="0">
                <a:solidFill>
                  <a:schemeClr val="tx2"/>
                </a:solidFill>
                <a:latin typeface="Arial" panose="020B0604020202020204" pitchFamily="34" charset="0"/>
                <a:ea typeface="+mn-ea"/>
                <a:cs typeface="Arial" panose="020B0604020202020204" pitchFamily="34" charset="0"/>
              </a:rPr>
              <a:t>What is Choosing Wisely</a:t>
            </a:r>
            <a:r>
              <a:rPr lang="en-US" kern="0" baseline="30000" dirty="0">
                <a:solidFill>
                  <a:schemeClr val="tx2"/>
                </a:solidFill>
                <a:latin typeface="Arial" panose="020B0604020202020204" pitchFamily="34" charset="0"/>
                <a:ea typeface="+mn-ea"/>
                <a:cs typeface="Arial" panose="020B0604020202020204" pitchFamily="34" charset="0"/>
              </a:rPr>
              <a:t>®</a:t>
            </a:r>
            <a:r>
              <a:rPr lang="en-US" sz="2000" kern="0" dirty="0">
                <a:solidFill>
                  <a:schemeClr val="tx2"/>
                </a:solidFill>
                <a:latin typeface="Arial" panose="020B0604020202020204" pitchFamily="34" charset="0"/>
                <a:ea typeface="+mn-ea"/>
                <a:cs typeface="Arial" panose="020B0604020202020204" pitchFamily="34" charset="0"/>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pic>
        <p:nvPicPr>
          <p:cNvPr id="5" name="Content Placeholder 6">
            <a:extLst>
              <a:ext uri="{FF2B5EF4-FFF2-40B4-BE49-F238E27FC236}">
                <a16:creationId xmlns:a16="http://schemas.microsoft.com/office/drawing/2014/main" id="{EE0E2BD9-90E4-472A-B07D-88F1B83BCEB2}"/>
              </a:ext>
            </a:extLst>
          </p:cNvPr>
          <p:cNvPicPr>
            <a:picLocks noChangeAspect="1"/>
          </p:cNvPicPr>
          <p:nvPr/>
        </p:nvPicPr>
        <p:blipFill>
          <a:blip r:embed="rId3"/>
          <a:stretch>
            <a:fillRect/>
          </a:stretch>
        </p:blipFill>
        <p:spPr>
          <a:xfrm>
            <a:off x="616980" y="1825625"/>
            <a:ext cx="2415584" cy="1589743"/>
          </a:xfrm>
          <a:prstGeom prst="rect">
            <a:avLst/>
          </a:prstGeom>
        </p:spPr>
      </p:pic>
    </p:spTree>
    <p:extLst>
      <p:ext uri="{BB962C8B-B14F-4D97-AF65-F5344CB8AC3E}">
        <p14:creationId xmlns:p14="http://schemas.microsoft.com/office/powerpoint/2010/main" val="3087839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8BDA5-1669-4841-AF12-4B7202CE559B}"/>
              </a:ext>
            </a:extLst>
          </p:cNvPr>
          <p:cNvSpPr>
            <a:spLocks noGrp="1"/>
          </p:cNvSpPr>
          <p:nvPr>
            <p:ph type="title"/>
          </p:nvPr>
        </p:nvSpPr>
        <p:spPr/>
        <p:txBody>
          <a:bodyPr>
            <a:normAutofit fontScale="90000"/>
          </a:bodyPr>
          <a:lstStyle/>
          <a:p>
            <a:r>
              <a:rPr lang="en-US" dirty="0"/>
              <a:t>Clinical Practice Guideline Development Manual: Third Edition</a:t>
            </a:r>
            <a:br>
              <a:rPr lang="en-US" dirty="0"/>
            </a:br>
            <a:r>
              <a:rPr lang="en-US" sz="2200" dirty="0"/>
              <a:t>Rosenfeld, </a:t>
            </a:r>
            <a:r>
              <a:rPr lang="en-US" sz="2200" dirty="0" err="1"/>
              <a:t>Shiffman</a:t>
            </a:r>
            <a:r>
              <a:rPr lang="en-US" sz="2200" dirty="0"/>
              <a:t>, and Robertson</a:t>
            </a:r>
            <a:endParaRPr lang="en-US" dirty="0"/>
          </a:p>
        </p:txBody>
      </p:sp>
      <p:sp>
        <p:nvSpPr>
          <p:cNvPr id="3" name="Content Placeholder 2">
            <a:extLst>
              <a:ext uri="{FF2B5EF4-FFF2-40B4-BE49-F238E27FC236}">
                <a16:creationId xmlns:a16="http://schemas.microsoft.com/office/drawing/2014/main" id="{A40DB22D-12C6-4B4E-9243-85AF282089F8}"/>
              </a:ext>
            </a:extLst>
          </p:cNvPr>
          <p:cNvSpPr>
            <a:spLocks noGrp="1"/>
          </p:cNvSpPr>
          <p:nvPr>
            <p:ph idx="1"/>
          </p:nvPr>
        </p:nvSpPr>
        <p:spPr>
          <a:xfrm>
            <a:off x="838200" y="1825625"/>
            <a:ext cx="7438255" cy="3956610"/>
          </a:xfrm>
        </p:spPr>
        <p:txBody>
          <a:bodyPr>
            <a:normAutofit fontScale="92500"/>
          </a:bodyPr>
          <a:lstStyle/>
          <a:p>
            <a:pPr marL="342900" indent="-342900">
              <a:spcBef>
                <a:spcPts val="0"/>
              </a:spcBef>
              <a:spcAft>
                <a:spcPts val="1200"/>
              </a:spcAft>
            </a:pPr>
            <a:r>
              <a:rPr lang="en-US" b="1" dirty="0">
                <a:solidFill>
                  <a:srgbClr val="C00000"/>
                </a:solidFill>
              </a:rPr>
              <a:t>Pragmatic</a:t>
            </a:r>
            <a:r>
              <a:rPr lang="en-US" dirty="0"/>
              <a:t>, transparent approach to creating guidelines for performance assessment</a:t>
            </a:r>
          </a:p>
          <a:p>
            <a:pPr marL="342900" indent="-342900">
              <a:spcBef>
                <a:spcPts val="0"/>
              </a:spcBef>
              <a:spcAft>
                <a:spcPts val="1200"/>
              </a:spcAft>
            </a:pPr>
            <a:r>
              <a:rPr lang="en-US" dirty="0"/>
              <a:t>Evidence-based, multidisciplinary process leading to </a:t>
            </a:r>
            <a:r>
              <a:rPr lang="en-US" b="1" dirty="0">
                <a:solidFill>
                  <a:srgbClr val="C00000"/>
                </a:solidFill>
              </a:rPr>
              <a:t>publication in 12-18 months</a:t>
            </a:r>
          </a:p>
          <a:p>
            <a:pPr marL="342900" indent="-342900">
              <a:spcBef>
                <a:spcPts val="0"/>
              </a:spcBef>
              <a:spcAft>
                <a:spcPts val="1200"/>
              </a:spcAft>
            </a:pPr>
            <a:r>
              <a:rPr lang="en-US" dirty="0"/>
              <a:t>Emphasizes a focused set of </a:t>
            </a:r>
            <a:r>
              <a:rPr lang="en-US" b="1" dirty="0">
                <a:solidFill>
                  <a:srgbClr val="C00000"/>
                </a:solidFill>
              </a:rPr>
              <a:t>key action statements</a:t>
            </a:r>
            <a:r>
              <a:rPr lang="en-US" dirty="0"/>
              <a:t> to promote </a:t>
            </a:r>
            <a:r>
              <a:rPr lang="en-US" b="1" dirty="0">
                <a:solidFill>
                  <a:srgbClr val="C00000"/>
                </a:solidFill>
              </a:rPr>
              <a:t>quality improvement </a:t>
            </a:r>
          </a:p>
          <a:p>
            <a:pPr marL="342900" indent="-342900">
              <a:spcBef>
                <a:spcPts val="0"/>
              </a:spcBef>
              <a:spcAft>
                <a:spcPts val="1200"/>
              </a:spcAft>
            </a:pPr>
            <a:r>
              <a:rPr lang="en-US" dirty="0"/>
              <a:t>Uses </a:t>
            </a:r>
            <a:r>
              <a:rPr lang="en-US" b="1" dirty="0">
                <a:solidFill>
                  <a:srgbClr val="C00000"/>
                </a:solidFill>
              </a:rPr>
              <a:t>action statement profiles </a:t>
            </a:r>
            <a:r>
              <a:rPr lang="en-US" dirty="0"/>
              <a:t>to summarize decisions in recommendations</a:t>
            </a:r>
          </a:p>
        </p:txBody>
      </p:sp>
      <p:pic>
        <p:nvPicPr>
          <p:cNvPr id="4" name="Picture 3">
            <a:extLst>
              <a:ext uri="{FF2B5EF4-FFF2-40B4-BE49-F238E27FC236}">
                <a16:creationId xmlns:a16="http://schemas.microsoft.com/office/drawing/2014/main" id="{57E29717-9162-4134-9B9E-899FFACDE9BD}"/>
              </a:ext>
            </a:extLst>
          </p:cNvPr>
          <p:cNvPicPr>
            <a:picLocks noChangeAspect="1"/>
          </p:cNvPicPr>
          <p:nvPr/>
        </p:nvPicPr>
        <p:blipFill>
          <a:blip r:embed="rId2" cstate="email">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tretch>
            <a:fillRect/>
          </a:stretch>
        </p:blipFill>
        <p:spPr>
          <a:xfrm>
            <a:off x="8276455" y="1535685"/>
            <a:ext cx="2581755" cy="4176097"/>
          </a:xfrm>
          <a:prstGeom prst="rect">
            <a:avLst/>
          </a:prstGeom>
        </p:spPr>
      </p:pic>
      <p:sp>
        <p:nvSpPr>
          <p:cNvPr id="5" name="TextBox 4">
            <a:extLst>
              <a:ext uri="{FF2B5EF4-FFF2-40B4-BE49-F238E27FC236}">
                <a16:creationId xmlns:a16="http://schemas.microsoft.com/office/drawing/2014/main" id="{8CEAD36D-5414-4BBE-B755-EC691300016A}"/>
              </a:ext>
            </a:extLst>
          </p:cNvPr>
          <p:cNvSpPr txBox="1"/>
          <p:nvPr/>
        </p:nvSpPr>
        <p:spPr>
          <a:xfrm>
            <a:off x="7061200" y="5950540"/>
            <a:ext cx="5037668" cy="646331"/>
          </a:xfrm>
          <a:prstGeom prst="rect">
            <a:avLst/>
          </a:prstGeom>
          <a:noFill/>
        </p:spPr>
        <p:txBody>
          <a:bodyPr wrap="square" rtlCol="0">
            <a:spAutoFit/>
          </a:bodyPr>
          <a:lstStyle/>
          <a:p>
            <a:r>
              <a:rPr lang="en-US" dirty="0" err="1"/>
              <a:t>Otolaryngol</a:t>
            </a:r>
            <a:r>
              <a:rPr lang="en-US" dirty="0">
                <a:solidFill>
                  <a:srgbClr val="CCECFF"/>
                </a:solidFill>
                <a:effectLst>
                  <a:outerShdw blurRad="38100" dist="38100" dir="2700000" algn="tl">
                    <a:srgbClr val="000000"/>
                  </a:outerShdw>
                </a:effectLst>
              </a:rPr>
              <a:t> </a:t>
            </a:r>
            <a:r>
              <a:rPr lang="en-US" dirty="0"/>
              <a:t>Head Neck Surg 2013; 148(Suppl):S1-55</a:t>
            </a:r>
          </a:p>
          <a:p>
            <a:endParaRPr lang="en-US" dirty="0"/>
          </a:p>
        </p:txBody>
      </p:sp>
    </p:spTree>
    <p:extLst>
      <p:ext uri="{BB962C8B-B14F-4D97-AF65-F5344CB8AC3E}">
        <p14:creationId xmlns:p14="http://schemas.microsoft.com/office/powerpoint/2010/main" val="1919588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920B9-F70F-4305-9690-C980CA2275E5}"/>
              </a:ext>
            </a:extLst>
          </p:cNvPr>
          <p:cNvSpPr>
            <a:spLocks noGrp="1"/>
          </p:cNvSpPr>
          <p:nvPr>
            <p:ph type="title"/>
          </p:nvPr>
        </p:nvSpPr>
        <p:spPr/>
        <p:txBody>
          <a:bodyPr>
            <a:normAutofit fontScale="90000"/>
          </a:bodyPr>
          <a:lstStyle/>
          <a:p>
            <a:r>
              <a:rPr lang="en-US" dirty="0"/>
              <a:t>AAO-HNSF List of 10 Things Physicians and Patients Should Question</a:t>
            </a:r>
            <a:endParaRPr lang="en-US" baseline="30000" dirty="0"/>
          </a:p>
        </p:txBody>
      </p:sp>
      <p:sp>
        <p:nvSpPr>
          <p:cNvPr id="3" name="Content Placeholder 2">
            <a:extLst>
              <a:ext uri="{FF2B5EF4-FFF2-40B4-BE49-F238E27FC236}">
                <a16:creationId xmlns:a16="http://schemas.microsoft.com/office/drawing/2014/main" id="{66F2EA81-A5D3-4E91-96A2-1F280E98179E}"/>
              </a:ext>
            </a:extLst>
          </p:cNvPr>
          <p:cNvSpPr>
            <a:spLocks noGrp="1"/>
          </p:cNvSpPr>
          <p:nvPr>
            <p:ph idx="1"/>
          </p:nvPr>
        </p:nvSpPr>
        <p:spPr/>
        <p:txBody>
          <a:bodyPr/>
          <a:lstStyle/>
          <a:p>
            <a:endParaRPr lang="en-US"/>
          </a:p>
        </p:txBody>
      </p:sp>
      <p:sp>
        <p:nvSpPr>
          <p:cNvPr id="4" name="TextBox 8">
            <a:extLst>
              <a:ext uri="{FF2B5EF4-FFF2-40B4-BE49-F238E27FC236}">
                <a16:creationId xmlns:a16="http://schemas.microsoft.com/office/drawing/2014/main" id="{3535B83C-3991-4C8A-8CB8-4E7AB2FE5FF2}"/>
              </a:ext>
            </a:extLst>
          </p:cNvPr>
          <p:cNvSpPr txBox="1"/>
          <p:nvPr/>
        </p:nvSpPr>
        <p:spPr>
          <a:xfrm>
            <a:off x="608102" y="3863373"/>
            <a:ext cx="2415584" cy="67710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2000" kern="0" dirty="0">
                <a:solidFill>
                  <a:schemeClr val="tx2"/>
                </a:solidFill>
                <a:latin typeface="Arial" panose="020B0604020202020204" pitchFamily="34" charset="0"/>
                <a:ea typeface="+mn-ea"/>
                <a:cs typeface="Arial" panose="020B0604020202020204" pitchFamily="34" charset="0"/>
              </a:rPr>
              <a:t>The Initial List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pic>
        <p:nvPicPr>
          <p:cNvPr id="5" name="Content Placeholder 6">
            <a:extLst>
              <a:ext uri="{FF2B5EF4-FFF2-40B4-BE49-F238E27FC236}">
                <a16:creationId xmlns:a16="http://schemas.microsoft.com/office/drawing/2014/main" id="{EE0E2BD9-90E4-472A-B07D-88F1B83BCEB2}"/>
              </a:ext>
            </a:extLst>
          </p:cNvPr>
          <p:cNvPicPr>
            <a:picLocks noChangeAspect="1"/>
          </p:cNvPicPr>
          <p:nvPr/>
        </p:nvPicPr>
        <p:blipFill>
          <a:blip r:embed="rId2"/>
          <a:stretch>
            <a:fillRect/>
          </a:stretch>
        </p:blipFill>
        <p:spPr>
          <a:xfrm>
            <a:off x="616980" y="1825625"/>
            <a:ext cx="2415584" cy="1589743"/>
          </a:xfrm>
          <a:prstGeom prst="rect">
            <a:avLst/>
          </a:prstGeom>
        </p:spPr>
      </p:pic>
      <p:pic>
        <p:nvPicPr>
          <p:cNvPr id="6" name="Content Placeholder 1">
            <a:extLst>
              <a:ext uri="{FF2B5EF4-FFF2-40B4-BE49-F238E27FC236}">
                <a16:creationId xmlns:a16="http://schemas.microsoft.com/office/drawing/2014/main" id="{5EE5B06E-2561-488D-9812-87EE72E9E1E3}"/>
              </a:ext>
            </a:extLst>
          </p:cNvPr>
          <p:cNvPicPr>
            <a:picLocks noGrp="1" noChangeAspect="1"/>
          </p:cNvPicPr>
          <p:nvPr/>
        </p:nvPicPr>
        <p:blipFill>
          <a:blip r:embed="rId3"/>
          <a:stretch>
            <a:fillRect/>
          </a:stretch>
        </p:blipFill>
        <p:spPr>
          <a:xfrm>
            <a:off x="3967450" y="1893888"/>
            <a:ext cx="7784059" cy="679335"/>
          </a:xfrm>
          <a:prstGeom prst="rect">
            <a:avLst/>
          </a:prstGeom>
        </p:spPr>
      </p:pic>
      <p:pic>
        <p:nvPicPr>
          <p:cNvPr id="7" name="Content Placeholder 3">
            <a:extLst>
              <a:ext uri="{FF2B5EF4-FFF2-40B4-BE49-F238E27FC236}">
                <a16:creationId xmlns:a16="http://schemas.microsoft.com/office/drawing/2014/main" id="{37CDF332-5687-4660-A738-1FE5F8E0B35D}"/>
              </a:ext>
            </a:extLst>
          </p:cNvPr>
          <p:cNvPicPr>
            <a:picLocks noGrp="1" noChangeAspect="1"/>
          </p:cNvPicPr>
          <p:nvPr/>
        </p:nvPicPr>
        <p:blipFill>
          <a:blip r:embed="rId4"/>
          <a:stretch>
            <a:fillRect/>
          </a:stretch>
        </p:blipFill>
        <p:spPr>
          <a:xfrm>
            <a:off x="3967450" y="2573560"/>
            <a:ext cx="7784059" cy="679335"/>
          </a:xfrm>
          <a:prstGeom prst="rect">
            <a:avLst/>
          </a:prstGeom>
        </p:spPr>
      </p:pic>
      <p:pic>
        <p:nvPicPr>
          <p:cNvPr id="8" name="Picture 7">
            <a:extLst>
              <a:ext uri="{FF2B5EF4-FFF2-40B4-BE49-F238E27FC236}">
                <a16:creationId xmlns:a16="http://schemas.microsoft.com/office/drawing/2014/main" id="{03C10F27-1D1E-409C-B0B4-6987F1A744E7}"/>
              </a:ext>
            </a:extLst>
          </p:cNvPr>
          <p:cNvPicPr>
            <a:picLocks noChangeAspect="1"/>
          </p:cNvPicPr>
          <p:nvPr/>
        </p:nvPicPr>
        <p:blipFill>
          <a:blip r:embed="rId5"/>
          <a:stretch>
            <a:fillRect/>
          </a:stretch>
        </p:blipFill>
        <p:spPr>
          <a:xfrm>
            <a:off x="3967450" y="3284949"/>
            <a:ext cx="7839826" cy="684203"/>
          </a:xfrm>
          <a:prstGeom prst="rect">
            <a:avLst/>
          </a:prstGeom>
        </p:spPr>
      </p:pic>
      <p:pic>
        <p:nvPicPr>
          <p:cNvPr id="9" name="Picture 8">
            <a:extLst>
              <a:ext uri="{FF2B5EF4-FFF2-40B4-BE49-F238E27FC236}">
                <a16:creationId xmlns:a16="http://schemas.microsoft.com/office/drawing/2014/main" id="{89643461-961A-458C-842A-760D17823C4B}"/>
              </a:ext>
            </a:extLst>
          </p:cNvPr>
          <p:cNvPicPr>
            <a:picLocks noChangeAspect="1"/>
          </p:cNvPicPr>
          <p:nvPr/>
        </p:nvPicPr>
        <p:blipFill>
          <a:blip r:embed="rId6"/>
          <a:stretch>
            <a:fillRect/>
          </a:stretch>
        </p:blipFill>
        <p:spPr>
          <a:xfrm>
            <a:off x="3967450" y="4003802"/>
            <a:ext cx="7839826" cy="997796"/>
          </a:xfrm>
          <a:prstGeom prst="rect">
            <a:avLst/>
          </a:prstGeom>
        </p:spPr>
      </p:pic>
      <p:pic>
        <p:nvPicPr>
          <p:cNvPr id="10" name="Picture 9">
            <a:extLst>
              <a:ext uri="{FF2B5EF4-FFF2-40B4-BE49-F238E27FC236}">
                <a16:creationId xmlns:a16="http://schemas.microsoft.com/office/drawing/2014/main" id="{D54CFC94-F2EC-47ED-BF90-FCC40AB5D4C0}"/>
              </a:ext>
            </a:extLst>
          </p:cNvPr>
          <p:cNvPicPr>
            <a:picLocks noChangeAspect="1"/>
          </p:cNvPicPr>
          <p:nvPr/>
        </p:nvPicPr>
        <p:blipFill>
          <a:blip r:embed="rId7"/>
          <a:stretch>
            <a:fillRect/>
          </a:stretch>
        </p:blipFill>
        <p:spPr>
          <a:xfrm>
            <a:off x="3967450" y="5036248"/>
            <a:ext cx="7839826" cy="997796"/>
          </a:xfrm>
          <a:prstGeom prst="rect">
            <a:avLst/>
          </a:prstGeom>
        </p:spPr>
      </p:pic>
    </p:spTree>
    <p:extLst>
      <p:ext uri="{BB962C8B-B14F-4D97-AF65-F5344CB8AC3E}">
        <p14:creationId xmlns:p14="http://schemas.microsoft.com/office/powerpoint/2010/main" val="33645921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a:extLst>
              <a:ext uri="{FF2B5EF4-FFF2-40B4-BE49-F238E27FC236}">
                <a16:creationId xmlns:a16="http://schemas.microsoft.com/office/drawing/2014/main" id="{FE7DE742-2DE9-413E-8B73-8BB0BA391C26}"/>
              </a:ext>
            </a:extLst>
          </p:cNvPr>
          <p:cNvPicPr>
            <a:picLocks noChangeAspect="1"/>
          </p:cNvPicPr>
          <p:nvPr/>
        </p:nvPicPr>
        <p:blipFill>
          <a:blip r:embed="rId3"/>
          <a:stretch>
            <a:fillRect/>
          </a:stretch>
        </p:blipFill>
        <p:spPr>
          <a:xfrm>
            <a:off x="3904204" y="4540481"/>
            <a:ext cx="6737000" cy="1223699"/>
          </a:xfrm>
          <a:prstGeom prst="rect">
            <a:avLst/>
          </a:prstGeom>
        </p:spPr>
      </p:pic>
      <p:sp>
        <p:nvSpPr>
          <p:cNvPr id="2" name="Title 1">
            <a:extLst>
              <a:ext uri="{FF2B5EF4-FFF2-40B4-BE49-F238E27FC236}">
                <a16:creationId xmlns:a16="http://schemas.microsoft.com/office/drawing/2014/main" id="{5AE920B9-F70F-4305-9690-C980CA2275E5}"/>
              </a:ext>
            </a:extLst>
          </p:cNvPr>
          <p:cNvSpPr>
            <a:spLocks noGrp="1"/>
          </p:cNvSpPr>
          <p:nvPr>
            <p:ph type="title"/>
          </p:nvPr>
        </p:nvSpPr>
        <p:spPr/>
        <p:txBody>
          <a:bodyPr>
            <a:normAutofit fontScale="90000"/>
          </a:bodyPr>
          <a:lstStyle/>
          <a:p>
            <a:r>
              <a:rPr lang="en-US" dirty="0"/>
              <a:t>AAO-HNSF List of 10 Things Physicians and Patients Should Question</a:t>
            </a:r>
            <a:endParaRPr lang="en-US" baseline="30000" dirty="0"/>
          </a:p>
        </p:txBody>
      </p:sp>
      <p:sp>
        <p:nvSpPr>
          <p:cNvPr id="4" name="TextBox 8">
            <a:extLst>
              <a:ext uri="{FF2B5EF4-FFF2-40B4-BE49-F238E27FC236}">
                <a16:creationId xmlns:a16="http://schemas.microsoft.com/office/drawing/2014/main" id="{3535B83C-3991-4C8A-8CB8-4E7AB2FE5FF2}"/>
              </a:ext>
            </a:extLst>
          </p:cNvPr>
          <p:cNvSpPr txBox="1"/>
          <p:nvPr/>
        </p:nvSpPr>
        <p:spPr>
          <a:xfrm>
            <a:off x="608102" y="3863373"/>
            <a:ext cx="2415584" cy="67710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2000" kern="0" dirty="0">
                <a:solidFill>
                  <a:schemeClr val="tx2"/>
                </a:solidFill>
                <a:latin typeface="Arial" panose="020B0604020202020204" pitchFamily="34" charset="0"/>
                <a:ea typeface="+mn-ea"/>
                <a:cs typeface="Arial" panose="020B0604020202020204" pitchFamily="34" charset="0"/>
              </a:rPr>
              <a:t>The Second List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pic>
        <p:nvPicPr>
          <p:cNvPr id="5" name="Content Placeholder 6">
            <a:extLst>
              <a:ext uri="{FF2B5EF4-FFF2-40B4-BE49-F238E27FC236}">
                <a16:creationId xmlns:a16="http://schemas.microsoft.com/office/drawing/2014/main" id="{EE0E2BD9-90E4-472A-B07D-88F1B83BCEB2}"/>
              </a:ext>
            </a:extLst>
          </p:cNvPr>
          <p:cNvPicPr>
            <a:picLocks noChangeAspect="1"/>
          </p:cNvPicPr>
          <p:nvPr/>
        </p:nvPicPr>
        <p:blipFill>
          <a:blip r:embed="rId4"/>
          <a:stretch>
            <a:fillRect/>
          </a:stretch>
        </p:blipFill>
        <p:spPr>
          <a:xfrm>
            <a:off x="616980" y="1825625"/>
            <a:ext cx="2415584" cy="1589743"/>
          </a:xfrm>
          <a:prstGeom prst="rect">
            <a:avLst/>
          </a:prstGeom>
        </p:spPr>
      </p:pic>
      <p:pic>
        <p:nvPicPr>
          <p:cNvPr id="11" name="Picture 10">
            <a:extLst>
              <a:ext uri="{FF2B5EF4-FFF2-40B4-BE49-F238E27FC236}">
                <a16:creationId xmlns:a16="http://schemas.microsoft.com/office/drawing/2014/main" id="{61E9614D-2882-4583-ADD6-59E4858C99C6}"/>
              </a:ext>
            </a:extLst>
          </p:cNvPr>
          <p:cNvPicPr>
            <a:picLocks noChangeAspect="1"/>
          </p:cNvPicPr>
          <p:nvPr/>
        </p:nvPicPr>
        <p:blipFill>
          <a:blip r:embed="rId5"/>
          <a:stretch>
            <a:fillRect/>
          </a:stretch>
        </p:blipFill>
        <p:spPr>
          <a:xfrm>
            <a:off x="3904204" y="1589501"/>
            <a:ext cx="6615392" cy="841959"/>
          </a:xfrm>
          <a:prstGeom prst="rect">
            <a:avLst/>
          </a:prstGeom>
        </p:spPr>
      </p:pic>
      <p:pic>
        <p:nvPicPr>
          <p:cNvPr id="12" name="Picture 11">
            <a:extLst>
              <a:ext uri="{FF2B5EF4-FFF2-40B4-BE49-F238E27FC236}">
                <a16:creationId xmlns:a16="http://schemas.microsoft.com/office/drawing/2014/main" id="{948F4933-CD59-4B47-8445-73F37312193C}"/>
              </a:ext>
            </a:extLst>
          </p:cNvPr>
          <p:cNvPicPr>
            <a:picLocks noChangeAspect="1"/>
          </p:cNvPicPr>
          <p:nvPr/>
        </p:nvPicPr>
        <p:blipFill>
          <a:blip r:embed="rId6"/>
          <a:stretch>
            <a:fillRect/>
          </a:stretch>
        </p:blipFill>
        <p:spPr>
          <a:xfrm>
            <a:off x="3904204" y="2370483"/>
            <a:ext cx="6615392" cy="841959"/>
          </a:xfrm>
          <a:prstGeom prst="rect">
            <a:avLst/>
          </a:prstGeom>
        </p:spPr>
      </p:pic>
      <p:pic>
        <p:nvPicPr>
          <p:cNvPr id="13" name="Picture 12">
            <a:extLst>
              <a:ext uri="{FF2B5EF4-FFF2-40B4-BE49-F238E27FC236}">
                <a16:creationId xmlns:a16="http://schemas.microsoft.com/office/drawing/2014/main" id="{4AC052DF-CE9B-4B1E-A414-B6EE2FE7BE1E}"/>
              </a:ext>
            </a:extLst>
          </p:cNvPr>
          <p:cNvPicPr>
            <a:picLocks noChangeAspect="1"/>
          </p:cNvPicPr>
          <p:nvPr/>
        </p:nvPicPr>
        <p:blipFill>
          <a:blip r:embed="rId7"/>
          <a:stretch>
            <a:fillRect/>
          </a:stretch>
        </p:blipFill>
        <p:spPr>
          <a:xfrm>
            <a:off x="3904204" y="3162839"/>
            <a:ext cx="6615392" cy="1563638"/>
          </a:xfrm>
          <a:prstGeom prst="rect">
            <a:avLst/>
          </a:prstGeom>
        </p:spPr>
      </p:pic>
      <p:pic>
        <p:nvPicPr>
          <p:cNvPr id="15" name="Picture 14">
            <a:extLst>
              <a:ext uri="{FF2B5EF4-FFF2-40B4-BE49-F238E27FC236}">
                <a16:creationId xmlns:a16="http://schemas.microsoft.com/office/drawing/2014/main" id="{2E0FE500-236B-47A9-9D36-804B9B7D2975}"/>
              </a:ext>
            </a:extLst>
          </p:cNvPr>
          <p:cNvPicPr>
            <a:picLocks noChangeAspect="1"/>
          </p:cNvPicPr>
          <p:nvPr/>
        </p:nvPicPr>
        <p:blipFill>
          <a:blip r:embed="rId8"/>
          <a:stretch>
            <a:fillRect/>
          </a:stretch>
        </p:blipFill>
        <p:spPr>
          <a:xfrm>
            <a:off x="3904204" y="5594732"/>
            <a:ext cx="6615392" cy="841959"/>
          </a:xfrm>
          <a:prstGeom prst="rect">
            <a:avLst/>
          </a:prstGeom>
        </p:spPr>
      </p:pic>
    </p:spTree>
    <p:extLst>
      <p:ext uri="{BB962C8B-B14F-4D97-AF65-F5344CB8AC3E}">
        <p14:creationId xmlns:p14="http://schemas.microsoft.com/office/powerpoint/2010/main" val="20247421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98D93-799A-4DDB-B919-6420C075741D}"/>
              </a:ext>
            </a:extLst>
          </p:cNvPr>
          <p:cNvSpPr>
            <a:spLocks noGrp="1"/>
          </p:cNvSpPr>
          <p:nvPr>
            <p:ph type="title" idx="4294967295"/>
          </p:nvPr>
        </p:nvSpPr>
        <p:spPr>
          <a:xfrm>
            <a:off x="838200" y="1162843"/>
            <a:ext cx="10515600" cy="1325563"/>
          </a:xfrm>
        </p:spPr>
        <p:txBody>
          <a:bodyPr anchor="t">
            <a:normAutofit/>
          </a:bodyPr>
          <a:lstStyle/>
          <a:p>
            <a:pPr algn="ctr"/>
            <a:r>
              <a:rPr lang="en-US" sz="5400" dirty="0"/>
              <a:t>Thank you for your attention</a:t>
            </a:r>
          </a:p>
        </p:txBody>
      </p:sp>
      <p:sp>
        <p:nvSpPr>
          <p:cNvPr id="3" name="Content Placeholder 2">
            <a:extLst>
              <a:ext uri="{FF2B5EF4-FFF2-40B4-BE49-F238E27FC236}">
                <a16:creationId xmlns:a16="http://schemas.microsoft.com/office/drawing/2014/main" id="{F08275B6-07D5-4CAA-8B24-43121B8D6A2C}"/>
              </a:ext>
            </a:extLst>
          </p:cNvPr>
          <p:cNvSpPr>
            <a:spLocks noGrp="1"/>
          </p:cNvSpPr>
          <p:nvPr>
            <p:ph idx="4294967295"/>
          </p:nvPr>
        </p:nvSpPr>
        <p:spPr>
          <a:xfrm>
            <a:off x="838200" y="1960096"/>
            <a:ext cx="10515600" cy="3956050"/>
          </a:xfrm>
        </p:spPr>
        <p:txBody>
          <a:bodyPr anchor="ctr">
            <a:normAutofit/>
          </a:bodyPr>
          <a:lstStyle/>
          <a:p>
            <a:pPr marL="0" indent="0" algn="ctr">
              <a:buNone/>
            </a:pPr>
            <a:r>
              <a:rPr lang="en-US" sz="5400" dirty="0"/>
              <a:t>QUESTIONS?</a:t>
            </a:r>
          </a:p>
        </p:txBody>
      </p:sp>
    </p:spTree>
    <p:extLst>
      <p:ext uri="{BB962C8B-B14F-4D97-AF65-F5344CB8AC3E}">
        <p14:creationId xmlns:p14="http://schemas.microsoft.com/office/powerpoint/2010/main" val="13653986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057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BBAA4-EC31-4D79-82DD-F0822E823851}"/>
              </a:ext>
            </a:extLst>
          </p:cNvPr>
          <p:cNvSpPr>
            <a:spLocks noGrp="1"/>
          </p:cNvSpPr>
          <p:nvPr>
            <p:ph type="title"/>
          </p:nvPr>
        </p:nvSpPr>
        <p:spPr/>
        <p:txBody>
          <a:bodyPr/>
          <a:lstStyle/>
          <a:p>
            <a:r>
              <a:rPr lang="en-US" dirty="0"/>
              <a:t>CPG Leadership</a:t>
            </a:r>
          </a:p>
        </p:txBody>
      </p:sp>
      <p:sp>
        <p:nvSpPr>
          <p:cNvPr id="3" name="Content Placeholder 2">
            <a:extLst>
              <a:ext uri="{FF2B5EF4-FFF2-40B4-BE49-F238E27FC236}">
                <a16:creationId xmlns:a16="http://schemas.microsoft.com/office/drawing/2014/main" id="{82C416F8-C6F7-481A-A1B4-64FDEDBA044A}"/>
              </a:ext>
            </a:extLst>
          </p:cNvPr>
          <p:cNvSpPr>
            <a:spLocks noGrp="1"/>
          </p:cNvSpPr>
          <p:nvPr>
            <p:ph idx="1"/>
          </p:nvPr>
        </p:nvSpPr>
        <p:spPr/>
        <p:txBody>
          <a:bodyPr/>
          <a:lstStyle/>
          <a:p>
            <a:pPr marL="514350" indent="0">
              <a:spcBef>
                <a:spcPts val="1200"/>
              </a:spcBef>
              <a:spcAft>
                <a:spcPts val="1200"/>
              </a:spcAft>
              <a:buClr>
                <a:srgbClr val="C0040F"/>
              </a:buClr>
              <a:buNone/>
            </a:pPr>
            <a:r>
              <a:rPr lang="en-US" dirty="0">
                <a:latin typeface="Helvetica" pitchFamily="34" charset="0"/>
                <a:cs typeface="Helvetica"/>
              </a:rPr>
              <a:t>Lisa E. Ishii, MD, MHS (Chair)</a:t>
            </a:r>
          </a:p>
          <a:p>
            <a:pPr marL="514350" indent="0">
              <a:spcBef>
                <a:spcPts val="1200"/>
              </a:spcBef>
              <a:spcAft>
                <a:spcPts val="1200"/>
              </a:spcAft>
              <a:buClr>
                <a:srgbClr val="C0040F"/>
              </a:buClr>
              <a:buNone/>
            </a:pPr>
            <a:r>
              <a:rPr lang="en-US" dirty="0">
                <a:latin typeface="Helvetica" pitchFamily="34" charset="0"/>
              </a:rPr>
              <a:t>Travis T. Tollefson, MD, MPH, FACS (Assistant Chair)</a:t>
            </a:r>
          </a:p>
          <a:p>
            <a:pPr marL="514350" indent="0">
              <a:spcBef>
                <a:spcPts val="1200"/>
              </a:spcBef>
              <a:spcAft>
                <a:spcPts val="1200"/>
              </a:spcAft>
              <a:buClr>
                <a:srgbClr val="C0040F"/>
              </a:buClr>
              <a:buNone/>
            </a:pPr>
            <a:r>
              <a:rPr lang="en-US" dirty="0">
                <a:latin typeface="Helvetica" pitchFamily="34" charset="0"/>
              </a:rPr>
              <a:t>Gregory J. </a:t>
            </a:r>
            <a:r>
              <a:rPr lang="en-US" dirty="0" err="1">
                <a:latin typeface="Helvetica" pitchFamily="34" charset="0"/>
              </a:rPr>
              <a:t>Basura</a:t>
            </a:r>
            <a:r>
              <a:rPr lang="en-US" dirty="0">
                <a:latin typeface="Helvetica" pitchFamily="34" charset="0"/>
              </a:rPr>
              <a:t>, MD, PhD (Assistant Chair)</a:t>
            </a:r>
          </a:p>
          <a:p>
            <a:pPr marL="514350" indent="0">
              <a:spcBef>
                <a:spcPts val="1200"/>
              </a:spcBef>
              <a:spcAft>
                <a:spcPts val="1200"/>
              </a:spcAft>
              <a:buClr>
                <a:srgbClr val="C0040F"/>
              </a:buClr>
              <a:buNone/>
            </a:pPr>
            <a:r>
              <a:rPr lang="en-US" dirty="0">
                <a:latin typeface="Helvetica" pitchFamily="34" charset="0"/>
              </a:rPr>
              <a:t>Richard M. Rosenfeld, MD, MPH (Methodologist)</a:t>
            </a:r>
          </a:p>
        </p:txBody>
      </p:sp>
    </p:spTree>
    <p:extLst>
      <p:ext uri="{BB962C8B-B14F-4D97-AF65-F5344CB8AC3E}">
        <p14:creationId xmlns:p14="http://schemas.microsoft.com/office/powerpoint/2010/main" val="1750890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1C2BD-DD8D-4A67-A837-78938BFC05E1}"/>
              </a:ext>
            </a:extLst>
          </p:cNvPr>
          <p:cNvSpPr>
            <a:spLocks noGrp="1"/>
          </p:cNvSpPr>
          <p:nvPr>
            <p:ph type="title"/>
          </p:nvPr>
        </p:nvSpPr>
        <p:spPr/>
        <p:txBody>
          <a:bodyPr/>
          <a:lstStyle/>
          <a:p>
            <a:r>
              <a:rPr lang="en-US" dirty="0"/>
              <a:t>Multi-Disciplinary Panel</a:t>
            </a:r>
          </a:p>
        </p:txBody>
      </p:sp>
      <p:sp>
        <p:nvSpPr>
          <p:cNvPr id="6" name="Content Placeholder 5">
            <a:extLst>
              <a:ext uri="{FF2B5EF4-FFF2-40B4-BE49-F238E27FC236}">
                <a16:creationId xmlns:a16="http://schemas.microsoft.com/office/drawing/2014/main" id="{B00B6653-4B44-4CC8-BAE7-41A930743CD5}"/>
              </a:ext>
            </a:extLst>
          </p:cNvPr>
          <p:cNvSpPr>
            <a:spLocks noGrp="1"/>
          </p:cNvSpPr>
          <p:nvPr>
            <p:ph idx="1"/>
          </p:nvPr>
        </p:nvSpPr>
        <p:spPr/>
        <p:txBody>
          <a:bodyPr/>
          <a:lstStyle/>
          <a:p>
            <a:endParaRPr lang="en-US"/>
          </a:p>
        </p:txBody>
      </p:sp>
      <p:pic>
        <p:nvPicPr>
          <p:cNvPr id="5" name="table">
            <a:extLst>
              <a:ext uri="{FF2B5EF4-FFF2-40B4-BE49-F238E27FC236}">
                <a16:creationId xmlns:a16="http://schemas.microsoft.com/office/drawing/2014/main" id="{8C26901D-7B91-47EB-AD29-E89BD8B1755B}"/>
              </a:ext>
            </a:extLst>
          </p:cNvPr>
          <p:cNvPicPr>
            <a:picLocks noChangeAspect="1"/>
          </p:cNvPicPr>
          <p:nvPr/>
        </p:nvPicPr>
        <p:blipFill>
          <a:blip r:embed="rId2"/>
          <a:stretch>
            <a:fillRect/>
          </a:stretch>
        </p:blipFill>
        <p:spPr>
          <a:xfrm>
            <a:off x="2061705" y="1562640"/>
            <a:ext cx="8068590" cy="4378178"/>
          </a:xfrm>
          <a:prstGeom prst="rect">
            <a:avLst/>
          </a:prstGeom>
        </p:spPr>
      </p:pic>
    </p:spTree>
    <p:extLst>
      <p:ext uri="{BB962C8B-B14F-4D97-AF65-F5344CB8AC3E}">
        <p14:creationId xmlns:p14="http://schemas.microsoft.com/office/powerpoint/2010/main" val="77365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1FA9B-B386-4700-A075-16E0E752CFAC}"/>
              </a:ext>
            </a:extLst>
          </p:cNvPr>
          <p:cNvSpPr>
            <a:spLocks noGrp="1"/>
          </p:cNvSpPr>
          <p:nvPr>
            <p:ph type="title"/>
          </p:nvPr>
        </p:nvSpPr>
        <p:spPr/>
        <p:txBody>
          <a:bodyPr/>
          <a:lstStyle/>
          <a:p>
            <a:r>
              <a:rPr lang="en-US" dirty="0"/>
              <a:t>CPG Development</a:t>
            </a:r>
          </a:p>
        </p:txBody>
      </p:sp>
      <p:sp>
        <p:nvSpPr>
          <p:cNvPr id="3" name="Content Placeholder 2">
            <a:extLst>
              <a:ext uri="{FF2B5EF4-FFF2-40B4-BE49-F238E27FC236}">
                <a16:creationId xmlns:a16="http://schemas.microsoft.com/office/drawing/2014/main" id="{CBCEC8A6-74C4-4EE0-8AA4-6F1A3D1CE328}"/>
              </a:ext>
            </a:extLst>
          </p:cNvPr>
          <p:cNvSpPr>
            <a:spLocks noGrp="1"/>
          </p:cNvSpPr>
          <p:nvPr>
            <p:ph idx="1"/>
          </p:nvPr>
        </p:nvSpPr>
        <p:spPr/>
        <p:txBody>
          <a:bodyPr>
            <a:normAutofit/>
          </a:bodyPr>
          <a:lstStyle/>
          <a:p>
            <a:pPr marL="190500" indent="-190500">
              <a:lnSpc>
                <a:spcPct val="120000"/>
              </a:lnSpc>
              <a:spcBef>
                <a:spcPts val="0"/>
              </a:spcBef>
              <a:spcAft>
                <a:spcPts val="600"/>
              </a:spcAft>
              <a:buClr>
                <a:srgbClr val="C0040F"/>
              </a:buClr>
              <a:buFont typeface="Wingdings" charset="0"/>
              <a:buChar char="§"/>
            </a:pPr>
            <a:r>
              <a:rPr lang="en-US" sz="2000" dirty="0">
                <a:latin typeface="Helvetica" panose="020B0604020202020204" pitchFamily="34" charset="0"/>
                <a:cs typeface="Helvetica" panose="020B0604020202020204" pitchFamily="34" charset="0"/>
              </a:rPr>
              <a:t>Developed using an explicit and transparent </a:t>
            </a:r>
            <a:r>
              <a:rPr lang="en-US" sz="2000" i="1" dirty="0">
                <a:latin typeface="Helvetica" panose="020B0604020202020204" pitchFamily="34" charset="0"/>
                <a:cs typeface="Helvetica" panose="020B0604020202020204" pitchFamily="34" charset="0"/>
              </a:rPr>
              <a:t>a priori </a:t>
            </a:r>
            <a:r>
              <a:rPr lang="en-US" sz="2000" dirty="0">
                <a:latin typeface="Helvetica" panose="020B0604020202020204" pitchFamily="34" charset="0"/>
                <a:cs typeface="Helvetica" panose="020B0604020202020204" pitchFamily="34" charset="0"/>
              </a:rPr>
              <a:t>protocol</a:t>
            </a:r>
          </a:p>
          <a:p>
            <a:pPr marL="190500" indent="-190500">
              <a:lnSpc>
                <a:spcPct val="120000"/>
              </a:lnSpc>
              <a:spcBef>
                <a:spcPts val="0"/>
              </a:spcBef>
              <a:spcAft>
                <a:spcPts val="600"/>
              </a:spcAft>
              <a:buClr>
                <a:srgbClr val="C0040F"/>
              </a:buClr>
              <a:buFont typeface="Wingdings" charset="0"/>
              <a:buChar char="§"/>
            </a:pPr>
            <a:r>
              <a:rPr lang="en-US" sz="2000" dirty="0">
                <a:latin typeface="Helvetica" panose="020B0604020202020204" pitchFamily="34" charset="0"/>
                <a:cs typeface="Helvetica" panose="020B0604020202020204" pitchFamily="34" charset="0"/>
              </a:rPr>
              <a:t>Three systematic literature searches by information specialist (guidelines, SRs, RCTs, lower level evidence as needed)</a:t>
            </a:r>
            <a:r>
              <a:rPr lang="en-US" sz="2000" i="1" dirty="0">
                <a:latin typeface="Helvetica" panose="020B0604020202020204" pitchFamily="34" charset="0"/>
                <a:cs typeface="Helvetica" panose="020B0604020202020204" pitchFamily="34" charset="0"/>
              </a:rPr>
              <a:t> The 21 CPGs, 116 SRs, and 171RCTs were broken down into the 10 key action statement categories. This material was supplemented, as needed, with targeted searches to address specific needs identified in writing the guideline through July, 2016.</a:t>
            </a:r>
            <a:r>
              <a:rPr lang="en-US" sz="2000" b="1" i="1" dirty="0">
                <a:latin typeface="Helvetica" panose="020B0604020202020204" pitchFamily="34" charset="0"/>
                <a:cs typeface="Helvetica" panose="020B0604020202020204" pitchFamily="34" charset="0"/>
              </a:rPr>
              <a:t>  </a:t>
            </a:r>
            <a:r>
              <a:rPr lang="en-US" sz="2000" i="1" dirty="0">
                <a:latin typeface="Helvetica" panose="020B0604020202020204" pitchFamily="34" charset="0"/>
                <a:cs typeface="Helvetica" panose="020B0604020202020204" pitchFamily="34" charset="0"/>
              </a:rPr>
              <a:t>After assessing quality and relevance, we retained 0 of the CPGs, 25 of the SRs, and 48 of the RCTs.</a:t>
            </a:r>
            <a:r>
              <a:rPr lang="en-US" sz="2000" b="1" i="1" dirty="0">
                <a:latin typeface="Helvetica" panose="020B0604020202020204" pitchFamily="34" charset="0"/>
                <a:cs typeface="Helvetica" panose="020B0604020202020204" pitchFamily="34" charset="0"/>
              </a:rPr>
              <a:t>  </a:t>
            </a:r>
            <a:endParaRPr lang="en-US" sz="2000" dirty="0">
              <a:latin typeface="Helvetica" panose="020B0604020202020204" pitchFamily="34" charset="0"/>
              <a:cs typeface="Helvetica" panose="020B0604020202020204" pitchFamily="34" charset="0"/>
            </a:endParaRPr>
          </a:p>
          <a:p>
            <a:pPr marL="190500" indent="-190500">
              <a:lnSpc>
                <a:spcPct val="120000"/>
              </a:lnSpc>
              <a:spcBef>
                <a:spcPts val="0"/>
              </a:spcBef>
              <a:spcAft>
                <a:spcPts val="600"/>
              </a:spcAft>
              <a:buClr>
                <a:srgbClr val="C0040F"/>
              </a:buClr>
              <a:buFont typeface="Wingdings" charset="0"/>
              <a:buChar char="§"/>
            </a:pPr>
            <a:r>
              <a:rPr lang="en-US" sz="2000" dirty="0">
                <a:latin typeface="Helvetica" panose="020B0604020202020204" pitchFamily="34" charset="0"/>
                <a:cs typeface="Helvetica" panose="020B0604020202020204" pitchFamily="34" charset="0"/>
              </a:rPr>
              <a:t>Creation of actionable quality improvement statements based upon the supporting evidence and weighted by the balance of benefit and harm</a:t>
            </a:r>
          </a:p>
          <a:p>
            <a:pPr marL="190500" indent="-190500">
              <a:lnSpc>
                <a:spcPct val="120000"/>
              </a:lnSpc>
              <a:spcBef>
                <a:spcPts val="0"/>
              </a:spcBef>
              <a:spcAft>
                <a:spcPts val="600"/>
              </a:spcAft>
              <a:buClr>
                <a:srgbClr val="C0040F"/>
              </a:buClr>
              <a:buFont typeface="Wingdings" charset="0"/>
              <a:buChar char="§"/>
            </a:pPr>
            <a:r>
              <a:rPr lang="en-US" sz="2000" dirty="0">
                <a:latin typeface="Helvetica" panose="020B0604020202020204" pitchFamily="34" charset="0"/>
                <a:cs typeface="Helvetica" panose="020B0604020202020204" pitchFamily="34" charset="0"/>
              </a:rPr>
              <a:t>Extensive peer review</a:t>
            </a:r>
            <a:endParaRPr lang="en-US" sz="700" dirty="0">
              <a:latin typeface="Helvetica"/>
              <a:cs typeface="Helvetica"/>
            </a:endParaRPr>
          </a:p>
        </p:txBody>
      </p:sp>
    </p:spTree>
    <p:extLst>
      <p:ext uri="{BB962C8B-B14F-4D97-AF65-F5344CB8AC3E}">
        <p14:creationId xmlns:p14="http://schemas.microsoft.com/office/powerpoint/2010/main" val="889510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CD689-06F3-4EF6-98DE-013E5F0E4D97}"/>
              </a:ext>
            </a:extLst>
          </p:cNvPr>
          <p:cNvSpPr>
            <a:spLocks noGrp="1"/>
          </p:cNvSpPr>
          <p:nvPr>
            <p:ph type="title"/>
          </p:nvPr>
        </p:nvSpPr>
        <p:spPr/>
        <p:txBody>
          <a:bodyPr/>
          <a:lstStyle/>
          <a:p>
            <a:r>
              <a:rPr lang="en-US" dirty="0"/>
              <a:t>Purpose</a:t>
            </a:r>
          </a:p>
        </p:txBody>
      </p:sp>
      <p:sp>
        <p:nvSpPr>
          <p:cNvPr id="3" name="Content Placeholder 2">
            <a:extLst>
              <a:ext uri="{FF2B5EF4-FFF2-40B4-BE49-F238E27FC236}">
                <a16:creationId xmlns:a16="http://schemas.microsoft.com/office/drawing/2014/main" id="{D8A9B917-8DF3-4746-8759-8A1FE909CC0D}"/>
              </a:ext>
            </a:extLst>
          </p:cNvPr>
          <p:cNvSpPr>
            <a:spLocks noGrp="1"/>
          </p:cNvSpPr>
          <p:nvPr>
            <p:ph idx="1"/>
          </p:nvPr>
        </p:nvSpPr>
        <p:spPr/>
        <p:txBody>
          <a:bodyPr/>
          <a:lstStyle/>
          <a:p>
            <a:pPr marL="0" indent="0">
              <a:buNone/>
            </a:pPr>
            <a:r>
              <a:rPr lang="en-US" dirty="0">
                <a:latin typeface="Helvetica" panose="020B0604020202020204" pitchFamily="34" charset="0"/>
                <a:cs typeface="Helvetica" panose="020B0604020202020204" pitchFamily="34" charset="0"/>
              </a:rPr>
              <a:t>The primary purpose of this guideline is to provide evidence-based recommendations for clinicians, who either perform rhinoplasty or are involved in the care of a rhinoplasty candidate, as well as to optimize patient care, promote effective diagnosis and therapy, and reduce harmful or unnecessary variations in care. </a:t>
            </a:r>
          </a:p>
          <a:p>
            <a:pPr marL="0" indent="0">
              <a:buNone/>
            </a:pPr>
            <a:endParaRPr lang="en-US" dirty="0"/>
          </a:p>
        </p:txBody>
      </p:sp>
    </p:spTree>
    <p:extLst>
      <p:ext uri="{BB962C8B-B14F-4D97-AF65-F5344CB8AC3E}">
        <p14:creationId xmlns:p14="http://schemas.microsoft.com/office/powerpoint/2010/main" val="51583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2899B-3A76-4E7D-B91B-FE5ADEAFDEB1}"/>
              </a:ext>
            </a:extLst>
          </p:cNvPr>
          <p:cNvSpPr>
            <a:spLocks noGrp="1"/>
          </p:cNvSpPr>
          <p:nvPr>
            <p:ph type="title"/>
          </p:nvPr>
        </p:nvSpPr>
        <p:spPr/>
        <p:txBody>
          <a:bodyPr/>
          <a:lstStyle/>
          <a:p>
            <a:r>
              <a:rPr lang="en-US" dirty="0"/>
              <a:t>Target Population</a:t>
            </a:r>
          </a:p>
        </p:txBody>
      </p:sp>
      <p:sp>
        <p:nvSpPr>
          <p:cNvPr id="3" name="Content Placeholder 2">
            <a:extLst>
              <a:ext uri="{FF2B5EF4-FFF2-40B4-BE49-F238E27FC236}">
                <a16:creationId xmlns:a16="http://schemas.microsoft.com/office/drawing/2014/main" id="{69C1A4AC-ED86-42AF-8AE6-09BE1ED8AE06}"/>
              </a:ext>
            </a:extLst>
          </p:cNvPr>
          <p:cNvSpPr>
            <a:spLocks noGrp="1"/>
          </p:cNvSpPr>
          <p:nvPr>
            <p:ph idx="1"/>
          </p:nvPr>
        </p:nvSpPr>
        <p:spPr/>
        <p:txBody>
          <a:bodyPr/>
          <a:lstStyle/>
          <a:p>
            <a:pPr marL="0" indent="0">
              <a:buNone/>
            </a:pPr>
            <a:r>
              <a:rPr lang="en-US" dirty="0">
                <a:latin typeface="Helvetica" panose="020B0604020202020204" pitchFamily="34" charset="0"/>
                <a:cs typeface="Helvetica" panose="020B0604020202020204" pitchFamily="34" charset="0"/>
              </a:rPr>
              <a:t>The target patient population is all patients age 15 years and older.</a:t>
            </a:r>
          </a:p>
          <a:p>
            <a:pPr marL="0" indent="0">
              <a:buNone/>
            </a:pPr>
            <a:endParaRPr lang="en-US" dirty="0"/>
          </a:p>
        </p:txBody>
      </p:sp>
    </p:spTree>
    <p:extLst>
      <p:ext uri="{BB962C8B-B14F-4D97-AF65-F5344CB8AC3E}">
        <p14:creationId xmlns:p14="http://schemas.microsoft.com/office/powerpoint/2010/main" val="2597157902"/>
      </p:ext>
    </p:extLst>
  </p:cSld>
  <p:clrMapOvr>
    <a:masterClrMapping/>
  </p:clrMapOvr>
</p:sld>
</file>

<file path=ppt/theme/theme1.xml><?xml version="1.0" encoding="utf-8"?>
<a:theme xmlns:a="http://schemas.openxmlformats.org/drawingml/2006/main" name="ACADEMY: Left Bar">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625DAA46-7CA6-B54A-B632-E51B8F2FAFF2}"/>
    </a:ext>
  </a:extLst>
</a:theme>
</file>

<file path=ppt/theme/theme2.xml><?xml version="1.0" encoding="utf-8"?>
<a:theme xmlns:a="http://schemas.openxmlformats.org/drawingml/2006/main" name="ACADEMY: Top Bar">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FF78EB33-F530-C34A-AA2A-D2166A51BA03}"/>
    </a:ext>
  </a:extLst>
</a:theme>
</file>

<file path=ppt/theme/theme3.xml><?xml version="1.0" encoding="utf-8"?>
<a:theme xmlns:a="http://schemas.openxmlformats.org/drawingml/2006/main" name="ACADEMY: Simple">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2E774CA6-D3B7-3A4F-B7DA-589E2CA91FD1}"/>
    </a:ext>
  </a:extLst>
</a:theme>
</file>

<file path=ppt/theme/theme4.xml><?xml version="1.0" encoding="utf-8"?>
<a:theme xmlns:a="http://schemas.openxmlformats.org/drawingml/2006/main" name="FOUNDATION: Large Swirl">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1C210AA4-410A-6E4A-8F8D-A5943EFD2FDB}"/>
    </a:ext>
  </a:extLst>
</a:theme>
</file>

<file path=ppt/theme/theme5.xml><?xml version="1.0" encoding="utf-8"?>
<a:theme xmlns:a="http://schemas.openxmlformats.org/drawingml/2006/main" name="FOUNDATION: Left Bar">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E77987C5-7655-C14E-BCEB-75FB03D87CFF}"/>
    </a:ext>
  </a:extLst>
</a:theme>
</file>

<file path=ppt/theme/theme6.xml><?xml version="1.0" encoding="utf-8"?>
<a:theme xmlns:a="http://schemas.openxmlformats.org/drawingml/2006/main" name="FOUNDATION: Top Bar">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691C7BEB-1B89-584F-8A32-166F02C55882}"/>
    </a:ext>
  </a:extLst>
</a:theme>
</file>

<file path=ppt/theme/theme7.xml><?xml version="1.0" encoding="utf-8"?>
<a:theme xmlns:a="http://schemas.openxmlformats.org/drawingml/2006/main" name="FOUNDATION: Simple">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9DA4169E-AE82-AE48-8A86-CFBF772076C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Academy_Foundation_NewLogo_Template</Template>
  <TotalTime>4297</TotalTime>
  <Words>4407</Words>
  <Application>Microsoft Office PowerPoint</Application>
  <PresentationFormat>Widescreen</PresentationFormat>
  <Paragraphs>277</Paragraphs>
  <Slides>43</Slides>
  <Notes>2</Notes>
  <HiddenSlides>0</HiddenSlides>
  <MMClips>0</MMClips>
  <ScaleCrop>false</ScaleCrop>
  <HeadingPairs>
    <vt:vector size="6" baseType="variant">
      <vt:variant>
        <vt:lpstr>Fonts Used</vt:lpstr>
      </vt:variant>
      <vt:variant>
        <vt:i4>4</vt:i4>
      </vt:variant>
      <vt:variant>
        <vt:lpstr>Theme</vt:lpstr>
      </vt:variant>
      <vt:variant>
        <vt:i4>7</vt:i4>
      </vt:variant>
      <vt:variant>
        <vt:lpstr>Slide Titles</vt:lpstr>
      </vt:variant>
      <vt:variant>
        <vt:i4>43</vt:i4>
      </vt:variant>
    </vt:vector>
  </HeadingPairs>
  <TitlesOfParts>
    <vt:vector size="54" baseType="lpstr">
      <vt:lpstr>Arial</vt:lpstr>
      <vt:lpstr>Calibri</vt:lpstr>
      <vt:lpstr>Helvetica</vt:lpstr>
      <vt:lpstr>Wingdings</vt:lpstr>
      <vt:lpstr>ACADEMY: Left Bar</vt:lpstr>
      <vt:lpstr>ACADEMY: Top Bar</vt:lpstr>
      <vt:lpstr>ACADEMY: Simple</vt:lpstr>
      <vt:lpstr>FOUNDATION: Large Swirl</vt:lpstr>
      <vt:lpstr>FOUNDATION: Left Bar</vt:lpstr>
      <vt:lpstr>FOUNDATION: Top Bar</vt:lpstr>
      <vt:lpstr>FOUNDATION: Simple</vt:lpstr>
      <vt:lpstr>AAO-HNSF Clinical Practice Guideline: Improving Nasal Form and Function After Rhinoplasty</vt:lpstr>
      <vt:lpstr>Disclaimer</vt:lpstr>
      <vt:lpstr>Burden</vt:lpstr>
      <vt:lpstr>Clinical Practice Guideline Development Manual: Third Edition Rosenfeld, Shiffman, and Robertson</vt:lpstr>
      <vt:lpstr>CPG Leadership</vt:lpstr>
      <vt:lpstr>Multi-Disciplinary Panel</vt:lpstr>
      <vt:lpstr>CPG Development</vt:lpstr>
      <vt:lpstr>Purpose</vt:lpstr>
      <vt:lpstr>Target Population</vt:lpstr>
      <vt:lpstr>Strength of Action Terms/Implied Levels of Obligation</vt:lpstr>
      <vt:lpstr>Definitions</vt:lpstr>
      <vt:lpstr>External Peer Review</vt:lpstr>
      <vt:lpstr>Public Comment</vt:lpstr>
      <vt:lpstr>KAS 1: Communicating Expectations</vt:lpstr>
      <vt:lpstr>KAS 1: Communicating Expectations</vt:lpstr>
      <vt:lpstr>KAS 2: Comorbid Conditions</vt:lpstr>
      <vt:lpstr>KAS 2: Comorbid Conditions</vt:lpstr>
      <vt:lpstr>KAS 3: Nasal Airway Obstructions</vt:lpstr>
      <vt:lpstr>KAS 3: Nasal Airway Obstruction</vt:lpstr>
      <vt:lpstr>KAS 4: Preoperative Education</vt:lpstr>
      <vt:lpstr>KAS 4: Preoperative Education</vt:lpstr>
      <vt:lpstr>KAS 5: Counseling for Obstructive Sleep Apnea Patients</vt:lpstr>
      <vt:lpstr>KAS 5: Counseling for Obstructive Sleep Apnea Patients</vt:lpstr>
      <vt:lpstr>KAS 6: Managing Pain and Discomfort</vt:lpstr>
      <vt:lpstr>KAS 6: Managing Pain and Discomfort</vt:lpstr>
      <vt:lpstr>KAS 7: Postoperative Antibiotics</vt:lpstr>
      <vt:lpstr>KAS 7: Postoperative Antibiotics</vt:lpstr>
      <vt:lpstr>KAS 8: Perioperative Steroids</vt:lpstr>
      <vt:lpstr>KAS 8: Perioperative Steroids</vt:lpstr>
      <vt:lpstr>KAS 9: Nasal Packing</vt:lpstr>
      <vt:lpstr>KAS 9: Nasal Packing</vt:lpstr>
      <vt:lpstr>KAS 10: Outcome Assessment</vt:lpstr>
      <vt:lpstr>KAS 10: Outcome Assessment</vt:lpstr>
      <vt:lpstr>Summary of Guideline Key Action Statements</vt:lpstr>
      <vt:lpstr>Research Needs</vt:lpstr>
      <vt:lpstr>Research Needs (cont’d)</vt:lpstr>
      <vt:lpstr>Research Needs (cont’d)</vt:lpstr>
      <vt:lpstr>Research Needs (cont’d)</vt:lpstr>
      <vt:lpstr>Choosing Wisely®</vt:lpstr>
      <vt:lpstr>AAO-HNSF List of 10 Things Physicians and Patients Should Question</vt:lpstr>
      <vt:lpstr>AAO-HNSF List of 10 Things Physicians and Patients Should Question</vt:lpstr>
      <vt:lpstr>Thank you for your attention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Lambie, Erin</dc:creator>
  <cp:lastModifiedBy>Driver, Aubree</cp:lastModifiedBy>
  <cp:revision>13</cp:revision>
  <dcterms:created xsi:type="dcterms:W3CDTF">2018-09-21T13:26:21Z</dcterms:created>
  <dcterms:modified xsi:type="dcterms:W3CDTF">2019-06-24T17:31:31Z</dcterms:modified>
</cp:coreProperties>
</file>