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5.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6.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6" r:id="rId1"/>
    <p:sldMasterId id="2147483661" r:id="rId2"/>
    <p:sldMasterId id="2147483666" r:id="rId3"/>
    <p:sldMasterId id="2147483671" r:id="rId4"/>
    <p:sldMasterId id="2147483677" r:id="rId5"/>
    <p:sldMasterId id="2147483681" r:id="rId6"/>
    <p:sldMasterId id="2147483685" r:id="rId7"/>
  </p:sldMasterIdLst>
  <p:notesMasterIdLst>
    <p:notesMasterId r:id="rId58"/>
  </p:notesMasterIdLst>
  <p:handoutMasterIdLst>
    <p:handoutMasterId r:id="rId59"/>
  </p:handoutMasterIdLst>
  <p:sldIdLst>
    <p:sldId id="259" r:id="rId8"/>
    <p:sldId id="300" r:id="rId9"/>
    <p:sldId id="348" r:id="rId10"/>
    <p:sldId id="265" r:id="rId11"/>
    <p:sldId id="260" r:id="rId12"/>
    <p:sldId id="261" r:id="rId13"/>
    <p:sldId id="262" r:id="rId14"/>
    <p:sldId id="263" r:id="rId15"/>
    <p:sldId id="264"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 id="285" r:id="rId36"/>
    <p:sldId id="286" r:id="rId37"/>
    <p:sldId id="287" r:id="rId38"/>
    <p:sldId id="288" r:id="rId39"/>
    <p:sldId id="289" r:id="rId40"/>
    <p:sldId id="290" r:id="rId41"/>
    <p:sldId id="291" r:id="rId42"/>
    <p:sldId id="349" r:id="rId43"/>
    <p:sldId id="292" r:id="rId44"/>
    <p:sldId id="293" r:id="rId45"/>
    <p:sldId id="294" r:id="rId46"/>
    <p:sldId id="295" r:id="rId47"/>
    <p:sldId id="296" r:id="rId48"/>
    <p:sldId id="297" r:id="rId49"/>
    <p:sldId id="298" r:id="rId50"/>
    <p:sldId id="299" r:id="rId51"/>
    <p:sldId id="342" r:id="rId52"/>
    <p:sldId id="343" r:id="rId53"/>
    <p:sldId id="344" r:id="rId54"/>
    <p:sldId id="347" r:id="rId55"/>
    <p:sldId id="345" r:id="rId56"/>
    <p:sldId id="346" r:id="rId5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D7BBE7A-D60C-48C3-ADF4-6BFF8878FD7D}">
          <p14:sldIdLst>
            <p14:sldId id="259"/>
            <p14:sldId id="300"/>
            <p14:sldId id="348"/>
            <p14:sldId id="265"/>
            <p14:sldId id="260"/>
            <p14:sldId id="261"/>
            <p14:sldId id="262"/>
            <p14:sldId id="263"/>
            <p14:sldId id="264"/>
            <p14:sldId id="266"/>
            <p14:sldId id="267"/>
            <p14:sldId id="268"/>
            <p14:sldId id="269"/>
            <p14:sldId id="270"/>
            <p14:sldId id="271"/>
            <p14:sldId id="272"/>
            <p14:sldId id="273"/>
            <p14:sldId id="274"/>
            <p14:sldId id="275"/>
            <p14:sldId id="276"/>
            <p14:sldId id="277"/>
            <p14:sldId id="278"/>
            <p14:sldId id="279"/>
            <p14:sldId id="280"/>
            <p14:sldId id="281"/>
            <p14:sldId id="282"/>
            <p14:sldId id="283"/>
            <p14:sldId id="284"/>
            <p14:sldId id="285"/>
            <p14:sldId id="286"/>
            <p14:sldId id="287"/>
            <p14:sldId id="288"/>
            <p14:sldId id="289"/>
            <p14:sldId id="290"/>
            <p14:sldId id="291"/>
            <p14:sldId id="349"/>
            <p14:sldId id="292"/>
            <p14:sldId id="293"/>
            <p14:sldId id="294"/>
            <p14:sldId id="295"/>
            <p14:sldId id="296"/>
            <p14:sldId id="297"/>
            <p14:sldId id="298"/>
            <p14:sldId id="299"/>
            <p14:sldId id="342"/>
            <p14:sldId id="343"/>
            <p14:sldId id="344"/>
            <p14:sldId id="347"/>
            <p14:sldId id="345"/>
            <p14:sldId id="346"/>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mbie, Erin" initials="LE" lastIdx="2" clrIdx="0">
    <p:extLst>
      <p:ext uri="{19B8F6BF-5375-455C-9EA6-DF929625EA0E}">
        <p15:presenceInfo xmlns:p15="http://schemas.microsoft.com/office/powerpoint/2012/main" userId="S-1-5-21-1057314620-1865220269-927750060-1398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45"/>
  </p:normalViewPr>
  <p:slideViewPr>
    <p:cSldViewPr snapToGrid="0" snapToObjects="1">
      <p:cViewPr varScale="1">
        <p:scale>
          <a:sx n="99" d="100"/>
          <a:sy n="99" d="100"/>
        </p:scale>
        <p:origin x="72" y="72"/>
      </p:cViewPr>
      <p:guideLst/>
    </p:cSldViewPr>
  </p:slideViewPr>
  <p:notesTextViewPr>
    <p:cViewPr>
      <p:scale>
        <a:sx n="1" d="1"/>
        <a:sy n="1" d="1"/>
      </p:scale>
      <p:origin x="0" y="0"/>
    </p:cViewPr>
  </p:notesTextViewPr>
  <p:notesViewPr>
    <p:cSldViewPr snapToGrid="0" snapToObjects="1">
      <p:cViewPr varScale="1">
        <p:scale>
          <a:sx n="145" d="100"/>
          <a:sy n="145" d="100"/>
        </p:scale>
        <p:origin x="5880" y="19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slide" Target="slides/slide40.xml"/><Relationship Id="rId50" Type="http://schemas.openxmlformats.org/officeDocument/2006/relationships/slide" Target="slides/slide43.xml"/><Relationship Id="rId55" Type="http://schemas.openxmlformats.org/officeDocument/2006/relationships/slide" Target="slides/slide48.xml"/><Relationship Id="rId63" Type="http://schemas.openxmlformats.org/officeDocument/2006/relationships/theme" Target="theme/theme1.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slide" Target="slides/slide13.xml"/><Relationship Id="rId29" Type="http://schemas.openxmlformats.org/officeDocument/2006/relationships/slide" Target="slides/slide22.xml"/><Relationship Id="rId41" Type="http://schemas.openxmlformats.org/officeDocument/2006/relationships/slide" Target="slides/slide34.xml"/><Relationship Id="rId54" Type="http://schemas.openxmlformats.org/officeDocument/2006/relationships/slide" Target="slides/slide47.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slide" Target="slides/slide38.xml"/><Relationship Id="rId53" Type="http://schemas.openxmlformats.org/officeDocument/2006/relationships/slide" Target="slides/slide46.xml"/><Relationship Id="rId58"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49" Type="http://schemas.openxmlformats.org/officeDocument/2006/relationships/slide" Target="slides/slide42.xml"/><Relationship Id="rId57" Type="http://schemas.openxmlformats.org/officeDocument/2006/relationships/slide" Target="slides/slide50.xml"/><Relationship Id="rId61"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slide" Target="slides/slide37.xml"/><Relationship Id="rId52" Type="http://schemas.openxmlformats.org/officeDocument/2006/relationships/slide" Target="slides/slide45.xml"/><Relationship Id="rId60" Type="http://schemas.openxmlformats.org/officeDocument/2006/relationships/commentAuthors" Target="commentAuthor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slide" Target="slides/slide41.xml"/><Relationship Id="rId56" Type="http://schemas.openxmlformats.org/officeDocument/2006/relationships/slide" Target="slides/slide49.xml"/><Relationship Id="rId64" Type="http://schemas.openxmlformats.org/officeDocument/2006/relationships/tableStyles" Target="tableStyles.xml"/><Relationship Id="rId8" Type="http://schemas.openxmlformats.org/officeDocument/2006/relationships/slide" Target="slides/slide1.xml"/><Relationship Id="rId51" Type="http://schemas.openxmlformats.org/officeDocument/2006/relationships/slide" Target="slides/slide44.xml"/><Relationship Id="rId3"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slide" Target="slides/slide39.xml"/><Relationship Id="rId5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320A6B2-B25D-F646-A061-2CFC3C35B0B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AB36EC0-886D-034F-B0E9-26CD3CE0644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5177A77-2B2D-C044-8C89-6828D73A5110}" type="datetimeFigureOut">
              <a:rPr lang="en-US" smtClean="0"/>
              <a:t>6/24/2019</a:t>
            </a:fld>
            <a:endParaRPr lang="en-US"/>
          </a:p>
        </p:txBody>
      </p:sp>
      <p:sp>
        <p:nvSpPr>
          <p:cNvPr id="4" name="Footer Placeholder 3">
            <a:extLst>
              <a:ext uri="{FF2B5EF4-FFF2-40B4-BE49-F238E27FC236}">
                <a16:creationId xmlns:a16="http://schemas.microsoft.com/office/drawing/2014/main" id="{AA6F8C94-0A87-944D-9538-F5EA6230EFA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A26F276E-6643-AE4D-BC90-2880E65713B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53BF595-5011-3445-A1F1-4085370E60F0}" type="slidenum">
              <a:rPr lang="en-US" smtClean="0"/>
              <a:t>‹#›</a:t>
            </a:fld>
            <a:endParaRPr lang="en-US"/>
          </a:p>
        </p:txBody>
      </p:sp>
    </p:spTree>
    <p:extLst>
      <p:ext uri="{BB962C8B-B14F-4D97-AF65-F5344CB8AC3E}">
        <p14:creationId xmlns:p14="http://schemas.microsoft.com/office/powerpoint/2010/main" val="19502196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B91137-0312-9748-99D2-021ED3DC5FC5}" type="datetimeFigureOut">
              <a:rPr lang="en-US" smtClean="0"/>
              <a:t>6/24/2019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FB2B287-2F00-C44E-A09D-DC92986E9D1C}" type="slidenum">
              <a:rPr lang="en-US" smtClean="0"/>
              <a:t>‹#›</a:t>
            </a:fld>
            <a:endParaRPr lang="en-US"/>
          </a:p>
        </p:txBody>
      </p:sp>
    </p:spTree>
    <p:extLst>
      <p:ext uri="{BB962C8B-B14F-4D97-AF65-F5344CB8AC3E}">
        <p14:creationId xmlns:p14="http://schemas.microsoft.com/office/powerpoint/2010/main" val="29258073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73978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tro Slide">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7E42B71-E935-4E4B-9921-980CE5781BF3}"/>
              </a:ext>
            </a:extLst>
          </p:cNvPr>
          <p:cNvSpPr>
            <a:spLocks noGrp="1"/>
          </p:cNvSpPr>
          <p:nvPr>
            <p:ph type="body" idx="1" hasCustomPrompt="1"/>
          </p:nvPr>
        </p:nvSpPr>
        <p:spPr>
          <a:xfrm>
            <a:off x="831850" y="4913509"/>
            <a:ext cx="10515600" cy="558183"/>
          </a:xfrm>
        </p:spPr>
        <p:txBody>
          <a:bodyPr>
            <a:noAutofit/>
          </a:bodyPr>
          <a:lstStyle>
            <a:lvl1pPr marL="0" indent="0" algn="ctr">
              <a:buNone/>
              <a:defRPr sz="4000" b="1">
                <a:solidFill>
                  <a:schemeClr val="accent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Name</a:t>
            </a:r>
          </a:p>
        </p:txBody>
      </p:sp>
      <p:sp>
        <p:nvSpPr>
          <p:cNvPr id="8" name="TextBox 7">
            <a:extLst>
              <a:ext uri="{FF2B5EF4-FFF2-40B4-BE49-F238E27FC236}">
                <a16:creationId xmlns:a16="http://schemas.microsoft.com/office/drawing/2014/main" id="{F1CB05A6-9DE4-4C45-B5AC-6CB3917016BF}"/>
              </a:ext>
            </a:extLst>
          </p:cNvPr>
          <p:cNvSpPr txBox="1"/>
          <p:nvPr userDrawn="1"/>
        </p:nvSpPr>
        <p:spPr>
          <a:xfrm>
            <a:off x="831850" y="3958807"/>
            <a:ext cx="10515600" cy="261610"/>
          </a:xfrm>
          <a:prstGeom prst="rect">
            <a:avLst/>
          </a:prstGeom>
          <a:noFill/>
        </p:spPr>
        <p:txBody>
          <a:bodyPr wrap="square" rtlCol="0">
            <a:spAutoFit/>
          </a:bodyPr>
          <a:lstStyle/>
          <a:p>
            <a:pPr algn="ctr"/>
            <a:r>
              <a:rPr lang="en-US" sz="1100" b="1" i="1" dirty="0">
                <a:solidFill>
                  <a:schemeClr val="accent1"/>
                </a:solidFill>
                <a:latin typeface="Arial" panose="020B0604020202020204" pitchFamily="34" charset="0"/>
                <a:cs typeface="Arial" panose="020B0604020202020204" pitchFamily="34" charset="0"/>
              </a:rPr>
              <a:t>THE GLOBAL LEADER IN OPTIMIZING QUALITY EAR, NOSE, AND THROAT PATIENT CARE</a:t>
            </a:r>
          </a:p>
        </p:txBody>
      </p:sp>
      <p:sp>
        <p:nvSpPr>
          <p:cNvPr id="9" name="Text Placeholder 2">
            <a:extLst>
              <a:ext uri="{FF2B5EF4-FFF2-40B4-BE49-F238E27FC236}">
                <a16:creationId xmlns:a16="http://schemas.microsoft.com/office/drawing/2014/main" id="{BC0A910A-9472-8D4C-95DF-C3351AFC9744}"/>
              </a:ext>
            </a:extLst>
          </p:cNvPr>
          <p:cNvSpPr>
            <a:spLocks noGrp="1"/>
          </p:cNvSpPr>
          <p:nvPr>
            <p:ph type="body" idx="10" hasCustomPrompt="1"/>
          </p:nvPr>
        </p:nvSpPr>
        <p:spPr>
          <a:xfrm>
            <a:off x="831850" y="5514301"/>
            <a:ext cx="10515600" cy="558183"/>
          </a:xfrm>
        </p:spPr>
        <p:txBody>
          <a:bodyPr>
            <a:normAutofit/>
          </a:bodyPr>
          <a:lstStyle>
            <a:lvl1pPr marL="0" indent="0" algn="ctr">
              <a:buNone/>
              <a:defRPr sz="1800" b="0" i="1">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Title</a:t>
            </a:r>
          </a:p>
        </p:txBody>
      </p:sp>
      <p:pic>
        <p:nvPicPr>
          <p:cNvPr id="4" name="Picture 3">
            <a:extLst>
              <a:ext uri="{FF2B5EF4-FFF2-40B4-BE49-F238E27FC236}">
                <a16:creationId xmlns:a16="http://schemas.microsoft.com/office/drawing/2014/main" id="{02C2A52E-3D8E-FE41-A31C-954B1337A873}"/>
              </a:ext>
            </a:extLst>
          </p:cNvPr>
          <p:cNvPicPr>
            <a:picLocks noChangeAspect="1"/>
          </p:cNvPicPr>
          <p:nvPr userDrawn="1"/>
        </p:nvPicPr>
        <p:blipFill>
          <a:blip r:embed="rId2"/>
          <a:stretch>
            <a:fillRect/>
          </a:stretch>
        </p:blipFill>
        <p:spPr>
          <a:xfrm>
            <a:off x="3018535" y="1469487"/>
            <a:ext cx="6142230" cy="2064984"/>
          </a:xfrm>
          <a:prstGeom prst="rect">
            <a:avLst/>
          </a:prstGeom>
        </p:spPr>
      </p:pic>
    </p:spTree>
    <p:extLst>
      <p:ext uri="{BB962C8B-B14F-4D97-AF65-F5344CB8AC3E}">
        <p14:creationId xmlns:p14="http://schemas.microsoft.com/office/powerpoint/2010/main" val="195840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5" name="Picture 4">
            <a:extLst>
              <a:ext uri="{FF2B5EF4-FFF2-40B4-BE49-F238E27FC236}">
                <a16:creationId xmlns:a16="http://schemas.microsoft.com/office/drawing/2014/main" id="{5517E05C-D502-3F4A-B704-AD89C615CC0C}"/>
              </a:ext>
            </a:extLst>
          </p:cNvPr>
          <p:cNvPicPr>
            <a:picLocks noChangeAspect="1"/>
          </p:cNvPicPr>
          <p:nvPr userDrawn="1"/>
        </p:nvPicPr>
        <p:blipFill>
          <a:blip r:embed="rId2"/>
          <a:stretch>
            <a:fillRect/>
          </a:stretch>
        </p:blipFill>
        <p:spPr>
          <a:xfrm>
            <a:off x="4605697" y="294937"/>
            <a:ext cx="2655714" cy="892836"/>
          </a:xfrm>
          <a:prstGeom prst="rect">
            <a:avLst/>
          </a:prstGeom>
        </p:spPr>
      </p:pic>
    </p:spTree>
    <p:extLst>
      <p:ext uri="{BB962C8B-B14F-4D97-AF65-F5344CB8AC3E}">
        <p14:creationId xmlns:p14="http://schemas.microsoft.com/office/powerpoint/2010/main" val="5733988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939561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2A89F90-503B-CC46-B6F2-C6FDFA91C128}"/>
              </a:ext>
            </a:extLst>
          </p:cNvPr>
          <p:cNvPicPr>
            <a:picLocks noChangeAspect="1"/>
          </p:cNvPicPr>
          <p:nvPr userDrawn="1"/>
        </p:nvPicPr>
        <p:blipFill>
          <a:blip r:embed="rId2"/>
          <a:stretch>
            <a:fillRect/>
          </a:stretch>
        </p:blipFill>
        <p:spPr>
          <a:xfrm>
            <a:off x="4605697" y="294937"/>
            <a:ext cx="2655714" cy="892836"/>
          </a:xfrm>
          <a:prstGeom prst="rect">
            <a:avLst/>
          </a:prstGeom>
        </p:spPr>
      </p:pic>
    </p:spTree>
    <p:extLst>
      <p:ext uri="{BB962C8B-B14F-4D97-AF65-F5344CB8AC3E}">
        <p14:creationId xmlns:p14="http://schemas.microsoft.com/office/powerpoint/2010/main" val="31093028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F1CB05A6-9DE4-4C45-B5AC-6CB3917016BF}"/>
              </a:ext>
            </a:extLst>
          </p:cNvPr>
          <p:cNvSpPr txBox="1"/>
          <p:nvPr userDrawn="1"/>
        </p:nvSpPr>
        <p:spPr>
          <a:xfrm>
            <a:off x="831850" y="3958807"/>
            <a:ext cx="10515600" cy="261610"/>
          </a:xfrm>
          <a:prstGeom prst="rect">
            <a:avLst/>
          </a:prstGeom>
          <a:noFill/>
        </p:spPr>
        <p:txBody>
          <a:bodyPr wrap="square" rtlCol="0">
            <a:spAutoFit/>
          </a:bodyPr>
          <a:lstStyle/>
          <a:p>
            <a:pPr algn="ctr"/>
            <a:r>
              <a:rPr lang="en-US" sz="1100" b="1" i="1" dirty="0">
                <a:solidFill>
                  <a:schemeClr val="accent1"/>
                </a:solidFill>
                <a:latin typeface="Arial" panose="020B0604020202020204" pitchFamily="34" charset="0"/>
                <a:cs typeface="Arial" panose="020B0604020202020204" pitchFamily="34" charset="0"/>
              </a:rPr>
              <a:t>THE GLOBAL LEADER IN OPTIMIZING QUALITY EAR, NOSE, AND THROAT PATIENT CARE</a:t>
            </a:r>
          </a:p>
        </p:txBody>
      </p:sp>
      <p:pic>
        <p:nvPicPr>
          <p:cNvPr id="4" name="Picture 3">
            <a:extLst>
              <a:ext uri="{FF2B5EF4-FFF2-40B4-BE49-F238E27FC236}">
                <a16:creationId xmlns:a16="http://schemas.microsoft.com/office/drawing/2014/main" id="{0931108E-F252-EF43-95B2-0C328F59A9EC}"/>
              </a:ext>
            </a:extLst>
          </p:cNvPr>
          <p:cNvPicPr>
            <a:picLocks noChangeAspect="1"/>
          </p:cNvPicPr>
          <p:nvPr userDrawn="1"/>
        </p:nvPicPr>
        <p:blipFill>
          <a:blip r:embed="rId2"/>
          <a:stretch>
            <a:fillRect/>
          </a:stretch>
        </p:blipFill>
        <p:spPr>
          <a:xfrm>
            <a:off x="3018535" y="1469487"/>
            <a:ext cx="6142230" cy="2064984"/>
          </a:xfrm>
          <a:prstGeom prst="rect">
            <a:avLst/>
          </a:prstGeom>
        </p:spPr>
      </p:pic>
    </p:spTree>
    <p:extLst>
      <p:ext uri="{BB962C8B-B14F-4D97-AF65-F5344CB8AC3E}">
        <p14:creationId xmlns:p14="http://schemas.microsoft.com/office/powerpoint/2010/main" val="225253104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4762476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22105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07064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Closing Slide">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F1CB05A6-9DE4-4C45-B5AC-6CB3917016BF}"/>
              </a:ext>
            </a:extLst>
          </p:cNvPr>
          <p:cNvSpPr txBox="1"/>
          <p:nvPr userDrawn="1"/>
        </p:nvSpPr>
        <p:spPr>
          <a:xfrm>
            <a:off x="831850" y="3958807"/>
            <a:ext cx="10515600" cy="261610"/>
          </a:xfrm>
          <a:prstGeom prst="rect">
            <a:avLst/>
          </a:prstGeom>
          <a:noFill/>
        </p:spPr>
        <p:txBody>
          <a:bodyPr wrap="square" rtlCol="0">
            <a:spAutoFit/>
          </a:bodyPr>
          <a:lstStyle/>
          <a:p>
            <a:pPr algn="ctr"/>
            <a:r>
              <a:rPr lang="en-US" sz="1100" b="1" i="1" dirty="0">
                <a:solidFill>
                  <a:schemeClr val="accent1"/>
                </a:solidFill>
                <a:latin typeface="Arial" panose="020B0604020202020204" pitchFamily="34" charset="0"/>
                <a:cs typeface="Arial" panose="020B0604020202020204" pitchFamily="34" charset="0"/>
              </a:rPr>
              <a:t>THE GLOBAL LEADER IN OPTIMIZING QUALITY EAR, NOSE, AND THROAT PATIENT CARE</a:t>
            </a:r>
          </a:p>
        </p:txBody>
      </p:sp>
      <p:pic>
        <p:nvPicPr>
          <p:cNvPr id="4" name="Picture 3">
            <a:extLst>
              <a:ext uri="{FF2B5EF4-FFF2-40B4-BE49-F238E27FC236}">
                <a16:creationId xmlns:a16="http://schemas.microsoft.com/office/drawing/2014/main" id="{0931108E-F252-EF43-95B2-0C328F59A9EC}"/>
              </a:ext>
            </a:extLst>
          </p:cNvPr>
          <p:cNvPicPr>
            <a:picLocks noChangeAspect="1"/>
          </p:cNvPicPr>
          <p:nvPr userDrawn="1"/>
        </p:nvPicPr>
        <p:blipFill>
          <a:blip r:embed="rId2"/>
          <a:stretch>
            <a:fillRect/>
          </a:stretch>
        </p:blipFill>
        <p:spPr>
          <a:xfrm>
            <a:off x="3018535" y="1469487"/>
            <a:ext cx="6142230" cy="2064984"/>
          </a:xfrm>
          <a:prstGeom prst="rect">
            <a:avLst/>
          </a:prstGeom>
        </p:spPr>
      </p:pic>
    </p:spTree>
    <p:extLst>
      <p:ext uri="{BB962C8B-B14F-4D97-AF65-F5344CB8AC3E}">
        <p14:creationId xmlns:p14="http://schemas.microsoft.com/office/powerpoint/2010/main" val="176405600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838896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1408875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3836002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673851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259083341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453758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30297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4501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862757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470923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98024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CB83C-2202-7949-BD9D-39C2CA35C268}"/>
              </a:ext>
            </a:extLst>
          </p:cNvPr>
          <p:cNvSpPr>
            <a:spLocks noGrp="1"/>
          </p:cNvSpPr>
          <p:nvPr>
            <p:ph type="ctrTitle"/>
          </p:nvPr>
        </p:nvSpPr>
        <p:spPr>
          <a:xfrm>
            <a:off x="1524000" y="1727480"/>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AB8D74D-DE02-114E-A95A-CE0DE9B2299B}"/>
              </a:ext>
            </a:extLst>
          </p:cNvPr>
          <p:cNvSpPr>
            <a:spLocks noGrp="1"/>
          </p:cNvSpPr>
          <p:nvPr>
            <p:ph type="subTitle" idx="1"/>
          </p:nvPr>
        </p:nvSpPr>
        <p:spPr>
          <a:xfrm>
            <a:off x="1524000" y="4207155"/>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4244626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C6B1C-D2FE-EA43-A7DD-2B33399C6E5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CDD892-2DCC-8C4E-9739-6A0092BC287B}"/>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90314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457151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2.emf"/><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9.xml"/><Relationship Id="rId2" Type="http://schemas.openxmlformats.org/officeDocument/2006/relationships/slideLayout" Target="../slideLayouts/slideLayout8.xml"/><Relationship Id="rId1" Type="http://schemas.openxmlformats.org/officeDocument/2006/relationships/slideLayout" Target="../slideLayouts/slideLayout7.xml"/><Relationship Id="rId5" Type="http://schemas.openxmlformats.org/officeDocument/2006/relationships/image" Target="../media/image2.emf"/><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image" Target="../media/image1.png"/><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theme" Target="../theme/theme4.xml"/><Relationship Id="rId5" Type="http://schemas.openxmlformats.org/officeDocument/2006/relationships/slideLayout" Target="../slideLayouts/slideLayout14.xml"/><Relationship Id="rId4" Type="http://schemas.openxmlformats.org/officeDocument/2006/relationships/slideLayout" Target="../slideLayouts/slideLayout13.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image" Target="../media/image3.emf"/><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image" Target="../media/image1.png"/><Relationship Id="rId5" Type="http://schemas.openxmlformats.org/officeDocument/2006/relationships/theme" Target="../theme/theme5.xml"/><Relationship Id="rId4"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21.xml"/><Relationship Id="rId2" Type="http://schemas.openxmlformats.org/officeDocument/2006/relationships/slideLayout" Target="../slideLayouts/slideLayout20.xml"/><Relationship Id="rId1" Type="http://schemas.openxmlformats.org/officeDocument/2006/relationships/slideLayout" Target="../slideLayouts/slideLayout19.xml"/><Relationship Id="rId5" Type="http://schemas.openxmlformats.org/officeDocument/2006/relationships/image" Target="../media/image3.emf"/><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24.xml"/><Relationship Id="rId2" Type="http://schemas.openxmlformats.org/officeDocument/2006/relationships/slideLayout" Target="../slideLayouts/slideLayout23.xml"/><Relationship Id="rId1" Type="http://schemas.openxmlformats.org/officeDocument/2006/relationships/slideLayout" Target="../slideLayouts/slideLayout22.xml"/><Relationship Id="rId5" Type="http://schemas.openxmlformats.org/officeDocument/2006/relationships/image" Target="../media/image3.emf"/><Relationship Id="rId4" Type="http://schemas.openxmlformats.org/officeDocument/2006/relationships/theme" Target="../theme/theme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4169539"/>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a:extLst>
              <a:ext uri="{FF2B5EF4-FFF2-40B4-BE49-F238E27FC236}">
                <a16:creationId xmlns:a16="http://schemas.microsoft.com/office/drawing/2014/main" id="{2389E82D-C65B-564B-9F0F-A8EEFB015DB6}"/>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rot="10800000">
            <a:off x="5872037" y="4754526"/>
            <a:ext cx="6488464" cy="3495325"/>
          </a:xfrm>
          <a:prstGeom prst="rect">
            <a:avLst/>
          </a:prstGeom>
        </p:spPr>
      </p:pic>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pic>
        <p:nvPicPr>
          <p:cNvPr id="7" name="Picture 6">
            <a:extLst>
              <a:ext uri="{FF2B5EF4-FFF2-40B4-BE49-F238E27FC236}">
                <a16:creationId xmlns:a16="http://schemas.microsoft.com/office/drawing/2014/main" id="{C4B2E515-58A3-B845-A542-0F4A1C7B51A3}"/>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82600" y="6130960"/>
            <a:ext cx="2100946" cy="494340"/>
          </a:xfrm>
          <a:prstGeom prst="rect">
            <a:avLst/>
          </a:prstGeom>
        </p:spPr>
      </p:pic>
      <p:sp>
        <p:nvSpPr>
          <p:cNvPr id="9" name="Rectangle 8">
            <a:extLst>
              <a:ext uri="{FF2B5EF4-FFF2-40B4-BE49-F238E27FC236}">
                <a16:creationId xmlns:a16="http://schemas.microsoft.com/office/drawing/2014/main" id="{4F00F055-5283-534A-8090-11BBC2FE7CEB}"/>
              </a:ext>
            </a:extLst>
          </p:cNvPr>
          <p:cNvSpPr/>
          <p:nvPr userDrawn="1"/>
        </p:nvSpPr>
        <p:spPr>
          <a:xfrm>
            <a:off x="0" y="0"/>
            <a:ext cx="139148" cy="181916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0DE9F2B-B9C0-DF4B-B3CB-C9D855B068D5}"/>
              </a:ext>
            </a:extLst>
          </p:cNvPr>
          <p:cNvSpPr/>
          <p:nvPr userDrawn="1"/>
        </p:nvSpPr>
        <p:spPr>
          <a:xfrm>
            <a:off x="0" y="1752902"/>
            <a:ext cx="139148" cy="18191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56BEF13-83CB-9F45-8214-D94A1373F3CE}"/>
              </a:ext>
            </a:extLst>
          </p:cNvPr>
          <p:cNvSpPr/>
          <p:nvPr userDrawn="1"/>
        </p:nvSpPr>
        <p:spPr>
          <a:xfrm>
            <a:off x="0" y="3505804"/>
            <a:ext cx="139148" cy="181916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6C55EC9-5236-3C4D-A769-879623B933ED}"/>
              </a:ext>
            </a:extLst>
          </p:cNvPr>
          <p:cNvSpPr/>
          <p:nvPr userDrawn="1"/>
        </p:nvSpPr>
        <p:spPr>
          <a:xfrm>
            <a:off x="0" y="5258706"/>
            <a:ext cx="139148" cy="159929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5792065"/>
      </p:ext>
    </p:extLst>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4169539"/>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pic>
        <p:nvPicPr>
          <p:cNvPr id="7" name="Picture 6">
            <a:extLst>
              <a:ext uri="{FF2B5EF4-FFF2-40B4-BE49-F238E27FC236}">
                <a16:creationId xmlns:a16="http://schemas.microsoft.com/office/drawing/2014/main" id="{C4B2E515-58A3-B845-A542-0F4A1C7B51A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82600" y="6130960"/>
            <a:ext cx="2100946" cy="494340"/>
          </a:xfrm>
          <a:prstGeom prst="rect">
            <a:avLst/>
          </a:prstGeom>
        </p:spPr>
      </p:pic>
      <p:sp>
        <p:nvSpPr>
          <p:cNvPr id="13" name="Rectangle 12">
            <a:extLst>
              <a:ext uri="{FF2B5EF4-FFF2-40B4-BE49-F238E27FC236}">
                <a16:creationId xmlns:a16="http://schemas.microsoft.com/office/drawing/2014/main" id="{F1F5058B-EDC3-3D4A-946F-3AB4886910F6}"/>
              </a:ext>
            </a:extLst>
          </p:cNvPr>
          <p:cNvSpPr/>
          <p:nvPr userDrawn="1"/>
        </p:nvSpPr>
        <p:spPr>
          <a:xfrm rot="5400000">
            <a:off x="1459929" y="-1459931"/>
            <a:ext cx="125898" cy="304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05130CF-3032-9F4F-95AB-68B571332673}"/>
              </a:ext>
            </a:extLst>
          </p:cNvPr>
          <p:cNvSpPr/>
          <p:nvPr userDrawn="1"/>
        </p:nvSpPr>
        <p:spPr>
          <a:xfrm rot="5400000">
            <a:off x="4507930" y="-1462172"/>
            <a:ext cx="125898" cy="305024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7E8D126-7CD4-4540-BA9F-490F567B7B77}"/>
              </a:ext>
            </a:extLst>
          </p:cNvPr>
          <p:cNvSpPr/>
          <p:nvPr userDrawn="1"/>
        </p:nvSpPr>
        <p:spPr>
          <a:xfrm rot="5400000">
            <a:off x="7558170" y="-1459931"/>
            <a:ext cx="125898" cy="304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0C85294-3B3B-FD40-AB49-CE48F0FE5124}"/>
              </a:ext>
            </a:extLst>
          </p:cNvPr>
          <p:cNvSpPr/>
          <p:nvPr userDrawn="1"/>
        </p:nvSpPr>
        <p:spPr>
          <a:xfrm rot="5400000">
            <a:off x="10606171" y="-1462172"/>
            <a:ext cx="125898" cy="305024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9287754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4169539"/>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pic>
        <p:nvPicPr>
          <p:cNvPr id="7" name="Picture 6">
            <a:extLst>
              <a:ext uri="{FF2B5EF4-FFF2-40B4-BE49-F238E27FC236}">
                <a16:creationId xmlns:a16="http://schemas.microsoft.com/office/drawing/2014/main" id="{C4B2E515-58A3-B845-A542-0F4A1C7B51A3}"/>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82600" y="6130960"/>
            <a:ext cx="2100946" cy="494340"/>
          </a:xfrm>
          <a:prstGeom prst="rect">
            <a:avLst/>
          </a:prstGeom>
        </p:spPr>
      </p:pic>
    </p:spTree>
    <p:extLst>
      <p:ext uri="{BB962C8B-B14F-4D97-AF65-F5344CB8AC3E}">
        <p14:creationId xmlns:p14="http://schemas.microsoft.com/office/powerpoint/2010/main" val="3279438133"/>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8" name="Picture 7">
            <a:extLst>
              <a:ext uri="{FF2B5EF4-FFF2-40B4-BE49-F238E27FC236}">
                <a16:creationId xmlns:a16="http://schemas.microsoft.com/office/drawing/2014/main" id="{5069E44C-0297-A148-89BE-5B81D539F599}"/>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257676" y="-528958"/>
            <a:ext cx="16219163" cy="8737239"/>
          </a:xfrm>
          <a:prstGeom prst="rect">
            <a:avLst/>
          </a:prstGeom>
        </p:spPr>
      </p:pic>
    </p:spTree>
    <p:extLst>
      <p:ext uri="{BB962C8B-B14F-4D97-AF65-F5344CB8AC3E}">
        <p14:creationId xmlns:p14="http://schemas.microsoft.com/office/powerpoint/2010/main" val="49008727"/>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395661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a:extLst>
              <a:ext uri="{FF2B5EF4-FFF2-40B4-BE49-F238E27FC236}">
                <a16:creationId xmlns:a16="http://schemas.microsoft.com/office/drawing/2014/main" id="{2389E82D-C65B-564B-9F0F-A8EEFB015DB6}"/>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rot="10800000">
            <a:off x="5872037" y="4754526"/>
            <a:ext cx="6488464" cy="3495325"/>
          </a:xfrm>
          <a:prstGeom prst="rect">
            <a:avLst/>
          </a:prstGeom>
        </p:spPr>
      </p:pic>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sp>
        <p:nvSpPr>
          <p:cNvPr id="9" name="Rectangle 8">
            <a:extLst>
              <a:ext uri="{FF2B5EF4-FFF2-40B4-BE49-F238E27FC236}">
                <a16:creationId xmlns:a16="http://schemas.microsoft.com/office/drawing/2014/main" id="{4F00F055-5283-534A-8090-11BBC2FE7CEB}"/>
              </a:ext>
            </a:extLst>
          </p:cNvPr>
          <p:cNvSpPr/>
          <p:nvPr userDrawn="1"/>
        </p:nvSpPr>
        <p:spPr>
          <a:xfrm>
            <a:off x="0" y="0"/>
            <a:ext cx="139148" cy="181916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0DE9F2B-B9C0-DF4B-B3CB-C9D855B068D5}"/>
              </a:ext>
            </a:extLst>
          </p:cNvPr>
          <p:cNvSpPr/>
          <p:nvPr userDrawn="1"/>
        </p:nvSpPr>
        <p:spPr>
          <a:xfrm>
            <a:off x="0" y="1752902"/>
            <a:ext cx="139148" cy="181916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56BEF13-83CB-9F45-8214-D94A1373F3CE}"/>
              </a:ext>
            </a:extLst>
          </p:cNvPr>
          <p:cNvSpPr/>
          <p:nvPr userDrawn="1"/>
        </p:nvSpPr>
        <p:spPr>
          <a:xfrm>
            <a:off x="0" y="3505804"/>
            <a:ext cx="139148" cy="181916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6C55EC9-5236-3C4D-A769-879623B933ED}"/>
              </a:ext>
            </a:extLst>
          </p:cNvPr>
          <p:cNvSpPr/>
          <p:nvPr userDrawn="1"/>
        </p:nvSpPr>
        <p:spPr>
          <a:xfrm>
            <a:off x="0" y="5258706"/>
            <a:ext cx="139148" cy="1599294"/>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606FAF2C-CBAD-F24A-B180-97C6C5AD7DFD}"/>
              </a:ext>
            </a:extLst>
          </p:cNvPr>
          <p:cNvPicPr>
            <a:picLocks noChangeAspect="1"/>
          </p:cNvPicPr>
          <p:nvPr userDrawn="1"/>
        </p:nvPicPr>
        <p:blipFill>
          <a:blip r:embed="rId7"/>
          <a:stretch>
            <a:fillRect/>
          </a:stretch>
        </p:blipFill>
        <p:spPr>
          <a:xfrm>
            <a:off x="486354" y="5920236"/>
            <a:ext cx="2097192" cy="705064"/>
          </a:xfrm>
          <a:prstGeom prst="rect">
            <a:avLst/>
          </a:prstGeom>
        </p:spPr>
      </p:pic>
    </p:spTree>
    <p:extLst>
      <p:ext uri="{BB962C8B-B14F-4D97-AF65-F5344CB8AC3E}">
        <p14:creationId xmlns:p14="http://schemas.microsoft.com/office/powerpoint/2010/main" val="2391645354"/>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9" r:id="rId4"/>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6"/>
            <a:ext cx="10515600" cy="396333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sp>
        <p:nvSpPr>
          <p:cNvPr id="13" name="Rectangle 12">
            <a:extLst>
              <a:ext uri="{FF2B5EF4-FFF2-40B4-BE49-F238E27FC236}">
                <a16:creationId xmlns:a16="http://schemas.microsoft.com/office/drawing/2014/main" id="{F1F5058B-EDC3-3D4A-946F-3AB4886910F6}"/>
              </a:ext>
            </a:extLst>
          </p:cNvPr>
          <p:cNvSpPr/>
          <p:nvPr userDrawn="1"/>
        </p:nvSpPr>
        <p:spPr>
          <a:xfrm rot="5400000">
            <a:off x="1459929" y="-1459931"/>
            <a:ext cx="125898" cy="304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905130CF-3032-9F4F-95AB-68B571332673}"/>
              </a:ext>
            </a:extLst>
          </p:cNvPr>
          <p:cNvSpPr/>
          <p:nvPr userDrawn="1"/>
        </p:nvSpPr>
        <p:spPr>
          <a:xfrm rot="5400000">
            <a:off x="4507930" y="-1462172"/>
            <a:ext cx="125898" cy="305024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7E8D126-7CD4-4540-BA9F-490F567B7B77}"/>
              </a:ext>
            </a:extLst>
          </p:cNvPr>
          <p:cNvSpPr/>
          <p:nvPr userDrawn="1"/>
        </p:nvSpPr>
        <p:spPr>
          <a:xfrm rot="5400000">
            <a:off x="7558170" y="-1459931"/>
            <a:ext cx="125898" cy="30457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0C85294-3B3B-FD40-AB49-CE48F0FE5124}"/>
              </a:ext>
            </a:extLst>
          </p:cNvPr>
          <p:cNvSpPr/>
          <p:nvPr userDrawn="1"/>
        </p:nvSpPr>
        <p:spPr>
          <a:xfrm rot="5400000">
            <a:off x="10606171" y="-1462172"/>
            <a:ext cx="125898" cy="3050241"/>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61573610-AB7D-E94B-84F9-D1B5F4DBFC72}"/>
              </a:ext>
            </a:extLst>
          </p:cNvPr>
          <p:cNvPicPr>
            <a:picLocks noChangeAspect="1"/>
          </p:cNvPicPr>
          <p:nvPr userDrawn="1"/>
        </p:nvPicPr>
        <p:blipFill>
          <a:blip r:embed="rId5"/>
          <a:stretch>
            <a:fillRect/>
          </a:stretch>
        </p:blipFill>
        <p:spPr>
          <a:xfrm>
            <a:off x="486354" y="5920236"/>
            <a:ext cx="2097192" cy="705064"/>
          </a:xfrm>
          <a:prstGeom prst="rect">
            <a:avLst/>
          </a:prstGeom>
        </p:spPr>
      </p:pic>
    </p:spTree>
    <p:extLst>
      <p:ext uri="{BB962C8B-B14F-4D97-AF65-F5344CB8AC3E}">
        <p14:creationId xmlns:p14="http://schemas.microsoft.com/office/powerpoint/2010/main" val="4087789139"/>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9ED43D-E280-E940-8351-01A77ACD8D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DD0FDC3-E5B6-E84C-BF06-9EC613AAEC1A}"/>
              </a:ext>
            </a:extLst>
          </p:cNvPr>
          <p:cNvSpPr>
            <a:spLocks noGrp="1"/>
          </p:cNvSpPr>
          <p:nvPr>
            <p:ph type="body" idx="1"/>
          </p:nvPr>
        </p:nvSpPr>
        <p:spPr>
          <a:xfrm>
            <a:off x="838200" y="1825625"/>
            <a:ext cx="10515600" cy="3963334"/>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a:extLst>
              <a:ext uri="{FF2B5EF4-FFF2-40B4-BE49-F238E27FC236}">
                <a16:creationId xmlns:a16="http://schemas.microsoft.com/office/drawing/2014/main" id="{8E9A12AC-CD17-5A43-8121-AEDDB035BE09}"/>
              </a:ext>
            </a:extLst>
          </p:cNvPr>
          <p:cNvSpPr/>
          <p:nvPr userDrawn="1"/>
        </p:nvSpPr>
        <p:spPr>
          <a:xfrm>
            <a:off x="4786313" y="6379079"/>
            <a:ext cx="7033471" cy="246221"/>
          </a:xfrm>
          <a:prstGeom prst="rect">
            <a:avLst/>
          </a:prstGeom>
        </p:spPr>
        <p:txBody>
          <a:bodyPr wrap="square">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800" b="1" i="1" dirty="0">
                <a:solidFill>
                  <a:schemeClr val="accent1"/>
                </a:solidFill>
                <a:latin typeface="Arial" panose="020B0604020202020204" pitchFamily="34" charset="0"/>
                <a:ea typeface="Whitney Book" charset="0"/>
                <a:cs typeface="Arial" panose="020B0604020202020204" pitchFamily="34" charset="0"/>
              </a:rPr>
              <a:t>THE GLOBAL LEADER IN OPTIMIZING QUALITY EAR, NOSE, AND THROAT PATIENT CARE   </a:t>
            </a:r>
            <a:r>
              <a:rPr lang="en-US" sz="1000" b="1" dirty="0">
                <a:ln>
                  <a:noFill/>
                </a:ln>
                <a:solidFill>
                  <a:schemeClr val="accent6"/>
                </a:solidFill>
                <a:latin typeface="Arial" panose="020B0604020202020204" pitchFamily="34" charset="0"/>
                <a:ea typeface="Whitney Medium" charset="0"/>
                <a:cs typeface="Arial" panose="020B0604020202020204" pitchFamily="34" charset="0"/>
              </a:rPr>
              <a:t>www.entnet.org</a:t>
            </a:r>
          </a:p>
        </p:txBody>
      </p:sp>
      <p:pic>
        <p:nvPicPr>
          <p:cNvPr id="8" name="Picture 7">
            <a:extLst>
              <a:ext uri="{FF2B5EF4-FFF2-40B4-BE49-F238E27FC236}">
                <a16:creationId xmlns:a16="http://schemas.microsoft.com/office/drawing/2014/main" id="{29A5B91D-F071-FC41-A576-D24CDF427013}"/>
              </a:ext>
            </a:extLst>
          </p:cNvPr>
          <p:cNvPicPr>
            <a:picLocks noChangeAspect="1"/>
          </p:cNvPicPr>
          <p:nvPr userDrawn="1"/>
        </p:nvPicPr>
        <p:blipFill>
          <a:blip r:embed="rId5"/>
          <a:stretch>
            <a:fillRect/>
          </a:stretch>
        </p:blipFill>
        <p:spPr>
          <a:xfrm>
            <a:off x="486354" y="5920236"/>
            <a:ext cx="2097192" cy="705064"/>
          </a:xfrm>
          <a:prstGeom prst="rect">
            <a:avLst/>
          </a:prstGeom>
        </p:spPr>
      </p:pic>
    </p:spTree>
    <p:extLst>
      <p:ext uri="{BB962C8B-B14F-4D97-AF65-F5344CB8AC3E}">
        <p14:creationId xmlns:p14="http://schemas.microsoft.com/office/powerpoint/2010/main" val="2538041229"/>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Lst>
  <p:txStyles>
    <p:titleStyle>
      <a:lvl1pPr algn="l" defTabSz="914400" rtl="0" eaLnBrk="1" latinLnBrk="0" hangingPunct="1">
        <a:lnSpc>
          <a:spcPct val="90000"/>
        </a:lnSpc>
        <a:spcBef>
          <a:spcPct val="0"/>
        </a:spcBef>
        <a:buNone/>
        <a:defRPr sz="4400" b="1" i="0" kern="1200">
          <a:solidFill>
            <a:schemeClr val="accent3"/>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b="0" i="0" kern="1200">
          <a:solidFill>
            <a:schemeClr val="tx2"/>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1"/>
        </a:buClr>
        <a:buFont typeface="Arial" panose="020B0604020202020204" pitchFamily="34" charset="0"/>
        <a:buChar char="•"/>
        <a:defRPr sz="2400" b="0" i="0" kern="1200">
          <a:solidFill>
            <a:schemeClr val="tx2"/>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1"/>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1"/>
        </a:buClr>
        <a:buFont typeface="Arial" panose="020B0604020202020204" pitchFamily="34" charset="0"/>
        <a:buChar char="•"/>
        <a:defRPr sz="1800" b="0" i="0" kern="1200">
          <a:solidFill>
            <a:schemeClr val="tx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hyperlink" Target="http://www.entnet.org/ChoosingWisely" TargetMode="External"/><Relationship Id="rId1" Type="http://schemas.openxmlformats.org/officeDocument/2006/relationships/slideLayout" Target="../slideLayouts/slideLayout16.xml"/></Relationships>
</file>

<file path=ppt/slides/_rels/slide46.xml.rels><?xml version="1.0" encoding="UTF-8" standalone="yes"?>
<Relationships xmlns="http://schemas.openxmlformats.org/package/2006/relationships"><Relationship Id="rId3" Type="http://schemas.openxmlformats.org/officeDocument/2006/relationships/image" Target="../media/image9.gif"/><Relationship Id="rId7" Type="http://schemas.openxmlformats.org/officeDocument/2006/relationships/image" Target="../media/image13.gif"/><Relationship Id="rId2" Type="http://schemas.openxmlformats.org/officeDocument/2006/relationships/image" Target="../media/image8.jpg"/><Relationship Id="rId1" Type="http://schemas.openxmlformats.org/officeDocument/2006/relationships/slideLayout" Target="../slideLayouts/slideLayout16.xml"/><Relationship Id="rId6" Type="http://schemas.openxmlformats.org/officeDocument/2006/relationships/image" Target="../media/image12.gif"/><Relationship Id="rId5" Type="http://schemas.openxmlformats.org/officeDocument/2006/relationships/image" Target="../media/image11.gif"/><Relationship Id="rId4" Type="http://schemas.openxmlformats.org/officeDocument/2006/relationships/image" Target="../media/image10.gif"/></Relationships>
</file>

<file path=ppt/slides/_rels/slide4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14.PNG"/><Relationship Id="rId1" Type="http://schemas.openxmlformats.org/officeDocument/2006/relationships/slideLayout" Target="../slideLayouts/slideLayout16.xml"/><Relationship Id="rId5" Type="http://schemas.openxmlformats.org/officeDocument/2006/relationships/image" Target="../media/image16.gif"/><Relationship Id="rId4" Type="http://schemas.openxmlformats.org/officeDocument/2006/relationships/image" Target="../media/image15.gif"/></Relationships>
</file>

<file path=ppt/slides/_rels/slide48.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image" Target="../media/image8.jpg"/><Relationship Id="rId1" Type="http://schemas.openxmlformats.org/officeDocument/2006/relationships/slideLayout" Target="../slideLayouts/slideLayout1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EFCBF-9893-4131-A13E-5B388A1A5DE2}"/>
              </a:ext>
            </a:extLst>
          </p:cNvPr>
          <p:cNvSpPr>
            <a:spLocks noGrp="1"/>
          </p:cNvSpPr>
          <p:nvPr>
            <p:ph type="ctrTitle"/>
          </p:nvPr>
        </p:nvSpPr>
        <p:spPr/>
        <p:txBody>
          <a:bodyPr>
            <a:normAutofit fontScale="90000"/>
          </a:bodyPr>
          <a:lstStyle/>
          <a:p>
            <a:r>
              <a:rPr lang="en-US" dirty="0"/>
              <a:t>AAO-HNSF</a:t>
            </a:r>
            <a:br>
              <a:rPr lang="en-US" dirty="0"/>
            </a:br>
            <a:r>
              <a:rPr lang="en-US" dirty="0"/>
              <a:t>Clinical Practice Guideline:</a:t>
            </a:r>
            <a:br>
              <a:rPr lang="en-US" dirty="0"/>
            </a:br>
            <a:r>
              <a:rPr lang="en-US" dirty="0"/>
              <a:t>Tinnitus</a:t>
            </a:r>
          </a:p>
        </p:txBody>
      </p:sp>
      <p:sp>
        <p:nvSpPr>
          <p:cNvPr id="3" name="Subtitle 2">
            <a:extLst>
              <a:ext uri="{FF2B5EF4-FFF2-40B4-BE49-F238E27FC236}">
                <a16:creationId xmlns:a16="http://schemas.microsoft.com/office/drawing/2014/main" id="{B2C4624F-39B8-4A6C-9AFC-0F30AED6C43F}"/>
              </a:ext>
            </a:extLst>
          </p:cNvPr>
          <p:cNvSpPr>
            <a:spLocks noGrp="1"/>
          </p:cNvSpPr>
          <p:nvPr>
            <p:ph type="subTitle" idx="1"/>
          </p:nvPr>
        </p:nvSpPr>
        <p:spPr/>
        <p:txBody>
          <a:bodyPr anchor="ctr"/>
          <a:lstStyle/>
          <a:p>
            <a:r>
              <a:rPr lang="en-US" dirty="0"/>
              <a:t>(Published October 2014)</a:t>
            </a:r>
          </a:p>
        </p:txBody>
      </p:sp>
    </p:spTree>
    <p:extLst>
      <p:ext uri="{BB962C8B-B14F-4D97-AF65-F5344CB8AC3E}">
        <p14:creationId xmlns:p14="http://schemas.microsoft.com/office/powerpoint/2010/main" val="2436509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B3460D-711C-4E2E-9BC3-21C5926001CC}"/>
              </a:ext>
            </a:extLst>
          </p:cNvPr>
          <p:cNvSpPr>
            <a:spLocks noGrp="1"/>
          </p:cNvSpPr>
          <p:nvPr>
            <p:ph type="title"/>
          </p:nvPr>
        </p:nvSpPr>
        <p:spPr/>
        <p:txBody>
          <a:bodyPr/>
          <a:lstStyle/>
          <a:p>
            <a:r>
              <a:rPr lang="en-US" dirty="0"/>
              <a:t>Literature Search</a:t>
            </a:r>
          </a:p>
        </p:txBody>
      </p:sp>
      <p:sp>
        <p:nvSpPr>
          <p:cNvPr id="3" name="Content Placeholder 2">
            <a:extLst>
              <a:ext uri="{FF2B5EF4-FFF2-40B4-BE49-F238E27FC236}">
                <a16:creationId xmlns:a16="http://schemas.microsoft.com/office/drawing/2014/main" id="{B4603775-F931-4530-8A1E-AD653B2DBFC5}"/>
              </a:ext>
            </a:extLst>
          </p:cNvPr>
          <p:cNvSpPr>
            <a:spLocks noGrp="1"/>
          </p:cNvSpPr>
          <p:nvPr>
            <p:ph idx="1"/>
          </p:nvPr>
        </p:nvSpPr>
        <p:spPr/>
        <p:txBody>
          <a:bodyPr/>
          <a:lstStyle/>
          <a:p>
            <a:pPr>
              <a:spcBef>
                <a:spcPts val="1200"/>
              </a:spcBef>
              <a:spcAft>
                <a:spcPts val="1200"/>
              </a:spcAft>
              <a:buClr>
                <a:srgbClr val="C0040F"/>
              </a:buClr>
            </a:pPr>
            <a:r>
              <a:rPr lang="en-US" dirty="0">
                <a:latin typeface="Helvetica"/>
                <a:cs typeface="Helvetica"/>
              </a:rPr>
              <a:t>Performed by an information specialist </a:t>
            </a:r>
          </a:p>
          <a:p>
            <a:pPr>
              <a:spcBef>
                <a:spcPts val="1200"/>
              </a:spcBef>
              <a:spcAft>
                <a:spcPts val="1200"/>
              </a:spcAft>
              <a:buClr>
                <a:srgbClr val="C0040F"/>
              </a:buClr>
            </a:pPr>
            <a:r>
              <a:rPr lang="en-US" dirty="0">
                <a:latin typeface="Helvetica"/>
                <a:cs typeface="Helvetica"/>
              </a:rPr>
              <a:t>Clinical Practice Guidelines – 271 identified, 8 included in the final CPG</a:t>
            </a:r>
          </a:p>
          <a:p>
            <a:pPr>
              <a:spcBef>
                <a:spcPts val="1200"/>
              </a:spcBef>
              <a:spcAft>
                <a:spcPts val="1200"/>
              </a:spcAft>
              <a:buClr>
                <a:srgbClr val="C0040F"/>
              </a:buClr>
            </a:pPr>
            <a:r>
              <a:rPr lang="en-US" dirty="0">
                <a:latin typeface="Helvetica"/>
                <a:cs typeface="Helvetica"/>
              </a:rPr>
              <a:t>Systematic Reviews – 621 identified, 71 included in the final CPG</a:t>
            </a:r>
          </a:p>
          <a:p>
            <a:pPr>
              <a:spcBef>
                <a:spcPts val="1200"/>
              </a:spcBef>
              <a:spcAft>
                <a:spcPts val="1200"/>
              </a:spcAft>
              <a:buClr>
                <a:srgbClr val="C0040F"/>
              </a:buClr>
            </a:pPr>
            <a:r>
              <a:rPr lang="en-US" dirty="0">
                <a:latin typeface="Helvetica"/>
                <a:cs typeface="Helvetica"/>
              </a:rPr>
              <a:t>Randomized Controlled Trials – 2046 identified, 232 included in the final CPG</a:t>
            </a:r>
          </a:p>
        </p:txBody>
      </p:sp>
    </p:spTree>
    <p:extLst>
      <p:ext uri="{BB962C8B-B14F-4D97-AF65-F5344CB8AC3E}">
        <p14:creationId xmlns:p14="http://schemas.microsoft.com/office/powerpoint/2010/main" val="4051481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903F0-7481-4BE3-9CE2-6E1F298C768A}"/>
              </a:ext>
            </a:extLst>
          </p:cNvPr>
          <p:cNvSpPr>
            <a:spLocks noGrp="1"/>
          </p:cNvSpPr>
          <p:nvPr>
            <p:ph type="title"/>
          </p:nvPr>
        </p:nvSpPr>
        <p:spPr/>
        <p:txBody>
          <a:bodyPr/>
          <a:lstStyle/>
          <a:p>
            <a:r>
              <a:rPr lang="en-US" dirty="0"/>
              <a:t>External Peer Review</a:t>
            </a:r>
          </a:p>
        </p:txBody>
      </p:sp>
      <p:sp>
        <p:nvSpPr>
          <p:cNvPr id="3" name="Content Placeholder 2">
            <a:extLst>
              <a:ext uri="{FF2B5EF4-FFF2-40B4-BE49-F238E27FC236}">
                <a16:creationId xmlns:a16="http://schemas.microsoft.com/office/drawing/2014/main" id="{3560792F-B536-48D9-89F1-18D296899FA0}"/>
              </a:ext>
            </a:extLst>
          </p:cNvPr>
          <p:cNvSpPr>
            <a:spLocks noGrp="1"/>
          </p:cNvSpPr>
          <p:nvPr>
            <p:ph idx="1"/>
          </p:nvPr>
        </p:nvSpPr>
        <p:spPr/>
        <p:txBody>
          <a:bodyPr>
            <a:normAutofit/>
          </a:bodyPr>
          <a:lstStyle/>
          <a:p>
            <a:r>
              <a:rPr lang="en-US" sz="1600" dirty="0">
                <a:latin typeface="Helvetica"/>
                <a:cs typeface="Helvetica"/>
              </a:rPr>
              <a:t>34 reviewers from the 21 organizations/committees (listed below) submitted 450 comments. Resulted in 178 edits/changes to the draft CPG.</a:t>
            </a:r>
          </a:p>
        </p:txBody>
      </p:sp>
      <p:pic>
        <p:nvPicPr>
          <p:cNvPr id="4" name="table">
            <a:extLst>
              <a:ext uri="{FF2B5EF4-FFF2-40B4-BE49-F238E27FC236}">
                <a16:creationId xmlns:a16="http://schemas.microsoft.com/office/drawing/2014/main" id="{7F8DC707-C5B5-45C8-AFFA-A7598EDA18A6}"/>
              </a:ext>
            </a:extLst>
          </p:cNvPr>
          <p:cNvPicPr>
            <a:picLocks noChangeAspect="1"/>
          </p:cNvPicPr>
          <p:nvPr/>
        </p:nvPicPr>
        <p:blipFill>
          <a:blip r:embed="rId2"/>
          <a:stretch>
            <a:fillRect/>
          </a:stretch>
        </p:blipFill>
        <p:spPr>
          <a:xfrm>
            <a:off x="2535008" y="2311120"/>
            <a:ext cx="7121983" cy="3956610"/>
          </a:xfrm>
          <a:prstGeom prst="rect">
            <a:avLst/>
          </a:prstGeom>
        </p:spPr>
      </p:pic>
    </p:spTree>
    <p:extLst>
      <p:ext uri="{BB962C8B-B14F-4D97-AF65-F5344CB8AC3E}">
        <p14:creationId xmlns:p14="http://schemas.microsoft.com/office/powerpoint/2010/main" val="15739039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0A6A7-8878-4D55-B210-276CAF2CBD15}"/>
              </a:ext>
            </a:extLst>
          </p:cNvPr>
          <p:cNvSpPr>
            <a:spLocks noGrp="1"/>
          </p:cNvSpPr>
          <p:nvPr>
            <p:ph type="title"/>
          </p:nvPr>
        </p:nvSpPr>
        <p:spPr/>
        <p:txBody>
          <a:bodyPr/>
          <a:lstStyle/>
          <a:p>
            <a:r>
              <a:rPr lang="en-US" dirty="0"/>
              <a:t>KAS 1: History &amp; Physical Exam</a:t>
            </a:r>
          </a:p>
        </p:txBody>
      </p:sp>
      <p:sp>
        <p:nvSpPr>
          <p:cNvPr id="3" name="Content Placeholder 2">
            <a:extLst>
              <a:ext uri="{FF2B5EF4-FFF2-40B4-BE49-F238E27FC236}">
                <a16:creationId xmlns:a16="http://schemas.microsoft.com/office/drawing/2014/main" id="{84BFF89F-797B-4B23-BCD7-21E4414CF930}"/>
              </a:ext>
            </a:extLst>
          </p:cNvPr>
          <p:cNvSpPr>
            <a:spLocks noGrp="1"/>
          </p:cNvSpPr>
          <p:nvPr>
            <p:ph idx="1"/>
          </p:nvPr>
        </p:nvSpPr>
        <p:spPr/>
        <p:txBody>
          <a:bodyPr>
            <a:normAutofit/>
          </a:bodyPr>
          <a:lstStyle/>
          <a:p>
            <a:pPr marL="0" indent="0">
              <a:lnSpc>
                <a:spcPct val="120000"/>
              </a:lnSpc>
              <a:spcAft>
                <a:spcPts val="1800"/>
              </a:spcAft>
              <a:buNone/>
            </a:pPr>
            <a:r>
              <a:rPr lang="en-US" sz="1800" b="1" dirty="0">
                <a:latin typeface="Helvetica" pitchFamily="34" charset="0"/>
              </a:rPr>
              <a:t>Clinicians should perform a targeted history and physical examination at the initial evaluation of a patient with presumed primary tinnitus to identify conditions that if promptly identified and managed may relieve tinnitus. </a:t>
            </a:r>
            <a:r>
              <a:rPr lang="en-US" sz="1800" i="1" u="sng" dirty="0">
                <a:latin typeface="Helvetica" pitchFamily="34" charset="0"/>
              </a:rPr>
              <a:t>Recommendation</a:t>
            </a:r>
            <a:r>
              <a:rPr lang="en-US" sz="1800" i="1" dirty="0">
                <a:latin typeface="Helvetica" pitchFamily="34" charset="0"/>
              </a:rPr>
              <a:t> based on observational studies, with a preponderance of benefit over harm. </a:t>
            </a:r>
          </a:p>
          <a:p>
            <a:pPr marL="0" lvl="0" indent="0">
              <a:lnSpc>
                <a:spcPct val="120000"/>
              </a:lnSpc>
              <a:buNone/>
            </a:pPr>
            <a:r>
              <a:rPr lang="en-US" sz="1800" u="sng" dirty="0">
                <a:latin typeface="Helvetica" panose="020B0604020202020204" pitchFamily="34" charset="0"/>
                <a:cs typeface="Helvetica" panose="020B0604020202020204" pitchFamily="34" charset="0"/>
              </a:rPr>
              <a:t>Benefits:</a:t>
            </a:r>
            <a:r>
              <a:rPr lang="en-US" sz="1800" dirty="0">
                <a:latin typeface="Helvetica" panose="020B0604020202020204" pitchFamily="34" charset="0"/>
                <a:cs typeface="Helvetica" panose="020B0604020202020204" pitchFamily="34" charset="0"/>
              </a:rPr>
              <a:t>  </a:t>
            </a:r>
            <a:r>
              <a:rPr lang="en-US" sz="1800" dirty="0">
                <a:latin typeface="Helvetica" pitchFamily="34" charset="0"/>
              </a:rPr>
              <a:t>Identify organic, and potentially treatable, underlying causes (e.g. secondary tinnitus); minimize cost and administrative burden through a targeted approach to history and physical examination; streamline care/increase efficiency; improve patient satisfaction; identify patients with primary tinnitus who may  benefit from further management (as outlined in this guideline)</a:t>
            </a:r>
            <a:endParaRPr lang="en-US" sz="1800" dirty="0">
              <a:latin typeface="Helvetica" panose="020B0604020202020204" pitchFamily="34" charset="0"/>
              <a:cs typeface="Helvetica" panose="020B0604020202020204" pitchFamily="34" charset="0"/>
            </a:endParaRPr>
          </a:p>
          <a:p>
            <a:pPr marL="0" lvl="0" indent="0">
              <a:lnSpc>
                <a:spcPct val="120000"/>
              </a:lnSpc>
              <a:buNone/>
            </a:pPr>
            <a:r>
              <a:rPr lang="en-US" sz="1800" u="sng" dirty="0">
                <a:latin typeface="Helvetica" panose="020B0604020202020204" pitchFamily="34" charset="0"/>
                <a:cs typeface="Helvetica" panose="020B0604020202020204" pitchFamily="34" charset="0"/>
              </a:rPr>
              <a:t>Risks, harms, costs</a:t>
            </a:r>
            <a:r>
              <a:rPr lang="en-US" sz="1800" dirty="0">
                <a:latin typeface="Helvetica" panose="020B0604020202020204" pitchFamily="34" charset="0"/>
                <a:cs typeface="Helvetica" panose="020B0604020202020204" pitchFamily="34" charset="0"/>
              </a:rPr>
              <a:t>: None</a:t>
            </a:r>
            <a:endParaRPr lang="en-US" altLang="en-US" sz="1800" b="1" i="1" dirty="0">
              <a:latin typeface="Helvetica" pitchFamily="34" charset="0"/>
            </a:endParaRPr>
          </a:p>
        </p:txBody>
      </p:sp>
    </p:spTree>
    <p:extLst>
      <p:ext uri="{BB962C8B-B14F-4D97-AF65-F5344CB8AC3E}">
        <p14:creationId xmlns:p14="http://schemas.microsoft.com/office/powerpoint/2010/main" val="3945880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30A6A7-8878-4D55-B210-276CAF2CBD15}"/>
              </a:ext>
            </a:extLst>
          </p:cNvPr>
          <p:cNvSpPr>
            <a:spLocks noGrp="1"/>
          </p:cNvSpPr>
          <p:nvPr>
            <p:ph type="title"/>
          </p:nvPr>
        </p:nvSpPr>
        <p:spPr/>
        <p:txBody>
          <a:bodyPr/>
          <a:lstStyle/>
          <a:p>
            <a:r>
              <a:rPr lang="en-US" dirty="0"/>
              <a:t>KAS 1: History &amp; Physical Exam</a:t>
            </a:r>
          </a:p>
        </p:txBody>
      </p:sp>
      <p:sp>
        <p:nvSpPr>
          <p:cNvPr id="3" name="Content Placeholder 2">
            <a:extLst>
              <a:ext uri="{FF2B5EF4-FFF2-40B4-BE49-F238E27FC236}">
                <a16:creationId xmlns:a16="http://schemas.microsoft.com/office/drawing/2014/main" id="{84BFF89F-797B-4B23-BCD7-21E4414CF930}"/>
              </a:ext>
            </a:extLst>
          </p:cNvPr>
          <p:cNvSpPr>
            <a:spLocks noGrp="1"/>
          </p:cNvSpPr>
          <p:nvPr>
            <p:ph idx="1"/>
          </p:nvPr>
        </p:nvSpPr>
        <p:spPr/>
        <p:txBody>
          <a:bodyPr>
            <a:normAutofit fontScale="92500"/>
          </a:bodyPr>
          <a:lstStyle/>
          <a:p>
            <a:pPr marL="0" indent="0">
              <a:lnSpc>
                <a:spcPct val="120000"/>
              </a:lnSpc>
              <a:spcBef>
                <a:spcPts val="0"/>
              </a:spcBef>
              <a:spcAft>
                <a:spcPts val="600"/>
              </a:spcAft>
              <a:buNone/>
            </a:pPr>
            <a:r>
              <a:rPr lang="en-US" sz="1400" b="1" dirty="0">
                <a:latin typeface="Helvetica" panose="020B0604020202020204" pitchFamily="34" charset="0"/>
                <a:cs typeface="Helvetica" panose="020B0604020202020204" pitchFamily="34" charset="0"/>
              </a:rPr>
              <a:t>Action Statement Profile </a:t>
            </a:r>
          </a:p>
          <a:p>
            <a:pPr marL="0" lv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Quality improvement opportunity</a:t>
            </a:r>
            <a:r>
              <a:rPr lang="en-US" sz="1400" dirty="0">
                <a:latin typeface="Helvetica" panose="020B0604020202020204" pitchFamily="34" charset="0"/>
                <a:cs typeface="Helvetica" panose="020B0604020202020204" pitchFamily="34" charset="0"/>
              </a:rPr>
              <a:t>: To promote a consistent and systematic approach to the initial evaluation of the patient with tinnitus</a:t>
            </a:r>
          </a:p>
          <a:p>
            <a:pPr marL="0" lv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Aggregate evidence quality</a:t>
            </a:r>
            <a:r>
              <a:rPr lang="en-US" sz="1400" dirty="0">
                <a:latin typeface="Helvetica" panose="020B0604020202020204" pitchFamily="34" charset="0"/>
                <a:cs typeface="Helvetica" panose="020B0604020202020204" pitchFamily="34" charset="0"/>
              </a:rPr>
              <a:t>: Grade C, based on observational studies</a:t>
            </a:r>
          </a:p>
          <a:p>
            <a:pPr marL="0" lv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Level of confidence in evidence</a:t>
            </a:r>
            <a:r>
              <a:rPr lang="en-US" sz="1400" dirty="0">
                <a:latin typeface="Helvetica" panose="020B0604020202020204" pitchFamily="34" charset="0"/>
                <a:cs typeface="Helvetica" panose="020B0604020202020204" pitchFamily="34" charset="0"/>
              </a:rPr>
              <a:t>: Moderate, as few if any studies specifically investigate the diagnostic yield or impact of history and examination on tinnitus patients.</a:t>
            </a:r>
          </a:p>
          <a:p>
            <a:pPr marL="0" lv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Benefit-harm assessment</a:t>
            </a:r>
            <a:r>
              <a:rPr lang="en-US" sz="1400" dirty="0">
                <a:latin typeface="Helvetica" panose="020B0604020202020204" pitchFamily="34" charset="0"/>
                <a:cs typeface="Helvetica" panose="020B0604020202020204" pitchFamily="34" charset="0"/>
              </a:rPr>
              <a:t>: Preponderance of benefit</a:t>
            </a:r>
          </a:p>
          <a:p>
            <a:pPr marL="0" lv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Value judgments</a:t>
            </a:r>
            <a:r>
              <a:rPr lang="en-US" sz="1400" dirty="0">
                <a:latin typeface="Helvetica" panose="020B0604020202020204" pitchFamily="34" charset="0"/>
                <a:cs typeface="Helvetica" panose="020B0604020202020204" pitchFamily="34" charset="0"/>
              </a:rPr>
              <a:t>: Perception by the GDG that tinnitus sufferers may not receive thorough evaluations from clinicians; further perception that many clinicians are unaware of the optimal targeted history and physical examination to evaluate a patient with  tinnitus </a:t>
            </a:r>
          </a:p>
          <a:p>
            <a:pPr marL="0" lv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Intentional vagueness</a:t>
            </a:r>
            <a:r>
              <a:rPr lang="en-US" sz="1400" dirty="0">
                <a:latin typeface="Helvetica" panose="020B0604020202020204" pitchFamily="34" charset="0"/>
                <a:cs typeface="Helvetica" panose="020B0604020202020204" pitchFamily="34" charset="0"/>
              </a:rPr>
              <a:t>: The definition of a ‘targeted’ history and physical examination is elaborated upon in the supporting text</a:t>
            </a:r>
          </a:p>
          <a:p>
            <a:pPr marL="0" lv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Role of Patient Preferences</a:t>
            </a:r>
            <a:r>
              <a:rPr lang="en-US" sz="1400" dirty="0">
                <a:latin typeface="Helvetica" panose="020B0604020202020204" pitchFamily="34" charset="0"/>
                <a:cs typeface="Helvetica" panose="020B0604020202020204" pitchFamily="34" charset="0"/>
              </a:rPr>
              <a:t>:  None</a:t>
            </a:r>
          </a:p>
          <a:p>
            <a:pPr marL="0" lv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Exclusions</a:t>
            </a:r>
            <a:r>
              <a:rPr lang="en-US" sz="1400" dirty="0">
                <a:latin typeface="Helvetica" panose="020B0604020202020204" pitchFamily="34" charset="0"/>
                <a:cs typeface="Helvetica" panose="020B0604020202020204" pitchFamily="34" charset="0"/>
              </a:rPr>
              <a:t>: None</a:t>
            </a:r>
          </a:p>
          <a:p>
            <a:pPr marL="0" lv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Policy level</a:t>
            </a:r>
            <a:r>
              <a:rPr lang="en-US" sz="1400" dirty="0">
                <a:latin typeface="Helvetica" panose="020B0604020202020204" pitchFamily="34" charset="0"/>
                <a:cs typeface="Helvetica" panose="020B0604020202020204" pitchFamily="34" charset="0"/>
              </a:rPr>
              <a:t>: Recommendation</a:t>
            </a:r>
          </a:p>
          <a:p>
            <a:pPr marL="0" lv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Differences of opinion</a:t>
            </a:r>
            <a:r>
              <a:rPr lang="en-US" sz="1400" dirty="0">
                <a:latin typeface="Helvetica" panose="020B0604020202020204" pitchFamily="34" charset="0"/>
                <a:cs typeface="Helvetica" panose="020B0604020202020204" pitchFamily="34" charset="0"/>
              </a:rPr>
              <a:t>: None</a:t>
            </a:r>
            <a:endParaRPr lang="en-US" sz="12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39925718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68A24-CF96-48CC-9A02-76DA355EF34F}"/>
              </a:ext>
            </a:extLst>
          </p:cNvPr>
          <p:cNvSpPr>
            <a:spLocks noGrp="1"/>
          </p:cNvSpPr>
          <p:nvPr>
            <p:ph type="title"/>
          </p:nvPr>
        </p:nvSpPr>
        <p:spPr/>
        <p:txBody>
          <a:bodyPr/>
          <a:lstStyle/>
          <a:p>
            <a:r>
              <a:rPr lang="en-US" dirty="0"/>
              <a:t>KAS 2A: Prompt Audiologic Examination</a:t>
            </a:r>
          </a:p>
        </p:txBody>
      </p:sp>
      <p:sp>
        <p:nvSpPr>
          <p:cNvPr id="3" name="Content Placeholder 2">
            <a:extLst>
              <a:ext uri="{FF2B5EF4-FFF2-40B4-BE49-F238E27FC236}">
                <a16:creationId xmlns:a16="http://schemas.microsoft.com/office/drawing/2014/main" id="{5D50AD27-A076-4644-9B23-5DECA63A729C}"/>
              </a:ext>
            </a:extLst>
          </p:cNvPr>
          <p:cNvSpPr>
            <a:spLocks noGrp="1"/>
          </p:cNvSpPr>
          <p:nvPr>
            <p:ph idx="1"/>
          </p:nvPr>
        </p:nvSpPr>
        <p:spPr/>
        <p:txBody>
          <a:bodyPr>
            <a:normAutofit/>
          </a:bodyPr>
          <a:lstStyle/>
          <a:p>
            <a:pPr marL="119063" indent="0">
              <a:lnSpc>
                <a:spcPct val="120000"/>
              </a:lnSpc>
              <a:spcAft>
                <a:spcPts val="1800"/>
              </a:spcAft>
              <a:buNone/>
            </a:pPr>
            <a:r>
              <a:rPr lang="en-US" sz="1800" b="1" dirty="0">
                <a:latin typeface="Helvetica" pitchFamily="34" charset="0"/>
              </a:rPr>
              <a:t>Clinicians should obtain a comprehensive audiologic examination in patients with tinnitus that is unilateral, associated with hearing difficulties, or persistent (≥6months). </a:t>
            </a:r>
            <a:r>
              <a:rPr lang="en-US" sz="1800" i="1" u="sng" dirty="0">
                <a:latin typeface="Helvetica" pitchFamily="34" charset="0"/>
              </a:rPr>
              <a:t>Recommendation</a:t>
            </a:r>
            <a:r>
              <a:rPr lang="en-US" sz="1800" i="1" dirty="0">
                <a:latin typeface="Helvetica" pitchFamily="34" charset="0"/>
              </a:rPr>
              <a:t> based on observational studies, with a preponderance of benefit over risk</a:t>
            </a:r>
          </a:p>
          <a:p>
            <a:pPr marL="119063" indent="0">
              <a:lnSpc>
                <a:spcPct val="120000"/>
              </a:lnSpc>
              <a:buNone/>
            </a:pPr>
            <a:r>
              <a:rPr lang="en-US" sz="1800" u="sng" dirty="0">
                <a:latin typeface="Helvetica" pitchFamily="34" charset="0"/>
                <a:cs typeface="Helvetica" panose="020B0604020202020204" pitchFamily="34" charset="0"/>
              </a:rPr>
              <a:t>Benefits</a:t>
            </a:r>
            <a:r>
              <a:rPr lang="en-US" sz="1800" i="1" dirty="0">
                <a:latin typeface="Helvetica" panose="020B0604020202020204" pitchFamily="34" charset="0"/>
                <a:cs typeface="Helvetica" panose="020B0604020202020204" pitchFamily="34" charset="0"/>
              </a:rPr>
              <a:t>:  </a:t>
            </a:r>
            <a:r>
              <a:rPr lang="en-US" sz="1800" dirty="0">
                <a:latin typeface="Helvetica" pitchFamily="34" charset="0"/>
              </a:rPr>
              <a:t>Prioritize the need for otolaryngologic evaluation (if not already completed) using audiologic criteria; identify hearing loss, which is frequently associated with tinnitus; characterize the nature of hearing loss (conductive, sensorineural, or mixed; unilateral or bilateral); detect hearing loss that may be unsuspected; initiate workup for serious disease that causes unilateral tinnitus and hearing loss (i.e., VS)</a:t>
            </a:r>
          </a:p>
          <a:p>
            <a:pPr marL="119063" indent="0">
              <a:lnSpc>
                <a:spcPct val="120000"/>
              </a:lnSpc>
              <a:buNone/>
            </a:pPr>
            <a:r>
              <a:rPr lang="en-US" sz="1800" u="sng" dirty="0">
                <a:latin typeface="Helvetica" panose="020B0604020202020204" pitchFamily="34" charset="0"/>
                <a:cs typeface="Helvetica" panose="020B0604020202020204" pitchFamily="34" charset="0"/>
              </a:rPr>
              <a:t>Risks, harms, costs</a:t>
            </a:r>
            <a:r>
              <a:rPr lang="en-US" sz="1800" dirty="0">
                <a:latin typeface="Helvetica" panose="020B0604020202020204" pitchFamily="34" charset="0"/>
                <a:cs typeface="Helvetica" panose="020B0604020202020204" pitchFamily="34" charset="0"/>
              </a:rPr>
              <a:t>: </a:t>
            </a:r>
            <a:r>
              <a:rPr lang="en-US" sz="1800" dirty="0">
                <a:latin typeface="Helvetica" pitchFamily="34" charset="0"/>
              </a:rPr>
              <a:t>Direct cost of examination; access to testing; time</a:t>
            </a:r>
            <a:r>
              <a:rPr lang="en-US" sz="1800" u="sng" dirty="0">
                <a:latin typeface="Helvetica" pitchFamily="34" charset="0"/>
              </a:rPr>
              <a:t> </a:t>
            </a:r>
            <a:endParaRPr lang="en-US" sz="1800" i="1" dirty="0">
              <a:latin typeface="Helvetica" pitchFamily="34" charset="0"/>
            </a:endParaRPr>
          </a:p>
        </p:txBody>
      </p:sp>
    </p:spTree>
    <p:extLst>
      <p:ext uri="{BB962C8B-B14F-4D97-AF65-F5344CB8AC3E}">
        <p14:creationId xmlns:p14="http://schemas.microsoft.com/office/powerpoint/2010/main" val="1567120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E68A24-CF96-48CC-9A02-76DA355EF34F}"/>
              </a:ext>
            </a:extLst>
          </p:cNvPr>
          <p:cNvSpPr>
            <a:spLocks noGrp="1"/>
          </p:cNvSpPr>
          <p:nvPr>
            <p:ph type="title"/>
          </p:nvPr>
        </p:nvSpPr>
        <p:spPr/>
        <p:txBody>
          <a:bodyPr/>
          <a:lstStyle/>
          <a:p>
            <a:r>
              <a:rPr lang="en-US" dirty="0"/>
              <a:t>KAS 2A: Prompt Audiologic Examination</a:t>
            </a:r>
          </a:p>
        </p:txBody>
      </p:sp>
      <p:sp>
        <p:nvSpPr>
          <p:cNvPr id="3" name="Content Placeholder 2">
            <a:extLst>
              <a:ext uri="{FF2B5EF4-FFF2-40B4-BE49-F238E27FC236}">
                <a16:creationId xmlns:a16="http://schemas.microsoft.com/office/drawing/2014/main" id="{5D50AD27-A076-4644-9B23-5DECA63A729C}"/>
              </a:ext>
            </a:extLst>
          </p:cNvPr>
          <p:cNvSpPr>
            <a:spLocks noGrp="1"/>
          </p:cNvSpPr>
          <p:nvPr>
            <p:ph idx="1"/>
          </p:nvPr>
        </p:nvSpPr>
        <p:spPr/>
        <p:txBody>
          <a:bodyPr>
            <a:normAutofit fontScale="92500" lnSpcReduction="10000"/>
          </a:bodyPr>
          <a:lstStyle/>
          <a:p>
            <a:pPr marL="0" indent="0">
              <a:lnSpc>
                <a:spcPct val="120000"/>
              </a:lnSpc>
              <a:spcBef>
                <a:spcPts val="0"/>
              </a:spcBef>
              <a:spcAft>
                <a:spcPts val="600"/>
              </a:spcAft>
              <a:buNone/>
            </a:pPr>
            <a:r>
              <a:rPr lang="en-US" sz="1400" b="1" dirty="0">
                <a:latin typeface="Helvetica" panose="020B0604020202020204" pitchFamily="34" charset="0"/>
                <a:cs typeface="Helvetica" panose="020B0604020202020204" pitchFamily="34" charset="0"/>
              </a:rPr>
              <a:t>Action Statement Profile</a:t>
            </a:r>
          </a:p>
          <a:p>
            <a:pPr marL="0" lv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Quality improvement opportunity</a:t>
            </a:r>
            <a:r>
              <a:rPr lang="en-US" sz="1400" dirty="0">
                <a:latin typeface="Helvetica" panose="020B0604020202020204" pitchFamily="34" charset="0"/>
                <a:cs typeface="Helvetica" panose="020B0604020202020204" pitchFamily="34" charset="0"/>
              </a:rPr>
              <a:t>: To address potential underutilization of audiologic testing in patients with tinnitus who are likely to have underlying hearing loss and to avoid delay in such diagnosis.</a:t>
            </a:r>
          </a:p>
          <a:p>
            <a:pPr marL="0" lv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Aggregate evidence quality</a:t>
            </a:r>
            <a:r>
              <a:rPr lang="en-US" sz="1400" dirty="0">
                <a:latin typeface="Helvetica" panose="020B0604020202020204" pitchFamily="34" charset="0"/>
                <a:cs typeface="Helvetica" panose="020B0604020202020204" pitchFamily="34" charset="0"/>
              </a:rPr>
              <a:t>:</a:t>
            </a:r>
            <a:r>
              <a:rPr lang="en-US" sz="1400" b="1" dirty="0">
                <a:latin typeface="Helvetica" panose="020B0604020202020204" pitchFamily="34" charset="0"/>
                <a:cs typeface="Helvetica" panose="020B0604020202020204" pitchFamily="34" charset="0"/>
              </a:rPr>
              <a:t> </a:t>
            </a:r>
            <a:r>
              <a:rPr lang="en-US" sz="1400" dirty="0">
                <a:latin typeface="Helvetica" panose="020B0604020202020204" pitchFamily="34" charset="0"/>
                <a:cs typeface="Helvetica" panose="020B0604020202020204" pitchFamily="34" charset="0"/>
              </a:rPr>
              <a:t>Grade C, based on observational studies</a:t>
            </a:r>
          </a:p>
          <a:p>
            <a:pPr marL="0" lv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Level of confidence in the evidence</a:t>
            </a:r>
            <a:r>
              <a:rPr lang="en-US" sz="1400" dirty="0">
                <a:latin typeface="Helvetica" panose="020B0604020202020204" pitchFamily="34" charset="0"/>
                <a:cs typeface="Helvetica" panose="020B0604020202020204" pitchFamily="34" charset="0"/>
              </a:rPr>
              <a:t>: Moderate, as literature about the impact of prompt audiologic assessment on tinnitus management is scant. </a:t>
            </a:r>
          </a:p>
          <a:p>
            <a:pPr marL="0" lv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Benefit-harm assessment</a:t>
            </a:r>
            <a:r>
              <a:rPr lang="en-US" sz="1400" dirty="0">
                <a:latin typeface="Helvetica" panose="020B0604020202020204" pitchFamily="34" charset="0"/>
                <a:cs typeface="Helvetica" panose="020B0604020202020204" pitchFamily="34" charset="0"/>
              </a:rPr>
              <a:t>: Preponderance of benefit</a:t>
            </a:r>
          </a:p>
          <a:p>
            <a:pPr marL="0" lv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Value judgments:</a:t>
            </a:r>
            <a:r>
              <a:rPr lang="en-US" sz="1400" dirty="0">
                <a:latin typeface="Helvetica" panose="020B0604020202020204" pitchFamily="34" charset="0"/>
                <a:cs typeface="Helvetica" panose="020B0604020202020204" pitchFamily="34" charset="0"/>
              </a:rPr>
              <a:t> None</a:t>
            </a:r>
          </a:p>
          <a:p>
            <a:pPr marL="0" lv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Intentional vagueness:</a:t>
            </a:r>
            <a:r>
              <a:rPr lang="en-US" sz="1400" dirty="0">
                <a:latin typeface="Helvetica" panose="020B0604020202020204" pitchFamily="34" charset="0"/>
                <a:cs typeface="Helvetica" panose="020B0604020202020204" pitchFamily="34" charset="0"/>
              </a:rPr>
              <a:t> The term ‘prompt’ is used to emphasize the importance of ordering a timely test and ensuring it is done, preferable within 4 weeks of assessment</a:t>
            </a:r>
          </a:p>
          <a:p>
            <a:pPr marL="0" lv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Role of Patient Preferences:</a:t>
            </a:r>
            <a:r>
              <a:rPr lang="en-US" sz="1400" dirty="0">
                <a:latin typeface="Helvetica" panose="020B0604020202020204" pitchFamily="34" charset="0"/>
                <a:cs typeface="Helvetica" panose="020B0604020202020204" pitchFamily="34" charset="0"/>
              </a:rPr>
              <a:t> Small; patients may participate in decisions regarding timing of audiogram</a:t>
            </a:r>
          </a:p>
          <a:p>
            <a:pPr marL="0" lv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Exclusions</a:t>
            </a:r>
            <a:r>
              <a:rPr lang="en-US" sz="1400" dirty="0">
                <a:latin typeface="Helvetica" panose="020B0604020202020204" pitchFamily="34" charset="0"/>
                <a:cs typeface="Helvetica" panose="020B0604020202020204" pitchFamily="34" charset="0"/>
              </a:rPr>
              <a:t>: None</a:t>
            </a:r>
          </a:p>
          <a:p>
            <a:pPr marL="0" lv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Policy level:</a:t>
            </a:r>
            <a:r>
              <a:rPr lang="en-US" sz="1400" dirty="0">
                <a:latin typeface="Helvetica" panose="020B0604020202020204" pitchFamily="34" charset="0"/>
                <a:cs typeface="Helvetica" panose="020B0604020202020204" pitchFamily="34" charset="0"/>
              </a:rPr>
              <a:t> Recommendation</a:t>
            </a:r>
          </a:p>
          <a:p>
            <a:pPr marL="0" lvl="0" indent="0">
              <a:lnSpc>
                <a:spcPct val="120000"/>
              </a:lnSpc>
              <a:spcBef>
                <a:spcPts val="0"/>
              </a:spcBef>
              <a:spcAft>
                <a:spcPts val="600"/>
              </a:spcAft>
              <a:buNone/>
            </a:pPr>
            <a:r>
              <a:rPr lang="en-US" sz="1400" u="sng" dirty="0">
                <a:latin typeface="Helvetica" panose="020B0604020202020204" pitchFamily="34" charset="0"/>
                <a:cs typeface="Helvetica" panose="020B0604020202020204" pitchFamily="34" charset="0"/>
              </a:rPr>
              <a:t>Differences of opinion: None</a:t>
            </a:r>
            <a:endParaRPr lang="en-US" sz="14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2248467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CAF7E-7E67-4B33-9319-295BFD6CDA74}"/>
              </a:ext>
            </a:extLst>
          </p:cNvPr>
          <p:cNvSpPr>
            <a:spLocks noGrp="1"/>
          </p:cNvSpPr>
          <p:nvPr>
            <p:ph type="title"/>
          </p:nvPr>
        </p:nvSpPr>
        <p:spPr/>
        <p:txBody>
          <a:bodyPr/>
          <a:lstStyle/>
          <a:p>
            <a:r>
              <a:rPr lang="en-US" dirty="0"/>
              <a:t>KAS 2B: Audiologic Examination</a:t>
            </a:r>
          </a:p>
        </p:txBody>
      </p:sp>
      <p:sp>
        <p:nvSpPr>
          <p:cNvPr id="3" name="Content Placeholder 2">
            <a:extLst>
              <a:ext uri="{FF2B5EF4-FFF2-40B4-BE49-F238E27FC236}">
                <a16:creationId xmlns:a16="http://schemas.microsoft.com/office/drawing/2014/main" id="{476F53CB-E8E0-4C16-A2FA-35F3E6A67109}"/>
              </a:ext>
            </a:extLst>
          </p:cNvPr>
          <p:cNvSpPr>
            <a:spLocks noGrp="1"/>
          </p:cNvSpPr>
          <p:nvPr>
            <p:ph idx="1"/>
          </p:nvPr>
        </p:nvSpPr>
        <p:spPr/>
        <p:txBody>
          <a:bodyPr>
            <a:normAutofit/>
          </a:bodyPr>
          <a:lstStyle/>
          <a:p>
            <a:pPr marL="60325" indent="0">
              <a:lnSpc>
                <a:spcPct val="120000"/>
              </a:lnSpc>
              <a:spcBef>
                <a:spcPts val="0"/>
              </a:spcBef>
              <a:spcAft>
                <a:spcPts val="1800"/>
              </a:spcAft>
              <a:buNone/>
            </a:pPr>
            <a:r>
              <a:rPr lang="en-US" sz="1800" b="1" dirty="0">
                <a:latin typeface="Helvetica" panose="020B0604020202020204" pitchFamily="34" charset="0"/>
                <a:cs typeface="Helvetica" panose="020B0604020202020204" pitchFamily="34" charset="0"/>
              </a:rPr>
              <a:t>Clinicians may obtain an initial comprehensive audiologic examination in patients who present with tinnitus (regardless of laterality, duration, or perceived hearing status). </a:t>
            </a:r>
            <a:r>
              <a:rPr lang="en-US" sz="1800" i="1" u="sng" dirty="0">
                <a:latin typeface="Helvetica" panose="020B0604020202020204" pitchFamily="34" charset="0"/>
                <a:cs typeface="Helvetica" panose="020B0604020202020204" pitchFamily="34" charset="0"/>
              </a:rPr>
              <a:t>Option</a:t>
            </a:r>
            <a:r>
              <a:rPr lang="en-US" sz="1800" i="1" dirty="0">
                <a:latin typeface="Helvetica" panose="020B0604020202020204" pitchFamily="34" charset="0"/>
                <a:cs typeface="Helvetica" panose="020B0604020202020204" pitchFamily="34" charset="0"/>
              </a:rPr>
              <a:t> based on observational studies, with a balance of benefit and harm.</a:t>
            </a:r>
            <a:r>
              <a:rPr lang="en-US" sz="1800" b="1" dirty="0">
                <a:latin typeface="Helvetica" panose="020B0604020202020204" pitchFamily="34" charset="0"/>
                <a:cs typeface="Helvetica" panose="020B0604020202020204" pitchFamily="34" charset="0"/>
              </a:rPr>
              <a:t> </a:t>
            </a:r>
          </a:p>
          <a:p>
            <a:pPr marL="60325" lvl="0" indent="0">
              <a:lnSpc>
                <a:spcPct val="120000"/>
              </a:lnSpc>
              <a:buNone/>
            </a:pPr>
            <a:r>
              <a:rPr lang="en-US" sz="1800" u="sng" dirty="0">
                <a:latin typeface="Helvetica" panose="020B0604020202020204" pitchFamily="34" charset="0"/>
                <a:cs typeface="Helvetica" panose="020B0604020202020204" pitchFamily="34" charset="0"/>
              </a:rPr>
              <a:t>Benefits:</a:t>
            </a:r>
            <a:r>
              <a:rPr lang="en-US" sz="1800" dirty="0">
                <a:latin typeface="Helvetica" panose="020B0604020202020204" pitchFamily="34" charset="0"/>
                <a:cs typeface="Helvetica" panose="020B0604020202020204" pitchFamily="34" charset="0"/>
              </a:rPr>
              <a:t> Detect a hearing loss not perceived by the patient; SNHL, which is a treatable condition commonly associated with tinnitus; identify patients who may be candidates for sound therapy; identify opportunities for patient counseling/education </a:t>
            </a:r>
          </a:p>
          <a:p>
            <a:pPr marL="60325" indent="0">
              <a:lnSpc>
                <a:spcPct val="120000"/>
              </a:lnSpc>
              <a:buNone/>
            </a:pPr>
            <a:r>
              <a:rPr lang="en-US" sz="1800" u="sng" dirty="0">
                <a:latin typeface="Helvetica" panose="020B0604020202020204" pitchFamily="34" charset="0"/>
                <a:cs typeface="Helvetica" panose="020B0604020202020204" pitchFamily="34" charset="0"/>
              </a:rPr>
              <a:t>Risks, harms, costs: </a:t>
            </a:r>
            <a:r>
              <a:rPr lang="en-US" sz="1800" dirty="0">
                <a:latin typeface="Helvetica" panose="020B0604020202020204" pitchFamily="34" charset="0"/>
                <a:cs typeface="Helvetica" panose="020B0604020202020204" pitchFamily="34" charset="0"/>
              </a:rPr>
              <a:t>Direct costs of audiologic testing; detection of minor audiologic Avoidance of unnecessary radiation exposure, avoidance of incidental findings, avoidance of contrast reactions, cost savings</a:t>
            </a:r>
          </a:p>
        </p:txBody>
      </p:sp>
    </p:spTree>
    <p:extLst>
      <p:ext uri="{BB962C8B-B14F-4D97-AF65-F5344CB8AC3E}">
        <p14:creationId xmlns:p14="http://schemas.microsoft.com/office/powerpoint/2010/main" val="2469860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CAF7E-7E67-4B33-9319-295BFD6CDA74}"/>
              </a:ext>
            </a:extLst>
          </p:cNvPr>
          <p:cNvSpPr>
            <a:spLocks noGrp="1"/>
          </p:cNvSpPr>
          <p:nvPr>
            <p:ph type="title"/>
          </p:nvPr>
        </p:nvSpPr>
        <p:spPr/>
        <p:txBody>
          <a:bodyPr/>
          <a:lstStyle/>
          <a:p>
            <a:r>
              <a:rPr lang="en-US" dirty="0"/>
              <a:t>KAS 2B: Audiologic Examination</a:t>
            </a:r>
          </a:p>
        </p:txBody>
      </p:sp>
      <p:sp>
        <p:nvSpPr>
          <p:cNvPr id="3" name="Content Placeholder 2">
            <a:extLst>
              <a:ext uri="{FF2B5EF4-FFF2-40B4-BE49-F238E27FC236}">
                <a16:creationId xmlns:a16="http://schemas.microsoft.com/office/drawing/2014/main" id="{476F53CB-E8E0-4C16-A2FA-35F3E6A67109}"/>
              </a:ext>
            </a:extLst>
          </p:cNvPr>
          <p:cNvSpPr>
            <a:spLocks noGrp="1"/>
          </p:cNvSpPr>
          <p:nvPr>
            <p:ph idx="1"/>
          </p:nvPr>
        </p:nvSpPr>
        <p:spPr/>
        <p:txBody>
          <a:bodyPr>
            <a:normAutofit fontScale="92500" lnSpcReduction="20000"/>
          </a:bodyPr>
          <a:lstStyle/>
          <a:p>
            <a:pPr marL="0" indent="0">
              <a:lnSpc>
                <a:spcPct val="120000"/>
              </a:lnSpc>
              <a:spcBef>
                <a:spcPts val="0"/>
              </a:spcBef>
              <a:spcAft>
                <a:spcPts val="600"/>
              </a:spcAft>
              <a:buNone/>
            </a:pPr>
            <a:r>
              <a:rPr lang="en-US" sz="1500" b="1" dirty="0">
                <a:latin typeface="Helvetica" panose="020B0604020202020204" pitchFamily="34" charset="0"/>
                <a:cs typeface="Helvetica" panose="020B0604020202020204" pitchFamily="34" charset="0"/>
              </a:rPr>
              <a:t>Action Statement Profile</a:t>
            </a:r>
          </a:p>
          <a:p>
            <a:pPr marL="0" lvl="0" indent="0">
              <a:lnSpc>
                <a:spcPct val="120000"/>
              </a:lnSpc>
              <a:spcBef>
                <a:spcPts val="0"/>
              </a:spcBef>
              <a:spcAft>
                <a:spcPts val="600"/>
              </a:spcAft>
              <a:buNone/>
            </a:pPr>
            <a:r>
              <a:rPr lang="en-US" sz="1500" u="sng" dirty="0">
                <a:latin typeface="Helvetica" pitchFamily="34" charset="0"/>
              </a:rPr>
              <a:t>Quality improvement opportunities</a:t>
            </a:r>
            <a:r>
              <a:rPr lang="en-US" sz="1500" dirty="0">
                <a:latin typeface="Helvetica" pitchFamily="34" charset="0"/>
              </a:rPr>
              <a:t>:  To promote awareness of hearing loss associated with tinnitus, even in patients who do not have unilateral tinnitus or hearing difficulties, and to emphasize that clinicians do not have to wait 6 months before obtaining an audiogram if deemed appropriate.</a:t>
            </a:r>
          </a:p>
          <a:p>
            <a:pPr marL="0" lvl="0" indent="0">
              <a:lnSpc>
                <a:spcPct val="120000"/>
              </a:lnSpc>
              <a:spcBef>
                <a:spcPts val="0"/>
              </a:spcBef>
              <a:spcAft>
                <a:spcPts val="600"/>
              </a:spcAft>
              <a:buNone/>
            </a:pPr>
            <a:r>
              <a:rPr lang="en-US" sz="1500" u="sng" dirty="0">
                <a:latin typeface="Helvetica" pitchFamily="34" charset="0"/>
              </a:rPr>
              <a:t>Aggregate evidence quality</a:t>
            </a:r>
            <a:r>
              <a:rPr lang="en-US" sz="1500" dirty="0">
                <a:latin typeface="Helvetica" pitchFamily="34" charset="0"/>
              </a:rPr>
              <a:t>: Grade C, based on observational studies and prevalence of HL in randomized controlled trials of tinnitus therapy</a:t>
            </a:r>
          </a:p>
          <a:p>
            <a:pPr marL="0" lvl="0" indent="0">
              <a:lnSpc>
                <a:spcPct val="120000"/>
              </a:lnSpc>
              <a:spcBef>
                <a:spcPts val="0"/>
              </a:spcBef>
              <a:spcAft>
                <a:spcPts val="600"/>
              </a:spcAft>
              <a:buNone/>
            </a:pPr>
            <a:r>
              <a:rPr lang="en-US" sz="1500" u="sng" dirty="0">
                <a:latin typeface="Helvetica" pitchFamily="34" charset="0"/>
              </a:rPr>
              <a:t>Level of confidence in the evidence</a:t>
            </a:r>
            <a:r>
              <a:rPr lang="en-US" sz="1500" dirty="0">
                <a:latin typeface="Helvetica" pitchFamily="34" charset="0"/>
              </a:rPr>
              <a:t>: High</a:t>
            </a:r>
          </a:p>
          <a:p>
            <a:pPr marL="0" lvl="0" indent="0">
              <a:lnSpc>
                <a:spcPct val="120000"/>
              </a:lnSpc>
              <a:spcBef>
                <a:spcPts val="0"/>
              </a:spcBef>
              <a:spcAft>
                <a:spcPts val="600"/>
              </a:spcAft>
              <a:buNone/>
            </a:pPr>
            <a:r>
              <a:rPr lang="en-US" sz="1500" u="sng" dirty="0">
                <a:latin typeface="Helvetica" pitchFamily="34" charset="0"/>
              </a:rPr>
              <a:t>Benefit-harm assessment</a:t>
            </a:r>
            <a:r>
              <a:rPr lang="en-US" sz="1500" dirty="0">
                <a:latin typeface="Helvetica" pitchFamily="34" charset="0"/>
              </a:rPr>
              <a:t>:</a:t>
            </a:r>
            <a:r>
              <a:rPr lang="en-US" sz="1500" b="1" dirty="0">
                <a:latin typeface="Helvetica" pitchFamily="34" charset="0"/>
              </a:rPr>
              <a:t> </a:t>
            </a:r>
            <a:r>
              <a:rPr lang="en-US" sz="1500" dirty="0">
                <a:latin typeface="Helvetica" pitchFamily="34" charset="0"/>
              </a:rPr>
              <a:t>Equilibrium</a:t>
            </a:r>
          </a:p>
          <a:p>
            <a:pPr marL="0" lvl="0" indent="0">
              <a:lnSpc>
                <a:spcPct val="120000"/>
              </a:lnSpc>
              <a:spcBef>
                <a:spcPts val="0"/>
              </a:spcBef>
              <a:spcAft>
                <a:spcPts val="600"/>
              </a:spcAft>
              <a:buNone/>
            </a:pPr>
            <a:r>
              <a:rPr lang="en-US" sz="1500" u="sng" dirty="0">
                <a:latin typeface="Helvetica" pitchFamily="34" charset="0"/>
              </a:rPr>
              <a:t>Value judgments</a:t>
            </a:r>
            <a:r>
              <a:rPr lang="en-US" sz="1500" dirty="0">
                <a:latin typeface="Helvetica" pitchFamily="34" charset="0"/>
              </a:rPr>
              <a:t>:</a:t>
            </a:r>
            <a:r>
              <a:rPr lang="en-US" sz="1500" b="1" dirty="0">
                <a:latin typeface="Helvetica" pitchFamily="34" charset="0"/>
              </a:rPr>
              <a:t> </a:t>
            </a:r>
            <a:r>
              <a:rPr lang="en-US" sz="1500" dirty="0">
                <a:latin typeface="Helvetica" pitchFamily="34" charset="0"/>
              </a:rPr>
              <a:t>None</a:t>
            </a:r>
          </a:p>
          <a:p>
            <a:pPr marL="0" lvl="0" indent="0">
              <a:lnSpc>
                <a:spcPct val="120000"/>
              </a:lnSpc>
              <a:spcBef>
                <a:spcPts val="0"/>
              </a:spcBef>
              <a:spcAft>
                <a:spcPts val="600"/>
              </a:spcAft>
              <a:buNone/>
            </a:pPr>
            <a:r>
              <a:rPr lang="en-US" sz="1500" u="sng" dirty="0">
                <a:latin typeface="Helvetica" pitchFamily="34" charset="0"/>
              </a:rPr>
              <a:t>Intentional vagueness</a:t>
            </a:r>
            <a:r>
              <a:rPr lang="en-US" sz="1500" dirty="0">
                <a:latin typeface="Helvetica" pitchFamily="34" charset="0"/>
              </a:rPr>
              <a:t>: None</a:t>
            </a:r>
          </a:p>
          <a:p>
            <a:pPr marL="0" lvl="0" indent="0">
              <a:lnSpc>
                <a:spcPct val="120000"/>
              </a:lnSpc>
              <a:spcBef>
                <a:spcPts val="0"/>
              </a:spcBef>
              <a:spcAft>
                <a:spcPts val="600"/>
              </a:spcAft>
              <a:buNone/>
            </a:pPr>
            <a:r>
              <a:rPr lang="en-US" sz="1500" u="sng" dirty="0">
                <a:latin typeface="Helvetica" pitchFamily="34" charset="0"/>
              </a:rPr>
              <a:t>Role of patient preferences</a:t>
            </a:r>
            <a:r>
              <a:rPr lang="en-US" sz="1500" dirty="0">
                <a:latin typeface="Helvetica" pitchFamily="34" charset="0"/>
              </a:rPr>
              <a:t>: Large role for shared-decision making to proceed with audiologic examination</a:t>
            </a:r>
          </a:p>
          <a:p>
            <a:pPr marL="0" lvl="0" indent="0">
              <a:lnSpc>
                <a:spcPct val="120000"/>
              </a:lnSpc>
              <a:spcBef>
                <a:spcPts val="0"/>
              </a:spcBef>
              <a:spcAft>
                <a:spcPts val="600"/>
              </a:spcAft>
              <a:buNone/>
            </a:pPr>
            <a:r>
              <a:rPr lang="en-US" sz="1500" u="sng" dirty="0">
                <a:latin typeface="Helvetica" pitchFamily="34" charset="0"/>
              </a:rPr>
              <a:t>Exclusions</a:t>
            </a:r>
            <a:r>
              <a:rPr lang="en-US" sz="1500" dirty="0">
                <a:latin typeface="Helvetica" pitchFamily="34" charset="0"/>
              </a:rPr>
              <a:t>: None</a:t>
            </a:r>
          </a:p>
          <a:p>
            <a:pPr marL="0" lvl="0" indent="0">
              <a:lnSpc>
                <a:spcPct val="120000"/>
              </a:lnSpc>
              <a:spcBef>
                <a:spcPts val="0"/>
              </a:spcBef>
              <a:spcAft>
                <a:spcPts val="600"/>
              </a:spcAft>
              <a:buNone/>
            </a:pPr>
            <a:r>
              <a:rPr lang="en-US" sz="1500" u="sng" dirty="0">
                <a:latin typeface="Helvetica" pitchFamily="34" charset="0"/>
              </a:rPr>
              <a:t>Policy level: Option</a:t>
            </a:r>
            <a:endParaRPr lang="en-US" sz="1500" dirty="0">
              <a:latin typeface="Helvetica" pitchFamily="34" charset="0"/>
            </a:endParaRPr>
          </a:p>
          <a:p>
            <a:pPr marL="0" lvl="0" indent="0">
              <a:lnSpc>
                <a:spcPct val="120000"/>
              </a:lnSpc>
              <a:spcBef>
                <a:spcPts val="0"/>
              </a:spcBef>
              <a:spcAft>
                <a:spcPts val="600"/>
              </a:spcAft>
              <a:buNone/>
            </a:pPr>
            <a:r>
              <a:rPr lang="en-US" sz="1500" u="sng" dirty="0">
                <a:latin typeface="Helvetica" pitchFamily="34" charset="0"/>
              </a:rPr>
              <a:t>Differences of opinion: </a:t>
            </a:r>
            <a:r>
              <a:rPr lang="en-US" sz="1500" dirty="0">
                <a:latin typeface="Helvetica" pitchFamily="34" charset="0"/>
              </a:rPr>
              <a:t>None</a:t>
            </a:r>
            <a:endParaRPr lang="en-US" sz="1200" dirty="0">
              <a:latin typeface="Helvetica" pitchFamily="34" charset="0"/>
            </a:endParaRPr>
          </a:p>
        </p:txBody>
      </p:sp>
    </p:spTree>
    <p:extLst>
      <p:ext uri="{BB962C8B-B14F-4D97-AF65-F5344CB8AC3E}">
        <p14:creationId xmlns:p14="http://schemas.microsoft.com/office/powerpoint/2010/main" val="23056097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12541-B9F1-4736-A90A-9DC38928E370}"/>
              </a:ext>
            </a:extLst>
          </p:cNvPr>
          <p:cNvSpPr>
            <a:spLocks noGrp="1"/>
          </p:cNvSpPr>
          <p:nvPr>
            <p:ph type="title"/>
          </p:nvPr>
        </p:nvSpPr>
        <p:spPr/>
        <p:txBody>
          <a:bodyPr/>
          <a:lstStyle/>
          <a:p>
            <a:r>
              <a:rPr lang="en-US" dirty="0"/>
              <a:t>KAS 3: Imaging Studies</a:t>
            </a:r>
          </a:p>
        </p:txBody>
      </p:sp>
      <p:sp>
        <p:nvSpPr>
          <p:cNvPr id="3" name="Content Placeholder 2">
            <a:extLst>
              <a:ext uri="{FF2B5EF4-FFF2-40B4-BE49-F238E27FC236}">
                <a16:creationId xmlns:a16="http://schemas.microsoft.com/office/drawing/2014/main" id="{32961AB2-A2A4-4FD6-AC07-1F6CE5DC7CC7}"/>
              </a:ext>
            </a:extLst>
          </p:cNvPr>
          <p:cNvSpPr>
            <a:spLocks noGrp="1"/>
          </p:cNvSpPr>
          <p:nvPr>
            <p:ph idx="1"/>
          </p:nvPr>
        </p:nvSpPr>
        <p:spPr/>
        <p:txBody>
          <a:bodyPr>
            <a:noAutofit/>
          </a:bodyPr>
          <a:lstStyle/>
          <a:p>
            <a:pPr marL="0" indent="0">
              <a:lnSpc>
                <a:spcPct val="120000"/>
              </a:lnSpc>
              <a:spcBef>
                <a:spcPts val="0"/>
              </a:spcBef>
              <a:spcAft>
                <a:spcPts val="1800"/>
              </a:spcAft>
              <a:buNone/>
            </a:pPr>
            <a:r>
              <a:rPr lang="en-US" sz="1800" b="1" dirty="0">
                <a:latin typeface="Helvetica" panose="020B0604020202020204" pitchFamily="34" charset="0"/>
                <a:cs typeface="Helvetica" panose="020B0604020202020204" pitchFamily="34" charset="0"/>
              </a:rPr>
              <a:t>Clinicians should not obtain imaging studies of the head and neck in patients with tinnitus, specifically to evaluate the tinnitus, unless they have one or more of the following: tinnitus that localizes to one ear, pulsatile tinnitus, focal neurological abnormalities, or asymmetric hearing loss. </a:t>
            </a:r>
            <a:r>
              <a:rPr lang="en-US" sz="1800" i="1" u="sng" dirty="0">
                <a:latin typeface="Helvetica" panose="020B0604020202020204" pitchFamily="34" charset="0"/>
                <a:cs typeface="Helvetica" panose="020B0604020202020204" pitchFamily="34" charset="0"/>
              </a:rPr>
              <a:t>Strong recommendation against</a:t>
            </a:r>
            <a:r>
              <a:rPr lang="en-US" sz="1800" i="1" dirty="0">
                <a:latin typeface="Helvetica" panose="020B0604020202020204" pitchFamily="34" charset="0"/>
                <a:cs typeface="Helvetica" panose="020B0604020202020204" pitchFamily="34" charset="0"/>
              </a:rPr>
              <a:t> based on observational studies, with a preponderance of benefit over harm.</a:t>
            </a:r>
            <a:endParaRPr lang="en-US" sz="1800" dirty="0">
              <a:latin typeface="Helvetica" panose="020B0604020202020204" pitchFamily="34" charset="0"/>
              <a:cs typeface="Helvetica" panose="020B0604020202020204" pitchFamily="34" charset="0"/>
            </a:endParaRPr>
          </a:p>
          <a:p>
            <a:pPr marL="0" indent="0">
              <a:lnSpc>
                <a:spcPct val="120000"/>
              </a:lnSpc>
              <a:buNone/>
            </a:pPr>
            <a:r>
              <a:rPr lang="en-US" sz="1800" u="sng" dirty="0">
                <a:latin typeface="Helvetica" panose="020B0604020202020204" pitchFamily="34" charset="0"/>
                <a:cs typeface="Helvetica" panose="020B0604020202020204" pitchFamily="34" charset="0"/>
              </a:rPr>
              <a:t>Benefits:</a:t>
            </a:r>
            <a:r>
              <a:rPr lang="en-US" sz="1800" dirty="0">
                <a:latin typeface="Helvetica" panose="020B0604020202020204" pitchFamily="34" charset="0"/>
                <a:cs typeface="Helvetica" panose="020B0604020202020204" pitchFamily="34" charset="0"/>
              </a:rPr>
              <a:t>  </a:t>
            </a:r>
            <a:r>
              <a:rPr lang="en-US" sz="1800" dirty="0"/>
              <a:t>Avoid testing with low yield; avoid harms of unnecessary tests (radiation, contrast, cost); avoid test anxiety; avoid detecting subclinical, incidental findings</a:t>
            </a:r>
            <a:endParaRPr lang="en-US" sz="1800" u="sng" dirty="0">
              <a:latin typeface="Helvetica" panose="020B0604020202020204" pitchFamily="34" charset="0"/>
              <a:cs typeface="Helvetica" panose="020B0604020202020204" pitchFamily="34" charset="0"/>
            </a:endParaRPr>
          </a:p>
          <a:p>
            <a:pPr marL="0" lvl="0" indent="0">
              <a:lnSpc>
                <a:spcPct val="120000"/>
              </a:lnSpc>
              <a:buNone/>
            </a:pPr>
            <a:r>
              <a:rPr lang="en-US" sz="1800" u="sng" dirty="0">
                <a:latin typeface="Helvetica" panose="020B0604020202020204" pitchFamily="34" charset="0"/>
                <a:cs typeface="Helvetica" panose="020B0604020202020204" pitchFamily="34" charset="0"/>
              </a:rPr>
              <a:t>Risks, harms, costs: </a:t>
            </a:r>
            <a:r>
              <a:rPr lang="en-US" sz="1800" dirty="0"/>
              <a:t>Slight chance of missed diagnosis; relatively high costs and limited access to certain types of imaging studies</a:t>
            </a:r>
            <a:endParaRPr lang="en-US" sz="1800"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1313130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12541-B9F1-4736-A90A-9DC38928E370}"/>
              </a:ext>
            </a:extLst>
          </p:cNvPr>
          <p:cNvSpPr>
            <a:spLocks noGrp="1"/>
          </p:cNvSpPr>
          <p:nvPr>
            <p:ph type="title"/>
          </p:nvPr>
        </p:nvSpPr>
        <p:spPr/>
        <p:txBody>
          <a:bodyPr/>
          <a:lstStyle/>
          <a:p>
            <a:r>
              <a:rPr lang="en-US" dirty="0"/>
              <a:t>KAS 3: Imaging Studies</a:t>
            </a:r>
          </a:p>
        </p:txBody>
      </p:sp>
      <p:sp>
        <p:nvSpPr>
          <p:cNvPr id="3" name="Content Placeholder 2">
            <a:extLst>
              <a:ext uri="{FF2B5EF4-FFF2-40B4-BE49-F238E27FC236}">
                <a16:creationId xmlns:a16="http://schemas.microsoft.com/office/drawing/2014/main" id="{32961AB2-A2A4-4FD6-AC07-1F6CE5DC7CC7}"/>
              </a:ext>
            </a:extLst>
          </p:cNvPr>
          <p:cNvSpPr>
            <a:spLocks noGrp="1"/>
          </p:cNvSpPr>
          <p:nvPr>
            <p:ph idx="1"/>
          </p:nvPr>
        </p:nvSpPr>
        <p:spPr/>
        <p:txBody>
          <a:bodyPr>
            <a:normAutofit lnSpcReduction="10000"/>
          </a:bodyPr>
          <a:lstStyle/>
          <a:p>
            <a:pPr marL="0" indent="0">
              <a:lnSpc>
                <a:spcPct val="100000"/>
              </a:lnSpc>
              <a:spcBef>
                <a:spcPts val="0"/>
              </a:spcBef>
              <a:spcAft>
                <a:spcPts val="600"/>
              </a:spcAft>
              <a:buNone/>
            </a:pPr>
            <a:r>
              <a:rPr lang="en-US" sz="1600" b="1" dirty="0">
                <a:latin typeface="Helvetica" panose="020B0604020202020204" pitchFamily="34" charset="0"/>
                <a:cs typeface="Helvetica" panose="020B0604020202020204" pitchFamily="34" charset="0"/>
              </a:rPr>
              <a:t>Action Statement Profile </a:t>
            </a:r>
          </a:p>
          <a:p>
            <a:pPr marL="0" lvl="0" indent="0">
              <a:lnSpc>
                <a:spcPct val="100000"/>
              </a:lnSpc>
              <a:spcBef>
                <a:spcPts val="0"/>
              </a:spcBef>
              <a:spcAft>
                <a:spcPts val="600"/>
              </a:spcAft>
              <a:buNone/>
            </a:pPr>
            <a:r>
              <a:rPr lang="en-US" sz="1600" u="sng" dirty="0">
                <a:latin typeface="Helvetica" pitchFamily="34" charset="0"/>
              </a:rPr>
              <a:t>Quality improvement opportunity</a:t>
            </a:r>
            <a:r>
              <a:rPr lang="en-US" sz="1600" dirty="0">
                <a:latin typeface="Helvetica" pitchFamily="34" charset="0"/>
              </a:rPr>
              <a:t>: Avoid overuse of imaging in patients with a low likelihood of any significant benefit from the imaging.</a:t>
            </a:r>
          </a:p>
          <a:p>
            <a:pPr marL="0" lvl="0" indent="0">
              <a:lnSpc>
                <a:spcPct val="100000"/>
              </a:lnSpc>
              <a:spcBef>
                <a:spcPts val="0"/>
              </a:spcBef>
              <a:spcAft>
                <a:spcPts val="600"/>
              </a:spcAft>
              <a:buNone/>
            </a:pPr>
            <a:r>
              <a:rPr lang="en-US" sz="1600" u="sng" dirty="0">
                <a:latin typeface="Helvetica" pitchFamily="34" charset="0"/>
              </a:rPr>
              <a:t>Aggregate evidence quality</a:t>
            </a:r>
            <a:r>
              <a:rPr lang="en-US" sz="1600" dirty="0">
                <a:latin typeface="Helvetica" pitchFamily="34" charset="0"/>
              </a:rPr>
              <a:t>: Grade C, based on observational studies</a:t>
            </a:r>
          </a:p>
          <a:p>
            <a:pPr marL="0" lvl="0" indent="0">
              <a:lnSpc>
                <a:spcPct val="100000"/>
              </a:lnSpc>
              <a:spcBef>
                <a:spcPts val="0"/>
              </a:spcBef>
              <a:spcAft>
                <a:spcPts val="600"/>
              </a:spcAft>
              <a:buNone/>
            </a:pPr>
            <a:r>
              <a:rPr lang="en-US" sz="1600" u="sng" dirty="0">
                <a:latin typeface="Helvetica" pitchFamily="34" charset="0"/>
              </a:rPr>
              <a:t>Level of confidence in the evidence</a:t>
            </a:r>
            <a:r>
              <a:rPr lang="en-US" sz="1600" dirty="0">
                <a:latin typeface="Helvetica" pitchFamily="34" charset="0"/>
              </a:rPr>
              <a:t>: High</a:t>
            </a:r>
          </a:p>
          <a:p>
            <a:pPr marL="0" lvl="0" indent="0">
              <a:lnSpc>
                <a:spcPct val="100000"/>
              </a:lnSpc>
              <a:spcBef>
                <a:spcPts val="0"/>
              </a:spcBef>
              <a:spcAft>
                <a:spcPts val="600"/>
              </a:spcAft>
              <a:buNone/>
            </a:pPr>
            <a:r>
              <a:rPr lang="en-US" sz="1600" u="sng" dirty="0">
                <a:latin typeface="Helvetica" pitchFamily="34" charset="0"/>
              </a:rPr>
              <a:t>Benefit-harm assessment:</a:t>
            </a:r>
            <a:r>
              <a:rPr lang="en-US" sz="1600" dirty="0">
                <a:latin typeface="Helvetica" pitchFamily="34" charset="0"/>
              </a:rPr>
              <a:t> Preponderance of benefit</a:t>
            </a:r>
          </a:p>
          <a:p>
            <a:pPr marL="0" lvl="0" indent="0">
              <a:lnSpc>
                <a:spcPct val="100000"/>
              </a:lnSpc>
              <a:spcBef>
                <a:spcPts val="0"/>
              </a:spcBef>
              <a:spcAft>
                <a:spcPts val="600"/>
              </a:spcAft>
              <a:buNone/>
            </a:pPr>
            <a:r>
              <a:rPr lang="en-US" sz="1600" u="sng" dirty="0">
                <a:latin typeface="Helvetica" pitchFamily="34" charset="0"/>
              </a:rPr>
              <a:t>Value judgments</a:t>
            </a:r>
            <a:r>
              <a:rPr lang="en-US" sz="1600" dirty="0">
                <a:latin typeface="Helvetica" pitchFamily="34" charset="0"/>
              </a:rPr>
              <a:t>: The guideline development group (GDG) made this a strong recommendation against, instead of a recommendation against, based on consensus regarding the importance of avoiding low-yield, expensive tests with potential adverse events in patients with tinnitus</a:t>
            </a:r>
          </a:p>
          <a:p>
            <a:pPr marL="0" lvl="0" indent="0">
              <a:lnSpc>
                <a:spcPct val="100000"/>
              </a:lnSpc>
              <a:spcBef>
                <a:spcPts val="0"/>
              </a:spcBef>
              <a:spcAft>
                <a:spcPts val="600"/>
              </a:spcAft>
              <a:buNone/>
            </a:pPr>
            <a:r>
              <a:rPr lang="en-US" sz="1600" u="sng" dirty="0">
                <a:latin typeface="Helvetica" pitchFamily="34" charset="0"/>
              </a:rPr>
              <a:t>Intentional vagueness</a:t>
            </a:r>
            <a:r>
              <a:rPr lang="en-US" sz="1600" dirty="0">
                <a:latin typeface="Helvetica" pitchFamily="34" charset="0"/>
              </a:rPr>
              <a:t>: Specific imaging studies are specified in the supporting text including: CT, CTA, MRI, MRA</a:t>
            </a:r>
          </a:p>
          <a:p>
            <a:pPr marL="0" lvl="0" indent="0">
              <a:lnSpc>
                <a:spcPct val="100000"/>
              </a:lnSpc>
              <a:spcBef>
                <a:spcPts val="0"/>
              </a:spcBef>
              <a:spcAft>
                <a:spcPts val="600"/>
              </a:spcAft>
              <a:buNone/>
            </a:pPr>
            <a:r>
              <a:rPr lang="en-US" sz="1600" u="sng" dirty="0">
                <a:latin typeface="Helvetica" pitchFamily="34" charset="0"/>
              </a:rPr>
              <a:t>Role of patient preferences</a:t>
            </a:r>
            <a:r>
              <a:rPr lang="en-US" sz="1600" dirty="0">
                <a:latin typeface="Helvetica" pitchFamily="34" charset="0"/>
              </a:rPr>
              <a:t>: None</a:t>
            </a:r>
          </a:p>
          <a:p>
            <a:pPr marL="0" lvl="0" indent="0">
              <a:lnSpc>
                <a:spcPct val="100000"/>
              </a:lnSpc>
              <a:spcBef>
                <a:spcPts val="0"/>
              </a:spcBef>
              <a:spcAft>
                <a:spcPts val="600"/>
              </a:spcAft>
              <a:buNone/>
            </a:pPr>
            <a:r>
              <a:rPr lang="en-US" sz="1600" u="sng" dirty="0">
                <a:latin typeface="Helvetica" pitchFamily="34" charset="0"/>
              </a:rPr>
              <a:t>Exclusions</a:t>
            </a:r>
            <a:r>
              <a:rPr lang="en-US" sz="1600" dirty="0">
                <a:latin typeface="Helvetica" pitchFamily="34" charset="0"/>
              </a:rPr>
              <a:t>: None</a:t>
            </a:r>
          </a:p>
          <a:p>
            <a:pPr marL="0" lvl="0" indent="0">
              <a:lnSpc>
                <a:spcPct val="100000"/>
              </a:lnSpc>
              <a:spcBef>
                <a:spcPts val="0"/>
              </a:spcBef>
              <a:spcAft>
                <a:spcPts val="600"/>
              </a:spcAft>
              <a:buNone/>
            </a:pPr>
            <a:r>
              <a:rPr lang="en-US" sz="1600" u="sng" dirty="0">
                <a:latin typeface="Helvetica" pitchFamily="34" charset="0"/>
              </a:rPr>
              <a:t>Policy level</a:t>
            </a:r>
            <a:r>
              <a:rPr lang="en-US" sz="1600" dirty="0">
                <a:latin typeface="Helvetica" pitchFamily="34" charset="0"/>
              </a:rPr>
              <a:t>: Strong recommendation against</a:t>
            </a:r>
          </a:p>
          <a:p>
            <a:pPr marL="0" lvl="0" indent="0">
              <a:lnSpc>
                <a:spcPct val="100000"/>
              </a:lnSpc>
              <a:spcBef>
                <a:spcPts val="0"/>
              </a:spcBef>
              <a:spcAft>
                <a:spcPts val="600"/>
              </a:spcAft>
              <a:buNone/>
            </a:pPr>
            <a:r>
              <a:rPr lang="en-US" sz="1600" u="sng" dirty="0">
                <a:latin typeface="Helvetica" pitchFamily="34" charset="0"/>
              </a:rPr>
              <a:t>Differences of opinion</a:t>
            </a:r>
            <a:r>
              <a:rPr lang="en-US" sz="1600" dirty="0">
                <a:latin typeface="Helvetica" pitchFamily="34" charset="0"/>
              </a:rPr>
              <a:t>: None </a:t>
            </a:r>
            <a:endParaRPr lang="en-US" sz="1400" dirty="0">
              <a:latin typeface="Helvetica" pitchFamily="34" charset="0"/>
            </a:endParaRPr>
          </a:p>
        </p:txBody>
      </p:sp>
    </p:spTree>
    <p:extLst>
      <p:ext uri="{BB962C8B-B14F-4D97-AF65-F5344CB8AC3E}">
        <p14:creationId xmlns:p14="http://schemas.microsoft.com/office/powerpoint/2010/main" val="3305589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94E469-FE80-4650-9BFC-C740C2FFFE78}"/>
              </a:ext>
            </a:extLst>
          </p:cNvPr>
          <p:cNvSpPr>
            <a:spLocks noGrp="1"/>
          </p:cNvSpPr>
          <p:nvPr>
            <p:ph type="title"/>
          </p:nvPr>
        </p:nvSpPr>
        <p:spPr/>
        <p:txBody>
          <a:bodyPr/>
          <a:lstStyle/>
          <a:p>
            <a:r>
              <a:rPr lang="en-US" dirty="0"/>
              <a:t>Disclaimer</a:t>
            </a:r>
          </a:p>
        </p:txBody>
      </p:sp>
      <p:sp>
        <p:nvSpPr>
          <p:cNvPr id="3" name="Content Placeholder 2">
            <a:extLst>
              <a:ext uri="{FF2B5EF4-FFF2-40B4-BE49-F238E27FC236}">
                <a16:creationId xmlns:a16="http://schemas.microsoft.com/office/drawing/2014/main" id="{5BDC6345-DE54-44CD-8947-DD16B224D863}"/>
              </a:ext>
            </a:extLst>
          </p:cNvPr>
          <p:cNvSpPr>
            <a:spLocks noGrp="1"/>
          </p:cNvSpPr>
          <p:nvPr>
            <p:ph idx="1"/>
          </p:nvPr>
        </p:nvSpPr>
        <p:spPr/>
        <p:txBody>
          <a:bodyPr>
            <a:normAutofit fontScale="62500" lnSpcReduction="20000"/>
          </a:bodyPr>
          <a:lstStyle/>
          <a:p>
            <a:pPr marL="0" indent="0" algn="ctr">
              <a:lnSpc>
                <a:spcPct val="120000"/>
              </a:lnSpc>
              <a:buNone/>
            </a:pPr>
            <a:r>
              <a:rPr lang="en-US" dirty="0"/>
              <a:t>The clinical practice guideline is not intended as the sole source of guidance in managing patients with tinnitus. Rather, it is designed to assist clinicians by providing an evidence-based framework for decision-making strategies. The guideline is not intended to replace clinical judgment or establish a protocol for all individuals with this condition and may not provide the only appropriate approach to diagnosing and managing this program of care. As medical knowledge expands and technology advances, clinical indicators and guidelines are promoted as conditional and provisional proposals of what is recommended under specific conditions but are not absolute. Guidelines are not mandates. These do not and should not purport to be a legal standard of care. The responsible physician, in light of all circumstances presented by the individual patient, must determine the appropriate treatment. Adherence to these guidelines will not ensure successful patient outcomes in every situation. The American Academy of Otolaryngology-Head and Neck Surgery Foundation emphasizes that these clinical guidelines should not be deemed to include all proper treatment decisions or methods of care or to exclude other treatment decisions or methods of care reasonably directed to obtaining the same results.</a:t>
            </a:r>
          </a:p>
        </p:txBody>
      </p:sp>
    </p:spTree>
    <p:extLst>
      <p:ext uri="{BB962C8B-B14F-4D97-AF65-F5344CB8AC3E}">
        <p14:creationId xmlns:p14="http://schemas.microsoft.com/office/powerpoint/2010/main" val="6545071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0565D-CA97-4646-99D8-E49410BDE820}"/>
              </a:ext>
            </a:extLst>
          </p:cNvPr>
          <p:cNvSpPr>
            <a:spLocks noGrp="1"/>
          </p:cNvSpPr>
          <p:nvPr>
            <p:ph type="title"/>
          </p:nvPr>
        </p:nvSpPr>
        <p:spPr/>
        <p:txBody>
          <a:bodyPr/>
          <a:lstStyle/>
          <a:p>
            <a:r>
              <a:rPr lang="en-US" dirty="0"/>
              <a:t>KAS 4: Bothersome Tinnitus</a:t>
            </a:r>
          </a:p>
        </p:txBody>
      </p:sp>
      <p:sp>
        <p:nvSpPr>
          <p:cNvPr id="3" name="Content Placeholder 2">
            <a:extLst>
              <a:ext uri="{FF2B5EF4-FFF2-40B4-BE49-F238E27FC236}">
                <a16:creationId xmlns:a16="http://schemas.microsoft.com/office/drawing/2014/main" id="{59F01E31-C0C2-440D-B3FD-BDE2C5586DB3}"/>
              </a:ext>
            </a:extLst>
          </p:cNvPr>
          <p:cNvSpPr>
            <a:spLocks noGrp="1"/>
          </p:cNvSpPr>
          <p:nvPr>
            <p:ph idx="1"/>
          </p:nvPr>
        </p:nvSpPr>
        <p:spPr/>
        <p:txBody>
          <a:bodyPr>
            <a:normAutofit/>
          </a:bodyPr>
          <a:lstStyle/>
          <a:p>
            <a:pPr marL="0" indent="0">
              <a:lnSpc>
                <a:spcPct val="120000"/>
              </a:lnSpc>
              <a:spcBef>
                <a:spcPts val="0"/>
              </a:spcBef>
              <a:spcAft>
                <a:spcPts val="1800"/>
              </a:spcAft>
              <a:buNone/>
            </a:pPr>
            <a:r>
              <a:rPr lang="en-US" sz="1800" b="1" dirty="0">
                <a:latin typeface="Helvetica" pitchFamily="34" charset="0"/>
              </a:rPr>
              <a:t>Clinicians must distinguish patients with bothersome tinnitus from patients with non-bothersome tinnitus. </a:t>
            </a:r>
            <a:r>
              <a:rPr lang="en-US" sz="1800" i="1" u="sng" dirty="0">
                <a:latin typeface="Helvetica" pitchFamily="34" charset="0"/>
              </a:rPr>
              <a:t>Strong recommendation</a:t>
            </a:r>
            <a:r>
              <a:rPr lang="en-US" sz="1800" i="1" dirty="0">
                <a:latin typeface="Helvetica" pitchFamily="34" charset="0"/>
              </a:rPr>
              <a:t> based on inclusion criteria for randomized controlled trials on tinnitus treatment, with a preponderance of benefit over harm.</a:t>
            </a:r>
          </a:p>
          <a:p>
            <a:pPr marL="0" indent="0">
              <a:lnSpc>
                <a:spcPct val="120000"/>
              </a:lnSpc>
              <a:spcAft>
                <a:spcPts val="0"/>
              </a:spcAft>
              <a:buNone/>
            </a:pPr>
            <a:r>
              <a:rPr lang="en-US" sz="1800" u="sng" dirty="0">
                <a:latin typeface="Helvetica" panose="020B0604020202020204" pitchFamily="34" charset="0"/>
                <a:cs typeface="Helvetica" panose="020B0604020202020204" pitchFamily="34" charset="0"/>
              </a:rPr>
              <a:t>Benefits</a:t>
            </a:r>
            <a:r>
              <a:rPr lang="en-US" sz="1800" dirty="0">
                <a:latin typeface="Helvetica" panose="020B0604020202020204" pitchFamily="34" charset="0"/>
                <a:cs typeface="Helvetica" panose="020B0604020202020204" pitchFamily="34" charset="0"/>
              </a:rPr>
              <a:t>: Identify patients for further counseling and/ or intervention/management; determine impact of tinnitus on health-related QOL; identify patients with bothersome tinnitus who may benefit from additional assessment for anxiety and depression; encourage an explicit and systematic assessment of patients to avoid underestimating or trivializing the impact of tinnitus; avoid unnecessary interventions/management of patients with non-bothersome tinnitus </a:t>
            </a:r>
            <a:endParaRPr lang="en-US" sz="1800" u="sng" dirty="0">
              <a:latin typeface="Helvetica" panose="020B0604020202020204" pitchFamily="34" charset="0"/>
              <a:cs typeface="Helvetica" panose="020B0604020202020204" pitchFamily="34" charset="0"/>
            </a:endParaRPr>
          </a:p>
          <a:p>
            <a:pPr marL="0" lvl="0" indent="0">
              <a:lnSpc>
                <a:spcPct val="120000"/>
              </a:lnSpc>
              <a:spcAft>
                <a:spcPts val="0"/>
              </a:spcAft>
              <a:buNone/>
            </a:pPr>
            <a:r>
              <a:rPr lang="en-US" sz="1800" u="sng" dirty="0">
                <a:latin typeface="Helvetica" panose="020B0604020202020204" pitchFamily="34" charset="0"/>
                <a:cs typeface="Helvetica" panose="020B0604020202020204" pitchFamily="34" charset="0"/>
              </a:rPr>
              <a:t>Risks, harms, costs</a:t>
            </a:r>
            <a:r>
              <a:rPr lang="en-US" sz="1800" dirty="0">
                <a:latin typeface="Helvetica" panose="020B0604020202020204" pitchFamily="34" charset="0"/>
                <a:cs typeface="Helvetica" panose="020B0604020202020204" pitchFamily="34" charset="0"/>
              </a:rPr>
              <a:t>:</a:t>
            </a:r>
            <a:r>
              <a:rPr lang="en-US" sz="1800" b="1" dirty="0">
                <a:latin typeface="Helvetica" panose="020B0604020202020204" pitchFamily="34" charset="0"/>
                <a:cs typeface="Helvetica" panose="020B0604020202020204" pitchFamily="34" charset="0"/>
              </a:rPr>
              <a:t> </a:t>
            </a:r>
            <a:r>
              <a:rPr lang="en-US" sz="1800" dirty="0">
                <a:latin typeface="Helvetica" panose="020B0604020202020204" pitchFamily="34" charset="0"/>
                <a:cs typeface="Helvetica" panose="020B0604020202020204" pitchFamily="34" charset="0"/>
              </a:rPr>
              <a:t>Time involved in assessment</a:t>
            </a:r>
          </a:p>
        </p:txBody>
      </p:sp>
    </p:spTree>
    <p:extLst>
      <p:ext uri="{BB962C8B-B14F-4D97-AF65-F5344CB8AC3E}">
        <p14:creationId xmlns:p14="http://schemas.microsoft.com/office/powerpoint/2010/main" val="27521179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0565D-CA97-4646-99D8-E49410BDE820}"/>
              </a:ext>
            </a:extLst>
          </p:cNvPr>
          <p:cNvSpPr>
            <a:spLocks noGrp="1"/>
          </p:cNvSpPr>
          <p:nvPr>
            <p:ph type="title"/>
          </p:nvPr>
        </p:nvSpPr>
        <p:spPr/>
        <p:txBody>
          <a:bodyPr/>
          <a:lstStyle/>
          <a:p>
            <a:r>
              <a:rPr lang="en-US" dirty="0"/>
              <a:t>KAS 4: Bothersome Tinnitus</a:t>
            </a:r>
          </a:p>
        </p:txBody>
      </p:sp>
      <p:sp>
        <p:nvSpPr>
          <p:cNvPr id="3" name="Content Placeholder 2">
            <a:extLst>
              <a:ext uri="{FF2B5EF4-FFF2-40B4-BE49-F238E27FC236}">
                <a16:creationId xmlns:a16="http://schemas.microsoft.com/office/drawing/2014/main" id="{59F01E31-C0C2-440D-B3FD-BDE2C5586DB3}"/>
              </a:ext>
            </a:extLst>
          </p:cNvPr>
          <p:cNvSpPr>
            <a:spLocks noGrp="1"/>
          </p:cNvSpPr>
          <p:nvPr>
            <p:ph idx="1"/>
          </p:nvPr>
        </p:nvSpPr>
        <p:spPr/>
        <p:txBody>
          <a:bodyPr>
            <a:normAutofit fontScale="92500" lnSpcReduction="20000"/>
          </a:bodyPr>
          <a:lstStyle/>
          <a:p>
            <a:pPr marL="0" indent="0">
              <a:lnSpc>
                <a:spcPct val="120000"/>
              </a:lnSpc>
              <a:spcBef>
                <a:spcPts val="0"/>
              </a:spcBef>
              <a:spcAft>
                <a:spcPts val="600"/>
              </a:spcAft>
              <a:buNone/>
            </a:pPr>
            <a:r>
              <a:rPr lang="en-US" sz="1600" b="1" dirty="0">
                <a:latin typeface="Helvetica" panose="020B0604020202020204" pitchFamily="34" charset="0"/>
                <a:cs typeface="Helvetica" panose="020B0604020202020204" pitchFamily="34" charset="0"/>
              </a:rPr>
              <a:t>Action Statement Profile </a:t>
            </a:r>
          </a:p>
          <a:p>
            <a:pPr marL="0" indent="0">
              <a:lnSpc>
                <a:spcPct val="120000"/>
              </a:lnSpc>
              <a:spcBef>
                <a:spcPts val="0"/>
              </a:spcBef>
              <a:spcAft>
                <a:spcPts val="600"/>
              </a:spcAft>
              <a:buNone/>
            </a:pPr>
            <a:r>
              <a:rPr lang="en-US" sz="1600" u="sng" dirty="0">
                <a:latin typeface="Helvetica" pitchFamily="34" charset="0"/>
              </a:rPr>
              <a:t>Quality improvement opportunity</a:t>
            </a:r>
            <a:r>
              <a:rPr lang="en-US" sz="1600" dirty="0">
                <a:latin typeface="Helvetica" pitchFamily="34" charset="0"/>
              </a:rPr>
              <a:t>: To identify those patients in need of clinical management, and limit unnecessary testing and treatment for others. </a:t>
            </a:r>
          </a:p>
          <a:p>
            <a:pPr marL="0" indent="0">
              <a:lnSpc>
                <a:spcPct val="120000"/>
              </a:lnSpc>
              <a:spcBef>
                <a:spcPts val="0"/>
              </a:spcBef>
              <a:spcAft>
                <a:spcPts val="600"/>
              </a:spcAft>
              <a:buNone/>
            </a:pPr>
            <a:r>
              <a:rPr lang="en-US" sz="1600" u="sng" dirty="0">
                <a:latin typeface="Helvetica" pitchFamily="34" charset="0"/>
              </a:rPr>
              <a:t>Aggregate evidence quality</a:t>
            </a:r>
            <a:r>
              <a:rPr lang="en-US" sz="1600" dirty="0">
                <a:latin typeface="Helvetica" pitchFamily="34" charset="0"/>
              </a:rPr>
              <a:t>: Grade B, based on inclusion criteria for randomized controlled trials on tinnitus treatment.</a:t>
            </a:r>
          </a:p>
          <a:p>
            <a:pPr marL="0" indent="0">
              <a:lnSpc>
                <a:spcPct val="120000"/>
              </a:lnSpc>
              <a:spcBef>
                <a:spcPts val="0"/>
              </a:spcBef>
              <a:spcAft>
                <a:spcPts val="600"/>
              </a:spcAft>
              <a:buNone/>
            </a:pPr>
            <a:r>
              <a:rPr lang="en-US" sz="1600" u="sng" dirty="0">
                <a:latin typeface="Helvetica" pitchFamily="34" charset="0"/>
              </a:rPr>
              <a:t>Level of confidence in evidence</a:t>
            </a:r>
            <a:r>
              <a:rPr lang="en-US" sz="1600" dirty="0">
                <a:latin typeface="Helvetica" pitchFamily="34" charset="0"/>
              </a:rPr>
              <a:t>: High </a:t>
            </a:r>
          </a:p>
          <a:p>
            <a:pPr marL="0" indent="0">
              <a:lnSpc>
                <a:spcPct val="120000"/>
              </a:lnSpc>
              <a:spcBef>
                <a:spcPts val="0"/>
              </a:spcBef>
              <a:spcAft>
                <a:spcPts val="600"/>
              </a:spcAft>
              <a:buNone/>
            </a:pPr>
            <a:r>
              <a:rPr lang="en-US" sz="1600" u="sng" dirty="0">
                <a:latin typeface="Helvetica" pitchFamily="34" charset="0"/>
              </a:rPr>
              <a:t>Benefit-Harm Assessment</a:t>
            </a:r>
            <a:r>
              <a:rPr lang="en-US" sz="1600" dirty="0">
                <a:latin typeface="Helvetica" pitchFamily="34" charset="0"/>
              </a:rPr>
              <a:t>: Preponderance of benefit	</a:t>
            </a:r>
          </a:p>
          <a:p>
            <a:pPr marL="0" indent="0">
              <a:lnSpc>
                <a:spcPct val="120000"/>
              </a:lnSpc>
              <a:spcBef>
                <a:spcPts val="0"/>
              </a:spcBef>
              <a:spcAft>
                <a:spcPts val="600"/>
              </a:spcAft>
              <a:buNone/>
            </a:pPr>
            <a:r>
              <a:rPr lang="en-US" sz="1600" u="sng" dirty="0">
                <a:latin typeface="Helvetica" pitchFamily="34" charset="0"/>
              </a:rPr>
              <a:t>Value Judgments</a:t>
            </a:r>
            <a:r>
              <a:rPr lang="en-US" sz="1600" dirty="0">
                <a:latin typeface="Helvetica" pitchFamily="34" charset="0"/>
              </a:rPr>
              <a:t>: None</a:t>
            </a:r>
          </a:p>
          <a:p>
            <a:pPr marL="0" indent="0">
              <a:lnSpc>
                <a:spcPct val="120000"/>
              </a:lnSpc>
              <a:spcBef>
                <a:spcPts val="0"/>
              </a:spcBef>
              <a:spcAft>
                <a:spcPts val="600"/>
              </a:spcAft>
              <a:buNone/>
            </a:pPr>
            <a:r>
              <a:rPr lang="en-US" sz="1600" u="sng" dirty="0">
                <a:latin typeface="Helvetica" pitchFamily="34" charset="0"/>
              </a:rPr>
              <a:t>Intentional Vagueness</a:t>
            </a:r>
            <a:r>
              <a:rPr lang="en-US" sz="1600" dirty="0">
                <a:latin typeface="Helvetica" pitchFamily="34" charset="0"/>
              </a:rPr>
              <a:t>: Method of distinguishing bothersome vs. non-bothersome is not specifically stated.  One or more of the validated questionnaires described in the supporting text may be helpful.</a:t>
            </a:r>
          </a:p>
          <a:p>
            <a:pPr marL="0" indent="0">
              <a:lnSpc>
                <a:spcPct val="120000"/>
              </a:lnSpc>
              <a:spcBef>
                <a:spcPts val="0"/>
              </a:spcBef>
              <a:spcAft>
                <a:spcPts val="600"/>
              </a:spcAft>
              <a:buNone/>
            </a:pPr>
            <a:r>
              <a:rPr lang="en-US" sz="1600" u="sng" dirty="0">
                <a:latin typeface="Helvetica" pitchFamily="34" charset="0"/>
              </a:rPr>
              <a:t>Role of Patient Preferences</a:t>
            </a:r>
            <a:r>
              <a:rPr lang="en-US" sz="1600" dirty="0">
                <a:latin typeface="Helvetica" pitchFamily="34" charset="0"/>
              </a:rPr>
              <a:t>: None</a:t>
            </a:r>
          </a:p>
          <a:p>
            <a:pPr marL="0" indent="0">
              <a:lnSpc>
                <a:spcPct val="120000"/>
              </a:lnSpc>
              <a:spcBef>
                <a:spcPts val="0"/>
              </a:spcBef>
              <a:spcAft>
                <a:spcPts val="600"/>
              </a:spcAft>
              <a:buNone/>
            </a:pPr>
            <a:r>
              <a:rPr lang="en-US" sz="1600" u="sng" dirty="0">
                <a:latin typeface="Helvetica" pitchFamily="34" charset="0"/>
              </a:rPr>
              <a:t>Exclusions</a:t>
            </a:r>
            <a:r>
              <a:rPr lang="en-US" sz="1600" dirty="0">
                <a:latin typeface="Helvetica" pitchFamily="34" charset="0"/>
              </a:rPr>
              <a:t>: None</a:t>
            </a:r>
          </a:p>
          <a:p>
            <a:pPr marL="0" indent="0">
              <a:lnSpc>
                <a:spcPct val="120000"/>
              </a:lnSpc>
              <a:spcBef>
                <a:spcPts val="0"/>
              </a:spcBef>
              <a:spcAft>
                <a:spcPts val="600"/>
              </a:spcAft>
              <a:buNone/>
            </a:pPr>
            <a:r>
              <a:rPr lang="en-US" sz="1600" u="sng" dirty="0">
                <a:latin typeface="Helvetica" pitchFamily="34" charset="0"/>
              </a:rPr>
              <a:t>Policy Level</a:t>
            </a:r>
            <a:r>
              <a:rPr lang="en-US" sz="1600" dirty="0">
                <a:latin typeface="Helvetica" pitchFamily="34" charset="0"/>
              </a:rPr>
              <a:t>: Strong recommendation </a:t>
            </a:r>
          </a:p>
          <a:p>
            <a:pPr marL="0" indent="0">
              <a:lnSpc>
                <a:spcPct val="120000"/>
              </a:lnSpc>
              <a:spcBef>
                <a:spcPts val="0"/>
              </a:spcBef>
              <a:spcAft>
                <a:spcPts val="600"/>
              </a:spcAft>
              <a:buNone/>
            </a:pPr>
            <a:r>
              <a:rPr lang="en-US" sz="1600" u="sng" dirty="0">
                <a:latin typeface="Helvetica" pitchFamily="34" charset="0"/>
              </a:rPr>
              <a:t>Differences of opinion</a:t>
            </a:r>
            <a:r>
              <a:rPr lang="en-US" sz="1600" dirty="0">
                <a:latin typeface="Helvetica" pitchFamily="34" charset="0"/>
              </a:rPr>
              <a:t>: None</a:t>
            </a:r>
          </a:p>
        </p:txBody>
      </p:sp>
    </p:spTree>
    <p:extLst>
      <p:ext uri="{BB962C8B-B14F-4D97-AF65-F5344CB8AC3E}">
        <p14:creationId xmlns:p14="http://schemas.microsoft.com/office/powerpoint/2010/main" val="28387768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87AA0-E9FC-464D-A124-70F0EFEEB0CF}"/>
              </a:ext>
            </a:extLst>
          </p:cNvPr>
          <p:cNvSpPr>
            <a:spLocks noGrp="1"/>
          </p:cNvSpPr>
          <p:nvPr>
            <p:ph type="title"/>
          </p:nvPr>
        </p:nvSpPr>
        <p:spPr/>
        <p:txBody>
          <a:bodyPr/>
          <a:lstStyle/>
          <a:p>
            <a:r>
              <a:rPr lang="en-US" dirty="0"/>
              <a:t>KAS 5: Persistent Tinnitus</a:t>
            </a:r>
          </a:p>
        </p:txBody>
      </p:sp>
      <p:sp>
        <p:nvSpPr>
          <p:cNvPr id="3" name="Content Placeholder 2">
            <a:extLst>
              <a:ext uri="{FF2B5EF4-FFF2-40B4-BE49-F238E27FC236}">
                <a16:creationId xmlns:a16="http://schemas.microsoft.com/office/drawing/2014/main" id="{7B00C3D2-0B85-476A-A328-1AC34DC53485}"/>
              </a:ext>
            </a:extLst>
          </p:cNvPr>
          <p:cNvSpPr>
            <a:spLocks noGrp="1"/>
          </p:cNvSpPr>
          <p:nvPr>
            <p:ph idx="1"/>
          </p:nvPr>
        </p:nvSpPr>
        <p:spPr/>
        <p:txBody>
          <a:bodyPr>
            <a:normAutofit/>
          </a:bodyPr>
          <a:lstStyle/>
          <a:p>
            <a:pPr marL="0" indent="0">
              <a:lnSpc>
                <a:spcPct val="120000"/>
              </a:lnSpc>
              <a:spcBef>
                <a:spcPts val="0"/>
              </a:spcBef>
              <a:spcAft>
                <a:spcPts val="1800"/>
              </a:spcAft>
              <a:buNone/>
            </a:pPr>
            <a:r>
              <a:rPr lang="en-US" sz="1800" b="1" dirty="0">
                <a:latin typeface="Helvetica" panose="020B0604020202020204" pitchFamily="34" charset="0"/>
                <a:cs typeface="Helvetica" panose="020B0604020202020204" pitchFamily="34" charset="0"/>
              </a:rPr>
              <a:t>Clinicians should distinguish patients with bothersome tinnitus of recent onset from those with persistent symptoms (≥6months) to prioritize intervention and facilitate discussions about natural history and follow up care. </a:t>
            </a:r>
            <a:r>
              <a:rPr lang="en-US" sz="1800" i="1" u="sng" dirty="0">
                <a:latin typeface="Helvetica" panose="020B0604020202020204" pitchFamily="34" charset="0"/>
                <a:cs typeface="Helvetica" panose="020B0604020202020204" pitchFamily="34" charset="0"/>
              </a:rPr>
              <a:t>Recommendation</a:t>
            </a:r>
            <a:r>
              <a:rPr lang="en-US" sz="1800" i="1" dirty="0">
                <a:latin typeface="Helvetica" panose="020B0604020202020204" pitchFamily="34" charset="0"/>
                <a:cs typeface="Helvetica" panose="020B0604020202020204" pitchFamily="34" charset="0"/>
              </a:rPr>
              <a:t> based on inclusion criteria in randomized controlled trials, with a preponderance of benefit over harm</a:t>
            </a:r>
          </a:p>
          <a:p>
            <a:pPr marL="0" lvl="0" indent="0">
              <a:lnSpc>
                <a:spcPct val="120000"/>
              </a:lnSpc>
              <a:buNone/>
            </a:pPr>
            <a:r>
              <a:rPr lang="en-US" sz="1800" u="sng" dirty="0">
                <a:latin typeface="Helvetica" panose="020B0604020202020204" pitchFamily="34" charset="0"/>
                <a:cs typeface="Helvetica" panose="020B0604020202020204" pitchFamily="34" charset="0"/>
              </a:rPr>
              <a:t>Benefits</a:t>
            </a:r>
            <a:r>
              <a:rPr lang="en-US" sz="1800" dirty="0">
                <a:latin typeface="Helvetica" panose="020B0604020202020204" pitchFamily="34" charset="0"/>
                <a:cs typeface="Helvetica" panose="020B0604020202020204" pitchFamily="34" charset="0"/>
              </a:rPr>
              <a:t>: Identify patients that have duration of tinnitus similar to the patients included in randomized controlled trials, and identify those patients who are most likely to benefit from intervention.</a:t>
            </a:r>
          </a:p>
          <a:p>
            <a:pPr marL="0" lvl="0" indent="0">
              <a:lnSpc>
                <a:spcPct val="120000"/>
              </a:lnSpc>
              <a:spcAft>
                <a:spcPts val="0"/>
              </a:spcAft>
              <a:buNone/>
            </a:pPr>
            <a:r>
              <a:rPr lang="en-US" sz="1800" u="sng" dirty="0">
                <a:latin typeface="Helvetica" panose="020B0604020202020204" pitchFamily="34" charset="0"/>
                <a:cs typeface="Helvetica" panose="020B0604020202020204" pitchFamily="34" charset="0"/>
              </a:rPr>
              <a:t>Risks, harms, costs:</a:t>
            </a:r>
            <a:r>
              <a:rPr lang="en-US" sz="1800" dirty="0">
                <a:latin typeface="Helvetica" panose="020B0604020202020204" pitchFamily="34" charset="0"/>
                <a:cs typeface="Helvetica" panose="020B0604020202020204" pitchFamily="34" charset="0"/>
              </a:rPr>
              <a:t>  Defer treatment that may benefit some tinnitus patients who do not have persistent symptoms.</a:t>
            </a:r>
          </a:p>
        </p:txBody>
      </p:sp>
    </p:spTree>
    <p:extLst>
      <p:ext uri="{BB962C8B-B14F-4D97-AF65-F5344CB8AC3E}">
        <p14:creationId xmlns:p14="http://schemas.microsoft.com/office/powerpoint/2010/main" val="37228665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887AA0-E9FC-464D-A124-70F0EFEEB0CF}"/>
              </a:ext>
            </a:extLst>
          </p:cNvPr>
          <p:cNvSpPr>
            <a:spLocks noGrp="1"/>
          </p:cNvSpPr>
          <p:nvPr>
            <p:ph type="title"/>
          </p:nvPr>
        </p:nvSpPr>
        <p:spPr/>
        <p:txBody>
          <a:bodyPr/>
          <a:lstStyle/>
          <a:p>
            <a:r>
              <a:rPr lang="en-US" dirty="0"/>
              <a:t>KAS 5: Persistent Tinnitus</a:t>
            </a:r>
          </a:p>
        </p:txBody>
      </p:sp>
      <p:sp>
        <p:nvSpPr>
          <p:cNvPr id="3" name="Content Placeholder 2">
            <a:extLst>
              <a:ext uri="{FF2B5EF4-FFF2-40B4-BE49-F238E27FC236}">
                <a16:creationId xmlns:a16="http://schemas.microsoft.com/office/drawing/2014/main" id="{7B00C3D2-0B85-476A-A328-1AC34DC53485}"/>
              </a:ext>
            </a:extLst>
          </p:cNvPr>
          <p:cNvSpPr>
            <a:spLocks noGrp="1"/>
          </p:cNvSpPr>
          <p:nvPr>
            <p:ph idx="1"/>
          </p:nvPr>
        </p:nvSpPr>
        <p:spPr/>
        <p:txBody>
          <a:bodyPr>
            <a:normAutofit fontScale="92500" lnSpcReduction="20000"/>
          </a:bodyPr>
          <a:lstStyle/>
          <a:p>
            <a:pPr marL="0" indent="0">
              <a:lnSpc>
                <a:spcPct val="120000"/>
              </a:lnSpc>
              <a:spcBef>
                <a:spcPts val="0"/>
              </a:spcBef>
              <a:spcAft>
                <a:spcPts val="600"/>
              </a:spcAft>
              <a:buNone/>
            </a:pPr>
            <a:r>
              <a:rPr lang="en-US" sz="1400" b="1" dirty="0">
                <a:latin typeface="Helvetica" pitchFamily="34" charset="0"/>
                <a:cs typeface="Helvetica" panose="020B0604020202020204" pitchFamily="34" charset="0"/>
              </a:rPr>
              <a:t>Action Statement Profile </a:t>
            </a:r>
          </a:p>
          <a:p>
            <a:pPr marL="0" lvl="0" indent="0">
              <a:lnSpc>
                <a:spcPct val="120000"/>
              </a:lnSpc>
              <a:spcBef>
                <a:spcPts val="0"/>
              </a:spcBef>
              <a:spcAft>
                <a:spcPts val="600"/>
              </a:spcAft>
              <a:buNone/>
            </a:pPr>
            <a:r>
              <a:rPr lang="en-US" sz="1400" u="sng" dirty="0">
                <a:latin typeface="Helvetica" pitchFamily="34" charset="0"/>
              </a:rPr>
              <a:t>Quality improvement opportunity</a:t>
            </a:r>
            <a:r>
              <a:rPr lang="en-US" sz="1400" dirty="0">
                <a:latin typeface="Helvetica" pitchFamily="34" charset="0"/>
              </a:rPr>
              <a:t>: To identify patients with a duration of tinnitus similar to that studied in randomized controlled trials of tinnitus treatment; to identify those who may need and benefit from intervention; and to avoid inappropriate interventions for patients with shorter duration tinnitus.</a:t>
            </a:r>
          </a:p>
          <a:p>
            <a:pPr marL="0" lvl="0" indent="0">
              <a:lnSpc>
                <a:spcPct val="120000"/>
              </a:lnSpc>
              <a:spcBef>
                <a:spcPts val="0"/>
              </a:spcBef>
              <a:spcAft>
                <a:spcPts val="600"/>
              </a:spcAft>
              <a:buNone/>
            </a:pPr>
            <a:r>
              <a:rPr lang="en-US" sz="1400" u="sng" dirty="0">
                <a:latin typeface="Helvetica" pitchFamily="34" charset="0"/>
              </a:rPr>
              <a:t>Aggregate evidence quality</a:t>
            </a:r>
            <a:r>
              <a:rPr lang="en-US" sz="1400" dirty="0">
                <a:latin typeface="Helvetica" pitchFamily="34" charset="0"/>
              </a:rPr>
              <a:t>: Grade B, based on inclusion criteria in randomized controlled trials</a:t>
            </a:r>
          </a:p>
          <a:p>
            <a:pPr marL="0" lvl="0" indent="0">
              <a:lnSpc>
                <a:spcPct val="120000"/>
              </a:lnSpc>
              <a:spcBef>
                <a:spcPts val="0"/>
              </a:spcBef>
              <a:spcAft>
                <a:spcPts val="600"/>
              </a:spcAft>
              <a:buNone/>
            </a:pPr>
            <a:r>
              <a:rPr lang="en-US" sz="1400" u="sng" dirty="0">
                <a:latin typeface="Helvetica" pitchFamily="34" charset="0"/>
              </a:rPr>
              <a:t>Level of confidence in the evidence</a:t>
            </a:r>
            <a:r>
              <a:rPr lang="en-US" sz="1400" dirty="0">
                <a:latin typeface="Helvetica" pitchFamily="34" charset="0"/>
              </a:rPr>
              <a:t>: Moderate, based on varying tinnitus duration in randomized controlled trials, with some including patients with tinnitus of less than 3 months’ duration. </a:t>
            </a:r>
          </a:p>
          <a:p>
            <a:pPr marL="0" lvl="0" indent="0">
              <a:lnSpc>
                <a:spcPct val="120000"/>
              </a:lnSpc>
              <a:spcBef>
                <a:spcPts val="0"/>
              </a:spcBef>
              <a:spcAft>
                <a:spcPts val="600"/>
              </a:spcAft>
              <a:buNone/>
            </a:pPr>
            <a:r>
              <a:rPr lang="en-US" sz="1400" u="sng" dirty="0">
                <a:latin typeface="Helvetica" pitchFamily="34" charset="0"/>
              </a:rPr>
              <a:t>Benefit-Harm Assessment</a:t>
            </a:r>
            <a:r>
              <a:rPr lang="en-US" sz="1400" dirty="0">
                <a:latin typeface="Helvetica" pitchFamily="34" charset="0"/>
              </a:rPr>
              <a:t>: Preponderance of benefit</a:t>
            </a:r>
          </a:p>
          <a:p>
            <a:pPr marL="0" lvl="0" indent="0">
              <a:lnSpc>
                <a:spcPct val="120000"/>
              </a:lnSpc>
              <a:spcBef>
                <a:spcPts val="0"/>
              </a:spcBef>
              <a:spcAft>
                <a:spcPts val="600"/>
              </a:spcAft>
              <a:buNone/>
            </a:pPr>
            <a:r>
              <a:rPr lang="en-US" sz="1400" u="sng" dirty="0">
                <a:latin typeface="Helvetica" pitchFamily="34" charset="0"/>
              </a:rPr>
              <a:t>Value Judgments</a:t>
            </a:r>
            <a:r>
              <a:rPr lang="en-US" sz="1400" dirty="0">
                <a:latin typeface="Helvetica" pitchFamily="34" charset="0"/>
              </a:rPr>
              <a:t>: Despite some variation in inclusion criteria for duration of tinnitus used in clinical trials, the GDG felt that 6 months was a reasonable time to conclude that the tinnitus would likely persist.</a:t>
            </a:r>
          </a:p>
          <a:p>
            <a:pPr marL="0" lvl="0" indent="0">
              <a:lnSpc>
                <a:spcPct val="120000"/>
              </a:lnSpc>
              <a:spcBef>
                <a:spcPts val="0"/>
              </a:spcBef>
              <a:spcAft>
                <a:spcPts val="600"/>
              </a:spcAft>
              <a:buNone/>
            </a:pPr>
            <a:r>
              <a:rPr lang="en-US" sz="1400" u="sng" dirty="0">
                <a:latin typeface="Helvetica" pitchFamily="34" charset="0"/>
              </a:rPr>
              <a:t>Intentional Vagueness</a:t>
            </a:r>
            <a:r>
              <a:rPr lang="en-US" sz="1400" dirty="0">
                <a:latin typeface="Helvetica" pitchFamily="34" charset="0"/>
              </a:rPr>
              <a:t>: None</a:t>
            </a:r>
          </a:p>
          <a:p>
            <a:pPr marL="0" lvl="0" indent="0">
              <a:lnSpc>
                <a:spcPct val="120000"/>
              </a:lnSpc>
              <a:spcBef>
                <a:spcPts val="0"/>
              </a:spcBef>
              <a:spcAft>
                <a:spcPts val="600"/>
              </a:spcAft>
              <a:buNone/>
            </a:pPr>
            <a:r>
              <a:rPr lang="en-US" sz="1400" u="sng" dirty="0">
                <a:latin typeface="Helvetica" pitchFamily="34" charset="0"/>
              </a:rPr>
              <a:t>Role of Patient Preferences</a:t>
            </a:r>
            <a:r>
              <a:rPr lang="en-US" sz="1400" dirty="0">
                <a:latin typeface="Helvetica" pitchFamily="34" charset="0"/>
              </a:rPr>
              <a:t>: None</a:t>
            </a:r>
          </a:p>
          <a:p>
            <a:pPr marL="0" lvl="0" indent="0">
              <a:lnSpc>
                <a:spcPct val="120000"/>
              </a:lnSpc>
              <a:spcBef>
                <a:spcPts val="0"/>
              </a:spcBef>
              <a:spcAft>
                <a:spcPts val="600"/>
              </a:spcAft>
              <a:buNone/>
            </a:pPr>
            <a:r>
              <a:rPr lang="en-US" sz="1400" u="sng" dirty="0">
                <a:latin typeface="Helvetica" pitchFamily="34" charset="0"/>
              </a:rPr>
              <a:t>Exclusions</a:t>
            </a:r>
            <a:r>
              <a:rPr lang="en-US" sz="1400" dirty="0">
                <a:latin typeface="Helvetica" pitchFamily="34" charset="0"/>
              </a:rPr>
              <a:t>: None</a:t>
            </a:r>
          </a:p>
          <a:p>
            <a:pPr marL="0" lvl="0" indent="0">
              <a:lnSpc>
                <a:spcPct val="120000"/>
              </a:lnSpc>
              <a:spcBef>
                <a:spcPts val="0"/>
              </a:spcBef>
              <a:spcAft>
                <a:spcPts val="600"/>
              </a:spcAft>
              <a:buNone/>
            </a:pPr>
            <a:r>
              <a:rPr lang="en-US" sz="1400" u="sng" dirty="0">
                <a:latin typeface="Helvetica" pitchFamily="34" charset="0"/>
              </a:rPr>
              <a:t>Policy Level</a:t>
            </a:r>
            <a:r>
              <a:rPr lang="en-US" sz="1400" dirty="0">
                <a:latin typeface="Helvetica" pitchFamily="34" charset="0"/>
              </a:rPr>
              <a:t>: Recommendation</a:t>
            </a:r>
          </a:p>
          <a:p>
            <a:pPr marL="0" lvl="0" indent="0">
              <a:lnSpc>
                <a:spcPct val="120000"/>
              </a:lnSpc>
              <a:spcBef>
                <a:spcPts val="0"/>
              </a:spcBef>
              <a:spcAft>
                <a:spcPts val="600"/>
              </a:spcAft>
              <a:buNone/>
            </a:pPr>
            <a:r>
              <a:rPr lang="en-US" sz="1400" u="sng" dirty="0">
                <a:latin typeface="Helvetica" pitchFamily="34" charset="0"/>
              </a:rPr>
              <a:t>Differences of opinion</a:t>
            </a:r>
            <a:r>
              <a:rPr lang="en-US" sz="1400" dirty="0">
                <a:latin typeface="Helvetica" pitchFamily="34" charset="0"/>
              </a:rPr>
              <a:t>: None</a:t>
            </a:r>
            <a:endParaRPr lang="en-US" sz="1100" dirty="0">
              <a:latin typeface="Helvetica" pitchFamily="34" charset="0"/>
            </a:endParaRPr>
          </a:p>
        </p:txBody>
      </p:sp>
    </p:spTree>
    <p:extLst>
      <p:ext uri="{BB962C8B-B14F-4D97-AF65-F5344CB8AC3E}">
        <p14:creationId xmlns:p14="http://schemas.microsoft.com/office/powerpoint/2010/main" val="148305939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C90F9-334D-4512-8ADE-5916A1591A33}"/>
              </a:ext>
            </a:extLst>
          </p:cNvPr>
          <p:cNvSpPr>
            <a:spLocks noGrp="1"/>
          </p:cNvSpPr>
          <p:nvPr>
            <p:ph type="title"/>
          </p:nvPr>
        </p:nvSpPr>
        <p:spPr/>
        <p:txBody>
          <a:bodyPr/>
          <a:lstStyle/>
          <a:p>
            <a:r>
              <a:rPr lang="en-US" dirty="0"/>
              <a:t>KAS 6: Education &amp; Counseling</a:t>
            </a:r>
          </a:p>
        </p:txBody>
      </p:sp>
      <p:sp>
        <p:nvSpPr>
          <p:cNvPr id="3" name="Content Placeholder 2">
            <a:extLst>
              <a:ext uri="{FF2B5EF4-FFF2-40B4-BE49-F238E27FC236}">
                <a16:creationId xmlns:a16="http://schemas.microsoft.com/office/drawing/2014/main" id="{14A66787-30E4-4E92-B952-120AC4520A7E}"/>
              </a:ext>
            </a:extLst>
          </p:cNvPr>
          <p:cNvSpPr>
            <a:spLocks noGrp="1"/>
          </p:cNvSpPr>
          <p:nvPr>
            <p:ph idx="1"/>
          </p:nvPr>
        </p:nvSpPr>
        <p:spPr/>
        <p:txBody>
          <a:bodyPr>
            <a:normAutofit/>
          </a:bodyPr>
          <a:lstStyle/>
          <a:p>
            <a:pPr marL="0" indent="0">
              <a:lnSpc>
                <a:spcPct val="120000"/>
              </a:lnSpc>
              <a:spcBef>
                <a:spcPts val="0"/>
              </a:spcBef>
              <a:spcAft>
                <a:spcPts val="1800"/>
              </a:spcAft>
              <a:buNone/>
            </a:pPr>
            <a:r>
              <a:rPr lang="en-US" sz="1800" b="1" dirty="0">
                <a:latin typeface="Helvetica" panose="020B0604020202020204" pitchFamily="34" charset="0"/>
                <a:cs typeface="Helvetica" panose="020B0604020202020204" pitchFamily="34" charset="0"/>
              </a:rPr>
              <a:t>Clinicians should educate patients with persistent, bothersome tinnitus about management strategies.</a:t>
            </a:r>
            <a:r>
              <a:rPr lang="en-US" sz="1800" i="1" dirty="0">
                <a:latin typeface="Helvetica" panose="020B0604020202020204" pitchFamily="34" charset="0"/>
                <a:cs typeface="Helvetica" panose="020B0604020202020204" pitchFamily="34" charset="0"/>
              </a:rPr>
              <a:t> </a:t>
            </a:r>
            <a:r>
              <a:rPr lang="en-US" sz="1800" i="1" u="sng" dirty="0">
                <a:latin typeface="Helvetica" panose="020B0604020202020204" pitchFamily="34" charset="0"/>
                <a:cs typeface="Helvetica" panose="020B0604020202020204" pitchFamily="34" charset="0"/>
              </a:rPr>
              <a:t>Recommendation</a:t>
            </a:r>
            <a:r>
              <a:rPr lang="en-US" sz="1800" i="1" dirty="0">
                <a:latin typeface="Helvetica" panose="020B0604020202020204" pitchFamily="34" charset="0"/>
                <a:cs typeface="Helvetica" panose="020B0604020202020204" pitchFamily="34" charset="0"/>
              </a:rPr>
              <a:t> based on studies of the value of education and counseling, with a preponderance of benefit over harm</a:t>
            </a:r>
            <a:endParaRPr lang="en-US" sz="1800" dirty="0">
              <a:latin typeface="Helvetica" pitchFamily="34" charset="0"/>
              <a:cs typeface="Helvetica" panose="020B0604020202020204" pitchFamily="34" charset="0"/>
            </a:endParaRPr>
          </a:p>
          <a:p>
            <a:pPr marL="0" lvl="0" indent="0">
              <a:lnSpc>
                <a:spcPct val="120000"/>
              </a:lnSpc>
              <a:buNone/>
            </a:pPr>
            <a:r>
              <a:rPr lang="en-US" sz="1800" u="sng" dirty="0">
                <a:latin typeface="Helvetica" panose="020B0604020202020204" pitchFamily="34" charset="0"/>
                <a:cs typeface="Helvetica" panose="020B0604020202020204" pitchFamily="34" charset="0"/>
              </a:rPr>
              <a:t>Benefits:</a:t>
            </a:r>
            <a:r>
              <a:rPr lang="en-US" sz="1800" dirty="0">
                <a:latin typeface="Helvetica" panose="020B0604020202020204" pitchFamily="34" charset="0"/>
                <a:cs typeface="Helvetica" panose="020B0604020202020204" pitchFamily="34" charset="0"/>
              </a:rPr>
              <a:t> Improved QOL; increased ability to cope with tinnitus; improved outcomes and patient satisfaction; less healthcare utilization</a:t>
            </a:r>
          </a:p>
          <a:p>
            <a:pPr marL="0" lvl="0" indent="0">
              <a:lnSpc>
                <a:spcPct val="120000"/>
              </a:lnSpc>
              <a:buNone/>
            </a:pPr>
            <a:r>
              <a:rPr lang="en-US" sz="1800" u="sng" dirty="0">
                <a:latin typeface="Helvetica" panose="020B0604020202020204" pitchFamily="34" charset="0"/>
                <a:cs typeface="Helvetica" panose="020B0604020202020204" pitchFamily="34" charset="0"/>
              </a:rPr>
              <a:t>Risks, harms, costs</a:t>
            </a:r>
            <a:r>
              <a:rPr lang="en-US" sz="1800" dirty="0">
                <a:latin typeface="Helvetica" panose="020B0604020202020204" pitchFamily="34" charset="0"/>
                <a:cs typeface="Helvetica" panose="020B0604020202020204" pitchFamily="34" charset="0"/>
              </a:rPr>
              <a:t>: Direct cost and time</a:t>
            </a:r>
          </a:p>
        </p:txBody>
      </p:sp>
    </p:spTree>
    <p:extLst>
      <p:ext uri="{BB962C8B-B14F-4D97-AF65-F5344CB8AC3E}">
        <p14:creationId xmlns:p14="http://schemas.microsoft.com/office/powerpoint/2010/main" val="19922994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C90F9-334D-4512-8ADE-5916A1591A33}"/>
              </a:ext>
            </a:extLst>
          </p:cNvPr>
          <p:cNvSpPr>
            <a:spLocks noGrp="1"/>
          </p:cNvSpPr>
          <p:nvPr>
            <p:ph type="title"/>
          </p:nvPr>
        </p:nvSpPr>
        <p:spPr/>
        <p:txBody>
          <a:bodyPr/>
          <a:lstStyle/>
          <a:p>
            <a:r>
              <a:rPr lang="en-US" dirty="0"/>
              <a:t>KAS 6: Education &amp; Counseling</a:t>
            </a:r>
          </a:p>
        </p:txBody>
      </p:sp>
      <p:sp>
        <p:nvSpPr>
          <p:cNvPr id="3" name="Content Placeholder 2">
            <a:extLst>
              <a:ext uri="{FF2B5EF4-FFF2-40B4-BE49-F238E27FC236}">
                <a16:creationId xmlns:a16="http://schemas.microsoft.com/office/drawing/2014/main" id="{14A66787-30E4-4E92-B952-120AC4520A7E}"/>
              </a:ext>
            </a:extLst>
          </p:cNvPr>
          <p:cNvSpPr>
            <a:spLocks noGrp="1"/>
          </p:cNvSpPr>
          <p:nvPr>
            <p:ph idx="1"/>
          </p:nvPr>
        </p:nvSpPr>
        <p:spPr>
          <a:xfrm>
            <a:off x="838200" y="1825625"/>
            <a:ext cx="10515600" cy="3956610"/>
          </a:xfrm>
        </p:spPr>
        <p:txBody>
          <a:bodyPr>
            <a:normAutofit lnSpcReduction="10000"/>
          </a:bodyPr>
          <a:lstStyle/>
          <a:p>
            <a:pPr marL="0" indent="0">
              <a:lnSpc>
                <a:spcPct val="120000"/>
              </a:lnSpc>
              <a:spcBef>
                <a:spcPts val="0"/>
              </a:spcBef>
              <a:spcAft>
                <a:spcPts val="600"/>
              </a:spcAft>
              <a:buNone/>
            </a:pPr>
            <a:r>
              <a:rPr lang="en-US" sz="1400" b="1" dirty="0"/>
              <a:t>Action Statement Profile</a:t>
            </a:r>
            <a:endParaRPr lang="en-US" sz="1400" dirty="0"/>
          </a:p>
          <a:p>
            <a:pPr marL="0" lvl="0" indent="0">
              <a:lnSpc>
                <a:spcPct val="120000"/>
              </a:lnSpc>
              <a:spcBef>
                <a:spcPts val="0"/>
              </a:spcBef>
              <a:spcAft>
                <a:spcPts val="600"/>
              </a:spcAft>
              <a:buNone/>
            </a:pPr>
            <a:r>
              <a:rPr lang="en-US" sz="1400" u="sng" dirty="0">
                <a:latin typeface="Helvetica" pitchFamily="34" charset="0"/>
              </a:rPr>
              <a:t>Quality improvement opportunity</a:t>
            </a:r>
            <a:r>
              <a:rPr lang="en-US" sz="1400" dirty="0">
                <a:latin typeface="Helvetica" pitchFamily="34" charset="0"/>
              </a:rPr>
              <a:t>: To address potential underutilization of education and counseling by clinicians who manage patients with persistent, bothersome tinnitus. To bring awareness of available management strategies to the patient.</a:t>
            </a:r>
          </a:p>
          <a:p>
            <a:pPr marL="0" lvl="0" indent="0">
              <a:lnSpc>
                <a:spcPct val="120000"/>
              </a:lnSpc>
              <a:spcBef>
                <a:spcPts val="0"/>
              </a:spcBef>
              <a:spcAft>
                <a:spcPts val="600"/>
              </a:spcAft>
              <a:buNone/>
            </a:pPr>
            <a:r>
              <a:rPr lang="en-US" sz="1400" u="sng" dirty="0">
                <a:latin typeface="Helvetica" pitchFamily="34" charset="0"/>
              </a:rPr>
              <a:t>Aggregate evidence quality</a:t>
            </a:r>
            <a:r>
              <a:rPr lang="en-US" sz="1400" dirty="0">
                <a:latin typeface="Helvetica" pitchFamily="34" charset="0"/>
              </a:rPr>
              <a:t>: Grade B, based on studies of the value of education and counseling in general, and Grade C based on such studies in tinnitus in particular.</a:t>
            </a:r>
          </a:p>
          <a:p>
            <a:pPr marL="0" lvl="0" indent="0">
              <a:lnSpc>
                <a:spcPct val="120000"/>
              </a:lnSpc>
              <a:spcBef>
                <a:spcPts val="0"/>
              </a:spcBef>
              <a:spcAft>
                <a:spcPts val="600"/>
              </a:spcAft>
              <a:buNone/>
            </a:pPr>
            <a:r>
              <a:rPr lang="en-US" sz="1400" u="sng" dirty="0">
                <a:latin typeface="Helvetica" pitchFamily="34" charset="0"/>
              </a:rPr>
              <a:t>Level of confidence in the evidence</a:t>
            </a:r>
            <a:r>
              <a:rPr lang="en-US" sz="1400" dirty="0">
                <a:latin typeface="Helvetica" pitchFamily="34" charset="0"/>
              </a:rPr>
              <a:t>: High</a:t>
            </a:r>
          </a:p>
          <a:p>
            <a:pPr marL="0" lvl="0" indent="0">
              <a:lnSpc>
                <a:spcPct val="120000"/>
              </a:lnSpc>
              <a:spcBef>
                <a:spcPts val="0"/>
              </a:spcBef>
              <a:spcAft>
                <a:spcPts val="600"/>
              </a:spcAft>
              <a:buNone/>
            </a:pPr>
            <a:r>
              <a:rPr lang="en-US" sz="1400" u="sng" dirty="0">
                <a:latin typeface="Helvetica" pitchFamily="34" charset="0"/>
              </a:rPr>
              <a:t>Benefit-harm assessment</a:t>
            </a:r>
            <a:r>
              <a:rPr lang="en-US" sz="1400" dirty="0">
                <a:latin typeface="Helvetica" pitchFamily="34" charset="0"/>
              </a:rPr>
              <a:t>: Preponderance of benefit</a:t>
            </a:r>
          </a:p>
          <a:p>
            <a:pPr marL="0" lvl="0" indent="0">
              <a:lnSpc>
                <a:spcPct val="120000"/>
              </a:lnSpc>
              <a:spcBef>
                <a:spcPts val="0"/>
              </a:spcBef>
              <a:spcAft>
                <a:spcPts val="600"/>
              </a:spcAft>
              <a:buNone/>
            </a:pPr>
            <a:r>
              <a:rPr lang="en-US" sz="1400" u="sng" dirty="0">
                <a:latin typeface="Helvetica" pitchFamily="34" charset="0"/>
              </a:rPr>
              <a:t>Value judgments</a:t>
            </a:r>
            <a:r>
              <a:rPr lang="en-US" sz="1400" dirty="0">
                <a:latin typeface="Helvetica" pitchFamily="34" charset="0"/>
              </a:rPr>
              <a:t>: None</a:t>
            </a:r>
          </a:p>
          <a:p>
            <a:pPr marL="0" lvl="0" indent="0">
              <a:lnSpc>
                <a:spcPct val="120000"/>
              </a:lnSpc>
              <a:spcBef>
                <a:spcPts val="0"/>
              </a:spcBef>
              <a:spcAft>
                <a:spcPts val="600"/>
              </a:spcAft>
              <a:buNone/>
            </a:pPr>
            <a:r>
              <a:rPr lang="en-US" sz="1400" u="sng" dirty="0">
                <a:latin typeface="Helvetica" pitchFamily="34" charset="0"/>
              </a:rPr>
              <a:t>Intentional vagueness</a:t>
            </a:r>
            <a:r>
              <a:rPr lang="en-US" sz="1400" dirty="0">
                <a:latin typeface="Helvetica" pitchFamily="34" charset="0"/>
              </a:rPr>
              <a:t>: None  </a:t>
            </a:r>
          </a:p>
          <a:p>
            <a:pPr marL="0" lvl="0" indent="0">
              <a:lnSpc>
                <a:spcPct val="120000"/>
              </a:lnSpc>
              <a:spcBef>
                <a:spcPts val="0"/>
              </a:spcBef>
              <a:spcAft>
                <a:spcPts val="600"/>
              </a:spcAft>
              <a:buNone/>
            </a:pPr>
            <a:r>
              <a:rPr lang="en-US" sz="1400" u="sng" dirty="0">
                <a:latin typeface="Helvetica" pitchFamily="34" charset="0"/>
              </a:rPr>
              <a:t>Role of patient preferences</a:t>
            </a:r>
            <a:r>
              <a:rPr lang="en-US" sz="1400" dirty="0">
                <a:latin typeface="Helvetica" pitchFamily="34" charset="0"/>
              </a:rPr>
              <a:t>: None</a:t>
            </a:r>
          </a:p>
          <a:p>
            <a:pPr marL="0" lvl="0" indent="0">
              <a:lnSpc>
                <a:spcPct val="120000"/>
              </a:lnSpc>
              <a:spcBef>
                <a:spcPts val="0"/>
              </a:spcBef>
              <a:spcAft>
                <a:spcPts val="600"/>
              </a:spcAft>
              <a:buNone/>
            </a:pPr>
            <a:r>
              <a:rPr lang="en-US" sz="1400" u="sng" dirty="0">
                <a:latin typeface="Helvetica" pitchFamily="34" charset="0"/>
              </a:rPr>
              <a:t>Exclusions</a:t>
            </a:r>
            <a:r>
              <a:rPr lang="en-US" sz="1400" dirty="0">
                <a:latin typeface="Helvetica" pitchFamily="34" charset="0"/>
              </a:rPr>
              <a:t>: None</a:t>
            </a:r>
          </a:p>
          <a:p>
            <a:pPr marL="0" lvl="0" indent="0">
              <a:lnSpc>
                <a:spcPct val="120000"/>
              </a:lnSpc>
              <a:spcBef>
                <a:spcPts val="0"/>
              </a:spcBef>
              <a:spcAft>
                <a:spcPts val="600"/>
              </a:spcAft>
              <a:buNone/>
            </a:pPr>
            <a:r>
              <a:rPr lang="en-US" sz="1400" u="sng" dirty="0">
                <a:latin typeface="Helvetica" pitchFamily="34" charset="0"/>
              </a:rPr>
              <a:t>Policy level</a:t>
            </a:r>
            <a:r>
              <a:rPr lang="en-US" sz="1400" dirty="0">
                <a:latin typeface="Helvetica" pitchFamily="34" charset="0"/>
              </a:rPr>
              <a:t>: Recommendation</a:t>
            </a:r>
          </a:p>
          <a:p>
            <a:pPr marL="0" lvl="0" indent="0">
              <a:lnSpc>
                <a:spcPct val="120000"/>
              </a:lnSpc>
              <a:spcBef>
                <a:spcPts val="0"/>
              </a:spcBef>
              <a:spcAft>
                <a:spcPts val="600"/>
              </a:spcAft>
              <a:buNone/>
            </a:pPr>
            <a:r>
              <a:rPr lang="en-US" sz="1400" u="sng" dirty="0">
                <a:latin typeface="Helvetica" pitchFamily="34" charset="0"/>
              </a:rPr>
              <a:t>Differences of opinion</a:t>
            </a:r>
            <a:r>
              <a:rPr lang="en-US" sz="1400" dirty="0">
                <a:latin typeface="Helvetica" pitchFamily="34" charset="0"/>
              </a:rPr>
              <a:t>: None </a:t>
            </a:r>
            <a:endParaRPr lang="en-US" sz="1200" dirty="0">
              <a:latin typeface="Helvetica" pitchFamily="34" charset="0"/>
            </a:endParaRPr>
          </a:p>
        </p:txBody>
      </p:sp>
    </p:spTree>
    <p:extLst>
      <p:ext uri="{BB962C8B-B14F-4D97-AF65-F5344CB8AC3E}">
        <p14:creationId xmlns:p14="http://schemas.microsoft.com/office/powerpoint/2010/main" val="12884569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36349-8BF7-402A-8A0C-3B1AD9C31DA7}"/>
              </a:ext>
            </a:extLst>
          </p:cNvPr>
          <p:cNvSpPr>
            <a:spLocks noGrp="1"/>
          </p:cNvSpPr>
          <p:nvPr>
            <p:ph type="title"/>
          </p:nvPr>
        </p:nvSpPr>
        <p:spPr/>
        <p:txBody>
          <a:bodyPr/>
          <a:lstStyle/>
          <a:p>
            <a:r>
              <a:rPr lang="en-US" dirty="0"/>
              <a:t>KAS 7: Hearing Aid Evaluation</a:t>
            </a:r>
          </a:p>
        </p:txBody>
      </p:sp>
      <p:sp>
        <p:nvSpPr>
          <p:cNvPr id="3" name="Content Placeholder 2">
            <a:extLst>
              <a:ext uri="{FF2B5EF4-FFF2-40B4-BE49-F238E27FC236}">
                <a16:creationId xmlns:a16="http://schemas.microsoft.com/office/drawing/2014/main" id="{F715A0D7-C897-461A-A335-504A14CEEAB4}"/>
              </a:ext>
            </a:extLst>
          </p:cNvPr>
          <p:cNvSpPr>
            <a:spLocks noGrp="1"/>
          </p:cNvSpPr>
          <p:nvPr>
            <p:ph idx="1"/>
          </p:nvPr>
        </p:nvSpPr>
        <p:spPr/>
        <p:txBody>
          <a:bodyPr>
            <a:normAutofit/>
          </a:bodyPr>
          <a:lstStyle/>
          <a:p>
            <a:pPr marL="0" indent="0">
              <a:lnSpc>
                <a:spcPct val="120000"/>
              </a:lnSpc>
              <a:spcBef>
                <a:spcPts val="0"/>
              </a:spcBef>
              <a:spcAft>
                <a:spcPts val="1800"/>
              </a:spcAft>
              <a:buNone/>
            </a:pPr>
            <a:r>
              <a:rPr lang="en-US" sz="1800" b="1" dirty="0">
                <a:latin typeface="Helvetica" pitchFamily="34" charset="0"/>
              </a:rPr>
              <a:t>Clinicians should recommend a hearing aid evaluation for patients with hearing loss and persistent, bothersome tinnitus.</a:t>
            </a:r>
            <a:r>
              <a:rPr lang="en-US" sz="1800" i="1" dirty="0">
                <a:latin typeface="Helvetica" pitchFamily="34" charset="0"/>
              </a:rPr>
              <a:t> </a:t>
            </a:r>
            <a:r>
              <a:rPr lang="en-US" sz="1800" i="1" u="sng" dirty="0">
                <a:latin typeface="Helvetica" pitchFamily="34" charset="0"/>
              </a:rPr>
              <a:t>Recommendation</a:t>
            </a:r>
            <a:r>
              <a:rPr lang="en-US" sz="1800" i="1" dirty="0">
                <a:latin typeface="Helvetica" pitchFamily="34" charset="0"/>
              </a:rPr>
              <a:t> based on observational studies with a preponderance of benefit over harm</a:t>
            </a:r>
          </a:p>
          <a:p>
            <a:pPr marL="0" lvl="0" indent="0">
              <a:lnSpc>
                <a:spcPct val="120000"/>
              </a:lnSpc>
              <a:buNone/>
            </a:pPr>
            <a:r>
              <a:rPr lang="en-US" sz="1800" u="sng" dirty="0">
                <a:latin typeface="Helvetica" panose="020B0604020202020204" pitchFamily="34" charset="0"/>
                <a:cs typeface="Helvetica" panose="020B0604020202020204" pitchFamily="34" charset="0"/>
              </a:rPr>
              <a:t>Benefits</a:t>
            </a:r>
            <a:r>
              <a:rPr lang="en-US" sz="1800" dirty="0">
                <a:latin typeface="Helvetica" pitchFamily="34" charset="0"/>
                <a:cs typeface="Helvetica" panose="020B0604020202020204" pitchFamily="34" charset="0"/>
              </a:rPr>
              <a:t>: </a:t>
            </a:r>
            <a:r>
              <a:rPr lang="en-US" sz="1800" dirty="0">
                <a:latin typeface="Helvetica" pitchFamily="34" charset="0"/>
              </a:rPr>
              <a:t>Raise awareness of potential beneficial effects of hearing aids on tinnitus; ensure that patient receives proper guidance regarding benefits and costs of hearing aids; provide patients who have hearing loss with access to information and interventions that may alleviate hearing loss and improve function/QOL.</a:t>
            </a:r>
          </a:p>
          <a:p>
            <a:pPr marL="0" indent="0">
              <a:lnSpc>
                <a:spcPct val="120000"/>
              </a:lnSpc>
              <a:spcBef>
                <a:spcPts val="0"/>
              </a:spcBef>
              <a:spcAft>
                <a:spcPts val="0"/>
              </a:spcAft>
              <a:buNone/>
            </a:pPr>
            <a:r>
              <a:rPr lang="en-US" sz="1800" u="sng" dirty="0">
                <a:latin typeface="Helvetica" panose="020B0604020202020204" pitchFamily="34" charset="0"/>
                <a:cs typeface="Helvetica" panose="020B0604020202020204" pitchFamily="34" charset="0"/>
              </a:rPr>
              <a:t>Risks, harms, costs</a:t>
            </a:r>
            <a:r>
              <a:rPr lang="en-US" sz="1800" dirty="0">
                <a:latin typeface="Helvetica" panose="020B0604020202020204" pitchFamily="34" charset="0"/>
                <a:cs typeface="Helvetica" panose="020B0604020202020204" pitchFamily="34" charset="0"/>
              </a:rPr>
              <a:t>: </a:t>
            </a:r>
            <a:r>
              <a:rPr lang="en-US" sz="1800" dirty="0">
                <a:latin typeface="Helvetica" pitchFamily="34" charset="0"/>
              </a:rPr>
              <a:t>direct cost related to dispensing of a hearing aid.</a:t>
            </a:r>
          </a:p>
        </p:txBody>
      </p:sp>
    </p:spTree>
    <p:extLst>
      <p:ext uri="{BB962C8B-B14F-4D97-AF65-F5344CB8AC3E}">
        <p14:creationId xmlns:p14="http://schemas.microsoft.com/office/powerpoint/2010/main" val="17438057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C36349-8BF7-402A-8A0C-3B1AD9C31DA7}"/>
              </a:ext>
            </a:extLst>
          </p:cNvPr>
          <p:cNvSpPr>
            <a:spLocks noGrp="1"/>
          </p:cNvSpPr>
          <p:nvPr>
            <p:ph type="title"/>
          </p:nvPr>
        </p:nvSpPr>
        <p:spPr/>
        <p:txBody>
          <a:bodyPr/>
          <a:lstStyle/>
          <a:p>
            <a:r>
              <a:rPr lang="en-US" dirty="0"/>
              <a:t>KAS 7: Hearing Aid Evaluation</a:t>
            </a:r>
          </a:p>
        </p:txBody>
      </p:sp>
      <p:sp>
        <p:nvSpPr>
          <p:cNvPr id="3" name="Content Placeholder 2">
            <a:extLst>
              <a:ext uri="{FF2B5EF4-FFF2-40B4-BE49-F238E27FC236}">
                <a16:creationId xmlns:a16="http://schemas.microsoft.com/office/drawing/2014/main" id="{F715A0D7-C897-461A-A335-504A14CEEAB4}"/>
              </a:ext>
            </a:extLst>
          </p:cNvPr>
          <p:cNvSpPr>
            <a:spLocks noGrp="1"/>
          </p:cNvSpPr>
          <p:nvPr>
            <p:ph idx="1"/>
          </p:nvPr>
        </p:nvSpPr>
        <p:spPr/>
        <p:txBody>
          <a:bodyPr>
            <a:normAutofit fontScale="92500"/>
          </a:bodyPr>
          <a:lstStyle/>
          <a:p>
            <a:pPr marL="0" indent="0">
              <a:lnSpc>
                <a:spcPct val="120000"/>
              </a:lnSpc>
              <a:spcBef>
                <a:spcPts val="0"/>
              </a:spcBef>
              <a:spcAft>
                <a:spcPts val="600"/>
              </a:spcAft>
              <a:buNone/>
            </a:pPr>
            <a:r>
              <a:rPr lang="en-US" sz="1400" b="1" dirty="0">
                <a:latin typeface="Helvetica" panose="020B0604020202020204" pitchFamily="34" charset="0"/>
                <a:cs typeface="Helvetica" panose="020B0604020202020204" pitchFamily="34" charset="0"/>
              </a:rPr>
              <a:t>Action Statement Profile</a:t>
            </a:r>
          </a:p>
          <a:p>
            <a:pPr marL="0" lvl="0" indent="0">
              <a:lnSpc>
                <a:spcPct val="120000"/>
              </a:lnSpc>
              <a:spcBef>
                <a:spcPts val="0"/>
              </a:spcBef>
              <a:spcAft>
                <a:spcPts val="600"/>
              </a:spcAft>
              <a:buNone/>
            </a:pPr>
            <a:r>
              <a:rPr lang="en-US" sz="1400" u="sng" dirty="0">
                <a:latin typeface="Helvetica" pitchFamily="34" charset="0"/>
              </a:rPr>
              <a:t>Quality improvement opportunities</a:t>
            </a:r>
            <a:r>
              <a:rPr lang="en-US" sz="1400" dirty="0">
                <a:latin typeface="Helvetica" pitchFamily="34" charset="0"/>
              </a:rPr>
              <a:t>: To promote awareness of the beneficial effect of hearing aids on tinnitus and encourage utilization of this first-line audiologic intervention for patients with tinnitus, even those who might otherwise be marginal hearing aid candidates.</a:t>
            </a:r>
          </a:p>
          <a:p>
            <a:pPr marL="0" lvl="0" indent="0">
              <a:lnSpc>
                <a:spcPct val="120000"/>
              </a:lnSpc>
              <a:spcBef>
                <a:spcPts val="0"/>
              </a:spcBef>
              <a:spcAft>
                <a:spcPts val="600"/>
              </a:spcAft>
              <a:buNone/>
            </a:pPr>
            <a:r>
              <a:rPr lang="en-US" sz="1400" u="sng" dirty="0">
                <a:latin typeface="Helvetica" pitchFamily="34" charset="0"/>
              </a:rPr>
              <a:t>Aggregate evidence quality</a:t>
            </a:r>
            <a:r>
              <a:rPr lang="en-US" sz="1400" dirty="0">
                <a:latin typeface="Helvetica" pitchFamily="34" charset="0"/>
              </a:rPr>
              <a:t>: Grade C, based on observational studies</a:t>
            </a:r>
          </a:p>
          <a:p>
            <a:pPr marL="0" lvl="0" indent="0">
              <a:lnSpc>
                <a:spcPct val="120000"/>
              </a:lnSpc>
              <a:spcBef>
                <a:spcPts val="0"/>
              </a:spcBef>
              <a:spcAft>
                <a:spcPts val="600"/>
              </a:spcAft>
              <a:buNone/>
            </a:pPr>
            <a:r>
              <a:rPr lang="en-US" sz="1400" u="sng" dirty="0">
                <a:latin typeface="Helvetica" pitchFamily="34" charset="0"/>
              </a:rPr>
              <a:t>Level of confidence in the evidence</a:t>
            </a:r>
            <a:r>
              <a:rPr lang="en-US" sz="1400" dirty="0">
                <a:latin typeface="Helvetica" pitchFamily="34" charset="0"/>
              </a:rPr>
              <a:t>: High</a:t>
            </a:r>
          </a:p>
          <a:p>
            <a:pPr marL="0" lvl="0" indent="0">
              <a:lnSpc>
                <a:spcPct val="120000"/>
              </a:lnSpc>
              <a:spcBef>
                <a:spcPts val="0"/>
              </a:spcBef>
              <a:spcAft>
                <a:spcPts val="600"/>
              </a:spcAft>
              <a:buNone/>
            </a:pPr>
            <a:r>
              <a:rPr lang="en-US" sz="1400" u="sng" dirty="0">
                <a:latin typeface="Helvetica" pitchFamily="34" charset="0"/>
              </a:rPr>
              <a:t>Benefit-harm assessment</a:t>
            </a:r>
            <a:r>
              <a:rPr lang="en-US" sz="1400" dirty="0">
                <a:latin typeface="Helvetica" pitchFamily="34" charset="0"/>
              </a:rPr>
              <a:t>: Preponderance of benefit </a:t>
            </a:r>
          </a:p>
          <a:p>
            <a:pPr marL="0" lvl="0" indent="0">
              <a:lnSpc>
                <a:spcPct val="120000"/>
              </a:lnSpc>
              <a:spcBef>
                <a:spcPts val="0"/>
              </a:spcBef>
              <a:spcAft>
                <a:spcPts val="600"/>
              </a:spcAft>
              <a:buNone/>
            </a:pPr>
            <a:r>
              <a:rPr lang="en-US" sz="1400" u="sng" dirty="0">
                <a:latin typeface="Helvetica" pitchFamily="34" charset="0"/>
              </a:rPr>
              <a:t>Value judgments</a:t>
            </a:r>
            <a:r>
              <a:rPr lang="en-US" sz="1400" dirty="0">
                <a:latin typeface="Helvetica" pitchFamily="34" charset="0"/>
              </a:rPr>
              <a:t>: Perceived lack of awareness regarding the ability of hearing aids to improve QOL for patients with tinnitus</a:t>
            </a:r>
          </a:p>
          <a:p>
            <a:pPr marL="0" lvl="0" indent="0">
              <a:lnSpc>
                <a:spcPct val="120000"/>
              </a:lnSpc>
              <a:spcBef>
                <a:spcPts val="0"/>
              </a:spcBef>
              <a:spcAft>
                <a:spcPts val="600"/>
              </a:spcAft>
              <a:buNone/>
            </a:pPr>
            <a:r>
              <a:rPr lang="en-US" sz="1400" u="sng" dirty="0">
                <a:latin typeface="Helvetica" pitchFamily="34" charset="0"/>
              </a:rPr>
              <a:t>Intentional vagueness</a:t>
            </a:r>
            <a:r>
              <a:rPr lang="en-US" sz="1400" dirty="0">
                <a:latin typeface="Helvetica" pitchFamily="34" charset="0"/>
              </a:rPr>
              <a:t>: The level of hearing loss is not specified because hearing loss-associated tinnitus may benefit from hearing aids even if the hearing loss is only of a mild degree, or even if there is a more severe unilateral SNHL associated with the tinnitus. </a:t>
            </a:r>
          </a:p>
          <a:p>
            <a:pPr marL="0" lvl="0" indent="0">
              <a:lnSpc>
                <a:spcPct val="120000"/>
              </a:lnSpc>
              <a:spcBef>
                <a:spcPts val="0"/>
              </a:spcBef>
              <a:spcAft>
                <a:spcPts val="600"/>
              </a:spcAft>
              <a:buNone/>
            </a:pPr>
            <a:r>
              <a:rPr lang="en-US" sz="1400" u="sng" dirty="0">
                <a:latin typeface="Helvetica" pitchFamily="34" charset="0"/>
              </a:rPr>
              <a:t>Role of patient preferences:</a:t>
            </a:r>
            <a:r>
              <a:rPr lang="en-US" sz="1400" dirty="0">
                <a:latin typeface="Helvetica" pitchFamily="34" charset="0"/>
              </a:rPr>
              <a:t> Patient may accept or decline the recommendation to pursue a hearing aid evaluation</a:t>
            </a:r>
          </a:p>
          <a:p>
            <a:pPr marL="0" lvl="0" indent="0">
              <a:lnSpc>
                <a:spcPct val="120000"/>
              </a:lnSpc>
              <a:spcBef>
                <a:spcPts val="0"/>
              </a:spcBef>
              <a:spcAft>
                <a:spcPts val="600"/>
              </a:spcAft>
              <a:buNone/>
            </a:pPr>
            <a:r>
              <a:rPr lang="en-US" sz="1400" u="sng" dirty="0">
                <a:latin typeface="Helvetica" pitchFamily="34" charset="0"/>
              </a:rPr>
              <a:t>Exclusions</a:t>
            </a:r>
            <a:r>
              <a:rPr lang="en-US" sz="1400" dirty="0">
                <a:latin typeface="Helvetica" pitchFamily="34" charset="0"/>
              </a:rPr>
              <a:t>: None</a:t>
            </a:r>
          </a:p>
          <a:p>
            <a:pPr marL="0" lvl="0" indent="0">
              <a:lnSpc>
                <a:spcPct val="120000"/>
              </a:lnSpc>
              <a:spcBef>
                <a:spcPts val="0"/>
              </a:spcBef>
              <a:spcAft>
                <a:spcPts val="600"/>
              </a:spcAft>
              <a:buNone/>
            </a:pPr>
            <a:r>
              <a:rPr lang="en-US" sz="1400" u="sng" dirty="0">
                <a:latin typeface="Helvetica" pitchFamily="34" charset="0"/>
              </a:rPr>
              <a:t>Policy level</a:t>
            </a:r>
            <a:r>
              <a:rPr lang="en-US" sz="1400" dirty="0">
                <a:latin typeface="Helvetica" pitchFamily="34" charset="0"/>
              </a:rPr>
              <a:t>: Recommendation</a:t>
            </a:r>
          </a:p>
          <a:p>
            <a:pPr marL="0" lvl="0" indent="0">
              <a:lnSpc>
                <a:spcPct val="120000"/>
              </a:lnSpc>
              <a:spcBef>
                <a:spcPts val="0"/>
              </a:spcBef>
              <a:spcAft>
                <a:spcPts val="600"/>
              </a:spcAft>
              <a:buNone/>
            </a:pPr>
            <a:r>
              <a:rPr lang="en-US" sz="1400" u="sng" dirty="0">
                <a:latin typeface="Helvetica" pitchFamily="34" charset="0"/>
              </a:rPr>
              <a:t>Differences of opinion</a:t>
            </a:r>
            <a:r>
              <a:rPr lang="en-US" sz="1400" dirty="0">
                <a:latin typeface="Helvetica" pitchFamily="34" charset="0"/>
              </a:rPr>
              <a:t>: None</a:t>
            </a:r>
            <a:endParaRPr lang="en-US" sz="1200" dirty="0">
              <a:latin typeface="Helvetica" pitchFamily="34" charset="0"/>
            </a:endParaRPr>
          </a:p>
        </p:txBody>
      </p:sp>
    </p:spTree>
    <p:extLst>
      <p:ext uri="{BB962C8B-B14F-4D97-AF65-F5344CB8AC3E}">
        <p14:creationId xmlns:p14="http://schemas.microsoft.com/office/powerpoint/2010/main" val="25950651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30B76-8F73-46E6-AEA4-F781D9A2011C}"/>
              </a:ext>
            </a:extLst>
          </p:cNvPr>
          <p:cNvSpPr>
            <a:spLocks noGrp="1"/>
          </p:cNvSpPr>
          <p:nvPr>
            <p:ph type="title"/>
          </p:nvPr>
        </p:nvSpPr>
        <p:spPr/>
        <p:txBody>
          <a:bodyPr/>
          <a:lstStyle/>
          <a:p>
            <a:r>
              <a:rPr lang="en-US" dirty="0"/>
              <a:t>KAS 8: Sound Therapy</a:t>
            </a:r>
          </a:p>
        </p:txBody>
      </p:sp>
      <p:sp>
        <p:nvSpPr>
          <p:cNvPr id="3" name="Content Placeholder 2">
            <a:extLst>
              <a:ext uri="{FF2B5EF4-FFF2-40B4-BE49-F238E27FC236}">
                <a16:creationId xmlns:a16="http://schemas.microsoft.com/office/drawing/2014/main" id="{8880721D-89CB-4086-AF44-7E20D97DD5C2}"/>
              </a:ext>
            </a:extLst>
          </p:cNvPr>
          <p:cNvSpPr>
            <a:spLocks noGrp="1"/>
          </p:cNvSpPr>
          <p:nvPr>
            <p:ph idx="1"/>
          </p:nvPr>
        </p:nvSpPr>
        <p:spPr/>
        <p:txBody>
          <a:bodyPr>
            <a:normAutofit/>
          </a:bodyPr>
          <a:lstStyle/>
          <a:p>
            <a:pPr marL="0" indent="0">
              <a:lnSpc>
                <a:spcPct val="110000"/>
              </a:lnSpc>
              <a:spcBef>
                <a:spcPts val="0"/>
              </a:spcBef>
              <a:spcAft>
                <a:spcPts val="1800"/>
              </a:spcAft>
              <a:buNone/>
            </a:pPr>
            <a:r>
              <a:rPr lang="en-US" sz="1800" b="1" dirty="0">
                <a:latin typeface="Helvetica" pitchFamily="34" charset="0"/>
              </a:rPr>
              <a:t>Clinicians may recommend sound therapy to patients with persistent, bothersome tinnitus. </a:t>
            </a:r>
            <a:r>
              <a:rPr lang="en-US" sz="1800" i="1" dirty="0">
                <a:latin typeface="Helvetica" pitchFamily="34" charset="0"/>
              </a:rPr>
              <a:t>Option based on randomized controlled trials with methodological concerns, with a balance between benefit and harm</a:t>
            </a:r>
          </a:p>
          <a:p>
            <a:pPr marL="0" lvl="0" indent="0">
              <a:lnSpc>
                <a:spcPct val="110000"/>
              </a:lnSpc>
              <a:buNone/>
            </a:pPr>
            <a:r>
              <a:rPr lang="en-US" sz="1800" u="sng" dirty="0">
                <a:latin typeface="Helvetica" panose="020B0604020202020204" pitchFamily="34" charset="0"/>
                <a:cs typeface="Helvetica" panose="020B0604020202020204" pitchFamily="34" charset="0"/>
              </a:rPr>
              <a:t>Benefit:</a:t>
            </a:r>
            <a:r>
              <a:rPr lang="en-US" sz="1800" dirty="0">
                <a:latin typeface="Helvetica" panose="020B0604020202020204" pitchFamily="34" charset="0"/>
                <a:cs typeface="Helvetica" panose="020B0604020202020204" pitchFamily="34" charset="0"/>
              </a:rPr>
              <a:t>  </a:t>
            </a:r>
            <a:r>
              <a:rPr lang="en-US" sz="1800" dirty="0">
                <a:latin typeface="Helvetica" pitchFamily="34" charset="0"/>
              </a:rPr>
              <a:t>Access to technology/devices that may relieve tinnitus; improve QOL, sleep, and concentration</a:t>
            </a:r>
          </a:p>
          <a:p>
            <a:pPr marL="0" lvl="0" indent="0">
              <a:lnSpc>
                <a:spcPct val="110000"/>
              </a:lnSpc>
              <a:spcBef>
                <a:spcPts val="0"/>
              </a:spcBef>
              <a:spcAft>
                <a:spcPts val="0"/>
              </a:spcAft>
              <a:buNone/>
            </a:pPr>
            <a:r>
              <a:rPr lang="en-US" sz="1800" u="sng" dirty="0">
                <a:latin typeface="Helvetica" panose="020B0604020202020204" pitchFamily="34" charset="0"/>
                <a:cs typeface="Helvetica" panose="020B0604020202020204" pitchFamily="34" charset="0"/>
              </a:rPr>
              <a:t>Risk, harm, cost: </a:t>
            </a:r>
            <a:r>
              <a:rPr lang="en-US" sz="1800" dirty="0">
                <a:latin typeface="Helvetica" pitchFamily="34" charset="0"/>
              </a:rPr>
              <a:t>Consequences of recommending an intervention of uncertain efficacy; promoting false hope; costs associated with sound therapy</a:t>
            </a:r>
          </a:p>
        </p:txBody>
      </p:sp>
    </p:spTree>
    <p:extLst>
      <p:ext uri="{BB962C8B-B14F-4D97-AF65-F5344CB8AC3E}">
        <p14:creationId xmlns:p14="http://schemas.microsoft.com/office/powerpoint/2010/main" val="34168507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30B76-8F73-46E6-AEA4-F781D9A2011C}"/>
              </a:ext>
            </a:extLst>
          </p:cNvPr>
          <p:cNvSpPr>
            <a:spLocks noGrp="1"/>
          </p:cNvSpPr>
          <p:nvPr>
            <p:ph type="title"/>
          </p:nvPr>
        </p:nvSpPr>
        <p:spPr/>
        <p:txBody>
          <a:bodyPr/>
          <a:lstStyle/>
          <a:p>
            <a:r>
              <a:rPr lang="en-US" dirty="0"/>
              <a:t>KAS 8: Sound Therapy</a:t>
            </a:r>
          </a:p>
        </p:txBody>
      </p:sp>
      <p:sp>
        <p:nvSpPr>
          <p:cNvPr id="3" name="Content Placeholder 2">
            <a:extLst>
              <a:ext uri="{FF2B5EF4-FFF2-40B4-BE49-F238E27FC236}">
                <a16:creationId xmlns:a16="http://schemas.microsoft.com/office/drawing/2014/main" id="{8880721D-89CB-4086-AF44-7E20D97DD5C2}"/>
              </a:ext>
            </a:extLst>
          </p:cNvPr>
          <p:cNvSpPr>
            <a:spLocks noGrp="1"/>
          </p:cNvSpPr>
          <p:nvPr>
            <p:ph idx="1"/>
          </p:nvPr>
        </p:nvSpPr>
        <p:spPr/>
        <p:txBody>
          <a:bodyPr>
            <a:normAutofit fontScale="92500"/>
          </a:bodyPr>
          <a:lstStyle/>
          <a:p>
            <a:pPr marL="0" indent="0">
              <a:lnSpc>
                <a:spcPct val="120000"/>
              </a:lnSpc>
              <a:spcBef>
                <a:spcPts val="0"/>
              </a:spcBef>
              <a:spcAft>
                <a:spcPts val="600"/>
              </a:spcAft>
              <a:buNone/>
            </a:pPr>
            <a:r>
              <a:rPr lang="en-US" sz="1400" b="1" dirty="0">
                <a:latin typeface="Helvetica" panose="020B0604020202020204" pitchFamily="34" charset="0"/>
                <a:cs typeface="Helvetica" panose="020B0604020202020204" pitchFamily="34" charset="0"/>
              </a:rPr>
              <a:t>Action Statement Profile </a:t>
            </a:r>
          </a:p>
          <a:p>
            <a:pPr marL="0" lvl="0" indent="0">
              <a:lnSpc>
                <a:spcPct val="120000"/>
              </a:lnSpc>
              <a:spcBef>
                <a:spcPts val="0"/>
              </a:spcBef>
              <a:spcAft>
                <a:spcPts val="600"/>
              </a:spcAft>
              <a:buNone/>
            </a:pPr>
            <a:r>
              <a:rPr lang="en-US" sz="1400" u="sng" dirty="0">
                <a:latin typeface="Helvetica" pitchFamily="34" charset="0"/>
              </a:rPr>
              <a:t>Quality improvement opportunity</a:t>
            </a:r>
            <a:r>
              <a:rPr lang="en-US" sz="1400" dirty="0">
                <a:latin typeface="Helvetica" pitchFamily="34" charset="0"/>
              </a:rPr>
              <a:t>: To promote awareness and utilization of sound therapy as a reasonable management option in patients with persistent, bothersome tinnitus.</a:t>
            </a:r>
          </a:p>
          <a:p>
            <a:pPr marL="0" lvl="0" indent="0">
              <a:lnSpc>
                <a:spcPct val="120000"/>
              </a:lnSpc>
              <a:spcBef>
                <a:spcPts val="0"/>
              </a:spcBef>
              <a:spcAft>
                <a:spcPts val="600"/>
              </a:spcAft>
              <a:buNone/>
            </a:pPr>
            <a:r>
              <a:rPr lang="en-US" sz="1400" u="sng" dirty="0">
                <a:latin typeface="Helvetica" pitchFamily="34" charset="0"/>
              </a:rPr>
              <a:t>Aggregate evidence quality</a:t>
            </a:r>
            <a:r>
              <a:rPr lang="en-US" sz="1400" dirty="0">
                <a:latin typeface="Helvetica" pitchFamily="34" charset="0"/>
              </a:rPr>
              <a:t>: Grade B, based on randomized controlled trials with methodological concerns</a:t>
            </a:r>
          </a:p>
          <a:p>
            <a:pPr marL="0" lvl="0" indent="0">
              <a:lnSpc>
                <a:spcPct val="120000"/>
              </a:lnSpc>
              <a:spcBef>
                <a:spcPts val="0"/>
              </a:spcBef>
              <a:spcAft>
                <a:spcPts val="600"/>
              </a:spcAft>
              <a:buNone/>
            </a:pPr>
            <a:r>
              <a:rPr lang="en-US" sz="1400" u="sng" dirty="0">
                <a:latin typeface="Helvetica" pitchFamily="34" charset="0"/>
              </a:rPr>
              <a:t>Level of confidence in the evidence</a:t>
            </a:r>
            <a:r>
              <a:rPr lang="en-US" sz="1400" dirty="0">
                <a:latin typeface="Helvetica" pitchFamily="34" charset="0"/>
              </a:rPr>
              <a:t>: Medium, as strength of evidence is low.</a:t>
            </a:r>
          </a:p>
          <a:p>
            <a:pPr marL="0" lvl="0" indent="0">
              <a:lnSpc>
                <a:spcPct val="120000"/>
              </a:lnSpc>
              <a:spcBef>
                <a:spcPts val="0"/>
              </a:spcBef>
              <a:spcAft>
                <a:spcPts val="600"/>
              </a:spcAft>
              <a:buNone/>
            </a:pPr>
            <a:r>
              <a:rPr lang="en-US" sz="1400" u="sng" dirty="0">
                <a:latin typeface="Helvetica" pitchFamily="34" charset="0"/>
              </a:rPr>
              <a:t>Benefit-harm assessment:</a:t>
            </a:r>
            <a:r>
              <a:rPr lang="en-US" sz="1400" dirty="0">
                <a:latin typeface="Helvetica" pitchFamily="34" charset="0"/>
              </a:rPr>
              <a:t> Equilibrium</a:t>
            </a:r>
          </a:p>
          <a:p>
            <a:pPr marL="0" lvl="0" indent="0">
              <a:lnSpc>
                <a:spcPct val="120000"/>
              </a:lnSpc>
              <a:spcBef>
                <a:spcPts val="0"/>
              </a:spcBef>
              <a:spcAft>
                <a:spcPts val="600"/>
              </a:spcAft>
              <a:buNone/>
            </a:pPr>
            <a:r>
              <a:rPr lang="en-US" sz="1400" u="sng" dirty="0">
                <a:latin typeface="Helvetica" pitchFamily="34" charset="0"/>
              </a:rPr>
              <a:t>Value judgments</a:t>
            </a:r>
            <a:r>
              <a:rPr lang="en-US" sz="1400" dirty="0">
                <a:latin typeface="Helvetica" pitchFamily="34" charset="0"/>
              </a:rPr>
              <a:t>: None</a:t>
            </a:r>
          </a:p>
          <a:p>
            <a:pPr marL="0" lvl="0" indent="0">
              <a:lnSpc>
                <a:spcPct val="120000"/>
              </a:lnSpc>
              <a:spcBef>
                <a:spcPts val="0"/>
              </a:spcBef>
              <a:spcAft>
                <a:spcPts val="600"/>
              </a:spcAft>
              <a:buNone/>
            </a:pPr>
            <a:r>
              <a:rPr lang="en-US" sz="1400" u="sng" dirty="0">
                <a:latin typeface="Helvetica" pitchFamily="34" charset="0"/>
              </a:rPr>
              <a:t>Intentional vagueness</a:t>
            </a:r>
            <a:r>
              <a:rPr lang="en-US" sz="1400" dirty="0">
                <a:latin typeface="Helvetica" pitchFamily="34" charset="0"/>
              </a:rPr>
              <a:t>: None</a:t>
            </a:r>
          </a:p>
          <a:p>
            <a:pPr marL="0" lvl="0" indent="0">
              <a:lnSpc>
                <a:spcPct val="120000"/>
              </a:lnSpc>
              <a:spcBef>
                <a:spcPts val="0"/>
              </a:spcBef>
              <a:spcAft>
                <a:spcPts val="600"/>
              </a:spcAft>
              <a:buNone/>
            </a:pPr>
            <a:r>
              <a:rPr lang="en-US" sz="1400" u="sng" dirty="0">
                <a:latin typeface="Helvetica" pitchFamily="34" charset="0"/>
              </a:rPr>
              <a:t>Role of patient preferences</a:t>
            </a:r>
            <a:r>
              <a:rPr lang="en-US" sz="1400" dirty="0">
                <a:latin typeface="Helvetica" pitchFamily="34" charset="0"/>
              </a:rPr>
              <a:t>: Significant role in deciding whether to pursue sound therapy and to choose among the available options</a:t>
            </a:r>
          </a:p>
          <a:p>
            <a:pPr marL="0" lvl="0" indent="0">
              <a:lnSpc>
                <a:spcPct val="120000"/>
              </a:lnSpc>
              <a:spcBef>
                <a:spcPts val="0"/>
              </a:spcBef>
              <a:spcAft>
                <a:spcPts val="600"/>
              </a:spcAft>
              <a:buNone/>
            </a:pPr>
            <a:r>
              <a:rPr lang="en-US" sz="1400" u="sng" dirty="0">
                <a:latin typeface="Helvetica" pitchFamily="34" charset="0"/>
              </a:rPr>
              <a:t>Exclusions</a:t>
            </a:r>
            <a:r>
              <a:rPr lang="en-US" sz="1400" dirty="0">
                <a:latin typeface="Helvetica" pitchFamily="34" charset="0"/>
              </a:rPr>
              <a:t>: None</a:t>
            </a:r>
          </a:p>
          <a:p>
            <a:pPr marL="0" lvl="0" indent="0">
              <a:lnSpc>
                <a:spcPct val="120000"/>
              </a:lnSpc>
              <a:spcBef>
                <a:spcPts val="0"/>
              </a:spcBef>
              <a:spcAft>
                <a:spcPts val="600"/>
              </a:spcAft>
              <a:buNone/>
            </a:pPr>
            <a:r>
              <a:rPr lang="en-US" sz="1400" u="sng" dirty="0">
                <a:latin typeface="Helvetica" pitchFamily="34" charset="0"/>
              </a:rPr>
              <a:t>Policy level</a:t>
            </a:r>
            <a:r>
              <a:rPr lang="en-US" sz="1400" dirty="0">
                <a:latin typeface="Helvetica" pitchFamily="34" charset="0"/>
              </a:rPr>
              <a:t>: Option</a:t>
            </a:r>
          </a:p>
          <a:p>
            <a:pPr marL="0" lvl="0" indent="0">
              <a:lnSpc>
                <a:spcPct val="120000"/>
              </a:lnSpc>
              <a:spcBef>
                <a:spcPts val="0"/>
              </a:spcBef>
              <a:spcAft>
                <a:spcPts val="600"/>
              </a:spcAft>
              <a:buNone/>
            </a:pPr>
            <a:r>
              <a:rPr lang="en-US" sz="1400" u="sng" dirty="0">
                <a:latin typeface="Helvetica" pitchFamily="34" charset="0"/>
              </a:rPr>
              <a:t>Difference of opinion</a:t>
            </a:r>
            <a:r>
              <a:rPr lang="en-US" sz="1400" dirty="0">
                <a:latin typeface="Helvetica" pitchFamily="34" charset="0"/>
              </a:rPr>
              <a:t>: One GDG member expressed a difference of opinion about mechanisms of sound therapy, in particular with the concepts of partial and total masking.</a:t>
            </a:r>
          </a:p>
        </p:txBody>
      </p:sp>
    </p:spTree>
    <p:extLst>
      <p:ext uri="{BB962C8B-B14F-4D97-AF65-F5344CB8AC3E}">
        <p14:creationId xmlns:p14="http://schemas.microsoft.com/office/powerpoint/2010/main" val="899498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E8BDA5-1669-4841-AF12-4B7202CE559B}"/>
              </a:ext>
            </a:extLst>
          </p:cNvPr>
          <p:cNvSpPr>
            <a:spLocks noGrp="1"/>
          </p:cNvSpPr>
          <p:nvPr>
            <p:ph type="title"/>
          </p:nvPr>
        </p:nvSpPr>
        <p:spPr/>
        <p:txBody>
          <a:bodyPr>
            <a:normAutofit fontScale="90000"/>
          </a:bodyPr>
          <a:lstStyle/>
          <a:p>
            <a:r>
              <a:rPr lang="en-US" dirty="0"/>
              <a:t>Clinical Practice Guideline Development Manual: Third Edition</a:t>
            </a:r>
            <a:br>
              <a:rPr lang="en-US" dirty="0"/>
            </a:br>
            <a:r>
              <a:rPr lang="en-US" sz="2200" dirty="0"/>
              <a:t>Rosenfeld, </a:t>
            </a:r>
            <a:r>
              <a:rPr lang="en-US" sz="2200" dirty="0" err="1"/>
              <a:t>Shiffman</a:t>
            </a:r>
            <a:r>
              <a:rPr lang="en-US" sz="2200" dirty="0"/>
              <a:t>, and Robertson</a:t>
            </a:r>
            <a:endParaRPr lang="en-US" dirty="0"/>
          </a:p>
        </p:txBody>
      </p:sp>
      <p:sp>
        <p:nvSpPr>
          <p:cNvPr id="3" name="Content Placeholder 2">
            <a:extLst>
              <a:ext uri="{FF2B5EF4-FFF2-40B4-BE49-F238E27FC236}">
                <a16:creationId xmlns:a16="http://schemas.microsoft.com/office/drawing/2014/main" id="{A40DB22D-12C6-4B4E-9243-85AF282089F8}"/>
              </a:ext>
            </a:extLst>
          </p:cNvPr>
          <p:cNvSpPr>
            <a:spLocks noGrp="1"/>
          </p:cNvSpPr>
          <p:nvPr>
            <p:ph idx="1"/>
          </p:nvPr>
        </p:nvSpPr>
        <p:spPr>
          <a:xfrm>
            <a:off x="838200" y="1825625"/>
            <a:ext cx="7438255" cy="3956610"/>
          </a:xfrm>
        </p:spPr>
        <p:txBody>
          <a:bodyPr>
            <a:normAutofit fontScale="92500"/>
          </a:bodyPr>
          <a:lstStyle/>
          <a:p>
            <a:pPr marL="342900" indent="-342900">
              <a:spcBef>
                <a:spcPts val="0"/>
              </a:spcBef>
              <a:spcAft>
                <a:spcPts val="1200"/>
              </a:spcAft>
            </a:pPr>
            <a:r>
              <a:rPr lang="en-US" b="1" dirty="0">
                <a:solidFill>
                  <a:srgbClr val="C00000"/>
                </a:solidFill>
              </a:rPr>
              <a:t>Pragmatic</a:t>
            </a:r>
            <a:r>
              <a:rPr lang="en-US" dirty="0"/>
              <a:t>, transparent approach to creating guidelines for performance assessment</a:t>
            </a:r>
          </a:p>
          <a:p>
            <a:pPr marL="342900" indent="-342900">
              <a:spcBef>
                <a:spcPts val="0"/>
              </a:spcBef>
              <a:spcAft>
                <a:spcPts val="1200"/>
              </a:spcAft>
            </a:pPr>
            <a:r>
              <a:rPr lang="en-US" dirty="0"/>
              <a:t>Evidence-based, multidisciplinary process leading to </a:t>
            </a:r>
            <a:r>
              <a:rPr lang="en-US" b="1" dirty="0">
                <a:solidFill>
                  <a:srgbClr val="C00000"/>
                </a:solidFill>
              </a:rPr>
              <a:t>publication in 12-18 months</a:t>
            </a:r>
          </a:p>
          <a:p>
            <a:pPr marL="342900" indent="-342900">
              <a:spcBef>
                <a:spcPts val="0"/>
              </a:spcBef>
              <a:spcAft>
                <a:spcPts val="1200"/>
              </a:spcAft>
            </a:pPr>
            <a:r>
              <a:rPr lang="en-US" dirty="0"/>
              <a:t>Emphasizes a focused set of </a:t>
            </a:r>
            <a:r>
              <a:rPr lang="en-US" b="1" dirty="0">
                <a:solidFill>
                  <a:srgbClr val="C00000"/>
                </a:solidFill>
              </a:rPr>
              <a:t>key action statements</a:t>
            </a:r>
            <a:r>
              <a:rPr lang="en-US" dirty="0"/>
              <a:t> to promote </a:t>
            </a:r>
            <a:r>
              <a:rPr lang="en-US" b="1" dirty="0">
                <a:solidFill>
                  <a:srgbClr val="C00000"/>
                </a:solidFill>
              </a:rPr>
              <a:t>quality improvement </a:t>
            </a:r>
          </a:p>
          <a:p>
            <a:pPr marL="342900" indent="-342900">
              <a:spcBef>
                <a:spcPts val="0"/>
              </a:spcBef>
              <a:spcAft>
                <a:spcPts val="1200"/>
              </a:spcAft>
            </a:pPr>
            <a:r>
              <a:rPr lang="en-US" dirty="0"/>
              <a:t>Uses </a:t>
            </a:r>
            <a:r>
              <a:rPr lang="en-US" b="1" dirty="0">
                <a:solidFill>
                  <a:srgbClr val="C00000"/>
                </a:solidFill>
              </a:rPr>
              <a:t>action statement profiles </a:t>
            </a:r>
            <a:r>
              <a:rPr lang="en-US" dirty="0"/>
              <a:t>to summarize decisions in recommendations</a:t>
            </a:r>
          </a:p>
        </p:txBody>
      </p:sp>
      <p:pic>
        <p:nvPicPr>
          <p:cNvPr id="4" name="Picture 3">
            <a:extLst>
              <a:ext uri="{FF2B5EF4-FFF2-40B4-BE49-F238E27FC236}">
                <a16:creationId xmlns:a16="http://schemas.microsoft.com/office/drawing/2014/main" id="{57E29717-9162-4134-9B9E-899FFACDE9BD}"/>
              </a:ext>
            </a:extLst>
          </p:cNvPr>
          <p:cNvPicPr>
            <a:picLocks noChangeAspect="1"/>
          </p:cNvPicPr>
          <p:nvPr/>
        </p:nvPicPr>
        <p:blipFill>
          <a:blip r:embed="rId2" cstate="email">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tretch>
            <a:fillRect/>
          </a:stretch>
        </p:blipFill>
        <p:spPr>
          <a:xfrm>
            <a:off x="8276455" y="1535685"/>
            <a:ext cx="2581755" cy="4176097"/>
          </a:xfrm>
          <a:prstGeom prst="rect">
            <a:avLst/>
          </a:prstGeom>
        </p:spPr>
      </p:pic>
      <p:sp>
        <p:nvSpPr>
          <p:cNvPr id="5" name="TextBox 4">
            <a:extLst>
              <a:ext uri="{FF2B5EF4-FFF2-40B4-BE49-F238E27FC236}">
                <a16:creationId xmlns:a16="http://schemas.microsoft.com/office/drawing/2014/main" id="{8CEAD36D-5414-4BBE-B755-EC691300016A}"/>
              </a:ext>
            </a:extLst>
          </p:cNvPr>
          <p:cNvSpPr txBox="1"/>
          <p:nvPr/>
        </p:nvSpPr>
        <p:spPr>
          <a:xfrm>
            <a:off x="7061200" y="5950540"/>
            <a:ext cx="5037668" cy="646331"/>
          </a:xfrm>
          <a:prstGeom prst="rect">
            <a:avLst/>
          </a:prstGeom>
          <a:noFill/>
        </p:spPr>
        <p:txBody>
          <a:bodyPr wrap="square" rtlCol="0">
            <a:spAutoFit/>
          </a:bodyPr>
          <a:lstStyle/>
          <a:p>
            <a:r>
              <a:rPr lang="en-US" dirty="0" err="1"/>
              <a:t>Otolaryngol</a:t>
            </a:r>
            <a:r>
              <a:rPr lang="en-US" dirty="0">
                <a:solidFill>
                  <a:srgbClr val="CCECFF"/>
                </a:solidFill>
                <a:effectLst>
                  <a:outerShdw blurRad="38100" dist="38100" dir="2700000" algn="tl">
                    <a:srgbClr val="000000"/>
                  </a:outerShdw>
                </a:effectLst>
              </a:rPr>
              <a:t> </a:t>
            </a:r>
            <a:r>
              <a:rPr lang="en-US" dirty="0"/>
              <a:t>Head Neck Surg 2013; 148(Suppl):S1-55</a:t>
            </a:r>
          </a:p>
          <a:p>
            <a:endParaRPr lang="en-US" dirty="0"/>
          </a:p>
        </p:txBody>
      </p:sp>
    </p:spTree>
    <p:extLst>
      <p:ext uri="{BB962C8B-B14F-4D97-AF65-F5344CB8AC3E}">
        <p14:creationId xmlns:p14="http://schemas.microsoft.com/office/powerpoint/2010/main" val="19195880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B97ED-9BC8-4734-9CB1-F5034C1C5648}"/>
              </a:ext>
            </a:extLst>
          </p:cNvPr>
          <p:cNvSpPr>
            <a:spLocks noGrp="1"/>
          </p:cNvSpPr>
          <p:nvPr>
            <p:ph type="title"/>
          </p:nvPr>
        </p:nvSpPr>
        <p:spPr/>
        <p:txBody>
          <a:bodyPr/>
          <a:lstStyle/>
          <a:p>
            <a:r>
              <a:rPr lang="en-US" dirty="0"/>
              <a:t>KAS 9: Cognitive Behavior Therapy</a:t>
            </a:r>
          </a:p>
        </p:txBody>
      </p:sp>
      <p:sp>
        <p:nvSpPr>
          <p:cNvPr id="3" name="Content Placeholder 2">
            <a:extLst>
              <a:ext uri="{FF2B5EF4-FFF2-40B4-BE49-F238E27FC236}">
                <a16:creationId xmlns:a16="http://schemas.microsoft.com/office/drawing/2014/main" id="{66AA125F-173C-415D-8A94-D7A224B3E6F0}"/>
              </a:ext>
            </a:extLst>
          </p:cNvPr>
          <p:cNvSpPr>
            <a:spLocks noGrp="1"/>
          </p:cNvSpPr>
          <p:nvPr>
            <p:ph idx="1"/>
          </p:nvPr>
        </p:nvSpPr>
        <p:spPr/>
        <p:txBody>
          <a:bodyPr>
            <a:normAutofit/>
          </a:bodyPr>
          <a:lstStyle/>
          <a:p>
            <a:pPr marL="0" indent="0">
              <a:lnSpc>
                <a:spcPct val="100000"/>
              </a:lnSpc>
              <a:spcAft>
                <a:spcPts val="1800"/>
              </a:spcAft>
              <a:buNone/>
            </a:pPr>
            <a:r>
              <a:rPr lang="en-US" sz="1800" b="1" dirty="0">
                <a:latin typeface="Helvetica" pitchFamily="34" charset="0"/>
              </a:rPr>
              <a:t>Clinicians should recommend CBT to patients with persistent, bothersome tinnitus. </a:t>
            </a:r>
            <a:r>
              <a:rPr lang="en-US" sz="1800" i="1" u="sng" dirty="0">
                <a:latin typeface="Helvetica" pitchFamily="34" charset="0"/>
              </a:rPr>
              <a:t>Recommendation</a:t>
            </a:r>
            <a:r>
              <a:rPr lang="en-US" sz="1800" i="1" dirty="0">
                <a:latin typeface="Helvetica" pitchFamily="34" charset="0"/>
              </a:rPr>
              <a:t> based on randomized controlled trials, with a preponderance of benefit over harm</a:t>
            </a:r>
            <a:endParaRPr lang="en-US" sz="1800" dirty="0">
              <a:latin typeface="Helvetica" pitchFamily="34" charset="0"/>
            </a:endParaRPr>
          </a:p>
          <a:p>
            <a:pPr marL="0" lvl="0" indent="0">
              <a:lnSpc>
                <a:spcPct val="100000"/>
              </a:lnSpc>
              <a:spcAft>
                <a:spcPts val="1200"/>
              </a:spcAft>
              <a:buNone/>
            </a:pPr>
            <a:r>
              <a:rPr lang="en-US" sz="1800" u="sng" dirty="0">
                <a:latin typeface="Helvetica" panose="020B0604020202020204" pitchFamily="34" charset="0"/>
                <a:cs typeface="Helvetica" panose="020B0604020202020204" pitchFamily="34" charset="0"/>
              </a:rPr>
              <a:t>Benefits:</a:t>
            </a:r>
            <a:r>
              <a:rPr lang="en-US" sz="1800" dirty="0">
                <a:latin typeface="Helvetica" pitchFamily="34" charset="0"/>
              </a:rPr>
              <a:t> Treatment of depression and anxiety; improved QOL, tinnitus coping skills, and adherence to other tinnitus treatments</a:t>
            </a:r>
          </a:p>
          <a:p>
            <a:pPr marL="0" lvl="0" indent="0">
              <a:lnSpc>
                <a:spcPct val="100000"/>
              </a:lnSpc>
              <a:spcAft>
                <a:spcPts val="1200"/>
              </a:spcAft>
              <a:buNone/>
            </a:pPr>
            <a:r>
              <a:rPr lang="en-US" sz="1800" u="sng" dirty="0">
                <a:latin typeface="Helvetica" pitchFamily="34" charset="0"/>
              </a:rPr>
              <a:t>Risks, harms, costs</a:t>
            </a:r>
            <a:r>
              <a:rPr lang="en-US" sz="1800" dirty="0">
                <a:latin typeface="Helvetica" pitchFamily="34" charset="0"/>
              </a:rPr>
              <a:t>: Direct cost; time involved (multiple sessions, 1-2 hrs. each); availability to services may be limited</a:t>
            </a:r>
          </a:p>
        </p:txBody>
      </p:sp>
    </p:spTree>
    <p:extLst>
      <p:ext uri="{BB962C8B-B14F-4D97-AF65-F5344CB8AC3E}">
        <p14:creationId xmlns:p14="http://schemas.microsoft.com/office/powerpoint/2010/main" val="32379629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B97ED-9BC8-4734-9CB1-F5034C1C5648}"/>
              </a:ext>
            </a:extLst>
          </p:cNvPr>
          <p:cNvSpPr>
            <a:spLocks noGrp="1"/>
          </p:cNvSpPr>
          <p:nvPr>
            <p:ph type="title"/>
          </p:nvPr>
        </p:nvSpPr>
        <p:spPr/>
        <p:txBody>
          <a:bodyPr/>
          <a:lstStyle/>
          <a:p>
            <a:r>
              <a:rPr lang="en-US" dirty="0"/>
              <a:t>KAS 9: Cognitive Behavior Therapy</a:t>
            </a:r>
          </a:p>
        </p:txBody>
      </p:sp>
      <p:sp>
        <p:nvSpPr>
          <p:cNvPr id="3" name="Content Placeholder 2">
            <a:extLst>
              <a:ext uri="{FF2B5EF4-FFF2-40B4-BE49-F238E27FC236}">
                <a16:creationId xmlns:a16="http://schemas.microsoft.com/office/drawing/2014/main" id="{66AA125F-173C-415D-8A94-D7A224B3E6F0}"/>
              </a:ext>
            </a:extLst>
          </p:cNvPr>
          <p:cNvSpPr>
            <a:spLocks noGrp="1"/>
          </p:cNvSpPr>
          <p:nvPr>
            <p:ph idx="1"/>
          </p:nvPr>
        </p:nvSpPr>
        <p:spPr/>
        <p:txBody>
          <a:bodyPr>
            <a:normAutofit fontScale="92500" lnSpcReduction="10000"/>
          </a:bodyPr>
          <a:lstStyle/>
          <a:p>
            <a:pPr marL="0" indent="0">
              <a:lnSpc>
                <a:spcPct val="120000"/>
              </a:lnSpc>
              <a:spcBef>
                <a:spcPts val="0"/>
              </a:spcBef>
              <a:spcAft>
                <a:spcPts val="600"/>
              </a:spcAft>
              <a:buNone/>
            </a:pPr>
            <a:r>
              <a:rPr lang="en-US" sz="1600" b="1" dirty="0">
                <a:latin typeface="Helvetica" pitchFamily="34" charset="0"/>
                <a:cs typeface="Helvetica" panose="020B0604020202020204" pitchFamily="34" charset="0"/>
              </a:rPr>
              <a:t>Action Statement Profile </a:t>
            </a:r>
          </a:p>
          <a:p>
            <a:pPr marL="0" lvl="0" indent="0">
              <a:lnSpc>
                <a:spcPct val="120000"/>
              </a:lnSpc>
              <a:spcBef>
                <a:spcPts val="0"/>
              </a:spcBef>
              <a:spcAft>
                <a:spcPts val="600"/>
              </a:spcAft>
              <a:buNone/>
            </a:pPr>
            <a:r>
              <a:rPr lang="en-US" sz="1600" u="sng" dirty="0">
                <a:latin typeface="Helvetica" pitchFamily="34" charset="0"/>
              </a:rPr>
              <a:t>Quality improvement opportunity</a:t>
            </a:r>
            <a:r>
              <a:rPr lang="en-US" sz="1600" dirty="0">
                <a:latin typeface="Helvetica" pitchFamily="34" charset="0"/>
              </a:rPr>
              <a:t>: To promote awareness and utilization of CBT as an effective management option in patients with persistent, bothersome tinnitus.</a:t>
            </a:r>
          </a:p>
          <a:p>
            <a:pPr marL="0" lvl="0" indent="0">
              <a:lnSpc>
                <a:spcPct val="120000"/>
              </a:lnSpc>
              <a:spcBef>
                <a:spcPts val="0"/>
              </a:spcBef>
              <a:spcAft>
                <a:spcPts val="600"/>
              </a:spcAft>
              <a:buNone/>
            </a:pPr>
            <a:r>
              <a:rPr lang="en-US" sz="1600" u="sng" dirty="0">
                <a:latin typeface="Helvetica" pitchFamily="34" charset="0"/>
              </a:rPr>
              <a:t>Aggregate evidence quality</a:t>
            </a:r>
            <a:r>
              <a:rPr lang="en-US" sz="1600" dirty="0">
                <a:latin typeface="Helvetica" pitchFamily="34" charset="0"/>
              </a:rPr>
              <a:t>: Grade A, based on multiple systematic reviews of randomized controlled trials</a:t>
            </a:r>
          </a:p>
          <a:p>
            <a:pPr marL="0" lvl="0" indent="0">
              <a:lnSpc>
                <a:spcPct val="120000"/>
              </a:lnSpc>
              <a:spcBef>
                <a:spcPts val="0"/>
              </a:spcBef>
              <a:spcAft>
                <a:spcPts val="600"/>
              </a:spcAft>
              <a:buNone/>
            </a:pPr>
            <a:r>
              <a:rPr lang="en-US" sz="1600" u="sng" dirty="0">
                <a:latin typeface="Helvetica" pitchFamily="34" charset="0"/>
              </a:rPr>
              <a:t>Level of confidence in the evidence</a:t>
            </a:r>
            <a:r>
              <a:rPr lang="en-US" sz="1600" dirty="0">
                <a:latin typeface="Helvetica" pitchFamily="34" charset="0"/>
              </a:rPr>
              <a:t>: Moderate, based on concerns about methodology and sample size of trials</a:t>
            </a:r>
          </a:p>
          <a:p>
            <a:pPr marL="0" lvl="0" indent="0">
              <a:lnSpc>
                <a:spcPct val="120000"/>
              </a:lnSpc>
              <a:spcBef>
                <a:spcPts val="0"/>
              </a:spcBef>
              <a:spcAft>
                <a:spcPts val="600"/>
              </a:spcAft>
              <a:buNone/>
            </a:pPr>
            <a:r>
              <a:rPr lang="en-US" sz="1600" u="sng" dirty="0">
                <a:latin typeface="Helvetica" pitchFamily="34" charset="0"/>
              </a:rPr>
              <a:t>Benefit-harm assessment</a:t>
            </a:r>
            <a:r>
              <a:rPr lang="en-US" sz="1600" dirty="0">
                <a:latin typeface="Helvetica" pitchFamily="34" charset="0"/>
              </a:rPr>
              <a:t>: Preponderance of benefit</a:t>
            </a:r>
          </a:p>
          <a:p>
            <a:pPr marL="0" lvl="0" indent="0">
              <a:lnSpc>
                <a:spcPct val="120000"/>
              </a:lnSpc>
              <a:spcBef>
                <a:spcPts val="0"/>
              </a:spcBef>
              <a:spcAft>
                <a:spcPts val="600"/>
              </a:spcAft>
              <a:buNone/>
            </a:pPr>
            <a:r>
              <a:rPr lang="en-US" sz="1600" u="sng" dirty="0">
                <a:latin typeface="Helvetica" pitchFamily="34" charset="0"/>
              </a:rPr>
              <a:t>Value judgments</a:t>
            </a:r>
            <a:r>
              <a:rPr lang="en-US" sz="1600" dirty="0">
                <a:latin typeface="Helvetica" pitchFamily="34" charset="0"/>
              </a:rPr>
              <a:t>: None</a:t>
            </a:r>
          </a:p>
          <a:p>
            <a:pPr marL="0" lvl="0" indent="0">
              <a:lnSpc>
                <a:spcPct val="120000"/>
              </a:lnSpc>
              <a:spcBef>
                <a:spcPts val="0"/>
              </a:spcBef>
              <a:spcAft>
                <a:spcPts val="600"/>
              </a:spcAft>
              <a:buNone/>
            </a:pPr>
            <a:r>
              <a:rPr lang="en-US" sz="1600" u="sng" dirty="0">
                <a:latin typeface="Helvetica" pitchFamily="34" charset="0"/>
              </a:rPr>
              <a:t>Intentional vagueness</a:t>
            </a:r>
            <a:r>
              <a:rPr lang="en-US" sz="1600" dirty="0">
                <a:latin typeface="Helvetica" pitchFamily="34" charset="0"/>
              </a:rPr>
              <a:t>: None</a:t>
            </a:r>
          </a:p>
          <a:p>
            <a:pPr marL="0" lvl="0" indent="0">
              <a:lnSpc>
                <a:spcPct val="120000"/>
              </a:lnSpc>
              <a:spcBef>
                <a:spcPts val="0"/>
              </a:spcBef>
              <a:spcAft>
                <a:spcPts val="600"/>
              </a:spcAft>
              <a:buNone/>
            </a:pPr>
            <a:r>
              <a:rPr lang="en-US" sz="1600" u="sng" dirty="0">
                <a:latin typeface="Helvetica" pitchFamily="34" charset="0"/>
              </a:rPr>
              <a:t>Role of patient preferences</a:t>
            </a:r>
            <a:r>
              <a:rPr lang="en-US" sz="1600" dirty="0">
                <a:latin typeface="Helvetica" pitchFamily="34" charset="0"/>
              </a:rPr>
              <a:t>: None</a:t>
            </a:r>
          </a:p>
          <a:p>
            <a:pPr marL="0" lvl="0" indent="0">
              <a:lnSpc>
                <a:spcPct val="120000"/>
              </a:lnSpc>
              <a:spcBef>
                <a:spcPts val="0"/>
              </a:spcBef>
              <a:spcAft>
                <a:spcPts val="600"/>
              </a:spcAft>
              <a:buNone/>
            </a:pPr>
            <a:r>
              <a:rPr lang="en-US" sz="1600" u="sng" dirty="0">
                <a:latin typeface="Helvetica" pitchFamily="34" charset="0"/>
              </a:rPr>
              <a:t>Exclusions</a:t>
            </a:r>
            <a:r>
              <a:rPr lang="en-US" sz="1600" dirty="0">
                <a:latin typeface="Helvetica" pitchFamily="34" charset="0"/>
              </a:rPr>
              <a:t>: None</a:t>
            </a:r>
          </a:p>
          <a:p>
            <a:pPr marL="0" lvl="0" indent="0">
              <a:lnSpc>
                <a:spcPct val="120000"/>
              </a:lnSpc>
              <a:spcBef>
                <a:spcPts val="0"/>
              </a:spcBef>
              <a:spcAft>
                <a:spcPts val="600"/>
              </a:spcAft>
              <a:buNone/>
            </a:pPr>
            <a:r>
              <a:rPr lang="en-US" sz="1600" u="sng" dirty="0">
                <a:latin typeface="Helvetica" pitchFamily="34" charset="0"/>
              </a:rPr>
              <a:t>Policy level:</a:t>
            </a:r>
            <a:r>
              <a:rPr lang="en-US" sz="1600" dirty="0">
                <a:latin typeface="Helvetica" pitchFamily="34" charset="0"/>
              </a:rPr>
              <a:t> Recommendation</a:t>
            </a:r>
          </a:p>
          <a:p>
            <a:pPr marL="0" lvl="0" indent="0">
              <a:lnSpc>
                <a:spcPct val="120000"/>
              </a:lnSpc>
              <a:spcBef>
                <a:spcPts val="0"/>
              </a:spcBef>
              <a:spcAft>
                <a:spcPts val="600"/>
              </a:spcAft>
              <a:buNone/>
            </a:pPr>
            <a:r>
              <a:rPr lang="en-US" sz="1600" u="sng" dirty="0">
                <a:latin typeface="Helvetica" pitchFamily="34" charset="0"/>
              </a:rPr>
              <a:t>Differences in opinion: None</a:t>
            </a:r>
            <a:endParaRPr lang="en-US" sz="1600" dirty="0">
              <a:latin typeface="Helvetica" pitchFamily="34" charset="0"/>
            </a:endParaRPr>
          </a:p>
        </p:txBody>
      </p:sp>
    </p:spTree>
    <p:extLst>
      <p:ext uri="{BB962C8B-B14F-4D97-AF65-F5344CB8AC3E}">
        <p14:creationId xmlns:p14="http://schemas.microsoft.com/office/powerpoint/2010/main" val="21971270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4999B-9541-4DCA-AB8B-64F4C5040739}"/>
              </a:ext>
            </a:extLst>
          </p:cNvPr>
          <p:cNvSpPr>
            <a:spLocks noGrp="1"/>
          </p:cNvSpPr>
          <p:nvPr>
            <p:ph type="title"/>
          </p:nvPr>
        </p:nvSpPr>
        <p:spPr/>
        <p:txBody>
          <a:bodyPr/>
          <a:lstStyle/>
          <a:p>
            <a:r>
              <a:rPr lang="en-US" dirty="0"/>
              <a:t>KAS 10: Medical Therapy</a:t>
            </a:r>
          </a:p>
        </p:txBody>
      </p:sp>
      <p:sp>
        <p:nvSpPr>
          <p:cNvPr id="3" name="Content Placeholder 2">
            <a:extLst>
              <a:ext uri="{FF2B5EF4-FFF2-40B4-BE49-F238E27FC236}">
                <a16:creationId xmlns:a16="http://schemas.microsoft.com/office/drawing/2014/main" id="{860C1FB7-2A2C-4C46-AAE1-8328F43C63DE}"/>
              </a:ext>
            </a:extLst>
          </p:cNvPr>
          <p:cNvSpPr>
            <a:spLocks noGrp="1"/>
          </p:cNvSpPr>
          <p:nvPr>
            <p:ph idx="1"/>
          </p:nvPr>
        </p:nvSpPr>
        <p:spPr/>
        <p:txBody>
          <a:bodyPr>
            <a:normAutofit/>
          </a:bodyPr>
          <a:lstStyle/>
          <a:p>
            <a:pPr marL="0" indent="0">
              <a:lnSpc>
                <a:spcPct val="120000"/>
              </a:lnSpc>
              <a:spcAft>
                <a:spcPts val="1800"/>
              </a:spcAft>
              <a:buNone/>
            </a:pPr>
            <a:r>
              <a:rPr lang="en-US" sz="1800" b="1" dirty="0">
                <a:latin typeface="Helvetica" pitchFamily="34" charset="0"/>
              </a:rPr>
              <a:t>Clinicians should not routinely recommend antidepressants, anticonvulsants, anxiolytics, or intratympanic medications for a primary indication of treating persistent, bothersome tinnitus.</a:t>
            </a:r>
            <a:r>
              <a:rPr lang="en-US" sz="1800" dirty="0">
                <a:latin typeface="Helvetica" pitchFamily="34" charset="0"/>
              </a:rPr>
              <a:t>  </a:t>
            </a:r>
            <a:r>
              <a:rPr lang="en-US" sz="1800" i="1" dirty="0">
                <a:latin typeface="Helvetica" pitchFamily="34" charset="0"/>
              </a:rPr>
              <a:t> </a:t>
            </a:r>
            <a:r>
              <a:rPr lang="en-US" sz="1800" i="1" u="sng" dirty="0">
                <a:latin typeface="Helvetica" pitchFamily="34" charset="0"/>
              </a:rPr>
              <a:t>Recommendation</a:t>
            </a:r>
            <a:r>
              <a:rPr lang="en-US" sz="1800" i="1" dirty="0">
                <a:latin typeface="Helvetica" pitchFamily="34" charset="0"/>
              </a:rPr>
              <a:t> </a:t>
            </a:r>
            <a:r>
              <a:rPr lang="en-US" sz="1800" i="1" u="sng" dirty="0">
                <a:latin typeface="Helvetica" pitchFamily="34" charset="0"/>
              </a:rPr>
              <a:t>against </a:t>
            </a:r>
            <a:r>
              <a:rPr lang="en-US" sz="1800" i="1" dirty="0">
                <a:latin typeface="Helvetica" pitchFamily="34" charset="0"/>
              </a:rPr>
              <a:t>based on systematic reviews and randomized controlled trials with methodological concerns, with a preponderance of benefit over harm.</a:t>
            </a:r>
            <a:endParaRPr lang="en-US" sz="1800" dirty="0">
              <a:latin typeface="Helvetica" pitchFamily="34" charset="0"/>
            </a:endParaRPr>
          </a:p>
          <a:p>
            <a:pPr marL="0" lvl="0" indent="0">
              <a:lnSpc>
                <a:spcPct val="120000"/>
              </a:lnSpc>
              <a:buNone/>
            </a:pPr>
            <a:r>
              <a:rPr lang="en-US" sz="1800" u="sng" dirty="0">
                <a:latin typeface="Helvetica" panose="020B0604020202020204" pitchFamily="34" charset="0"/>
                <a:cs typeface="Helvetica" panose="020B0604020202020204" pitchFamily="34" charset="0"/>
              </a:rPr>
              <a:t>Benefits:</a:t>
            </a:r>
            <a:r>
              <a:rPr lang="en-US" sz="1800" dirty="0">
                <a:latin typeface="Helvetica" panose="020B0604020202020204" pitchFamily="34" charset="0"/>
                <a:cs typeface="Helvetica" panose="020B0604020202020204" pitchFamily="34" charset="0"/>
              </a:rPr>
              <a:t> </a:t>
            </a:r>
            <a:r>
              <a:rPr lang="en-US" sz="1800" dirty="0">
                <a:latin typeface="Helvetica" pitchFamily="34" charset="0"/>
              </a:rPr>
              <a:t>unproven therapy, side effects/adverse events (including tinnitus), and false hope; reduce expense. Avoid use of medications that are not approved for use in geriatric population.</a:t>
            </a:r>
          </a:p>
          <a:p>
            <a:pPr marL="0" lvl="0" indent="0">
              <a:lnSpc>
                <a:spcPct val="120000"/>
              </a:lnSpc>
              <a:spcAft>
                <a:spcPts val="1800"/>
              </a:spcAft>
              <a:buNone/>
            </a:pPr>
            <a:r>
              <a:rPr lang="en-US" sz="1800" u="sng" dirty="0">
                <a:latin typeface="Helvetica" pitchFamily="34" charset="0"/>
              </a:rPr>
              <a:t>Risks, harms, costs:</a:t>
            </a:r>
            <a:r>
              <a:rPr lang="en-US" sz="1800" dirty="0">
                <a:latin typeface="Helvetica" pitchFamily="34" charset="0"/>
              </a:rPr>
              <a:t> Denying some patients benefit</a:t>
            </a:r>
          </a:p>
        </p:txBody>
      </p:sp>
    </p:spTree>
    <p:extLst>
      <p:ext uri="{BB962C8B-B14F-4D97-AF65-F5344CB8AC3E}">
        <p14:creationId xmlns:p14="http://schemas.microsoft.com/office/powerpoint/2010/main" val="26193490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4999B-9541-4DCA-AB8B-64F4C5040739}"/>
              </a:ext>
            </a:extLst>
          </p:cNvPr>
          <p:cNvSpPr>
            <a:spLocks noGrp="1"/>
          </p:cNvSpPr>
          <p:nvPr>
            <p:ph type="title"/>
          </p:nvPr>
        </p:nvSpPr>
        <p:spPr/>
        <p:txBody>
          <a:bodyPr/>
          <a:lstStyle/>
          <a:p>
            <a:r>
              <a:rPr lang="en-US" dirty="0"/>
              <a:t>KAS 10: Medical Therapy</a:t>
            </a:r>
          </a:p>
        </p:txBody>
      </p:sp>
      <p:sp>
        <p:nvSpPr>
          <p:cNvPr id="3" name="Content Placeholder 2">
            <a:extLst>
              <a:ext uri="{FF2B5EF4-FFF2-40B4-BE49-F238E27FC236}">
                <a16:creationId xmlns:a16="http://schemas.microsoft.com/office/drawing/2014/main" id="{860C1FB7-2A2C-4C46-AAE1-8328F43C63DE}"/>
              </a:ext>
            </a:extLst>
          </p:cNvPr>
          <p:cNvSpPr>
            <a:spLocks noGrp="1"/>
          </p:cNvSpPr>
          <p:nvPr>
            <p:ph idx="1"/>
          </p:nvPr>
        </p:nvSpPr>
        <p:spPr/>
        <p:txBody>
          <a:bodyPr>
            <a:normAutofit lnSpcReduction="10000"/>
          </a:bodyPr>
          <a:lstStyle/>
          <a:p>
            <a:pPr marL="0" indent="0">
              <a:lnSpc>
                <a:spcPct val="120000"/>
              </a:lnSpc>
              <a:spcBef>
                <a:spcPts val="0"/>
              </a:spcBef>
              <a:spcAft>
                <a:spcPts val="600"/>
              </a:spcAft>
              <a:buNone/>
            </a:pPr>
            <a:r>
              <a:rPr lang="en-US" sz="1400" b="1" dirty="0">
                <a:latin typeface="Helvetica" panose="020B0604020202020204" pitchFamily="34" charset="0"/>
                <a:cs typeface="Helvetica" panose="020B0604020202020204" pitchFamily="34" charset="0"/>
              </a:rPr>
              <a:t>Action Statement Profile</a:t>
            </a:r>
          </a:p>
          <a:p>
            <a:pPr marL="0" lvl="0" indent="0">
              <a:lnSpc>
                <a:spcPct val="120000"/>
              </a:lnSpc>
              <a:spcBef>
                <a:spcPts val="0"/>
              </a:spcBef>
              <a:spcAft>
                <a:spcPts val="600"/>
              </a:spcAft>
              <a:buNone/>
            </a:pPr>
            <a:r>
              <a:rPr lang="en-US" sz="1100" u="sng" dirty="0">
                <a:latin typeface="Helvetica" panose="020B0604020202020204" pitchFamily="34" charset="0"/>
                <a:cs typeface="Helvetica" panose="020B0604020202020204" pitchFamily="34" charset="0"/>
              </a:rPr>
              <a:t>Quality improvement opportunity</a:t>
            </a:r>
            <a:r>
              <a:rPr lang="en-US" sz="1100" dirty="0">
                <a:latin typeface="Helvetica" panose="020B0604020202020204" pitchFamily="34" charset="0"/>
                <a:cs typeface="Helvetica" panose="020B0604020202020204" pitchFamily="34" charset="0"/>
              </a:rPr>
              <a:t>: To decrease the use of medications that may have no benefit and have significant potential side effects, in the management of patients with tinnitus.</a:t>
            </a:r>
          </a:p>
          <a:p>
            <a:pPr marL="0" lvl="0" indent="0">
              <a:lnSpc>
                <a:spcPct val="120000"/>
              </a:lnSpc>
              <a:spcBef>
                <a:spcPts val="0"/>
              </a:spcBef>
              <a:spcAft>
                <a:spcPts val="600"/>
              </a:spcAft>
              <a:buNone/>
            </a:pPr>
            <a:r>
              <a:rPr lang="en-US" sz="1100" u="sng" dirty="0">
                <a:latin typeface="Helvetica" panose="020B0604020202020204" pitchFamily="34" charset="0"/>
                <a:cs typeface="Helvetica" panose="020B0604020202020204" pitchFamily="34" charset="0"/>
              </a:rPr>
              <a:t>Aggregate evidence quality</a:t>
            </a:r>
            <a:r>
              <a:rPr lang="en-US" sz="1100" dirty="0">
                <a:latin typeface="Helvetica" panose="020B0604020202020204" pitchFamily="34" charset="0"/>
                <a:cs typeface="Helvetica" panose="020B0604020202020204" pitchFamily="34" charset="0"/>
              </a:rPr>
              <a:t>: Grade B, based on randomized controlled trials with methodological concerns and systematic reviews demonstrating a low strength of evidence.</a:t>
            </a:r>
          </a:p>
          <a:p>
            <a:pPr marL="0" lvl="0" indent="0">
              <a:lnSpc>
                <a:spcPct val="120000"/>
              </a:lnSpc>
              <a:spcBef>
                <a:spcPts val="0"/>
              </a:spcBef>
              <a:spcAft>
                <a:spcPts val="600"/>
              </a:spcAft>
              <a:buNone/>
            </a:pPr>
            <a:r>
              <a:rPr lang="en-US" sz="1100" u="sng" dirty="0">
                <a:latin typeface="Helvetica" panose="020B0604020202020204" pitchFamily="34" charset="0"/>
                <a:cs typeface="Helvetica" panose="020B0604020202020204" pitchFamily="34" charset="0"/>
              </a:rPr>
              <a:t>Level of confidence in the evidence</a:t>
            </a:r>
            <a:r>
              <a:rPr lang="en-US" sz="1100" dirty="0">
                <a:latin typeface="Helvetica" panose="020B0604020202020204" pitchFamily="34" charset="0"/>
                <a:cs typeface="Helvetica" panose="020B0604020202020204" pitchFamily="34" charset="0"/>
              </a:rPr>
              <a:t>: Medium regarding the lack of efficacy of medical therapy as a primary treatment for persistent bothersome tinnitus, as several studies with methodological flaws, bias and lack of power did show some benefit in certain tinnitus outcome measures.</a:t>
            </a:r>
          </a:p>
          <a:p>
            <a:pPr marL="0" lvl="0" indent="0">
              <a:lnSpc>
                <a:spcPct val="120000"/>
              </a:lnSpc>
              <a:spcBef>
                <a:spcPts val="0"/>
              </a:spcBef>
              <a:spcAft>
                <a:spcPts val="600"/>
              </a:spcAft>
              <a:buNone/>
            </a:pPr>
            <a:r>
              <a:rPr lang="en-US" sz="1100" u="sng" dirty="0">
                <a:latin typeface="Helvetica" panose="020B0604020202020204" pitchFamily="34" charset="0"/>
                <a:cs typeface="Helvetica" panose="020B0604020202020204" pitchFamily="34" charset="0"/>
              </a:rPr>
              <a:t>Benefit-harm assessment</a:t>
            </a:r>
            <a:r>
              <a:rPr lang="en-US" sz="1100" dirty="0">
                <a:latin typeface="Helvetica" panose="020B0604020202020204" pitchFamily="34" charset="0"/>
                <a:cs typeface="Helvetica" panose="020B0604020202020204" pitchFamily="34" charset="0"/>
              </a:rPr>
              <a:t>: Preponderance of benefit</a:t>
            </a:r>
          </a:p>
          <a:p>
            <a:pPr marL="0" lvl="0" indent="0">
              <a:lnSpc>
                <a:spcPct val="120000"/>
              </a:lnSpc>
              <a:spcBef>
                <a:spcPts val="0"/>
              </a:spcBef>
              <a:spcAft>
                <a:spcPts val="600"/>
              </a:spcAft>
              <a:buNone/>
            </a:pPr>
            <a:r>
              <a:rPr lang="en-US" sz="1100" u="sng" dirty="0">
                <a:latin typeface="Helvetica" panose="020B0604020202020204" pitchFamily="34" charset="0"/>
                <a:cs typeface="Helvetica" panose="020B0604020202020204" pitchFamily="34" charset="0"/>
              </a:rPr>
              <a:t>Value judgments: </a:t>
            </a:r>
            <a:r>
              <a:rPr lang="en-US" sz="1100" dirty="0">
                <a:latin typeface="Helvetica" panose="020B0604020202020204" pitchFamily="34" charset="0"/>
                <a:cs typeface="Helvetica" panose="020B0604020202020204" pitchFamily="34" charset="0"/>
              </a:rPr>
              <a:t>Although these therapies appear to be beneficial in some studies, the evidence from systematic reviews and randomized controlled trials is insufficient to justify routine use in managing tinnitus patients, especially given the known harms, cost of therapy, and potential for some medications (e.g. antidepressants) to worsen tinnitus		</a:t>
            </a:r>
          </a:p>
          <a:p>
            <a:pPr marL="0" lvl="0" indent="0">
              <a:lnSpc>
                <a:spcPct val="120000"/>
              </a:lnSpc>
              <a:spcBef>
                <a:spcPts val="0"/>
              </a:spcBef>
              <a:spcAft>
                <a:spcPts val="600"/>
              </a:spcAft>
              <a:buNone/>
            </a:pPr>
            <a:r>
              <a:rPr lang="en-US" sz="1100" u="sng" dirty="0">
                <a:latin typeface="Helvetica" panose="020B0604020202020204" pitchFamily="34" charset="0"/>
                <a:cs typeface="Helvetica" panose="020B0604020202020204" pitchFamily="34" charset="0"/>
              </a:rPr>
              <a:t>Intentional vagueness</a:t>
            </a:r>
            <a:r>
              <a:rPr lang="en-US" sz="1100" dirty="0">
                <a:latin typeface="Helvetica" panose="020B0604020202020204" pitchFamily="34" charset="0"/>
                <a:cs typeface="Helvetica" panose="020B0604020202020204" pitchFamily="34" charset="0"/>
              </a:rPr>
              <a:t>: The term ‘routine’ is used to acknowledge there may be individual circumstances for which clinicians and patients may wish to pursue therapy</a:t>
            </a:r>
          </a:p>
          <a:p>
            <a:pPr marL="0" lvl="0" indent="0">
              <a:lnSpc>
                <a:spcPct val="120000"/>
              </a:lnSpc>
              <a:spcBef>
                <a:spcPts val="0"/>
              </a:spcBef>
              <a:spcAft>
                <a:spcPts val="600"/>
              </a:spcAft>
              <a:buNone/>
            </a:pPr>
            <a:r>
              <a:rPr lang="en-US" sz="1100" u="sng" dirty="0">
                <a:latin typeface="Helvetica" panose="020B0604020202020204" pitchFamily="34" charset="0"/>
                <a:cs typeface="Helvetica" panose="020B0604020202020204" pitchFamily="34" charset="0"/>
              </a:rPr>
              <a:t>Role of patient preferences</a:t>
            </a:r>
            <a:r>
              <a:rPr lang="en-US" sz="1100" dirty="0">
                <a:latin typeface="Helvetica" panose="020B0604020202020204" pitchFamily="34" charset="0"/>
                <a:cs typeface="Helvetica" panose="020B0604020202020204" pitchFamily="34" charset="0"/>
              </a:rPr>
              <a:t>: Limited; a trial of medication may be administered based on individual circumstances</a:t>
            </a:r>
          </a:p>
          <a:p>
            <a:pPr marL="0" lvl="0" indent="0">
              <a:lnSpc>
                <a:spcPct val="120000"/>
              </a:lnSpc>
              <a:spcBef>
                <a:spcPts val="0"/>
              </a:spcBef>
              <a:spcAft>
                <a:spcPts val="600"/>
              </a:spcAft>
              <a:buNone/>
            </a:pPr>
            <a:r>
              <a:rPr lang="en-US" sz="1100" u="sng" dirty="0">
                <a:latin typeface="Helvetica" panose="020B0604020202020204" pitchFamily="34" charset="0"/>
                <a:cs typeface="Helvetica" panose="020B0604020202020204" pitchFamily="34" charset="0"/>
              </a:rPr>
              <a:t>Exclusions</a:t>
            </a:r>
            <a:r>
              <a:rPr lang="en-US" sz="1100" dirty="0">
                <a:latin typeface="Helvetica" panose="020B0604020202020204" pitchFamily="34" charset="0"/>
                <a:cs typeface="Helvetica" panose="020B0604020202020204" pitchFamily="34" charset="0"/>
              </a:rPr>
              <a:t>: Patients with depression, anxiety, or seizure disorders that constitute an indication for pharmacologic therapy independent of tinnitus </a:t>
            </a:r>
          </a:p>
          <a:p>
            <a:pPr marL="0" lvl="0" indent="0">
              <a:lnSpc>
                <a:spcPct val="120000"/>
              </a:lnSpc>
              <a:spcBef>
                <a:spcPts val="0"/>
              </a:spcBef>
              <a:spcAft>
                <a:spcPts val="600"/>
              </a:spcAft>
              <a:buNone/>
            </a:pPr>
            <a:r>
              <a:rPr lang="en-US" sz="1100" u="sng" dirty="0">
                <a:latin typeface="Helvetica" panose="020B0604020202020204" pitchFamily="34" charset="0"/>
                <a:cs typeface="Helvetica" panose="020B0604020202020204" pitchFamily="34" charset="0"/>
              </a:rPr>
              <a:t>Policy level</a:t>
            </a:r>
            <a:r>
              <a:rPr lang="en-US" sz="1100" dirty="0">
                <a:latin typeface="Helvetica" panose="020B0604020202020204" pitchFamily="34" charset="0"/>
                <a:cs typeface="Helvetica" panose="020B0604020202020204" pitchFamily="34" charset="0"/>
              </a:rPr>
              <a:t>: Recommendation against</a:t>
            </a:r>
          </a:p>
          <a:p>
            <a:pPr marL="0" lvl="0" indent="0">
              <a:lnSpc>
                <a:spcPct val="120000"/>
              </a:lnSpc>
              <a:spcBef>
                <a:spcPts val="0"/>
              </a:spcBef>
              <a:spcAft>
                <a:spcPts val="600"/>
              </a:spcAft>
              <a:buNone/>
            </a:pPr>
            <a:r>
              <a:rPr lang="en-US" sz="1100" u="sng" dirty="0">
                <a:latin typeface="Helvetica" panose="020B0604020202020204" pitchFamily="34" charset="0"/>
                <a:cs typeface="Helvetica" panose="020B0604020202020204" pitchFamily="34" charset="0"/>
              </a:rPr>
              <a:t>Differences in opinion</a:t>
            </a:r>
            <a:r>
              <a:rPr lang="en-US" sz="1100" dirty="0">
                <a:latin typeface="Helvetica" panose="020B0604020202020204" pitchFamily="34" charset="0"/>
                <a:cs typeface="Helvetica" panose="020B0604020202020204" pitchFamily="34" charset="0"/>
              </a:rPr>
              <a:t>: None</a:t>
            </a:r>
          </a:p>
        </p:txBody>
      </p:sp>
    </p:spTree>
    <p:extLst>
      <p:ext uri="{BB962C8B-B14F-4D97-AF65-F5344CB8AC3E}">
        <p14:creationId xmlns:p14="http://schemas.microsoft.com/office/powerpoint/2010/main" val="24786720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AC636-E8BE-49FA-89FD-ED34B1FCB9BE}"/>
              </a:ext>
            </a:extLst>
          </p:cNvPr>
          <p:cNvSpPr>
            <a:spLocks noGrp="1"/>
          </p:cNvSpPr>
          <p:nvPr>
            <p:ph type="title"/>
          </p:nvPr>
        </p:nvSpPr>
        <p:spPr/>
        <p:txBody>
          <a:bodyPr/>
          <a:lstStyle/>
          <a:p>
            <a:r>
              <a:rPr lang="en-US" dirty="0"/>
              <a:t>KAS 11: Dietary Supplements</a:t>
            </a:r>
          </a:p>
        </p:txBody>
      </p:sp>
      <p:sp>
        <p:nvSpPr>
          <p:cNvPr id="3" name="Content Placeholder 2">
            <a:extLst>
              <a:ext uri="{FF2B5EF4-FFF2-40B4-BE49-F238E27FC236}">
                <a16:creationId xmlns:a16="http://schemas.microsoft.com/office/drawing/2014/main" id="{6783B17B-6CC1-40E3-95C3-FB1C13953B87}"/>
              </a:ext>
            </a:extLst>
          </p:cNvPr>
          <p:cNvSpPr>
            <a:spLocks noGrp="1"/>
          </p:cNvSpPr>
          <p:nvPr>
            <p:ph idx="1"/>
          </p:nvPr>
        </p:nvSpPr>
        <p:spPr/>
        <p:txBody>
          <a:bodyPr>
            <a:normAutofit/>
          </a:bodyPr>
          <a:lstStyle/>
          <a:p>
            <a:pPr marL="0" indent="0">
              <a:lnSpc>
                <a:spcPct val="120000"/>
              </a:lnSpc>
              <a:spcAft>
                <a:spcPts val="1800"/>
              </a:spcAft>
              <a:buNone/>
            </a:pPr>
            <a:r>
              <a:rPr lang="en-US" sz="1800" b="1" dirty="0">
                <a:latin typeface="Helvetica" pitchFamily="34" charset="0"/>
              </a:rPr>
              <a:t>Clinicians should not recommend Ginkgo biloba, melatonin, zinc, or other dietary supplements for treating patients with persistent, bothersome tinnitus.</a:t>
            </a:r>
            <a:r>
              <a:rPr lang="en-US" sz="1800" dirty="0">
                <a:latin typeface="Helvetica" pitchFamily="34" charset="0"/>
              </a:rPr>
              <a:t> </a:t>
            </a:r>
            <a:r>
              <a:rPr lang="en-US" sz="1800" i="1" u="sng" dirty="0">
                <a:latin typeface="Helvetica" pitchFamily="34" charset="0"/>
              </a:rPr>
              <a:t>Recommendation against</a:t>
            </a:r>
            <a:r>
              <a:rPr lang="en-US" sz="1800" i="1" dirty="0">
                <a:latin typeface="Helvetica" pitchFamily="34" charset="0"/>
              </a:rPr>
              <a:t> based on randomized controlled trials and Systematic Reviews with methodological concerns, with a preponderance of benefit over harm.</a:t>
            </a:r>
            <a:endParaRPr lang="en-US" sz="1800" dirty="0">
              <a:latin typeface="Helvetica" pitchFamily="34" charset="0"/>
            </a:endParaRPr>
          </a:p>
          <a:p>
            <a:pPr marL="0" lvl="0" indent="0">
              <a:lnSpc>
                <a:spcPct val="120000"/>
              </a:lnSpc>
              <a:spcAft>
                <a:spcPts val="1200"/>
              </a:spcAft>
              <a:buNone/>
            </a:pPr>
            <a:r>
              <a:rPr lang="en-US" sz="1800" u="sng" dirty="0">
                <a:latin typeface="Helvetica" panose="020B0604020202020204" pitchFamily="34" charset="0"/>
                <a:cs typeface="Helvetica" panose="020B0604020202020204" pitchFamily="34" charset="0"/>
              </a:rPr>
              <a:t>Benefits:</a:t>
            </a:r>
            <a:r>
              <a:rPr lang="en-US" sz="1800" dirty="0">
                <a:latin typeface="Helvetica" panose="020B0604020202020204" pitchFamily="34" charset="0"/>
                <a:cs typeface="Helvetica" panose="020B0604020202020204" pitchFamily="34" charset="0"/>
              </a:rPr>
              <a:t> </a:t>
            </a:r>
            <a:r>
              <a:rPr lang="en-US" sz="1800" dirty="0">
                <a:latin typeface="Helvetica" pitchFamily="34" charset="0"/>
              </a:rPr>
              <a:t> Avoid unproven therapy, side effects/adverse events (including tinnitus), and false hope; reduce expense</a:t>
            </a:r>
          </a:p>
          <a:p>
            <a:pPr marL="0" lvl="0" indent="0">
              <a:lnSpc>
                <a:spcPct val="120000"/>
              </a:lnSpc>
              <a:spcBef>
                <a:spcPts val="0"/>
              </a:spcBef>
              <a:spcAft>
                <a:spcPts val="1200"/>
              </a:spcAft>
              <a:buNone/>
            </a:pPr>
            <a:r>
              <a:rPr lang="en-US" sz="1800" u="sng" dirty="0">
                <a:latin typeface="Helvetica" pitchFamily="34" charset="0"/>
              </a:rPr>
              <a:t>Risks, harms, costs</a:t>
            </a:r>
            <a:r>
              <a:rPr lang="en-US" sz="1800" dirty="0">
                <a:latin typeface="Helvetica" pitchFamily="34" charset="0"/>
              </a:rPr>
              <a:t>: None</a:t>
            </a:r>
          </a:p>
        </p:txBody>
      </p:sp>
    </p:spTree>
    <p:extLst>
      <p:ext uri="{BB962C8B-B14F-4D97-AF65-F5344CB8AC3E}">
        <p14:creationId xmlns:p14="http://schemas.microsoft.com/office/powerpoint/2010/main" val="11050869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AC636-E8BE-49FA-89FD-ED34B1FCB9BE}"/>
              </a:ext>
            </a:extLst>
          </p:cNvPr>
          <p:cNvSpPr>
            <a:spLocks noGrp="1"/>
          </p:cNvSpPr>
          <p:nvPr>
            <p:ph type="title"/>
          </p:nvPr>
        </p:nvSpPr>
        <p:spPr/>
        <p:txBody>
          <a:bodyPr/>
          <a:lstStyle/>
          <a:p>
            <a:r>
              <a:rPr lang="en-US" dirty="0"/>
              <a:t>KAS 11: Dietary Supplements</a:t>
            </a:r>
          </a:p>
        </p:txBody>
      </p:sp>
      <p:sp>
        <p:nvSpPr>
          <p:cNvPr id="3" name="Content Placeholder 2">
            <a:extLst>
              <a:ext uri="{FF2B5EF4-FFF2-40B4-BE49-F238E27FC236}">
                <a16:creationId xmlns:a16="http://schemas.microsoft.com/office/drawing/2014/main" id="{6783B17B-6CC1-40E3-95C3-FB1C13953B87}"/>
              </a:ext>
            </a:extLst>
          </p:cNvPr>
          <p:cNvSpPr>
            <a:spLocks noGrp="1"/>
          </p:cNvSpPr>
          <p:nvPr>
            <p:ph idx="1"/>
          </p:nvPr>
        </p:nvSpPr>
        <p:spPr/>
        <p:txBody>
          <a:bodyPr>
            <a:normAutofit/>
          </a:bodyPr>
          <a:lstStyle/>
          <a:p>
            <a:pPr marL="0" indent="0">
              <a:lnSpc>
                <a:spcPct val="120000"/>
              </a:lnSpc>
              <a:spcBef>
                <a:spcPts val="0"/>
              </a:spcBef>
              <a:spcAft>
                <a:spcPts val="600"/>
              </a:spcAft>
              <a:buNone/>
            </a:pPr>
            <a:r>
              <a:rPr lang="en-US" sz="1600" b="1" dirty="0">
                <a:latin typeface="Helvetica" pitchFamily="34" charset="0"/>
                <a:cs typeface="Helvetica" panose="020B0604020202020204" pitchFamily="34" charset="0"/>
              </a:rPr>
              <a:t>Action Statement Profile</a:t>
            </a:r>
          </a:p>
          <a:p>
            <a:pPr marL="0" lvl="0" indent="0">
              <a:lnSpc>
                <a:spcPct val="120000"/>
              </a:lnSpc>
              <a:spcBef>
                <a:spcPts val="0"/>
              </a:spcBef>
              <a:spcAft>
                <a:spcPts val="600"/>
              </a:spcAft>
              <a:buNone/>
            </a:pPr>
            <a:r>
              <a:rPr lang="en-US" sz="1400" u="sng" dirty="0">
                <a:latin typeface="Helvetica" pitchFamily="34" charset="0"/>
              </a:rPr>
              <a:t>Quality improvement opportunity:</a:t>
            </a:r>
            <a:r>
              <a:rPr lang="en-US" sz="1400" dirty="0">
                <a:latin typeface="Helvetica" pitchFamily="34" charset="0"/>
              </a:rPr>
              <a:t> To avoid use of commonly-available supplements that have no proven efficacy and pose potential harm, in the management of patients with tinnitus.</a:t>
            </a:r>
          </a:p>
          <a:p>
            <a:pPr marL="0" lvl="0" indent="0">
              <a:lnSpc>
                <a:spcPct val="120000"/>
              </a:lnSpc>
              <a:spcBef>
                <a:spcPts val="0"/>
              </a:spcBef>
              <a:spcAft>
                <a:spcPts val="600"/>
              </a:spcAft>
              <a:buNone/>
            </a:pPr>
            <a:r>
              <a:rPr lang="en-US" sz="1400" u="sng" dirty="0">
                <a:latin typeface="Helvetica" pitchFamily="34" charset="0"/>
              </a:rPr>
              <a:t>Aggregate evidence quality</a:t>
            </a:r>
            <a:r>
              <a:rPr lang="en-US" sz="1400" dirty="0">
                <a:latin typeface="Helvetica" pitchFamily="34" charset="0"/>
              </a:rPr>
              <a:t>: Grade C, randomized controlled trials and systematic reviews with extreme heterogeneity; most of the randomized controlled trials raise significant  concerns regarding methodology and subject selection</a:t>
            </a:r>
          </a:p>
          <a:p>
            <a:pPr marL="0" lvl="0" indent="0">
              <a:lnSpc>
                <a:spcPct val="120000"/>
              </a:lnSpc>
              <a:spcBef>
                <a:spcPts val="0"/>
              </a:spcBef>
              <a:spcAft>
                <a:spcPts val="600"/>
              </a:spcAft>
              <a:buNone/>
            </a:pPr>
            <a:r>
              <a:rPr lang="en-US" sz="1400" u="sng" dirty="0">
                <a:latin typeface="Helvetica" pitchFamily="34" charset="0"/>
              </a:rPr>
              <a:t>Level of confidence in the evidence</a:t>
            </a:r>
            <a:r>
              <a:rPr lang="en-US" sz="1400" dirty="0">
                <a:latin typeface="Helvetica" pitchFamily="34" charset="0"/>
              </a:rPr>
              <a:t>: high confidence regarding potential harm and adverse effects related to these agents, particularly in the elderly population; low confidence in benefits due to methodological concerns and study quality and ability to generalize results to patients with persistent, primary tinnitus.</a:t>
            </a:r>
          </a:p>
          <a:p>
            <a:pPr marL="0" lvl="0" indent="0">
              <a:lnSpc>
                <a:spcPct val="120000"/>
              </a:lnSpc>
              <a:spcBef>
                <a:spcPts val="0"/>
              </a:spcBef>
              <a:spcAft>
                <a:spcPts val="600"/>
              </a:spcAft>
              <a:buNone/>
            </a:pPr>
            <a:r>
              <a:rPr lang="en-US" sz="1400" u="sng" dirty="0">
                <a:latin typeface="Helvetica" pitchFamily="34" charset="0"/>
              </a:rPr>
              <a:t>Benefit-harm assessment</a:t>
            </a:r>
            <a:r>
              <a:rPr lang="en-US" sz="1400" dirty="0">
                <a:latin typeface="Helvetica" pitchFamily="34" charset="0"/>
              </a:rPr>
              <a:t>: Preponderance of benefit</a:t>
            </a:r>
          </a:p>
          <a:p>
            <a:pPr marL="0" lvl="0" indent="0">
              <a:lnSpc>
                <a:spcPct val="120000"/>
              </a:lnSpc>
              <a:spcBef>
                <a:spcPts val="0"/>
              </a:spcBef>
              <a:spcAft>
                <a:spcPts val="600"/>
              </a:spcAft>
              <a:buNone/>
            </a:pPr>
            <a:r>
              <a:rPr lang="en-US" sz="1400" u="sng" dirty="0">
                <a:latin typeface="Helvetica" pitchFamily="34" charset="0"/>
              </a:rPr>
              <a:t>Value judgments</a:t>
            </a:r>
            <a:r>
              <a:rPr lang="en-US" sz="1400" dirty="0">
                <a:latin typeface="Helvetica" pitchFamily="34" charset="0"/>
              </a:rPr>
              <a:t>: Concern regarding the actual content and dosage of proposed active agents in these preparations, as they are currently packaged OTC. Many of these supplements, not under the regulations of the USFDA, have varying amounts of the ‘active’ agent. The GDG was concerned over the widespread availability for easy purchase of these agents without considering potential drug interactions and adverse events.</a:t>
            </a:r>
          </a:p>
        </p:txBody>
      </p:sp>
    </p:spTree>
    <p:extLst>
      <p:ext uri="{BB962C8B-B14F-4D97-AF65-F5344CB8AC3E}">
        <p14:creationId xmlns:p14="http://schemas.microsoft.com/office/powerpoint/2010/main" val="20661433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DAC636-E8BE-49FA-89FD-ED34B1FCB9BE}"/>
              </a:ext>
            </a:extLst>
          </p:cNvPr>
          <p:cNvSpPr>
            <a:spLocks noGrp="1"/>
          </p:cNvSpPr>
          <p:nvPr>
            <p:ph type="title"/>
          </p:nvPr>
        </p:nvSpPr>
        <p:spPr/>
        <p:txBody>
          <a:bodyPr/>
          <a:lstStyle/>
          <a:p>
            <a:r>
              <a:rPr lang="en-US" dirty="0"/>
              <a:t>KAS 11: Dietary Supplements</a:t>
            </a:r>
          </a:p>
        </p:txBody>
      </p:sp>
      <p:sp>
        <p:nvSpPr>
          <p:cNvPr id="3" name="Content Placeholder 2">
            <a:extLst>
              <a:ext uri="{FF2B5EF4-FFF2-40B4-BE49-F238E27FC236}">
                <a16:creationId xmlns:a16="http://schemas.microsoft.com/office/drawing/2014/main" id="{6783B17B-6CC1-40E3-95C3-FB1C13953B87}"/>
              </a:ext>
            </a:extLst>
          </p:cNvPr>
          <p:cNvSpPr>
            <a:spLocks noGrp="1"/>
          </p:cNvSpPr>
          <p:nvPr>
            <p:ph idx="1"/>
          </p:nvPr>
        </p:nvSpPr>
        <p:spPr/>
        <p:txBody>
          <a:bodyPr>
            <a:normAutofit/>
          </a:bodyPr>
          <a:lstStyle/>
          <a:p>
            <a:pPr marL="0" indent="0">
              <a:lnSpc>
                <a:spcPct val="120000"/>
              </a:lnSpc>
              <a:spcBef>
                <a:spcPts val="0"/>
              </a:spcBef>
              <a:spcAft>
                <a:spcPts val="600"/>
              </a:spcAft>
              <a:buNone/>
            </a:pPr>
            <a:r>
              <a:rPr lang="en-US" sz="1600" b="1" dirty="0">
                <a:latin typeface="Helvetica" pitchFamily="34" charset="0"/>
                <a:cs typeface="Helvetica" panose="020B0604020202020204" pitchFamily="34" charset="0"/>
              </a:rPr>
              <a:t>Action Statement Profile (cont’d)</a:t>
            </a:r>
          </a:p>
          <a:p>
            <a:pPr marL="0" lvl="0" indent="0">
              <a:lnSpc>
                <a:spcPct val="120000"/>
              </a:lnSpc>
              <a:spcBef>
                <a:spcPts val="0"/>
              </a:spcBef>
              <a:spcAft>
                <a:spcPts val="600"/>
              </a:spcAft>
              <a:buNone/>
            </a:pPr>
            <a:r>
              <a:rPr lang="en-US" sz="1400" u="sng" dirty="0">
                <a:latin typeface="Helvetica" pitchFamily="34" charset="0"/>
              </a:rPr>
              <a:t>Intentional vagueness</a:t>
            </a:r>
            <a:r>
              <a:rPr lang="en-US" sz="1400" dirty="0">
                <a:latin typeface="Helvetica" pitchFamily="34" charset="0"/>
              </a:rPr>
              <a:t>: The term ‘dietary supplements’ is used to generalize nutritional and herbal supplements promoted as remedies for tinnitus</a:t>
            </a:r>
          </a:p>
          <a:p>
            <a:pPr marL="0" lvl="0" indent="0">
              <a:lnSpc>
                <a:spcPct val="120000"/>
              </a:lnSpc>
              <a:spcBef>
                <a:spcPts val="0"/>
              </a:spcBef>
              <a:spcAft>
                <a:spcPts val="600"/>
              </a:spcAft>
              <a:buNone/>
            </a:pPr>
            <a:r>
              <a:rPr lang="en-US" sz="1400" u="sng" dirty="0">
                <a:latin typeface="Helvetica" pitchFamily="34" charset="0"/>
              </a:rPr>
              <a:t>Role of patient preferences</a:t>
            </a:r>
            <a:r>
              <a:rPr lang="en-US" sz="1400" dirty="0">
                <a:latin typeface="Helvetica" pitchFamily="34" charset="0"/>
              </a:rPr>
              <a:t>: Limited role </a:t>
            </a:r>
          </a:p>
          <a:p>
            <a:pPr marL="0" lvl="0" indent="0">
              <a:lnSpc>
                <a:spcPct val="120000"/>
              </a:lnSpc>
              <a:spcBef>
                <a:spcPts val="0"/>
              </a:spcBef>
              <a:spcAft>
                <a:spcPts val="600"/>
              </a:spcAft>
              <a:buNone/>
            </a:pPr>
            <a:r>
              <a:rPr lang="en-US" sz="1400" u="sng" dirty="0">
                <a:latin typeface="Helvetica" pitchFamily="34" charset="0"/>
              </a:rPr>
              <a:t>Exclusions</a:t>
            </a:r>
            <a:r>
              <a:rPr lang="en-US" sz="1400" dirty="0">
                <a:latin typeface="Helvetica" pitchFamily="34" charset="0"/>
              </a:rPr>
              <a:t>: None</a:t>
            </a:r>
          </a:p>
          <a:p>
            <a:pPr marL="0" lvl="0" indent="0">
              <a:lnSpc>
                <a:spcPct val="120000"/>
              </a:lnSpc>
              <a:spcBef>
                <a:spcPts val="0"/>
              </a:spcBef>
              <a:spcAft>
                <a:spcPts val="600"/>
              </a:spcAft>
              <a:buNone/>
            </a:pPr>
            <a:r>
              <a:rPr lang="en-US" sz="1400" u="sng" dirty="0">
                <a:latin typeface="Helvetica" pitchFamily="34" charset="0"/>
              </a:rPr>
              <a:t>Policy level:</a:t>
            </a:r>
            <a:r>
              <a:rPr lang="en-US" sz="1400" dirty="0">
                <a:latin typeface="Helvetica" pitchFamily="34" charset="0"/>
              </a:rPr>
              <a:t> Recommendation against</a:t>
            </a:r>
          </a:p>
          <a:p>
            <a:pPr marL="0" lvl="0" indent="0">
              <a:lnSpc>
                <a:spcPct val="120000"/>
              </a:lnSpc>
              <a:spcBef>
                <a:spcPts val="0"/>
              </a:spcBef>
              <a:spcAft>
                <a:spcPts val="600"/>
              </a:spcAft>
              <a:buNone/>
            </a:pPr>
            <a:r>
              <a:rPr lang="en-US" sz="1400" u="sng" dirty="0">
                <a:latin typeface="Helvetica" pitchFamily="34" charset="0"/>
              </a:rPr>
              <a:t>Differences in opinion: </a:t>
            </a:r>
            <a:r>
              <a:rPr lang="en-US" sz="1400" dirty="0">
                <a:latin typeface="Helvetica" pitchFamily="34" charset="0"/>
              </a:rPr>
              <a:t>The majority of the GDG felt there was a clear predominance of harm over benefit; a minority felt there was an equilibrium. None of the group perceived a preponderance of benefit over harm.</a:t>
            </a:r>
          </a:p>
        </p:txBody>
      </p:sp>
    </p:spTree>
    <p:extLst>
      <p:ext uri="{BB962C8B-B14F-4D97-AF65-F5344CB8AC3E}">
        <p14:creationId xmlns:p14="http://schemas.microsoft.com/office/powerpoint/2010/main" val="1801738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5E1BB-C078-4999-8813-80BBCFEC3B1B}"/>
              </a:ext>
            </a:extLst>
          </p:cNvPr>
          <p:cNvSpPr>
            <a:spLocks noGrp="1"/>
          </p:cNvSpPr>
          <p:nvPr>
            <p:ph type="title"/>
          </p:nvPr>
        </p:nvSpPr>
        <p:spPr/>
        <p:txBody>
          <a:bodyPr/>
          <a:lstStyle/>
          <a:p>
            <a:r>
              <a:rPr lang="en-US" dirty="0"/>
              <a:t>KAS 12: Acupuncture</a:t>
            </a:r>
          </a:p>
        </p:txBody>
      </p:sp>
      <p:sp>
        <p:nvSpPr>
          <p:cNvPr id="3" name="Content Placeholder 2">
            <a:extLst>
              <a:ext uri="{FF2B5EF4-FFF2-40B4-BE49-F238E27FC236}">
                <a16:creationId xmlns:a16="http://schemas.microsoft.com/office/drawing/2014/main" id="{E219D044-E83C-4D86-8087-1FB2C2009B1A}"/>
              </a:ext>
            </a:extLst>
          </p:cNvPr>
          <p:cNvSpPr>
            <a:spLocks noGrp="1"/>
          </p:cNvSpPr>
          <p:nvPr>
            <p:ph idx="1"/>
          </p:nvPr>
        </p:nvSpPr>
        <p:spPr/>
        <p:txBody>
          <a:bodyPr>
            <a:normAutofit/>
          </a:bodyPr>
          <a:lstStyle/>
          <a:p>
            <a:pPr marL="0" indent="0">
              <a:lnSpc>
                <a:spcPct val="110000"/>
              </a:lnSpc>
              <a:spcBef>
                <a:spcPts val="0"/>
              </a:spcBef>
              <a:spcAft>
                <a:spcPts val="1800"/>
              </a:spcAft>
              <a:buNone/>
            </a:pPr>
            <a:r>
              <a:rPr lang="en-US" sz="1800" b="1" dirty="0">
                <a:latin typeface="Helvetica" pitchFamily="34" charset="0"/>
              </a:rPr>
              <a:t>No recommendation can be made regarding the effect of acupuncture in patients with persistent bothersome tinnitus.</a:t>
            </a:r>
            <a:r>
              <a:rPr lang="en-US" sz="1800" i="1" u="sng" dirty="0">
                <a:latin typeface="Helvetica" pitchFamily="34" charset="0"/>
              </a:rPr>
              <a:t> No recommendation</a:t>
            </a:r>
            <a:r>
              <a:rPr lang="en-US" sz="1800" i="1" dirty="0">
                <a:latin typeface="Helvetica" pitchFamily="34" charset="0"/>
              </a:rPr>
              <a:t> based on poor quality trials, no benefit, and minimal harm</a:t>
            </a:r>
          </a:p>
          <a:p>
            <a:pPr marL="0" indent="0">
              <a:lnSpc>
                <a:spcPct val="110000"/>
              </a:lnSpc>
              <a:spcAft>
                <a:spcPts val="600"/>
              </a:spcAft>
              <a:buNone/>
            </a:pPr>
            <a:r>
              <a:rPr lang="en-US" sz="1800" u="sng" dirty="0">
                <a:latin typeface="Helvetica" pitchFamily="34" charset="0"/>
              </a:rPr>
              <a:t>Benefits</a:t>
            </a:r>
            <a:r>
              <a:rPr lang="en-US" sz="1800" dirty="0">
                <a:latin typeface="Helvetica" pitchFamily="34" charset="0"/>
              </a:rPr>
              <a:t>: no direct benefits of no recommendation</a:t>
            </a:r>
          </a:p>
          <a:p>
            <a:pPr marL="0" lvl="0" indent="0">
              <a:lnSpc>
                <a:spcPct val="110000"/>
              </a:lnSpc>
              <a:spcAft>
                <a:spcPts val="1200"/>
              </a:spcAft>
              <a:buNone/>
            </a:pPr>
            <a:r>
              <a:rPr lang="en-US" sz="1800" u="sng" dirty="0">
                <a:latin typeface="Helvetica" pitchFamily="34" charset="0"/>
              </a:rPr>
              <a:t>Risks, harms, costs</a:t>
            </a:r>
            <a:r>
              <a:rPr lang="en-US" sz="1800" dirty="0">
                <a:latin typeface="Helvetica" pitchFamily="34" charset="0"/>
              </a:rPr>
              <a:t>: Cost of acupuncture therapy, time required for therapy, and potential delay in instituting sound therapy or hearing aids</a:t>
            </a:r>
          </a:p>
        </p:txBody>
      </p:sp>
    </p:spTree>
    <p:extLst>
      <p:ext uri="{BB962C8B-B14F-4D97-AF65-F5344CB8AC3E}">
        <p14:creationId xmlns:p14="http://schemas.microsoft.com/office/powerpoint/2010/main" val="32719492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5E1BB-C078-4999-8813-80BBCFEC3B1B}"/>
              </a:ext>
            </a:extLst>
          </p:cNvPr>
          <p:cNvSpPr>
            <a:spLocks noGrp="1"/>
          </p:cNvSpPr>
          <p:nvPr>
            <p:ph type="title"/>
          </p:nvPr>
        </p:nvSpPr>
        <p:spPr/>
        <p:txBody>
          <a:bodyPr/>
          <a:lstStyle/>
          <a:p>
            <a:r>
              <a:rPr lang="en-US" dirty="0"/>
              <a:t>KAS 12: Acupuncture</a:t>
            </a:r>
          </a:p>
        </p:txBody>
      </p:sp>
      <p:sp>
        <p:nvSpPr>
          <p:cNvPr id="3" name="Content Placeholder 2">
            <a:extLst>
              <a:ext uri="{FF2B5EF4-FFF2-40B4-BE49-F238E27FC236}">
                <a16:creationId xmlns:a16="http://schemas.microsoft.com/office/drawing/2014/main" id="{E219D044-E83C-4D86-8087-1FB2C2009B1A}"/>
              </a:ext>
            </a:extLst>
          </p:cNvPr>
          <p:cNvSpPr>
            <a:spLocks noGrp="1"/>
          </p:cNvSpPr>
          <p:nvPr>
            <p:ph idx="1"/>
          </p:nvPr>
        </p:nvSpPr>
        <p:spPr/>
        <p:txBody>
          <a:bodyPr>
            <a:normAutofit fontScale="85000" lnSpcReduction="10000"/>
          </a:bodyPr>
          <a:lstStyle/>
          <a:p>
            <a:pPr marL="0" indent="0">
              <a:lnSpc>
                <a:spcPct val="120000"/>
              </a:lnSpc>
              <a:spcBef>
                <a:spcPts val="0"/>
              </a:spcBef>
              <a:spcAft>
                <a:spcPts val="600"/>
              </a:spcAft>
              <a:buNone/>
            </a:pPr>
            <a:r>
              <a:rPr lang="en-US" sz="1600" b="1" dirty="0">
                <a:latin typeface="Helvetica" pitchFamily="34" charset="0"/>
                <a:cs typeface="Helvetica" panose="020B0604020202020204" pitchFamily="34" charset="0"/>
              </a:rPr>
              <a:t>Action Statement Profile</a:t>
            </a:r>
          </a:p>
          <a:p>
            <a:pPr marL="0" lvl="0" indent="0">
              <a:lnSpc>
                <a:spcPct val="120000"/>
              </a:lnSpc>
              <a:spcBef>
                <a:spcPts val="0"/>
              </a:spcBef>
              <a:spcAft>
                <a:spcPts val="600"/>
              </a:spcAft>
              <a:buNone/>
            </a:pPr>
            <a:r>
              <a:rPr lang="en-US" sz="1400" u="sng" dirty="0">
                <a:latin typeface="Helvetica" pitchFamily="34" charset="0"/>
              </a:rPr>
              <a:t>Quality improvement opportunity</a:t>
            </a:r>
            <a:r>
              <a:rPr lang="en-US" sz="1400" dirty="0">
                <a:latin typeface="Helvetica" pitchFamily="34" charset="0"/>
              </a:rPr>
              <a:t>: limited, to educate patients and providers about the controversies regarding the use of acupuncture for tinnitus</a:t>
            </a:r>
          </a:p>
          <a:p>
            <a:pPr marL="0" lvl="0" indent="0">
              <a:lnSpc>
                <a:spcPct val="120000"/>
              </a:lnSpc>
              <a:spcBef>
                <a:spcPts val="0"/>
              </a:spcBef>
              <a:spcAft>
                <a:spcPts val="600"/>
              </a:spcAft>
              <a:buNone/>
            </a:pPr>
            <a:r>
              <a:rPr lang="en-US" sz="1400" u="sng" dirty="0">
                <a:latin typeface="Helvetica" pitchFamily="34" charset="0"/>
              </a:rPr>
              <a:t>Aggregate evidence quality</a:t>
            </a:r>
            <a:r>
              <a:rPr lang="en-US" sz="1400" dirty="0">
                <a:latin typeface="Helvetica" pitchFamily="34" charset="0"/>
              </a:rPr>
              <a:t>: Grade C, based on inconclusive randomized controlled trials and the presence of costs and potential harm with no established benefit with the use of acupuncture for tinnitus</a:t>
            </a:r>
          </a:p>
          <a:p>
            <a:pPr marL="0" lvl="0" indent="0">
              <a:lnSpc>
                <a:spcPct val="120000"/>
              </a:lnSpc>
              <a:spcBef>
                <a:spcPts val="0"/>
              </a:spcBef>
              <a:spcAft>
                <a:spcPts val="600"/>
              </a:spcAft>
              <a:buNone/>
            </a:pPr>
            <a:r>
              <a:rPr lang="en-US" sz="1400" u="sng" dirty="0">
                <a:latin typeface="Helvetica" pitchFamily="34" charset="0"/>
              </a:rPr>
              <a:t>Level of confidence in the evidence</a:t>
            </a:r>
            <a:r>
              <a:rPr lang="en-US" sz="1400" dirty="0">
                <a:latin typeface="Helvetica" pitchFamily="34" charset="0"/>
              </a:rPr>
              <a:t>: Low regarding benefit because of heterogeneity and methodological flaws in the randomized controlled trials; high regarding harm or cost, with the understanding that serious harm from acupuncture is rare.</a:t>
            </a:r>
          </a:p>
          <a:p>
            <a:pPr marL="0" lvl="0" indent="0">
              <a:lnSpc>
                <a:spcPct val="120000"/>
              </a:lnSpc>
              <a:spcBef>
                <a:spcPts val="0"/>
              </a:spcBef>
              <a:spcAft>
                <a:spcPts val="600"/>
              </a:spcAft>
              <a:buNone/>
            </a:pPr>
            <a:r>
              <a:rPr lang="en-US" sz="1400" u="sng" dirty="0">
                <a:latin typeface="Helvetica" pitchFamily="34" charset="0"/>
              </a:rPr>
              <a:t>Benefit-harm assessment:</a:t>
            </a:r>
            <a:r>
              <a:rPr lang="en-US" sz="1400" dirty="0">
                <a:latin typeface="Helvetica" pitchFamily="34" charset="0"/>
              </a:rPr>
              <a:t> unknown</a:t>
            </a:r>
          </a:p>
          <a:p>
            <a:pPr marL="0" lvl="0" indent="0">
              <a:lnSpc>
                <a:spcPct val="120000"/>
              </a:lnSpc>
              <a:spcBef>
                <a:spcPts val="0"/>
              </a:spcBef>
              <a:spcAft>
                <a:spcPts val="600"/>
              </a:spcAft>
              <a:buNone/>
            </a:pPr>
            <a:r>
              <a:rPr lang="en-US" sz="1400" u="sng" dirty="0">
                <a:latin typeface="Helvetica" pitchFamily="34" charset="0"/>
              </a:rPr>
              <a:t>Value judgments</a:t>
            </a:r>
            <a:r>
              <a:rPr lang="en-US" sz="1400" dirty="0">
                <a:latin typeface="Helvetica" pitchFamily="34" charset="0"/>
              </a:rPr>
              <a:t>: The poor quality of the data, the limited potential for harm from acupuncture kept the GDG from making a recommendation about acupuncture. </a:t>
            </a:r>
          </a:p>
          <a:p>
            <a:pPr marL="0" lvl="0" indent="0">
              <a:lnSpc>
                <a:spcPct val="120000"/>
              </a:lnSpc>
              <a:spcBef>
                <a:spcPts val="0"/>
              </a:spcBef>
              <a:spcAft>
                <a:spcPts val="600"/>
              </a:spcAft>
              <a:buNone/>
            </a:pPr>
            <a:r>
              <a:rPr lang="en-US" sz="1400" u="sng" dirty="0">
                <a:latin typeface="Helvetica" pitchFamily="34" charset="0"/>
              </a:rPr>
              <a:t>Intentional vagueness</a:t>
            </a:r>
            <a:r>
              <a:rPr lang="en-US" sz="1400" dirty="0">
                <a:latin typeface="Helvetica" pitchFamily="34" charset="0"/>
              </a:rPr>
              <a:t>: none</a:t>
            </a:r>
          </a:p>
          <a:p>
            <a:pPr marL="0" lvl="0" indent="0">
              <a:lnSpc>
                <a:spcPct val="120000"/>
              </a:lnSpc>
              <a:spcBef>
                <a:spcPts val="0"/>
              </a:spcBef>
              <a:spcAft>
                <a:spcPts val="600"/>
              </a:spcAft>
              <a:buNone/>
            </a:pPr>
            <a:r>
              <a:rPr lang="en-US" sz="1400" u="sng" dirty="0">
                <a:latin typeface="Helvetica" pitchFamily="34" charset="0"/>
              </a:rPr>
              <a:t>Role of patient preferences</a:t>
            </a:r>
            <a:r>
              <a:rPr lang="en-US" sz="1400" dirty="0">
                <a:latin typeface="Helvetica" pitchFamily="34" charset="0"/>
              </a:rPr>
              <a:t>: Significant role for shared decision making; patients may wish to try acupuncture based on circumstances</a:t>
            </a:r>
          </a:p>
          <a:p>
            <a:pPr marL="0" lvl="0" indent="0">
              <a:lnSpc>
                <a:spcPct val="120000"/>
              </a:lnSpc>
              <a:spcBef>
                <a:spcPts val="0"/>
              </a:spcBef>
              <a:spcAft>
                <a:spcPts val="600"/>
              </a:spcAft>
              <a:buNone/>
            </a:pPr>
            <a:r>
              <a:rPr lang="en-US" sz="1400" u="sng" dirty="0">
                <a:latin typeface="Helvetica" pitchFamily="34" charset="0"/>
              </a:rPr>
              <a:t>Exclusions</a:t>
            </a:r>
            <a:r>
              <a:rPr lang="en-US" sz="1400" dirty="0">
                <a:latin typeface="Helvetica" pitchFamily="34" charset="0"/>
              </a:rPr>
              <a:t>: None</a:t>
            </a:r>
          </a:p>
          <a:p>
            <a:pPr marL="0" lvl="0" indent="0">
              <a:lnSpc>
                <a:spcPct val="120000"/>
              </a:lnSpc>
              <a:spcBef>
                <a:spcPts val="0"/>
              </a:spcBef>
              <a:spcAft>
                <a:spcPts val="600"/>
              </a:spcAft>
              <a:buNone/>
            </a:pPr>
            <a:r>
              <a:rPr lang="en-US" sz="1400" u="sng" dirty="0">
                <a:latin typeface="Helvetica" pitchFamily="34" charset="0"/>
              </a:rPr>
              <a:t>Policy level</a:t>
            </a:r>
            <a:r>
              <a:rPr lang="en-US" sz="1400" dirty="0">
                <a:latin typeface="Helvetica" pitchFamily="34" charset="0"/>
              </a:rPr>
              <a:t>: No recommendation</a:t>
            </a:r>
          </a:p>
          <a:p>
            <a:pPr marL="0" lvl="0" indent="0">
              <a:lnSpc>
                <a:spcPct val="120000"/>
              </a:lnSpc>
              <a:spcBef>
                <a:spcPts val="0"/>
              </a:spcBef>
              <a:spcAft>
                <a:spcPts val="600"/>
              </a:spcAft>
              <a:buNone/>
            </a:pPr>
            <a:r>
              <a:rPr lang="en-US" sz="1400" u="sng" dirty="0">
                <a:latin typeface="Helvetica" pitchFamily="34" charset="0"/>
              </a:rPr>
              <a:t>Differences in opinion</a:t>
            </a:r>
            <a:r>
              <a:rPr lang="en-US" sz="1400" dirty="0">
                <a:latin typeface="Helvetica" pitchFamily="34" charset="0"/>
              </a:rPr>
              <a:t>: Minor: The GDG was divided between making no recommendation and making a recommendation against the use of acupuncture.</a:t>
            </a:r>
          </a:p>
        </p:txBody>
      </p:sp>
    </p:spTree>
    <p:extLst>
      <p:ext uri="{BB962C8B-B14F-4D97-AF65-F5344CB8AC3E}">
        <p14:creationId xmlns:p14="http://schemas.microsoft.com/office/powerpoint/2010/main" val="298833272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5855E-97DC-4989-9E40-668ED8031B3C}"/>
              </a:ext>
            </a:extLst>
          </p:cNvPr>
          <p:cNvSpPr>
            <a:spLocks noGrp="1"/>
          </p:cNvSpPr>
          <p:nvPr>
            <p:ph type="title"/>
          </p:nvPr>
        </p:nvSpPr>
        <p:spPr/>
        <p:txBody>
          <a:bodyPr/>
          <a:lstStyle/>
          <a:p>
            <a:r>
              <a:rPr lang="en-US" dirty="0"/>
              <a:t>KAS 13: Transcranial Magnetic Stimulation</a:t>
            </a:r>
          </a:p>
        </p:txBody>
      </p:sp>
      <p:sp>
        <p:nvSpPr>
          <p:cNvPr id="3" name="Content Placeholder 2">
            <a:extLst>
              <a:ext uri="{FF2B5EF4-FFF2-40B4-BE49-F238E27FC236}">
                <a16:creationId xmlns:a16="http://schemas.microsoft.com/office/drawing/2014/main" id="{4652DFF3-32BA-4AE7-A0A8-7216F7C24E33}"/>
              </a:ext>
            </a:extLst>
          </p:cNvPr>
          <p:cNvSpPr>
            <a:spLocks noGrp="1"/>
          </p:cNvSpPr>
          <p:nvPr>
            <p:ph idx="1"/>
          </p:nvPr>
        </p:nvSpPr>
        <p:spPr/>
        <p:txBody>
          <a:bodyPr>
            <a:normAutofit/>
          </a:bodyPr>
          <a:lstStyle/>
          <a:p>
            <a:pPr marL="0" indent="0">
              <a:lnSpc>
                <a:spcPct val="100000"/>
              </a:lnSpc>
              <a:spcAft>
                <a:spcPts val="1800"/>
              </a:spcAft>
              <a:buNone/>
            </a:pPr>
            <a:r>
              <a:rPr lang="en-US" sz="1800" b="1" dirty="0">
                <a:latin typeface="Helvetica" pitchFamily="34" charset="0"/>
              </a:rPr>
              <a:t>Clinicians should not recommend TMS for the treatment of patients with persistent, bothersome tinnitus.</a:t>
            </a:r>
            <a:r>
              <a:rPr lang="en-US" sz="1800" i="1" dirty="0">
                <a:latin typeface="Helvetica" pitchFamily="34" charset="0"/>
              </a:rPr>
              <a:t> </a:t>
            </a:r>
            <a:r>
              <a:rPr lang="en-US" sz="1800" i="1" u="sng" dirty="0">
                <a:latin typeface="Helvetica" pitchFamily="34" charset="0"/>
              </a:rPr>
              <a:t>Recommendation against</a:t>
            </a:r>
            <a:r>
              <a:rPr lang="en-US" sz="1800" i="1" dirty="0">
                <a:latin typeface="Helvetica" pitchFamily="34" charset="0"/>
              </a:rPr>
              <a:t> based on inconclusive randomized controlled trials.</a:t>
            </a:r>
            <a:endParaRPr lang="en-US" sz="1800" b="1" u="sng" dirty="0">
              <a:latin typeface="Helvetica" pitchFamily="34" charset="0"/>
              <a:cs typeface="Helvetica" panose="020B0604020202020204" pitchFamily="34" charset="0"/>
            </a:endParaRPr>
          </a:p>
          <a:p>
            <a:pPr marL="0" lvl="0" indent="0">
              <a:lnSpc>
                <a:spcPct val="100000"/>
              </a:lnSpc>
              <a:buNone/>
            </a:pPr>
            <a:r>
              <a:rPr lang="en-US" sz="1800" u="sng" dirty="0">
                <a:latin typeface="Helvetica" pitchFamily="34" charset="0"/>
              </a:rPr>
              <a:t>Benefits</a:t>
            </a:r>
            <a:r>
              <a:rPr lang="en-US" sz="1800" dirty="0">
                <a:latin typeface="Helvetica" pitchFamily="34" charset="0"/>
              </a:rPr>
              <a:t>:  Avoid unproven therapy, side effects/adverse events, and false hope; reduce expense</a:t>
            </a:r>
          </a:p>
          <a:p>
            <a:pPr marL="0" lvl="0" indent="0">
              <a:lnSpc>
                <a:spcPct val="100000"/>
              </a:lnSpc>
              <a:buNone/>
            </a:pPr>
            <a:r>
              <a:rPr lang="en-US" sz="1800" u="sng" dirty="0">
                <a:latin typeface="Helvetica" pitchFamily="34" charset="0"/>
              </a:rPr>
              <a:t>Risks, harms, costs</a:t>
            </a:r>
            <a:r>
              <a:rPr lang="en-US" sz="1800" dirty="0">
                <a:latin typeface="Helvetica" pitchFamily="34" charset="0"/>
              </a:rPr>
              <a:t>: Denying some patients benefit </a:t>
            </a:r>
          </a:p>
        </p:txBody>
      </p:sp>
    </p:spTree>
    <p:extLst>
      <p:ext uri="{BB962C8B-B14F-4D97-AF65-F5344CB8AC3E}">
        <p14:creationId xmlns:p14="http://schemas.microsoft.com/office/powerpoint/2010/main" val="4150352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929F22-9EE5-44DB-95E1-DFB0CB3C196D}"/>
              </a:ext>
            </a:extLst>
          </p:cNvPr>
          <p:cNvSpPr>
            <a:spLocks noGrp="1"/>
          </p:cNvSpPr>
          <p:nvPr>
            <p:ph type="title"/>
          </p:nvPr>
        </p:nvSpPr>
        <p:spPr/>
        <p:txBody>
          <a:bodyPr/>
          <a:lstStyle/>
          <a:p>
            <a:r>
              <a:rPr lang="en-US" dirty="0"/>
              <a:t>CPG Development</a:t>
            </a:r>
          </a:p>
        </p:txBody>
      </p:sp>
      <p:sp>
        <p:nvSpPr>
          <p:cNvPr id="3" name="Content Placeholder 2">
            <a:extLst>
              <a:ext uri="{FF2B5EF4-FFF2-40B4-BE49-F238E27FC236}">
                <a16:creationId xmlns:a16="http://schemas.microsoft.com/office/drawing/2014/main" id="{74486820-AD24-4672-9605-3D15C1754242}"/>
              </a:ext>
            </a:extLst>
          </p:cNvPr>
          <p:cNvSpPr>
            <a:spLocks noGrp="1"/>
          </p:cNvSpPr>
          <p:nvPr>
            <p:ph idx="1"/>
          </p:nvPr>
        </p:nvSpPr>
        <p:spPr/>
        <p:txBody>
          <a:bodyPr/>
          <a:lstStyle/>
          <a:p>
            <a:pPr>
              <a:lnSpc>
                <a:spcPct val="100000"/>
              </a:lnSpc>
              <a:spcBef>
                <a:spcPts val="1200"/>
              </a:spcBef>
              <a:spcAft>
                <a:spcPts val="1200"/>
              </a:spcAft>
              <a:buClr>
                <a:srgbClr val="C0040F"/>
              </a:buClr>
            </a:pPr>
            <a:r>
              <a:rPr lang="en-US" dirty="0">
                <a:latin typeface="Helvetica"/>
                <a:cs typeface="Helvetica"/>
              </a:rPr>
              <a:t>Developed using an explicit and transparent a priori protocol</a:t>
            </a:r>
          </a:p>
          <a:p>
            <a:pPr>
              <a:lnSpc>
                <a:spcPct val="100000"/>
              </a:lnSpc>
              <a:spcBef>
                <a:spcPts val="1200"/>
              </a:spcBef>
              <a:spcAft>
                <a:spcPts val="1200"/>
              </a:spcAft>
              <a:buClr>
                <a:srgbClr val="C0040F"/>
              </a:buClr>
            </a:pPr>
            <a:r>
              <a:rPr lang="en-US" dirty="0">
                <a:latin typeface="Helvetica"/>
                <a:cs typeface="Helvetica"/>
              </a:rPr>
              <a:t>Create actionable statements based upon the supporting evidence and associated balance of benefit and harm</a:t>
            </a:r>
          </a:p>
        </p:txBody>
      </p:sp>
    </p:spTree>
    <p:extLst>
      <p:ext uri="{BB962C8B-B14F-4D97-AF65-F5344CB8AC3E}">
        <p14:creationId xmlns:p14="http://schemas.microsoft.com/office/powerpoint/2010/main" val="175151873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5855E-97DC-4989-9E40-668ED8031B3C}"/>
              </a:ext>
            </a:extLst>
          </p:cNvPr>
          <p:cNvSpPr>
            <a:spLocks noGrp="1"/>
          </p:cNvSpPr>
          <p:nvPr>
            <p:ph type="title"/>
          </p:nvPr>
        </p:nvSpPr>
        <p:spPr/>
        <p:txBody>
          <a:bodyPr/>
          <a:lstStyle/>
          <a:p>
            <a:r>
              <a:rPr lang="en-US" dirty="0"/>
              <a:t>KAS 13: Transcranial Magnetic Stimulation</a:t>
            </a:r>
          </a:p>
        </p:txBody>
      </p:sp>
      <p:sp>
        <p:nvSpPr>
          <p:cNvPr id="3" name="Content Placeholder 2">
            <a:extLst>
              <a:ext uri="{FF2B5EF4-FFF2-40B4-BE49-F238E27FC236}">
                <a16:creationId xmlns:a16="http://schemas.microsoft.com/office/drawing/2014/main" id="{4652DFF3-32BA-4AE7-A0A8-7216F7C24E33}"/>
              </a:ext>
            </a:extLst>
          </p:cNvPr>
          <p:cNvSpPr>
            <a:spLocks noGrp="1"/>
          </p:cNvSpPr>
          <p:nvPr>
            <p:ph idx="1"/>
          </p:nvPr>
        </p:nvSpPr>
        <p:spPr/>
        <p:txBody>
          <a:bodyPr>
            <a:normAutofit fontScale="92500" lnSpcReduction="10000"/>
          </a:bodyPr>
          <a:lstStyle/>
          <a:p>
            <a:pPr marL="0" indent="0">
              <a:lnSpc>
                <a:spcPct val="120000"/>
              </a:lnSpc>
              <a:spcBef>
                <a:spcPts val="0"/>
              </a:spcBef>
              <a:spcAft>
                <a:spcPts val="600"/>
              </a:spcAft>
              <a:buNone/>
            </a:pPr>
            <a:r>
              <a:rPr lang="en-US" sz="1400" b="1" dirty="0">
                <a:latin typeface="Helvetica" pitchFamily="34" charset="0"/>
                <a:cs typeface="Helvetica" panose="020B0604020202020204" pitchFamily="34" charset="0"/>
              </a:rPr>
              <a:t>Action Statement Profile</a:t>
            </a:r>
          </a:p>
          <a:p>
            <a:pPr marL="0" lvl="0" indent="0">
              <a:lnSpc>
                <a:spcPct val="120000"/>
              </a:lnSpc>
              <a:spcBef>
                <a:spcPts val="0"/>
              </a:spcBef>
              <a:spcAft>
                <a:spcPts val="600"/>
              </a:spcAft>
              <a:buNone/>
            </a:pPr>
            <a:r>
              <a:rPr lang="en-US" sz="1400" u="sng" dirty="0">
                <a:latin typeface="Helvetica" pitchFamily="34" charset="0"/>
              </a:rPr>
              <a:t>Quality improvement opportunity</a:t>
            </a:r>
            <a:r>
              <a:rPr lang="en-US" sz="1400" dirty="0">
                <a:latin typeface="Helvetica" pitchFamily="34" charset="0"/>
              </a:rPr>
              <a:t>: To avoid use of a therapy that has inconclusive efficacy and poses potential financial and physical harm, in the management of patients with tinnitus.</a:t>
            </a:r>
          </a:p>
          <a:p>
            <a:pPr marL="0" lvl="0" indent="0">
              <a:lnSpc>
                <a:spcPct val="120000"/>
              </a:lnSpc>
              <a:spcBef>
                <a:spcPts val="0"/>
              </a:spcBef>
              <a:spcAft>
                <a:spcPts val="600"/>
              </a:spcAft>
              <a:buNone/>
            </a:pPr>
            <a:r>
              <a:rPr lang="en-US" sz="1400" u="sng" dirty="0">
                <a:latin typeface="Helvetica" pitchFamily="34" charset="0"/>
              </a:rPr>
              <a:t>Aggregate evidence quality</a:t>
            </a:r>
            <a:r>
              <a:rPr lang="en-US" sz="1400" dirty="0">
                <a:latin typeface="Helvetica" pitchFamily="34" charset="0"/>
              </a:rPr>
              <a:t>: Grade B, based on inconclusive randomized controlled trials and systematic reviews that show low strength of evidence.</a:t>
            </a:r>
          </a:p>
          <a:p>
            <a:pPr marL="0" lvl="0" indent="0">
              <a:lnSpc>
                <a:spcPct val="120000"/>
              </a:lnSpc>
              <a:spcBef>
                <a:spcPts val="0"/>
              </a:spcBef>
              <a:spcAft>
                <a:spcPts val="600"/>
              </a:spcAft>
              <a:buNone/>
            </a:pPr>
            <a:r>
              <a:rPr lang="en-US" sz="1400" u="sng" dirty="0">
                <a:latin typeface="Helvetica" pitchFamily="34" charset="0"/>
              </a:rPr>
              <a:t>Level of confidence in the evidence</a:t>
            </a:r>
            <a:r>
              <a:rPr lang="en-US" sz="1400" dirty="0">
                <a:latin typeface="Helvetica" pitchFamily="34" charset="0"/>
              </a:rPr>
              <a:t>: High regarding the absence of a long-term (&gt;6 months) benefit of TMS; moderate regarding the absence of a short-term benefit, since a minority of trials demonstrated transient beneficial outcomes , and strength of this evidence is low</a:t>
            </a:r>
          </a:p>
          <a:p>
            <a:pPr marL="0" lvl="0" indent="0">
              <a:lnSpc>
                <a:spcPct val="120000"/>
              </a:lnSpc>
              <a:spcBef>
                <a:spcPts val="0"/>
              </a:spcBef>
              <a:spcAft>
                <a:spcPts val="600"/>
              </a:spcAft>
              <a:buNone/>
            </a:pPr>
            <a:r>
              <a:rPr lang="en-US" sz="1400" u="sng" dirty="0">
                <a:latin typeface="Helvetica" pitchFamily="34" charset="0"/>
              </a:rPr>
              <a:t>Benefit-harm assessment:</a:t>
            </a:r>
            <a:r>
              <a:rPr lang="en-US" sz="1400" dirty="0">
                <a:latin typeface="Helvetica" pitchFamily="34" charset="0"/>
              </a:rPr>
              <a:t> Preponderance of benefit </a:t>
            </a:r>
          </a:p>
          <a:p>
            <a:pPr marL="0" lvl="0" indent="0">
              <a:lnSpc>
                <a:spcPct val="120000"/>
              </a:lnSpc>
              <a:spcBef>
                <a:spcPts val="0"/>
              </a:spcBef>
              <a:spcAft>
                <a:spcPts val="600"/>
              </a:spcAft>
              <a:buNone/>
            </a:pPr>
            <a:r>
              <a:rPr lang="en-US" sz="1400" u="sng" dirty="0">
                <a:latin typeface="Helvetica" pitchFamily="34" charset="0"/>
              </a:rPr>
              <a:t>Value judgments</a:t>
            </a:r>
            <a:r>
              <a:rPr lang="en-US" sz="1400" dirty="0">
                <a:latin typeface="Helvetica" pitchFamily="34" charset="0"/>
              </a:rPr>
              <a:t>: None</a:t>
            </a:r>
          </a:p>
          <a:p>
            <a:pPr marL="0" lvl="0" indent="0">
              <a:lnSpc>
                <a:spcPct val="120000"/>
              </a:lnSpc>
              <a:spcBef>
                <a:spcPts val="0"/>
              </a:spcBef>
              <a:spcAft>
                <a:spcPts val="600"/>
              </a:spcAft>
              <a:buNone/>
            </a:pPr>
            <a:r>
              <a:rPr lang="en-US" sz="1400" u="sng" dirty="0">
                <a:latin typeface="Helvetica" pitchFamily="34" charset="0"/>
              </a:rPr>
              <a:t>Intentional vagueness</a:t>
            </a:r>
            <a:r>
              <a:rPr lang="en-US" sz="1400" dirty="0">
                <a:latin typeface="Helvetica" pitchFamily="34" charset="0"/>
              </a:rPr>
              <a:t>: None</a:t>
            </a:r>
          </a:p>
          <a:p>
            <a:pPr marL="0" lvl="0" indent="0">
              <a:lnSpc>
                <a:spcPct val="120000"/>
              </a:lnSpc>
              <a:spcBef>
                <a:spcPts val="0"/>
              </a:spcBef>
              <a:spcAft>
                <a:spcPts val="600"/>
              </a:spcAft>
              <a:buNone/>
            </a:pPr>
            <a:r>
              <a:rPr lang="en-US" sz="1400" u="sng" dirty="0">
                <a:latin typeface="Helvetica" pitchFamily="34" charset="0"/>
              </a:rPr>
              <a:t>Role of patient preferences</a:t>
            </a:r>
            <a:r>
              <a:rPr lang="en-US" sz="1400" dirty="0">
                <a:latin typeface="Helvetica" pitchFamily="34" charset="0"/>
              </a:rPr>
              <a:t>: Limited</a:t>
            </a:r>
          </a:p>
          <a:p>
            <a:pPr marL="0" lvl="0" indent="0">
              <a:lnSpc>
                <a:spcPct val="120000"/>
              </a:lnSpc>
              <a:spcBef>
                <a:spcPts val="0"/>
              </a:spcBef>
              <a:spcAft>
                <a:spcPts val="600"/>
              </a:spcAft>
              <a:buNone/>
            </a:pPr>
            <a:r>
              <a:rPr lang="en-US" sz="1400" u="sng" dirty="0">
                <a:latin typeface="Helvetica" pitchFamily="34" charset="0"/>
              </a:rPr>
              <a:t>Exclusions</a:t>
            </a:r>
            <a:r>
              <a:rPr lang="en-US" sz="1400" dirty="0">
                <a:latin typeface="Helvetica" pitchFamily="34" charset="0"/>
              </a:rPr>
              <a:t>: Patients with depression or other neurological conditions for which TMS is indicated</a:t>
            </a:r>
          </a:p>
          <a:p>
            <a:pPr marL="0" lvl="0" indent="0">
              <a:lnSpc>
                <a:spcPct val="120000"/>
              </a:lnSpc>
              <a:spcBef>
                <a:spcPts val="0"/>
              </a:spcBef>
              <a:spcAft>
                <a:spcPts val="600"/>
              </a:spcAft>
              <a:buNone/>
            </a:pPr>
            <a:r>
              <a:rPr lang="en-US" sz="1400" u="sng" dirty="0">
                <a:latin typeface="Helvetica" pitchFamily="34" charset="0"/>
              </a:rPr>
              <a:t>Policy level</a:t>
            </a:r>
            <a:r>
              <a:rPr lang="en-US" sz="1400" dirty="0">
                <a:latin typeface="Helvetica" pitchFamily="34" charset="0"/>
              </a:rPr>
              <a:t>: Recommendation against</a:t>
            </a:r>
          </a:p>
          <a:p>
            <a:pPr marL="0" indent="0">
              <a:lnSpc>
                <a:spcPct val="120000"/>
              </a:lnSpc>
              <a:spcBef>
                <a:spcPts val="0"/>
              </a:spcBef>
              <a:spcAft>
                <a:spcPts val="600"/>
              </a:spcAft>
              <a:buNone/>
            </a:pPr>
            <a:r>
              <a:rPr lang="en-US" sz="1400" u="sng" dirty="0">
                <a:latin typeface="Helvetica" pitchFamily="34" charset="0"/>
              </a:rPr>
              <a:t>Differences in opinion</a:t>
            </a:r>
            <a:r>
              <a:rPr lang="en-US" sz="1400" dirty="0">
                <a:latin typeface="Helvetica" pitchFamily="34" charset="0"/>
              </a:rPr>
              <a:t>: None</a:t>
            </a:r>
            <a:endParaRPr lang="en-US" sz="1200" i="1" dirty="0">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4310797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2EB82E-E063-4526-B731-52AFFD9484A9}"/>
              </a:ext>
            </a:extLst>
          </p:cNvPr>
          <p:cNvSpPr>
            <a:spLocks noGrp="1"/>
          </p:cNvSpPr>
          <p:nvPr>
            <p:ph type="title"/>
          </p:nvPr>
        </p:nvSpPr>
        <p:spPr/>
        <p:txBody>
          <a:bodyPr/>
          <a:lstStyle/>
          <a:p>
            <a:r>
              <a:rPr lang="en-US" dirty="0"/>
              <a:t>Research Needs</a:t>
            </a:r>
          </a:p>
        </p:txBody>
      </p:sp>
      <p:sp>
        <p:nvSpPr>
          <p:cNvPr id="3" name="Content Placeholder 2">
            <a:extLst>
              <a:ext uri="{FF2B5EF4-FFF2-40B4-BE49-F238E27FC236}">
                <a16:creationId xmlns:a16="http://schemas.microsoft.com/office/drawing/2014/main" id="{392E13E4-FC43-46DF-B67B-F38805134D74}"/>
              </a:ext>
            </a:extLst>
          </p:cNvPr>
          <p:cNvSpPr>
            <a:spLocks noGrp="1"/>
          </p:cNvSpPr>
          <p:nvPr>
            <p:ph idx="1"/>
          </p:nvPr>
        </p:nvSpPr>
        <p:spPr/>
        <p:txBody>
          <a:bodyPr>
            <a:normAutofit/>
          </a:bodyPr>
          <a:lstStyle/>
          <a:p>
            <a:pPr>
              <a:lnSpc>
                <a:spcPct val="100000"/>
              </a:lnSpc>
              <a:spcBef>
                <a:spcPts val="0"/>
              </a:spcBef>
              <a:spcAft>
                <a:spcPts val="600"/>
              </a:spcAft>
            </a:pPr>
            <a:r>
              <a:rPr lang="en-US" sz="1600" dirty="0">
                <a:latin typeface="Helvetica" pitchFamily="34" charset="0"/>
              </a:rPr>
              <a:t>The large number of interventions for tinnitus, the limitations of the existing studies, and the difficulties with assessing impact of tinnitus help us identify areas that would benefit from further study and clinical research.  In general, clinical trials of interventions for tinnitus need: </a:t>
            </a:r>
          </a:p>
          <a:p>
            <a:pPr marL="800100" lvl="1" indent="-342900">
              <a:lnSpc>
                <a:spcPct val="100000"/>
              </a:lnSpc>
              <a:spcBef>
                <a:spcPts val="0"/>
              </a:spcBef>
              <a:spcAft>
                <a:spcPts val="600"/>
              </a:spcAft>
              <a:buAutoNum type="arabicParenR"/>
            </a:pPr>
            <a:r>
              <a:rPr lang="en-US" sz="1400" dirty="0">
                <a:latin typeface="Helvetica" pitchFamily="34" charset="0"/>
              </a:rPr>
              <a:t>well-defined entry criteria with regard to duration and severity of tinnitus, presence of co-morbid medical and psychiatric conditions, and the prior use of therapies,  </a:t>
            </a:r>
          </a:p>
          <a:p>
            <a:pPr marL="800100" lvl="1" indent="-342900">
              <a:lnSpc>
                <a:spcPct val="100000"/>
              </a:lnSpc>
              <a:spcBef>
                <a:spcPts val="0"/>
              </a:spcBef>
              <a:spcAft>
                <a:spcPts val="600"/>
              </a:spcAft>
              <a:buAutoNum type="arabicParenR"/>
            </a:pPr>
            <a:r>
              <a:rPr lang="en-US" sz="1400" dirty="0">
                <a:latin typeface="Helvetica" pitchFamily="34" charset="0"/>
              </a:rPr>
              <a:t>use of a validated instrument to assess impact of tinnitus on QOL and daily functions as well a reliable assessment of perceived tinnitus loudness; these instruments and assessments should also reliably assess changes afforded by the treatment intervention; </a:t>
            </a:r>
          </a:p>
          <a:p>
            <a:pPr marL="800100" lvl="1" indent="-342900">
              <a:lnSpc>
                <a:spcPct val="100000"/>
              </a:lnSpc>
              <a:spcBef>
                <a:spcPts val="0"/>
              </a:spcBef>
              <a:spcAft>
                <a:spcPts val="600"/>
              </a:spcAft>
              <a:buAutoNum type="arabicParenR"/>
            </a:pPr>
            <a:r>
              <a:rPr lang="en-US" sz="1400" dirty="0">
                <a:latin typeface="Helvetica" pitchFamily="34" charset="0"/>
              </a:rPr>
              <a:t>careful selection of the placebo  as well as randomization/blinding; </a:t>
            </a:r>
          </a:p>
          <a:p>
            <a:pPr marL="800100" lvl="1" indent="-342900">
              <a:lnSpc>
                <a:spcPct val="100000"/>
              </a:lnSpc>
              <a:spcBef>
                <a:spcPts val="0"/>
              </a:spcBef>
              <a:spcAft>
                <a:spcPts val="600"/>
              </a:spcAft>
              <a:buAutoNum type="arabicParenR"/>
            </a:pPr>
            <a:r>
              <a:rPr lang="en-US" sz="1400" dirty="0">
                <a:latin typeface="Helvetica" pitchFamily="34" charset="0"/>
              </a:rPr>
              <a:t>short and long term assessments; </a:t>
            </a:r>
          </a:p>
          <a:p>
            <a:pPr marL="800100" lvl="1" indent="-342900">
              <a:lnSpc>
                <a:spcPct val="100000"/>
              </a:lnSpc>
              <a:spcBef>
                <a:spcPts val="0"/>
              </a:spcBef>
              <a:spcAft>
                <a:spcPts val="600"/>
              </a:spcAft>
              <a:buAutoNum type="arabicParenR"/>
            </a:pPr>
            <a:r>
              <a:rPr lang="en-US" sz="1400" dirty="0">
                <a:latin typeface="Helvetica" pitchFamily="34" charset="0"/>
              </a:rPr>
              <a:t>adequate sample size; </a:t>
            </a:r>
          </a:p>
          <a:p>
            <a:pPr marL="800100" lvl="1" indent="-342900">
              <a:lnSpc>
                <a:spcPct val="100000"/>
              </a:lnSpc>
              <a:spcBef>
                <a:spcPts val="0"/>
              </a:spcBef>
              <a:spcAft>
                <a:spcPts val="600"/>
              </a:spcAft>
              <a:buAutoNum type="arabicParenR"/>
            </a:pPr>
            <a:r>
              <a:rPr lang="en-US" sz="1400" dirty="0">
                <a:latin typeface="Helvetica" pitchFamily="34" charset="0"/>
              </a:rPr>
              <a:t>study of a population of tinnitus patients that are representative of most patients who suffer from this symptom, to allow generalizability of results.  Recommendations for future research have been made in the recent AHRQ CER and several authors have made suggestions for improvement of tinnitus trials</a:t>
            </a:r>
          </a:p>
        </p:txBody>
      </p:sp>
    </p:spTree>
    <p:extLst>
      <p:ext uri="{BB962C8B-B14F-4D97-AF65-F5344CB8AC3E}">
        <p14:creationId xmlns:p14="http://schemas.microsoft.com/office/powerpoint/2010/main" val="10223810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53811-5994-43D7-BBB4-F358F78BE34C}"/>
              </a:ext>
            </a:extLst>
          </p:cNvPr>
          <p:cNvSpPr>
            <a:spLocks noGrp="1"/>
          </p:cNvSpPr>
          <p:nvPr>
            <p:ph type="title"/>
          </p:nvPr>
        </p:nvSpPr>
        <p:spPr/>
        <p:txBody>
          <a:bodyPr/>
          <a:lstStyle/>
          <a:p>
            <a:r>
              <a:rPr lang="en-US" dirty="0"/>
              <a:t>Research Needs (cont’d)</a:t>
            </a:r>
          </a:p>
        </p:txBody>
      </p:sp>
      <p:sp>
        <p:nvSpPr>
          <p:cNvPr id="3" name="Content Placeholder 2">
            <a:extLst>
              <a:ext uri="{FF2B5EF4-FFF2-40B4-BE49-F238E27FC236}">
                <a16:creationId xmlns:a16="http://schemas.microsoft.com/office/drawing/2014/main" id="{D1D6F5E0-67DB-4ECD-A221-20F23C48884E}"/>
              </a:ext>
            </a:extLst>
          </p:cNvPr>
          <p:cNvSpPr>
            <a:spLocks noGrp="1"/>
          </p:cNvSpPr>
          <p:nvPr>
            <p:ph idx="1"/>
          </p:nvPr>
        </p:nvSpPr>
        <p:spPr/>
        <p:txBody>
          <a:bodyPr>
            <a:normAutofit fontScale="77500" lnSpcReduction="20000"/>
          </a:bodyPr>
          <a:lstStyle/>
          <a:p>
            <a:pPr>
              <a:lnSpc>
                <a:spcPct val="120000"/>
              </a:lnSpc>
              <a:spcBef>
                <a:spcPts val="0"/>
              </a:spcBef>
              <a:spcAft>
                <a:spcPts val="600"/>
              </a:spcAft>
            </a:pPr>
            <a:r>
              <a:rPr lang="en-US" sz="1600" dirty="0">
                <a:latin typeface="Helvetica" panose="020B0604020202020204" pitchFamily="34" charset="0"/>
                <a:cs typeface="Helvetica" panose="020B0604020202020204" pitchFamily="34" charset="0"/>
              </a:rPr>
              <a:t>Future clinical trials should be registered into databases such as ClinicalTrials.gov or the International Clinical Trials Registry Platform and adhere to the Consolidated Standards of Reporting Trials (CONSORT) statement to facilitate synthesis of evidence. Adequate power should be achieved during study recruitment to detect meaningful differences in outcomes.</a:t>
            </a:r>
          </a:p>
          <a:p>
            <a:pPr>
              <a:lnSpc>
                <a:spcPct val="120000"/>
              </a:lnSpc>
              <a:spcBef>
                <a:spcPts val="0"/>
              </a:spcBef>
              <a:spcAft>
                <a:spcPts val="600"/>
              </a:spcAft>
            </a:pPr>
            <a:r>
              <a:rPr lang="en-US" sz="1600" dirty="0">
                <a:latin typeface="Helvetica" panose="020B0604020202020204" pitchFamily="34" charset="0"/>
                <a:cs typeface="Helvetica" panose="020B0604020202020204" pitchFamily="34" charset="0"/>
              </a:rPr>
              <a:t>Future studies of tinnitus should be methodologically enhanced in terms of reducing wide variations in patient characteristics, better defining the nature of tinnitus on entry (</a:t>
            </a:r>
            <a:r>
              <a:rPr lang="en-US" sz="1600" dirty="0" err="1">
                <a:latin typeface="Helvetica" panose="020B0604020202020204" pitchFamily="34" charset="0"/>
                <a:cs typeface="Helvetica" panose="020B0604020202020204" pitchFamily="34" charset="0"/>
              </a:rPr>
              <a:t>eg</a:t>
            </a:r>
            <a:r>
              <a:rPr lang="en-US" sz="1600" dirty="0">
                <a:latin typeface="Helvetica" panose="020B0604020202020204" pitchFamily="34" charset="0"/>
                <a:cs typeface="Helvetica" panose="020B0604020202020204" pitchFamily="34" charset="0"/>
              </a:rPr>
              <a:t>, auditory, emotional, and attentional features), and improving uniformity in the selection of validated outcome measures in order to assess clinically relevant changes in tinnitus severity and effect.</a:t>
            </a:r>
          </a:p>
          <a:p>
            <a:pPr>
              <a:lnSpc>
                <a:spcPct val="120000"/>
              </a:lnSpc>
              <a:spcBef>
                <a:spcPts val="0"/>
              </a:spcBef>
              <a:spcAft>
                <a:spcPts val="600"/>
              </a:spcAft>
            </a:pPr>
            <a:r>
              <a:rPr lang="en-US" sz="1600" dirty="0">
                <a:latin typeface="Helvetica" panose="020B0604020202020204" pitchFamily="34" charset="0"/>
                <a:cs typeface="Helvetica" panose="020B0604020202020204" pitchFamily="34" charset="0"/>
              </a:rPr>
              <a:t>Future studies of tinnitus should use both audiologic testing and validated questionnaires for reliable and reproducible results and incorporate patient-reported outcomes with validated psychometric properties.</a:t>
            </a:r>
          </a:p>
          <a:p>
            <a:pPr>
              <a:lnSpc>
                <a:spcPct val="120000"/>
              </a:lnSpc>
              <a:spcBef>
                <a:spcPts val="0"/>
              </a:spcBef>
              <a:spcAft>
                <a:spcPts val="600"/>
              </a:spcAft>
            </a:pPr>
            <a:r>
              <a:rPr lang="en-US" sz="1600" dirty="0">
                <a:latin typeface="Helvetica" panose="020B0604020202020204" pitchFamily="34" charset="0"/>
                <a:cs typeface="Helvetica" panose="020B0604020202020204" pitchFamily="34" charset="0"/>
              </a:rPr>
              <a:t>Assess the validity and responsiveness of each of the various instruments used in tinnitus trials.</a:t>
            </a:r>
          </a:p>
          <a:p>
            <a:pPr>
              <a:lnSpc>
                <a:spcPct val="120000"/>
              </a:lnSpc>
              <a:spcBef>
                <a:spcPts val="0"/>
              </a:spcBef>
              <a:spcAft>
                <a:spcPts val="600"/>
              </a:spcAft>
            </a:pPr>
            <a:r>
              <a:rPr lang="en-US" sz="1600" dirty="0">
                <a:latin typeface="Helvetica" panose="020B0604020202020204" pitchFamily="34" charset="0"/>
                <a:cs typeface="Helvetica" panose="020B0604020202020204" pitchFamily="34" charset="0"/>
              </a:rPr>
              <a:t>Tinnitus trials should include a broader, more representative population of adults in terms of age, sex, and race/ethnicity in future clinical trials of tinnitus therapy.</a:t>
            </a:r>
          </a:p>
          <a:p>
            <a:pPr>
              <a:lnSpc>
                <a:spcPct val="120000"/>
              </a:lnSpc>
              <a:spcBef>
                <a:spcPts val="0"/>
              </a:spcBef>
              <a:spcAft>
                <a:spcPts val="600"/>
              </a:spcAft>
            </a:pPr>
            <a:r>
              <a:rPr lang="en-US" sz="1600" dirty="0"/>
              <a:t>Future studies of tinnitus treatments should control for the use of confounding medications and other therapies that could affect the severity and perception of tinnitus.</a:t>
            </a:r>
          </a:p>
          <a:p>
            <a:pPr>
              <a:lnSpc>
                <a:spcPct val="120000"/>
              </a:lnSpc>
              <a:spcBef>
                <a:spcPts val="0"/>
              </a:spcBef>
              <a:spcAft>
                <a:spcPts val="600"/>
              </a:spcAft>
            </a:pPr>
            <a:r>
              <a:rPr lang="en-US" sz="1600" dirty="0"/>
              <a:t>Include global QOL measures into clinical trials to assess how patients with tinnitus value the risk-benefit trade-off between benefits and harms of therapy.</a:t>
            </a:r>
          </a:p>
          <a:p>
            <a:pPr>
              <a:lnSpc>
                <a:spcPct val="120000"/>
              </a:lnSpc>
              <a:spcBef>
                <a:spcPts val="0"/>
              </a:spcBef>
              <a:spcAft>
                <a:spcPts val="600"/>
              </a:spcAft>
            </a:pPr>
            <a:r>
              <a:rPr lang="en-US" sz="1600" dirty="0"/>
              <a:t>Determine which validated tinnitus questionnaire is most effective in assessing the severity of tinnitus effects in patients. Determine which questionnaire is most useful for assessing relevant treatment effects.</a:t>
            </a:r>
            <a:endParaRPr lang="en-US" sz="1600" dirty="0">
              <a:latin typeface="Helvetica" panose="020B0604020202020204" pitchFamily="34" charset="0"/>
              <a:cs typeface="Helvetica" panose="020B0604020202020204" pitchFamily="34" charset="0"/>
            </a:endParaRPr>
          </a:p>
          <a:p>
            <a:pPr marL="0" indent="0">
              <a:lnSpc>
                <a:spcPct val="120000"/>
              </a:lnSpc>
              <a:spcBef>
                <a:spcPts val="0"/>
              </a:spcBef>
              <a:spcAft>
                <a:spcPts val="600"/>
              </a:spcAft>
              <a:buNone/>
            </a:pPr>
            <a:endParaRPr lang="en-US" sz="1400" dirty="0"/>
          </a:p>
        </p:txBody>
      </p:sp>
    </p:spTree>
    <p:extLst>
      <p:ext uri="{BB962C8B-B14F-4D97-AF65-F5344CB8AC3E}">
        <p14:creationId xmlns:p14="http://schemas.microsoft.com/office/powerpoint/2010/main" val="306529918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53811-5994-43D7-BBB4-F358F78BE34C}"/>
              </a:ext>
            </a:extLst>
          </p:cNvPr>
          <p:cNvSpPr>
            <a:spLocks noGrp="1"/>
          </p:cNvSpPr>
          <p:nvPr>
            <p:ph type="title"/>
          </p:nvPr>
        </p:nvSpPr>
        <p:spPr/>
        <p:txBody>
          <a:bodyPr/>
          <a:lstStyle/>
          <a:p>
            <a:r>
              <a:rPr lang="en-US" dirty="0"/>
              <a:t>Research Needs (cont’d)</a:t>
            </a:r>
          </a:p>
        </p:txBody>
      </p:sp>
      <p:sp>
        <p:nvSpPr>
          <p:cNvPr id="3" name="Content Placeholder 2">
            <a:extLst>
              <a:ext uri="{FF2B5EF4-FFF2-40B4-BE49-F238E27FC236}">
                <a16:creationId xmlns:a16="http://schemas.microsoft.com/office/drawing/2014/main" id="{D1D6F5E0-67DB-4ECD-A221-20F23C48884E}"/>
              </a:ext>
            </a:extLst>
          </p:cNvPr>
          <p:cNvSpPr>
            <a:spLocks noGrp="1"/>
          </p:cNvSpPr>
          <p:nvPr>
            <p:ph idx="1"/>
          </p:nvPr>
        </p:nvSpPr>
        <p:spPr/>
        <p:txBody>
          <a:bodyPr>
            <a:normAutofit lnSpcReduction="10000"/>
          </a:bodyPr>
          <a:lstStyle/>
          <a:p>
            <a:pPr>
              <a:lnSpc>
                <a:spcPct val="120000"/>
              </a:lnSpc>
              <a:spcBef>
                <a:spcPts val="0"/>
              </a:spcBef>
              <a:spcAft>
                <a:spcPts val="600"/>
              </a:spcAft>
            </a:pPr>
            <a:r>
              <a:rPr lang="en-US" sz="1200" dirty="0"/>
              <a:t>Surveys or cohort studies are needed to determine which clinicians are approached first by patients with tinnitus (</a:t>
            </a:r>
            <a:r>
              <a:rPr lang="en-US" sz="1200" dirty="0" err="1"/>
              <a:t>eg</a:t>
            </a:r>
            <a:r>
              <a:rPr lang="en-US" sz="1200" dirty="0"/>
              <a:t>, otolaryngologists, audiologists, primary care physicians, psychiatrists) (where do tinnitus patients go for initial evaluation?). Are there differences in the characteristics of tinnitus patients who see primary care providers compared to those treated by tinnitus specialists?</a:t>
            </a:r>
          </a:p>
          <a:p>
            <a:pPr>
              <a:lnSpc>
                <a:spcPct val="120000"/>
              </a:lnSpc>
              <a:spcBef>
                <a:spcPts val="0"/>
              </a:spcBef>
              <a:spcAft>
                <a:spcPts val="600"/>
              </a:spcAft>
            </a:pPr>
            <a:r>
              <a:rPr lang="en-US" sz="1200" dirty="0"/>
              <a:t>Epidemiological studies are needed to establish duration/natural history of recent onset tinnitus and determine the time to spontaneous resolution of tinnitus when this occurs.</a:t>
            </a:r>
          </a:p>
          <a:p>
            <a:pPr>
              <a:lnSpc>
                <a:spcPct val="120000"/>
              </a:lnSpc>
              <a:spcBef>
                <a:spcPts val="0"/>
              </a:spcBef>
              <a:spcAft>
                <a:spcPts val="600"/>
              </a:spcAft>
            </a:pPr>
            <a:r>
              <a:rPr lang="en-US" sz="1200" dirty="0"/>
              <a:t>Document the most common medical and/or psychiatric comorbidities in patients with tinnitus.</a:t>
            </a:r>
          </a:p>
          <a:p>
            <a:pPr>
              <a:lnSpc>
                <a:spcPct val="120000"/>
              </a:lnSpc>
              <a:spcBef>
                <a:spcPts val="0"/>
              </a:spcBef>
              <a:spcAft>
                <a:spcPts val="600"/>
              </a:spcAft>
            </a:pPr>
            <a:r>
              <a:rPr lang="en-US" sz="1200" dirty="0"/>
              <a:t>Identify subsets of patients who respond especially well to specific treatments such as pharmacotherapy, sound therapy, and so on in open-label trials, and incorporate these specific patient subsets into subsequent RCTs.</a:t>
            </a:r>
          </a:p>
          <a:p>
            <a:pPr>
              <a:lnSpc>
                <a:spcPct val="120000"/>
              </a:lnSpc>
              <a:spcBef>
                <a:spcPts val="0"/>
              </a:spcBef>
              <a:spcAft>
                <a:spcPts val="600"/>
              </a:spcAft>
            </a:pPr>
            <a:r>
              <a:rPr lang="en-US" sz="1200" dirty="0"/>
              <a:t>Conduct methodologically rigorous research into CAM therapies for tinnitus.</a:t>
            </a:r>
          </a:p>
          <a:p>
            <a:pPr>
              <a:lnSpc>
                <a:spcPct val="120000"/>
              </a:lnSpc>
              <a:spcBef>
                <a:spcPts val="0"/>
              </a:spcBef>
              <a:spcAft>
                <a:spcPts val="600"/>
              </a:spcAft>
            </a:pPr>
            <a:r>
              <a:rPr lang="en-US" sz="1200" dirty="0"/>
              <a:t>Conduct surveys to determine utilization of hearing aids for tinnitus in community and academic settings, and assess the factors that could improve compliance and acceptance of hearing aids.</a:t>
            </a:r>
          </a:p>
          <a:p>
            <a:pPr>
              <a:lnSpc>
                <a:spcPct val="120000"/>
              </a:lnSpc>
              <a:spcBef>
                <a:spcPts val="0"/>
              </a:spcBef>
              <a:spcAft>
                <a:spcPts val="600"/>
              </a:spcAft>
            </a:pPr>
            <a:r>
              <a:rPr lang="en-US" sz="1200" dirty="0"/>
              <a:t>Conduct surveys to determine utilization of audiology evaluation for tinnitus with or without associated hearing loss.</a:t>
            </a:r>
          </a:p>
          <a:p>
            <a:pPr>
              <a:lnSpc>
                <a:spcPct val="120000"/>
              </a:lnSpc>
              <a:spcBef>
                <a:spcPts val="0"/>
              </a:spcBef>
              <a:spcAft>
                <a:spcPts val="600"/>
              </a:spcAft>
            </a:pPr>
            <a:r>
              <a:rPr lang="en-US" sz="1200" dirty="0"/>
              <a:t>Conduct surveys to determine frequency of patient education and counseling for tinnitus in community and academic settings.</a:t>
            </a:r>
          </a:p>
          <a:p>
            <a:pPr>
              <a:lnSpc>
                <a:spcPct val="120000"/>
              </a:lnSpc>
              <a:spcBef>
                <a:spcPts val="0"/>
              </a:spcBef>
              <a:spcAft>
                <a:spcPts val="600"/>
              </a:spcAft>
            </a:pPr>
            <a:r>
              <a:rPr lang="en-US" sz="1200" dirty="0"/>
              <a:t>Conduct studies on acamprosate, and other “promising” medical interventions, for tinnitus treatment.</a:t>
            </a:r>
          </a:p>
          <a:p>
            <a:pPr>
              <a:lnSpc>
                <a:spcPct val="120000"/>
              </a:lnSpc>
              <a:spcBef>
                <a:spcPts val="0"/>
              </a:spcBef>
              <a:spcAft>
                <a:spcPts val="600"/>
              </a:spcAft>
            </a:pPr>
            <a:r>
              <a:rPr lang="en-US" sz="1200" dirty="0"/>
              <a:t>Conduct additional studies on anticonvulsant medications for tinnitus treatment.</a:t>
            </a:r>
          </a:p>
        </p:txBody>
      </p:sp>
    </p:spTree>
    <p:extLst>
      <p:ext uri="{BB962C8B-B14F-4D97-AF65-F5344CB8AC3E}">
        <p14:creationId xmlns:p14="http://schemas.microsoft.com/office/powerpoint/2010/main" val="151426012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53811-5994-43D7-BBB4-F358F78BE34C}"/>
              </a:ext>
            </a:extLst>
          </p:cNvPr>
          <p:cNvSpPr>
            <a:spLocks noGrp="1"/>
          </p:cNvSpPr>
          <p:nvPr>
            <p:ph type="title"/>
          </p:nvPr>
        </p:nvSpPr>
        <p:spPr/>
        <p:txBody>
          <a:bodyPr/>
          <a:lstStyle/>
          <a:p>
            <a:r>
              <a:rPr lang="en-US" dirty="0"/>
              <a:t>Research Needs (cont’d)</a:t>
            </a:r>
          </a:p>
        </p:txBody>
      </p:sp>
      <p:sp>
        <p:nvSpPr>
          <p:cNvPr id="3" name="Content Placeholder 2">
            <a:extLst>
              <a:ext uri="{FF2B5EF4-FFF2-40B4-BE49-F238E27FC236}">
                <a16:creationId xmlns:a16="http://schemas.microsoft.com/office/drawing/2014/main" id="{D1D6F5E0-67DB-4ECD-A221-20F23C48884E}"/>
              </a:ext>
            </a:extLst>
          </p:cNvPr>
          <p:cNvSpPr>
            <a:spLocks noGrp="1"/>
          </p:cNvSpPr>
          <p:nvPr>
            <p:ph idx="1"/>
          </p:nvPr>
        </p:nvSpPr>
        <p:spPr/>
        <p:txBody>
          <a:bodyPr>
            <a:normAutofit/>
          </a:bodyPr>
          <a:lstStyle/>
          <a:p>
            <a:pPr>
              <a:lnSpc>
                <a:spcPct val="120000"/>
              </a:lnSpc>
              <a:spcBef>
                <a:spcPts val="0"/>
              </a:spcBef>
              <a:spcAft>
                <a:spcPts val="600"/>
              </a:spcAft>
            </a:pPr>
            <a:r>
              <a:rPr lang="en-US" sz="1200" dirty="0"/>
              <a:t>Conduct studies comparing the effectiveness of CBT, ACT, and bibliotherapy (</a:t>
            </a:r>
            <a:r>
              <a:rPr lang="en-US" sz="1200" dirty="0" err="1"/>
              <a:t>ie</a:t>
            </a:r>
            <a:r>
              <a:rPr lang="en-US" sz="1200" dirty="0"/>
              <a:t>, providing the person with a manual on tinnitus therapy and allowing the individual to do therapy on his or her own).</a:t>
            </a:r>
          </a:p>
          <a:p>
            <a:pPr>
              <a:lnSpc>
                <a:spcPct val="120000"/>
              </a:lnSpc>
              <a:spcBef>
                <a:spcPts val="0"/>
              </a:spcBef>
              <a:spcAft>
                <a:spcPts val="600"/>
              </a:spcAft>
            </a:pPr>
            <a:r>
              <a:rPr lang="en-US" sz="1200" dirty="0"/>
              <a:t>Conduct clinical trials comparing the different types of counseling treatments available for tinnitus.</a:t>
            </a:r>
          </a:p>
          <a:p>
            <a:pPr>
              <a:lnSpc>
                <a:spcPct val="120000"/>
              </a:lnSpc>
              <a:spcBef>
                <a:spcPts val="0"/>
              </a:spcBef>
              <a:spcAft>
                <a:spcPts val="600"/>
              </a:spcAft>
            </a:pPr>
            <a:r>
              <a:rPr lang="en-US" sz="1200" dirty="0"/>
              <a:t>Conduct clinical trials on new therapies for tinnitus such as cochlear implantation and deep brain stimulation.</a:t>
            </a:r>
          </a:p>
          <a:p>
            <a:pPr>
              <a:lnSpc>
                <a:spcPct val="120000"/>
              </a:lnSpc>
              <a:spcBef>
                <a:spcPts val="0"/>
              </a:spcBef>
              <a:spcAft>
                <a:spcPts val="600"/>
              </a:spcAft>
            </a:pPr>
            <a:r>
              <a:rPr lang="en-US" sz="1200" dirty="0"/>
              <a:t>Conduct clinical trials on auditory treatment strategies for tinnitus that could include bone conduction devices or middle ear implants.</a:t>
            </a:r>
          </a:p>
          <a:p>
            <a:pPr>
              <a:lnSpc>
                <a:spcPct val="120000"/>
              </a:lnSpc>
              <a:spcBef>
                <a:spcPts val="0"/>
              </a:spcBef>
              <a:spcAft>
                <a:spcPts val="600"/>
              </a:spcAft>
            </a:pPr>
            <a:r>
              <a:rPr lang="en-US" sz="1200" dirty="0"/>
              <a:t>Conduct studies comparing the effectiveness, as well as cost-benefits, of in-person versus Internet-based CBT for tinnitus.</a:t>
            </a:r>
          </a:p>
          <a:p>
            <a:pPr>
              <a:lnSpc>
                <a:spcPct val="120000"/>
              </a:lnSpc>
              <a:spcBef>
                <a:spcPts val="0"/>
              </a:spcBef>
              <a:spcAft>
                <a:spcPts val="600"/>
              </a:spcAft>
            </a:pPr>
            <a:r>
              <a:rPr lang="en-US" sz="1200" dirty="0"/>
              <a:t>Ensure that patient cohorts are stratified by concurrent depression and anxiety when conducting controlled trials of antidepressant and anxiolytic medications for tinnitus.</a:t>
            </a:r>
          </a:p>
          <a:p>
            <a:pPr>
              <a:lnSpc>
                <a:spcPct val="120000"/>
              </a:lnSpc>
              <a:spcBef>
                <a:spcPts val="0"/>
              </a:spcBef>
              <a:spcAft>
                <a:spcPts val="600"/>
              </a:spcAft>
            </a:pPr>
            <a:r>
              <a:rPr lang="en-US" sz="1200" dirty="0"/>
              <a:t>Study a variety of brain stimulation techniques, such as transcranial direct current stimulation.</a:t>
            </a:r>
          </a:p>
          <a:p>
            <a:pPr>
              <a:lnSpc>
                <a:spcPct val="120000"/>
              </a:lnSpc>
              <a:spcBef>
                <a:spcPts val="0"/>
              </a:spcBef>
              <a:spcAft>
                <a:spcPts val="600"/>
              </a:spcAft>
            </a:pPr>
            <a:r>
              <a:rPr lang="en-US" sz="1200" dirty="0"/>
              <a:t>Investigate </a:t>
            </a:r>
            <a:r>
              <a:rPr lang="en-US" sz="1200" dirty="0" err="1"/>
              <a:t>rTMS</a:t>
            </a:r>
            <a:r>
              <a:rPr lang="en-US" sz="1200" dirty="0"/>
              <a:t>, using stimulation schedules of longer duration or in combination with other treatment methods (CBT, medications, </a:t>
            </a:r>
            <a:r>
              <a:rPr lang="en-US" sz="1200" dirty="0" err="1"/>
              <a:t>etc</a:t>
            </a:r>
            <a:r>
              <a:rPr lang="en-US" sz="1200" dirty="0"/>
              <a:t>) to see if more prolonged efficacy can be achieved.</a:t>
            </a:r>
          </a:p>
          <a:p>
            <a:pPr>
              <a:lnSpc>
                <a:spcPct val="120000"/>
              </a:lnSpc>
              <a:spcBef>
                <a:spcPts val="0"/>
              </a:spcBef>
              <a:spcAft>
                <a:spcPts val="600"/>
              </a:spcAft>
            </a:pPr>
            <a:r>
              <a:rPr lang="en-US" sz="1200" dirty="0"/>
              <a:t>Study acupuncture for tinnitus in a rigorous methodological approach, including the study of electroacupuncture; study the response to acupuncture for tinnitus patients with somatic head and neck disorders.</a:t>
            </a:r>
          </a:p>
        </p:txBody>
      </p:sp>
    </p:spTree>
    <p:extLst>
      <p:ext uri="{BB962C8B-B14F-4D97-AF65-F5344CB8AC3E}">
        <p14:creationId xmlns:p14="http://schemas.microsoft.com/office/powerpoint/2010/main" val="22300018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920B9-F70F-4305-9690-C980CA2275E5}"/>
              </a:ext>
            </a:extLst>
          </p:cNvPr>
          <p:cNvSpPr>
            <a:spLocks noGrp="1"/>
          </p:cNvSpPr>
          <p:nvPr>
            <p:ph type="title"/>
          </p:nvPr>
        </p:nvSpPr>
        <p:spPr/>
        <p:txBody>
          <a:bodyPr/>
          <a:lstStyle/>
          <a:p>
            <a:r>
              <a:rPr lang="en-US" dirty="0"/>
              <a:t>Choosing Wisely</a:t>
            </a:r>
            <a:r>
              <a:rPr lang="en-US" sz="3600" baseline="30000" dirty="0"/>
              <a:t>®</a:t>
            </a:r>
            <a:endParaRPr lang="en-US" baseline="30000" dirty="0"/>
          </a:p>
        </p:txBody>
      </p:sp>
      <p:sp>
        <p:nvSpPr>
          <p:cNvPr id="3" name="Content Placeholder 2">
            <a:extLst>
              <a:ext uri="{FF2B5EF4-FFF2-40B4-BE49-F238E27FC236}">
                <a16:creationId xmlns:a16="http://schemas.microsoft.com/office/drawing/2014/main" id="{E9ED9D5B-8DEC-4FFD-BE5A-39C15817A663}"/>
              </a:ext>
            </a:extLst>
          </p:cNvPr>
          <p:cNvSpPr>
            <a:spLocks noGrp="1"/>
          </p:cNvSpPr>
          <p:nvPr>
            <p:ph idx="1"/>
          </p:nvPr>
        </p:nvSpPr>
        <p:spPr>
          <a:xfrm>
            <a:off x="3442446" y="1825625"/>
            <a:ext cx="7911353" cy="3956610"/>
          </a:xfrm>
        </p:spPr>
        <p:txBody>
          <a:bodyPr>
            <a:normAutofit fontScale="70000" lnSpcReduction="20000"/>
          </a:bodyPr>
          <a:lstStyle/>
          <a:p>
            <a:pPr marL="285750" lvl="0" indent="-285750">
              <a:lnSpc>
                <a:spcPct val="100000"/>
              </a:lnSpc>
              <a:spcBef>
                <a:spcPts val="0"/>
              </a:spcBef>
              <a:buClrTx/>
              <a:defRPr/>
            </a:pPr>
            <a:r>
              <a:rPr lang="en-US" kern="0" dirty="0"/>
              <a:t>It is an initiative of the American Board of Internal Medicine (ABIM) Foundation.</a:t>
            </a:r>
          </a:p>
          <a:p>
            <a:pPr marL="0" lvl="0" indent="0">
              <a:lnSpc>
                <a:spcPct val="100000"/>
              </a:lnSpc>
              <a:spcBef>
                <a:spcPts val="0"/>
              </a:spcBef>
              <a:buClrTx/>
              <a:buNone/>
              <a:defRPr/>
            </a:pPr>
            <a:endParaRPr lang="en-US" kern="0" dirty="0"/>
          </a:p>
          <a:p>
            <a:pPr marL="285750" lvl="0" indent="-285750">
              <a:lnSpc>
                <a:spcPct val="100000"/>
              </a:lnSpc>
              <a:spcBef>
                <a:spcPts val="0"/>
              </a:spcBef>
              <a:buClrTx/>
              <a:defRPr/>
            </a:pPr>
            <a:r>
              <a:rPr lang="en-US" kern="0" dirty="0"/>
              <a:t>Aims to encourage discussions between physicians and patients about appropriate care. </a:t>
            </a:r>
          </a:p>
          <a:p>
            <a:pPr marL="285750" lvl="0" indent="-285750">
              <a:lnSpc>
                <a:spcPct val="100000"/>
              </a:lnSpc>
              <a:spcBef>
                <a:spcPts val="0"/>
              </a:spcBef>
              <a:buClrTx/>
              <a:defRPr/>
            </a:pPr>
            <a:endParaRPr lang="en-US" kern="0" dirty="0"/>
          </a:p>
          <a:p>
            <a:pPr marL="285750" lvl="0" indent="-285750">
              <a:lnSpc>
                <a:spcPct val="100000"/>
              </a:lnSpc>
              <a:spcBef>
                <a:spcPts val="0"/>
              </a:spcBef>
              <a:buClrTx/>
              <a:defRPr/>
            </a:pPr>
            <a:r>
              <a:rPr lang="en-US" kern="0" dirty="0"/>
              <a:t>Each of the campaign’s organization partners is asked to identify (initially) 5 items within its specialty that physicians and patients should question. The AAO-HNSF list has now grown to 10 items.</a:t>
            </a:r>
          </a:p>
          <a:p>
            <a:pPr marL="285750" lvl="0" indent="-285750">
              <a:lnSpc>
                <a:spcPct val="100000"/>
              </a:lnSpc>
              <a:spcBef>
                <a:spcPts val="0"/>
              </a:spcBef>
              <a:buClrTx/>
              <a:defRPr/>
            </a:pPr>
            <a:endParaRPr lang="en-US" kern="0" dirty="0"/>
          </a:p>
          <a:p>
            <a:pPr marL="285750" lvl="0" indent="-285750">
              <a:lnSpc>
                <a:spcPct val="100000"/>
              </a:lnSpc>
              <a:spcBef>
                <a:spcPts val="0"/>
              </a:spcBef>
              <a:buClrTx/>
              <a:defRPr/>
            </a:pPr>
            <a:r>
              <a:rPr lang="en-US" kern="0" dirty="0"/>
              <a:t>The AAO-HNSF’s list of recommendations were carefully selected after a review of the current evidence that included AAO-HNSF clinical practice guidelines.</a:t>
            </a:r>
          </a:p>
          <a:p>
            <a:pPr marL="285750" lvl="0" indent="-285750">
              <a:lnSpc>
                <a:spcPct val="100000"/>
              </a:lnSpc>
              <a:spcBef>
                <a:spcPts val="0"/>
              </a:spcBef>
              <a:buClrTx/>
              <a:defRPr/>
            </a:pPr>
            <a:endParaRPr lang="en-US" kern="0" dirty="0"/>
          </a:p>
          <a:p>
            <a:pPr marL="285750" lvl="0" indent="-285750">
              <a:lnSpc>
                <a:spcPct val="100000"/>
              </a:lnSpc>
              <a:spcBef>
                <a:spcPts val="0"/>
              </a:spcBef>
              <a:buClrTx/>
              <a:defRPr/>
            </a:pPr>
            <a:r>
              <a:rPr lang="en-US" kern="0" dirty="0"/>
              <a:t>More information is available at </a:t>
            </a:r>
            <a:r>
              <a:rPr lang="en-US" kern="0" dirty="0">
                <a:hlinkClick r:id="rId2">
                  <a:extLst>
                    <a:ext uri="{A12FA001-AC4F-418D-AE19-62706E023703}">
                      <ahyp:hlinkClr xmlns:ahyp="http://schemas.microsoft.com/office/drawing/2018/hyperlinkcolor" val="tx"/>
                    </a:ext>
                  </a:extLst>
                </a:hlinkClick>
              </a:rPr>
              <a:t>www.entnet.org/ChoosingWisely</a:t>
            </a:r>
            <a:r>
              <a:rPr lang="en-US" kern="0" dirty="0"/>
              <a:t> </a:t>
            </a:r>
          </a:p>
        </p:txBody>
      </p:sp>
      <p:sp>
        <p:nvSpPr>
          <p:cNvPr id="4" name="TextBox 8">
            <a:extLst>
              <a:ext uri="{FF2B5EF4-FFF2-40B4-BE49-F238E27FC236}">
                <a16:creationId xmlns:a16="http://schemas.microsoft.com/office/drawing/2014/main" id="{3535B83C-3991-4C8A-8CB8-4E7AB2FE5FF2}"/>
              </a:ext>
            </a:extLst>
          </p:cNvPr>
          <p:cNvSpPr txBox="1"/>
          <p:nvPr/>
        </p:nvSpPr>
        <p:spPr>
          <a:xfrm>
            <a:off x="608102" y="3863373"/>
            <a:ext cx="2415584" cy="984885"/>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2000" kern="0" dirty="0">
                <a:solidFill>
                  <a:schemeClr val="tx2"/>
                </a:solidFill>
                <a:latin typeface="Arial" panose="020B0604020202020204" pitchFamily="34" charset="0"/>
                <a:ea typeface="+mn-ea"/>
                <a:cs typeface="Arial" panose="020B0604020202020204" pitchFamily="34" charset="0"/>
              </a:rPr>
              <a:t>What is Choosing Wisely</a:t>
            </a:r>
            <a:r>
              <a:rPr lang="en-US" kern="0" baseline="30000" dirty="0">
                <a:solidFill>
                  <a:schemeClr val="tx2"/>
                </a:solidFill>
                <a:latin typeface="Arial" panose="020B0604020202020204" pitchFamily="34" charset="0"/>
                <a:ea typeface="+mn-ea"/>
                <a:cs typeface="Arial" panose="020B0604020202020204" pitchFamily="34" charset="0"/>
              </a:rPr>
              <a:t>®</a:t>
            </a:r>
            <a:r>
              <a:rPr lang="en-US" sz="2000" kern="0" dirty="0">
                <a:solidFill>
                  <a:schemeClr val="tx2"/>
                </a:solidFill>
                <a:latin typeface="Arial" panose="020B0604020202020204" pitchFamily="34" charset="0"/>
                <a:ea typeface="+mn-ea"/>
                <a:cs typeface="Arial" panose="020B0604020202020204" pitchFamily="34" charset="0"/>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pic>
        <p:nvPicPr>
          <p:cNvPr id="5" name="Content Placeholder 6">
            <a:extLst>
              <a:ext uri="{FF2B5EF4-FFF2-40B4-BE49-F238E27FC236}">
                <a16:creationId xmlns:a16="http://schemas.microsoft.com/office/drawing/2014/main" id="{EE0E2BD9-90E4-472A-B07D-88F1B83BCEB2}"/>
              </a:ext>
            </a:extLst>
          </p:cNvPr>
          <p:cNvPicPr>
            <a:picLocks noChangeAspect="1"/>
          </p:cNvPicPr>
          <p:nvPr/>
        </p:nvPicPr>
        <p:blipFill>
          <a:blip r:embed="rId3"/>
          <a:stretch>
            <a:fillRect/>
          </a:stretch>
        </p:blipFill>
        <p:spPr>
          <a:xfrm>
            <a:off x="616980" y="1825625"/>
            <a:ext cx="2415584" cy="1589743"/>
          </a:xfrm>
          <a:prstGeom prst="rect">
            <a:avLst/>
          </a:prstGeom>
        </p:spPr>
      </p:pic>
    </p:spTree>
    <p:extLst>
      <p:ext uri="{BB962C8B-B14F-4D97-AF65-F5344CB8AC3E}">
        <p14:creationId xmlns:p14="http://schemas.microsoft.com/office/powerpoint/2010/main" val="308783999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920B9-F70F-4305-9690-C980CA2275E5}"/>
              </a:ext>
            </a:extLst>
          </p:cNvPr>
          <p:cNvSpPr>
            <a:spLocks noGrp="1"/>
          </p:cNvSpPr>
          <p:nvPr>
            <p:ph type="title"/>
          </p:nvPr>
        </p:nvSpPr>
        <p:spPr/>
        <p:txBody>
          <a:bodyPr>
            <a:normAutofit fontScale="90000"/>
          </a:bodyPr>
          <a:lstStyle/>
          <a:p>
            <a:r>
              <a:rPr lang="en-US" dirty="0"/>
              <a:t>AAO-HNSF List of 10 Things Physicians and Patients Should Question</a:t>
            </a:r>
            <a:endParaRPr lang="en-US" baseline="30000" dirty="0"/>
          </a:p>
        </p:txBody>
      </p:sp>
      <p:sp>
        <p:nvSpPr>
          <p:cNvPr id="3" name="Content Placeholder 2">
            <a:extLst>
              <a:ext uri="{FF2B5EF4-FFF2-40B4-BE49-F238E27FC236}">
                <a16:creationId xmlns:a16="http://schemas.microsoft.com/office/drawing/2014/main" id="{66F2EA81-A5D3-4E91-96A2-1F280E98179E}"/>
              </a:ext>
            </a:extLst>
          </p:cNvPr>
          <p:cNvSpPr>
            <a:spLocks noGrp="1"/>
          </p:cNvSpPr>
          <p:nvPr>
            <p:ph idx="1"/>
          </p:nvPr>
        </p:nvSpPr>
        <p:spPr/>
        <p:txBody>
          <a:bodyPr/>
          <a:lstStyle/>
          <a:p>
            <a:endParaRPr lang="en-US"/>
          </a:p>
        </p:txBody>
      </p:sp>
      <p:sp>
        <p:nvSpPr>
          <p:cNvPr id="4" name="TextBox 8">
            <a:extLst>
              <a:ext uri="{FF2B5EF4-FFF2-40B4-BE49-F238E27FC236}">
                <a16:creationId xmlns:a16="http://schemas.microsoft.com/office/drawing/2014/main" id="{3535B83C-3991-4C8A-8CB8-4E7AB2FE5FF2}"/>
              </a:ext>
            </a:extLst>
          </p:cNvPr>
          <p:cNvSpPr txBox="1"/>
          <p:nvPr/>
        </p:nvSpPr>
        <p:spPr>
          <a:xfrm>
            <a:off x="608102" y="3863373"/>
            <a:ext cx="2415584" cy="67710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2000" kern="0" dirty="0">
                <a:solidFill>
                  <a:schemeClr val="tx2"/>
                </a:solidFill>
                <a:latin typeface="Arial" panose="020B0604020202020204" pitchFamily="34" charset="0"/>
                <a:ea typeface="+mn-ea"/>
                <a:cs typeface="Arial" panose="020B0604020202020204" pitchFamily="34" charset="0"/>
              </a:rPr>
              <a:t>The Initial List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pic>
        <p:nvPicPr>
          <p:cNvPr id="5" name="Content Placeholder 6">
            <a:extLst>
              <a:ext uri="{FF2B5EF4-FFF2-40B4-BE49-F238E27FC236}">
                <a16:creationId xmlns:a16="http://schemas.microsoft.com/office/drawing/2014/main" id="{EE0E2BD9-90E4-472A-B07D-88F1B83BCEB2}"/>
              </a:ext>
            </a:extLst>
          </p:cNvPr>
          <p:cNvPicPr>
            <a:picLocks noChangeAspect="1"/>
          </p:cNvPicPr>
          <p:nvPr/>
        </p:nvPicPr>
        <p:blipFill>
          <a:blip r:embed="rId2"/>
          <a:stretch>
            <a:fillRect/>
          </a:stretch>
        </p:blipFill>
        <p:spPr>
          <a:xfrm>
            <a:off x="616980" y="1825625"/>
            <a:ext cx="2415584" cy="1589743"/>
          </a:xfrm>
          <a:prstGeom prst="rect">
            <a:avLst/>
          </a:prstGeom>
        </p:spPr>
      </p:pic>
      <p:pic>
        <p:nvPicPr>
          <p:cNvPr id="6" name="Content Placeholder 1">
            <a:extLst>
              <a:ext uri="{FF2B5EF4-FFF2-40B4-BE49-F238E27FC236}">
                <a16:creationId xmlns:a16="http://schemas.microsoft.com/office/drawing/2014/main" id="{5EE5B06E-2561-488D-9812-87EE72E9E1E3}"/>
              </a:ext>
            </a:extLst>
          </p:cNvPr>
          <p:cNvPicPr>
            <a:picLocks noGrp="1" noChangeAspect="1"/>
          </p:cNvPicPr>
          <p:nvPr/>
        </p:nvPicPr>
        <p:blipFill>
          <a:blip r:embed="rId3"/>
          <a:stretch>
            <a:fillRect/>
          </a:stretch>
        </p:blipFill>
        <p:spPr>
          <a:xfrm>
            <a:off x="3967450" y="1893888"/>
            <a:ext cx="7784059" cy="679335"/>
          </a:xfrm>
          <a:prstGeom prst="rect">
            <a:avLst/>
          </a:prstGeom>
        </p:spPr>
      </p:pic>
      <p:pic>
        <p:nvPicPr>
          <p:cNvPr id="7" name="Content Placeholder 3">
            <a:extLst>
              <a:ext uri="{FF2B5EF4-FFF2-40B4-BE49-F238E27FC236}">
                <a16:creationId xmlns:a16="http://schemas.microsoft.com/office/drawing/2014/main" id="{37CDF332-5687-4660-A738-1FE5F8E0B35D}"/>
              </a:ext>
            </a:extLst>
          </p:cNvPr>
          <p:cNvPicPr>
            <a:picLocks noGrp="1" noChangeAspect="1"/>
          </p:cNvPicPr>
          <p:nvPr/>
        </p:nvPicPr>
        <p:blipFill>
          <a:blip r:embed="rId4"/>
          <a:stretch>
            <a:fillRect/>
          </a:stretch>
        </p:blipFill>
        <p:spPr>
          <a:xfrm>
            <a:off x="3967450" y="2573560"/>
            <a:ext cx="7784059" cy="679335"/>
          </a:xfrm>
          <a:prstGeom prst="rect">
            <a:avLst/>
          </a:prstGeom>
        </p:spPr>
      </p:pic>
      <p:pic>
        <p:nvPicPr>
          <p:cNvPr id="8" name="Picture 7">
            <a:extLst>
              <a:ext uri="{FF2B5EF4-FFF2-40B4-BE49-F238E27FC236}">
                <a16:creationId xmlns:a16="http://schemas.microsoft.com/office/drawing/2014/main" id="{03C10F27-1D1E-409C-B0B4-6987F1A744E7}"/>
              </a:ext>
            </a:extLst>
          </p:cNvPr>
          <p:cNvPicPr>
            <a:picLocks noChangeAspect="1"/>
          </p:cNvPicPr>
          <p:nvPr/>
        </p:nvPicPr>
        <p:blipFill>
          <a:blip r:embed="rId5"/>
          <a:stretch>
            <a:fillRect/>
          </a:stretch>
        </p:blipFill>
        <p:spPr>
          <a:xfrm>
            <a:off x="3967450" y="3284949"/>
            <a:ext cx="7839826" cy="684203"/>
          </a:xfrm>
          <a:prstGeom prst="rect">
            <a:avLst/>
          </a:prstGeom>
        </p:spPr>
      </p:pic>
      <p:pic>
        <p:nvPicPr>
          <p:cNvPr id="9" name="Picture 8">
            <a:extLst>
              <a:ext uri="{FF2B5EF4-FFF2-40B4-BE49-F238E27FC236}">
                <a16:creationId xmlns:a16="http://schemas.microsoft.com/office/drawing/2014/main" id="{89643461-961A-458C-842A-760D17823C4B}"/>
              </a:ext>
            </a:extLst>
          </p:cNvPr>
          <p:cNvPicPr>
            <a:picLocks noChangeAspect="1"/>
          </p:cNvPicPr>
          <p:nvPr/>
        </p:nvPicPr>
        <p:blipFill>
          <a:blip r:embed="rId6"/>
          <a:stretch>
            <a:fillRect/>
          </a:stretch>
        </p:blipFill>
        <p:spPr>
          <a:xfrm>
            <a:off x="3967450" y="4003802"/>
            <a:ext cx="7839826" cy="997796"/>
          </a:xfrm>
          <a:prstGeom prst="rect">
            <a:avLst/>
          </a:prstGeom>
        </p:spPr>
      </p:pic>
      <p:pic>
        <p:nvPicPr>
          <p:cNvPr id="10" name="Picture 9">
            <a:extLst>
              <a:ext uri="{FF2B5EF4-FFF2-40B4-BE49-F238E27FC236}">
                <a16:creationId xmlns:a16="http://schemas.microsoft.com/office/drawing/2014/main" id="{D54CFC94-F2EC-47ED-BF90-FCC40AB5D4C0}"/>
              </a:ext>
            </a:extLst>
          </p:cNvPr>
          <p:cNvPicPr>
            <a:picLocks noChangeAspect="1"/>
          </p:cNvPicPr>
          <p:nvPr/>
        </p:nvPicPr>
        <p:blipFill>
          <a:blip r:embed="rId7"/>
          <a:stretch>
            <a:fillRect/>
          </a:stretch>
        </p:blipFill>
        <p:spPr>
          <a:xfrm>
            <a:off x="3967450" y="5036248"/>
            <a:ext cx="7839826" cy="997796"/>
          </a:xfrm>
          <a:prstGeom prst="rect">
            <a:avLst/>
          </a:prstGeom>
        </p:spPr>
      </p:pic>
    </p:spTree>
    <p:extLst>
      <p:ext uri="{BB962C8B-B14F-4D97-AF65-F5344CB8AC3E}">
        <p14:creationId xmlns:p14="http://schemas.microsoft.com/office/powerpoint/2010/main" val="336459213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920B9-F70F-4305-9690-C980CA2275E5}"/>
              </a:ext>
            </a:extLst>
          </p:cNvPr>
          <p:cNvSpPr>
            <a:spLocks noGrp="1"/>
          </p:cNvSpPr>
          <p:nvPr>
            <p:ph type="title"/>
          </p:nvPr>
        </p:nvSpPr>
        <p:spPr/>
        <p:txBody>
          <a:bodyPr>
            <a:normAutofit fontScale="90000"/>
          </a:bodyPr>
          <a:lstStyle/>
          <a:p>
            <a:r>
              <a:rPr lang="en-US" dirty="0"/>
              <a:t>AAO-HNSF List of 10 Things Physicians and Patients Should Question</a:t>
            </a:r>
            <a:endParaRPr lang="en-US" baseline="30000" dirty="0"/>
          </a:p>
        </p:txBody>
      </p:sp>
      <p:pic>
        <p:nvPicPr>
          <p:cNvPr id="7" name="Content Placeholder 6" descr="A screenshot of a social media post&#10;&#10;Description automatically generated">
            <a:extLst>
              <a:ext uri="{FF2B5EF4-FFF2-40B4-BE49-F238E27FC236}">
                <a16:creationId xmlns:a16="http://schemas.microsoft.com/office/drawing/2014/main" id="{9501AE09-2077-45A4-A645-3DE824C74D88}"/>
              </a:ext>
            </a:extLst>
          </p:cNvPr>
          <p:cNvPicPr>
            <a:picLocks noGrp="1" noChangeAspect="1"/>
          </p:cNvPicPr>
          <p:nvPr>
            <p:ph idx="1"/>
          </p:nvPr>
        </p:nvPicPr>
        <p:blipFill>
          <a:blip r:embed="rId2"/>
          <a:stretch>
            <a:fillRect/>
          </a:stretch>
        </p:blipFill>
        <p:spPr>
          <a:xfrm>
            <a:off x="3845631" y="3077754"/>
            <a:ext cx="5600222" cy="3160950"/>
          </a:xfrm>
        </p:spPr>
      </p:pic>
      <p:sp>
        <p:nvSpPr>
          <p:cNvPr id="4" name="TextBox 8">
            <a:extLst>
              <a:ext uri="{FF2B5EF4-FFF2-40B4-BE49-F238E27FC236}">
                <a16:creationId xmlns:a16="http://schemas.microsoft.com/office/drawing/2014/main" id="{3535B83C-3991-4C8A-8CB8-4E7AB2FE5FF2}"/>
              </a:ext>
            </a:extLst>
          </p:cNvPr>
          <p:cNvSpPr txBox="1"/>
          <p:nvPr/>
        </p:nvSpPr>
        <p:spPr>
          <a:xfrm>
            <a:off x="608102" y="3863373"/>
            <a:ext cx="2415584" cy="67710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2000" kern="0" dirty="0">
                <a:solidFill>
                  <a:schemeClr val="tx2"/>
                </a:solidFill>
                <a:latin typeface="Arial" panose="020B0604020202020204" pitchFamily="34" charset="0"/>
                <a:ea typeface="+mn-ea"/>
                <a:cs typeface="Arial" panose="020B0604020202020204" pitchFamily="34" charset="0"/>
              </a:rPr>
              <a:t>The Second List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pic>
        <p:nvPicPr>
          <p:cNvPr id="5" name="Content Placeholder 6">
            <a:extLst>
              <a:ext uri="{FF2B5EF4-FFF2-40B4-BE49-F238E27FC236}">
                <a16:creationId xmlns:a16="http://schemas.microsoft.com/office/drawing/2014/main" id="{EE0E2BD9-90E4-472A-B07D-88F1B83BCEB2}"/>
              </a:ext>
            </a:extLst>
          </p:cNvPr>
          <p:cNvPicPr>
            <a:picLocks noChangeAspect="1"/>
          </p:cNvPicPr>
          <p:nvPr/>
        </p:nvPicPr>
        <p:blipFill>
          <a:blip r:embed="rId3"/>
          <a:stretch>
            <a:fillRect/>
          </a:stretch>
        </p:blipFill>
        <p:spPr>
          <a:xfrm>
            <a:off x="616980" y="1825625"/>
            <a:ext cx="2415584" cy="1589743"/>
          </a:xfrm>
          <a:prstGeom prst="rect">
            <a:avLst/>
          </a:prstGeom>
        </p:spPr>
      </p:pic>
      <p:pic>
        <p:nvPicPr>
          <p:cNvPr id="11" name="Picture 10">
            <a:extLst>
              <a:ext uri="{FF2B5EF4-FFF2-40B4-BE49-F238E27FC236}">
                <a16:creationId xmlns:a16="http://schemas.microsoft.com/office/drawing/2014/main" id="{61E9614D-2882-4583-ADD6-59E4858C99C6}"/>
              </a:ext>
            </a:extLst>
          </p:cNvPr>
          <p:cNvPicPr>
            <a:picLocks noChangeAspect="1"/>
          </p:cNvPicPr>
          <p:nvPr/>
        </p:nvPicPr>
        <p:blipFill>
          <a:blip r:embed="rId4"/>
          <a:stretch>
            <a:fillRect/>
          </a:stretch>
        </p:blipFill>
        <p:spPr>
          <a:xfrm>
            <a:off x="3904204" y="1694009"/>
            <a:ext cx="5038460" cy="641258"/>
          </a:xfrm>
          <a:prstGeom prst="rect">
            <a:avLst/>
          </a:prstGeom>
        </p:spPr>
      </p:pic>
      <p:pic>
        <p:nvPicPr>
          <p:cNvPr id="12" name="Picture 11">
            <a:extLst>
              <a:ext uri="{FF2B5EF4-FFF2-40B4-BE49-F238E27FC236}">
                <a16:creationId xmlns:a16="http://schemas.microsoft.com/office/drawing/2014/main" id="{948F4933-CD59-4B47-8445-73F37312193C}"/>
              </a:ext>
            </a:extLst>
          </p:cNvPr>
          <p:cNvPicPr>
            <a:picLocks noChangeAspect="1"/>
          </p:cNvPicPr>
          <p:nvPr/>
        </p:nvPicPr>
        <p:blipFill>
          <a:blip r:embed="rId5"/>
          <a:stretch>
            <a:fillRect/>
          </a:stretch>
        </p:blipFill>
        <p:spPr>
          <a:xfrm>
            <a:off x="3904204" y="2480082"/>
            <a:ext cx="5483077" cy="697846"/>
          </a:xfrm>
          <a:prstGeom prst="rect">
            <a:avLst/>
          </a:prstGeom>
        </p:spPr>
      </p:pic>
    </p:spTree>
    <p:extLst>
      <p:ext uri="{BB962C8B-B14F-4D97-AF65-F5344CB8AC3E}">
        <p14:creationId xmlns:p14="http://schemas.microsoft.com/office/powerpoint/2010/main" val="202474216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E920B9-F70F-4305-9690-C980CA2275E5}"/>
              </a:ext>
            </a:extLst>
          </p:cNvPr>
          <p:cNvSpPr>
            <a:spLocks noGrp="1"/>
          </p:cNvSpPr>
          <p:nvPr>
            <p:ph type="title"/>
          </p:nvPr>
        </p:nvSpPr>
        <p:spPr/>
        <p:txBody>
          <a:bodyPr>
            <a:normAutofit fontScale="90000"/>
          </a:bodyPr>
          <a:lstStyle/>
          <a:p>
            <a:r>
              <a:rPr lang="en-US" dirty="0"/>
              <a:t>AAO-HNSF List of 10 Things Physicians and Patients Should Question</a:t>
            </a:r>
            <a:endParaRPr lang="en-US" baseline="30000" dirty="0"/>
          </a:p>
        </p:txBody>
      </p:sp>
      <p:sp>
        <p:nvSpPr>
          <p:cNvPr id="3" name="Content Placeholder 2">
            <a:extLst>
              <a:ext uri="{FF2B5EF4-FFF2-40B4-BE49-F238E27FC236}">
                <a16:creationId xmlns:a16="http://schemas.microsoft.com/office/drawing/2014/main" id="{BB1D40D3-40F9-4FF5-AFBD-C23D137574E9}"/>
              </a:ext>
            </a:extLst>
          </p:cNvPr>
          <p:cNvSpPr>
            <a:spLocks noGrp="1"/>
          </p:cNvSpPr>
          <p:nvPr>
            <p:ph idx="1"/>
          </p:nvPr>
        </p:nvSpPr>
        <p:spPr/>
        <p:txBody>
          <a:bodyPr/>
          <a:lstStyle/>
          <a:p>
            <a:endParaRPr lang="en-US"/>
          </a:p>
        </p:txBody>
      </p:sp>
      <p:sp>
        <p:nvSpPr>
          <p:cNvPr id="4" name="TextBox 8">
            <a:extLst>
              <a:ext uri="{FF2B5EF4-FFF2-40B4-BE49-F238E27FC236}">
                <a16:creationId xmlns:a16="http://schemas.microsoft.com/office/drawing/2014/main" id="{3535B83C-3991-4C8A-8CB8-4E7AB2FE5FF2}"/>
              </a:ext>
            </a:extLst>
          </p:cNvPr>
          <p:cNvSpPr txBox="1"/>
          <p:nvPr/>
        </p:nvSpPr>
        <p:spPr>
          <a:xfrm>
            <a:off x="608102" y="3863373"/>
            <a:ext cx="2415584" cy="1600438"/>
          </a:xfrm>
          <a:prstGeom prst="rect">
            <a:avLst/>
          </a:prstGeom>
          <a:noFill/>
        </p:spPr>
        <p:txBody>
          <a:bodyPr wrap="square" rtlCol="0">
            <a:spAutoFit/>
          </a:bodyPr>
          <a:lstStyle>
            <a:defPPr>
              <a:defRPr lang="en-US"/>
            </a:defPPr>
            <a:lvl1pPr algn="l"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a:lstStyle>
          <a:p>
            <a:pPr marL="0" marR="0" lvl="0" indent="0" defTabSz="914400" eaLnBrk="1" fontAlgn="auto" latinLnBrk="0" hangingPunct="1">
              <a:lnSpc>
                <a:spcPct val="100000"/>
              </a:lnSpc>
              <a:spcBef>
                <a:spcPts val="0"/>
              </a:spcBef>
              <a:spcAft>
                <a:spcPts val="0"/>
              </a:spcAft>
              <a:buClrTx/>
              <a:buSzTx/>
              <a:buFontTx/>
              <a:buNone/>
              <a:tabLst/>
              <a:defRPr/>
            </a:pPr>
            <a:r>
              <a:rPr lang="en-US" sz="2000" b="1" kern="0" dirty="0">
                <a:solidFill>
                  <a:schemeClr val="tx2"/>
                </a:solidFill>
                <a:latin typeface="Arial" panose="020B0604020202020204" pitchFamily="34" charset="0"/>
                <a:ea typeface="+mn-ea"/>
                <a:cs typeface="Arial" panose="020B0604020202020204" pitchFamily="34" charset="0"/>
              </a:rPr>
              <a:t>What Statement Relates to this Clinical Practice Guideline?</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Text" lastClr="000000"/>
              </a:solidFill>
              <a:effectLst/>
              <a:uLnTx/>
              <a:uFillTx/>
            </a:endParaRPr>
          </a:p>
        </p:txBody>
      </p:sp>
      <p:pic>
        <p:nvPicPr>
          <p:cNvPr id="5" name="Content Placeholder 6">
            <a:extLst>
              <a:ext uri="{FF2B5EF4-FFF2-40B4-BE49-F238E27FC236}">
                <a16:creationId xmlns:a16="http://schemas.microsoft.com/office/drawing/2014/main" id="{EE0E2BD9-90E4-472A-B07D-88F1B83BCEB2}"/>
              </a:ext>
            </a:extLst>
          </p:cNvPr>
          <p:cNvPicPr>
            <a:picLocks noChangeAspect="1"/>
          </p:cNvPicPr>
          <p:nvPr/>
        </p:nvPicPr>
        <p:blipFill>
          <a:blip r:embed="rId2"/>
          <a:stretch>
            <a:fillRect/>
          </a:stretch>
        </p:blipFill>
        <p:spPr>
          <a:xfrm>
            <a:off x="616980" y="1825625"/>
            <a:ext cx="2415584" cy="1589743"/>
          </a:xfrm>
          <a:prstGeom prst="rect">
            <a:avLst/>
          </a:prstGeom>
        </p:spPr>
      </p:pic>
      <p:pic>
        <p:nvPicPr>
          <p:cNvPr id="12" name="Picture 11">
            <a:extLst>
              <a:ext uri="{FF2B5EF4-FFF2-40B4-BE49-F238E27FC236}">
                <a16:creationId xmlns:a16="http://schemas.microsoft.com/office/drawing/2014/main" id="{948F4933-CD59-4B47-8445-73F37312193C}"/>
              </a:ext>
            </a:extLst>
          </p:cNvPr>
          <p:cNvPicPr>
            <a:picLocks noChangeAspect="1"/>
          </p:cNvPicPr>
          <p:nvPr/>
        </p:nvPicPr>
        <p:blipFill>
          <a:blip r:embed="rId3"/>
          <a:stretch>
            <a:fillRect/>
          </a:stretch>
        </p:blipFill>
        <p:spPr>
          <a:xfrm>
            <a:off x="4189954" y="2059101"/>
            <a:ext cx="6615392" cy="841959"/>
          </a:xfrm>
          <a:prstGeom prst="rect">
            <a:avLst/>
          </a:prstGeom>
        </p:spPr>
      </p:pic>
      <p:sp>
        <p:nvSpPr>
          <p:cNvPr id="6" name="Rectangle 5">
            <a:extLst>
              <a:ext uri="{FF2B5EF4-FFF2-40B4-BE49-F238E27FC236}">
                <a16:creationId xmlns:a16="http://schemas.microsoft.com/office/drawing/2014/main" id="{98508614-3B9F-4467-9F2B-8127676309CB}"/>
              </a:ext>
            </a:extLst>
          </p:cNvPr>
          <p:cNvSpPr/>
          <p:nvPr/>
        </p:nvSpPr>
        <p:spPr>
          <a:xfrm>
            <a:off x="4449650" y="2940043"/>
            <a:ext cx="6096000" cy="923330"/>
          </a:xfrm>
          <a:prstGeom prst="rect">
            <a:avLst/>
          </a:prstGeom>
        </p:spPr>
        <p:txBody>
          <a:bodyPr>
            <a:spAutoFit/>
          </a:bodyPr>
          <a:lstStyle/>
          <a:p>
            <a:pPr lvl="0">
              <a:defRPr/>
            </a:pPr>
            <a:r>
              <a:rPr lang="en-US" dirty="0">
                <a:solidFill>
                  <a:schemeClr val="tx2"/>
                </a:solidFill>
                <a:latin typeface="Helvetica" panose="020B0604020202020204" pitchFamily="34" charset="0"/>
                <a:cs typeface="Helvetica" panose="020B0604020202020204" pitchFamily="34" charset="0"/>
              </a:rPr>
              <a:t>The utility of imaging procedures in primary tinnitus is undocumented; imaging is costly, has potential for radiation exposure and does not change management.</a:t>
            </a:r>
            <a:endParaRPr lang="en-US" kern="0" dirty="0">
              <a:solidFill>
                <a:schemeClr val="tx2"/>
              </a:solidFill>
              <a:latin typeface="Helvetica" panose="020B0604020202020204" pitchFamily="34" charset="0"/>
              <a:cs typeface="Helvetica" panose="020B0604020202020204" pitchFamily="34" charset="0"/>
            </a:endParaRPr>
          </a:p>
        </p:txBody>
      </p:sp>
    </p:spTree>
    <p:extLst>
      <p:ext uri="{BB962C8B-B14F-4D97-AF65-F5344CB8AC3E}">
        <p14:creationId xmlns:p14="http://schemas.microsoft.com/office/powerpoint/2010/main" val="182109599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098D93-799A-4DDB-B919-6420C075741D}"/>
              </a:ext>
            </a:extLst>
          </p:cNvPr>
          <p:cNvSpPr>
            <a:spLocks noGrp="1"/>
          </p:cNvSpPr>
          <p:nvPr>
            <p:ph type="title" idx="4294967295"/>
          </p:nvPr>
        </p:nvSpPr>
        <p:spPr>
          <a:xfrm>
            <a:off x="838200" y="1162843"/>
            <a:ext cx="10515600" cy="1325563"/>
          </a:xfrm>
        </p:spPr>
        <p:txBody>
          <a:bodyPr anchor="t">
            <a:normAutofit/>
          </a:bodyPr>
          <a:lstStyle/>
          <a:p>
            <a:pPr algn="ctr"/>
            <a:r>
              <a:rPr lang="en-US" sz="5400" dirty="0"/>
              <a:t>Thank you for your attention</a:t>
            </a:r>
          </a:p>
        </p:txBody>
      </p:sp>
      <p:sp>
        <p:nvSpPr>
          <p:cNvPr id="3" name="Content Placeholder 2">
            <a:extLst>
              <a:ext uri="{FF2B5EF4-FFF2-40B4-BE49-F238E27FC236}">
                <a16:creationId xmlns:a16="http://schemas.microsoft.com/office/drawing/2014/main" id="{F08275B6-07D5-4CAA-8B24-43121B8D6A2C}"/>
              </a:ext>
            </a:extLst>
          </p:cNvPr>
          <p:cNvSpPr>
            <a:spLocks noGrp="1"/>
          </p:cNvSpPr>
          <p:nvPr>
            <p:ph idx="4294967295"/>
          </p:nvPr>
        </p:nvSpPr>
        <p:spPr>
          <a:xfrm>
            <a:off x="838200" y="1960096"/>
            <a:ext cx="10515600" cy="3956050"/>
          </a:xfrm>
        </p:spPr>
        <p:txBody>
          <a:bodyPr anchor="ctr">
            <a:normAutofit/>
          </a:bodyPr>
          <a:lstStyle/>
          <a:p>
            <a:pPr marL="0" indent="0" algn="ctr">
              <a:buNone/>
            </a:pPr>
            <a:r>
              <a:rPr lang="en-US" sz="5400" dirty="0"/>
              <a:t>QUESTIONS?</a:t>
            </a:r>
          </a:p>
        </p:txBody>
      </p:sp>
    </p:spTree>
    <p:extLst>
      <p:ext uri="{BB962C8B-B14F-4D97-AF65-F5344CB8AC3E}">
        <p14:creationId xmlns:p14="http://schemas.microsoft.com/office/powerpoint/2010/main" val="13653986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8F5BE-15AB-4760-A32A-0EF9958720AD}"/>
              </a:ext>
            </a:extLst>
          </p:cNvPr>
          <p:cNvSpPr>
            <a:spLocks noGrp="1"/>
          </p:cNvSpPr>
          <p:nvPr>
            <p:ph type="title"/>
          </p:nvPr>
        </p:nvSpPr>
        <p:spPr/>
        <p:txBody>
          <a:bodyPr/>
          <a:lstStyle/>
          <a:p>
            <a:r>
              <a:rPr lang="en-US" dirty="0"/>
              <a:t>CPG Leadership</a:t>
            </a:r>
          </a:p>
        </p:txBody>
      </p:sp>
      <p:sp>
        <p:nvSpPr>
          <p:cNvPr id="3" name="Content Placeholder 2">
            <a:extLst>
              <a:ext uri="{FF2B5EF4-FFF2-40B4-BE49-F238E27FC236}">
                <a16:creationId xmlns:a16="http://schemas.microsoft.com/office/drawing/2014/main" id="{DF70B396-9A8C-47DE-8954-200E84638169}"/>
              </a:ext>
            </a:extLst>
          </p:cNvPr>
          <p:cNvSpPr>
            <a:spLocks noGrp="1"/>
          </p:cNvSpPr>
          <p:nvPr>
            <p:ph idx="1"/>
          </p:nvPr>
        </p:nvSpPr>
        <p:spPr/>
        <p:txBody>
          <a:bodyPr/>
          <a:lstStyle/>
          <a:p>
            <a:pPr marL="971550" indent="-457200">
              <a:spcBef>
                <a:spcPts val="1200"/>
              </a:spcBef>
              <a:spcAft>
                <a:spcPts val="1200"/>
              </a:spcAft>
              <a:buClr>
                <a:srgbClr val="C0040F"/>
              </a:buClr>
            </a:pPr>
            <a:r>
              <a:rPr lang="en-US" dirty="0">
                <a:latin typeface="Helvetica" pitchFamily="34" charset="0"/>
                <a:cs typeface="Helvetica"/>
              </a:rPr>
              <a:t>David </a:t>
            </a:r>
            <a:r>
              <a:rPr lang="en-US" dirty="0" err="1">
                <a:latin typeface="Helvetica" pitchFamily="34" charset="0"/>
                <a:cs typeface="Helvetica"/>
              </a:rPr>
              <a:t>Tunkel</a:t>
            </a:r>
            <a:r>
              <a:rPr lang="en-US" dirty="0">
                <a:latin typeface="Helvetica" pitchFamily="34" charset="0"/>
                <a:cs typeface="Helvetica"/>
              </a:rPr>
              <a:t>, MD (Chair)</a:t>
            </a:r>
          </a:p>
          <a:p>
            <a:pPr marL="971550" indent="-457200">
              <a:spcBef>
                <a:spcPts val="1200"/>
              </a:spcBef>
              <a:spcAft>
                <a:spcPts val="1200"/>
              </a:spcAft>
              <a:buClr>
                <a:srgbClr val="C0040F"/>
              </a:buClr>
            </a:pPr>
            <a:r>
              <a:rPr lang="en-US" dirty="0">
                <a:latin typeface="Helvetica" pitchFamily="34" charset="0"/>
              </a:rPr>
              <a:t>Carol A. Bauer, MD (Assistant Chair)</a:t>
            </a:r>
          </a:p>
          <a:p>
            <a:pPr marL="971550" indent="-457200">
              <a:spcBef>
                <a:spcPts val="1200"/>
              </a:spcBef>
              <a:spcAft>
                <a:spcPts val="1200"/>
              </a:spcAft>
              <a:buClr>
                <a:srgbClr val="C0040F"/>
              </a:buClr>
            </a:pPr>
            <a:r>
              <a:rPr lang="en-US" dirty="0">
                <a:latin typeface="Helvetica" pitchFamily="34" charset="0"/>
              </a:rPr>
              <a:t>Gordon H. Sun, MD, MS (Assistant Chair)</a:t>
            </a:r>
          </a:p>
          <a:p>
            <a:pPr marL="971550" indent="-457200">
              <a:spcBef>
                <a:spcPts val="1200"/>
              </a:spcBef>
              <a:spcAft>
                <a:spcPts val="1200"/>
              </a:spcAft>
              <a:buClr>
                <a:srgbClr val="C0040F"/>
              </a:buClr>
            </a:pPr>
            <a:r>
              <a:rPr lang="en-US" dirty="0">
                <a:latin typeface="Helvetica" pitchFamily="34" charset="0"/>
              </a:rPr>
              <a:t>Richard M. Rosenfeld, MD, MPH (Methodologist)</a:t>
            </a:r>
          </a:p>
          <a:p>
            <a:pPr marL="971550" indent="-457200">
              <a:spcBef>
                <a:spcPts val="1200"/>
              </a:spcBef>
              <a:spcAft>
                <a:spcPts val="1200"/>
              </a:spcAft>
              <a:buClr>
                <a:srgbClr val="C0040F"/>
              </a:buClr>
            </a:pPr>
            <a:r>
              <a:rPr lang="en-US" dirty="0" err="1">
                <a:latin typeface="Helvetica" pitchFamily="34" charset="0"/>
              </a:rPr>
              <a:t>Sujana</a:t>
            </a:r>
            <a:r>
              <a:rPr lang="en-US" dirty="0">
                <a:latin typeface="Helvetica" pitchFamily="34" charset="0"/>
              </a:rPr>
              <a:t> Chandrasekhar, MD (Methodologist)</a:t>
            </a:r>
          </a:p>
        </p:txBody>
      </p:sp>
    </p:spTree>
    <p:extLst>
      <p:ext uri="{BB962C8B-B14F-4D97-AF65-F5344CB8AC3E}">
        <p14:creationId xmlns:p14="http://schemas.microsoft.com/office/powerpoint/2010/main" val="338431115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057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18EA6-9770-498C-9969-72E0678F7B6D}"/>
              </a:ext>
            </a:extLst>
          </p:cNvPr>
          <p:cNvSpPr>
            <a:spLocks noGrp="1"/>
          </p:cNvSpPr>
          <p:nvPr>
            <p:ph type="title"/>
          </p:nvPr>
        </p:nvSpPr>
        <p:spPr/>
        <p:txBody>
          <a:bodyPr/>
          <a:lstStyle/>
          <a:p>
            <a:r>
              <a:rPr lang="en-US" dirty="0"/>
              <a:t>Multi-Disciplinary Panel</a:t>
            </a:r>
          </a:p>
        </p:txBody>
      </p:sp>
      <p:pic>
        <p:nvPicPr>
          <p:cNvPr id="4" name="table">
            <a:extLst>
              <a:ext uri="{FF2B5EF4-FFF2-40B4-BE49-F238E27FC236}">
                <a16:creationId xmlns:a16="http://schemas.microsoft.com/office/drawing/2014/main" id="{FC800591-9026-4F4C-8126-1E1F341012D1}"/>
              </a:ext>
            </a:extLst>
          </p:cNvPr>
          <p:cNvPicPr>
            <a:picLocks noGrp="1" noChangeAspect="1"/>
          </p:cNvPicPr>
          <p:nvPr>
            <p:ph idx="1"/>
          </p:nvPr>
        </p:nvPicPr>
        <p:blipFill>
          <a:blip r:embed="rId2"/>
          <a:stretch>
            <a:fillRect/>
          </a:stretch>
        </p:blipFill>
        <p:spPr>
          <a:xfrm>
            <a:off x="2395214" y="1267751"/>
            <a:ext cx="7401571" cy="4656799"/>
          </a:xfrm>
          <a:prstGeom prst="rect">
            <a:avLst/>
          </a:prstGeom>
        </p:spPr>
      </p:pic>
    </p:spTree>
    <p:extLst>
      <p:ext uri="{BB962C8B-B14F-4D97-AF65-F5344CB8AC3E}">
        <p14:creationId xmlns:p14="http://schemas.microsoft.com/office/powerpoint/2010/main" val="1178735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2A27B6-64B6-414B-9D67-11CBCEC16BBD}"/>
              </a:ext>
            </a:extLst>
          </p:cNvPr>
          <p:cNvSpPr>
            <a:spLocks noGrp="1"/>
          </p:cNvSpPr>
          <p:nvPr>
            <p:ph type="title"/>
          </p:nvPr>
        </p:nvSpPr>
        <p:spPr/>
        <p:txBody>
          <a:bodyPr/>
          <a:lstStyle/>
          <a:p>
            <a:r>
              <a:rPr lang="en-US" dirty="0"/>
              <a:t>Purpose &amp; Target Audience</a:t>
            </a:r>
          </a:p>
        </p:txBody>
      </p:sp>
      <p:sp>
        <p:nvSpPr>
          <p:cNvPr id="3" name="Content Placeholder 2">
            <a:extLst>
              <a:ext uri="{FF2B5EF4-FFF2-40B4-BE49-F238E27FC236}">
                <a16:creationId xmlns:a16="http://schemas.microsoft.com/office/drawing/2014/main" id="{AFAD5885-2255-4FDB-8354-6DB9B86C5E7E}"/>
              </a:ext>
            </a:extLst>
          </p:cNvPr>
          <p:cNvSpPr>
            <a:spLocks noGrp="1"/>
          </p:cNvSpPr>
          <p:nvPr>
            <p:ph idx="1"/>
          </p:nvPr>
        </p:nvSpPr>
        <p:spPr/>
        <p:txBody>
          <a:bodyPr/>
          <a:lstStyle/>
          <a:p>
            <a:pPr marL="0" indent="0">
              <a:lnSpc>
                <a:spcPct val="100000"/>
              </a:lnSpc>
              <a:spcAft>
                <a:spcPts val="1200"/>
              </a:spcAft>
              <a:buNone/>
              <a:defRPr/>
            </a:pPr>
            <a:r>
              <a:rPr lang="en-US" b="1" dirty="0">
                <a:latin typeface="Helvetica" pitchFamily="34" charset="0"/>
              </a:rPr>
              <a:t>Purpose: </a:t>
            </a:r>
            <a:r>
              <a:rPr lang="en-US" dirty="0">
                <a:latin typeface="Helvetica" pitchFamily="34" charset="0"/>
              </a:rPr>
              <a:t>To provide evidence-based recommendations for clinicians managing patients with tinnitus.  </a:t>
            </a:r>
          </a:p>
          <a:p>
            <a:pPr marL="0" indent="0">
              <a:lnSpc>
                <a:spcPct val="100000"/>
              </a:lnSpc>
              <a:spcAft>
                <a:spcPts val="1200"/>
              </a:spcAft>
              <a:buNone/>
              <a:defRPr/>
            </a:pPr>
            <a:r>
              <a:rPr lang="en-US" b="1" dirty="0">
                <a:latin typeface="Helvetica" pitchFamily="34" charset="0"/>
              </a:rPr>
              <a:t>Target audience: </a:t>
            </a:r>
            <a:r>
              <a:rPr lang="en-US" dirty="0">
                <a:latin typeface="Helvetica" pitchFamily="34" charset="0"/>
              </a:rPr>
              <a:t>Any clinician, including non-physicians, involved in managing these patients. Patients with tinnitus will often be evaluated by a variety of healthcare providers including primary care clinicians, specialty physicians, and non-physician providers such as audiologists and mental health professionals. </a:t>
            </a:r>
          </a:p>
        </p:txBody>
      </p:sp>
    </p:spTree>
    <p:extLst>
      <p:ext uri="{BB962C8B-B14F-4D97-AF65-F5344CB8AC3E}">
        <p14:creationId xmlns:p14="http://schemas.microsoft.com/office/powerpoint/2010/main" val="14292727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D9A2EB-0299-43A1-B0F9-A55F3602A696}"/>
              </a:ext>
            </a:extLst>
          </p:cNvPr>
          <p:cNvSpPr>
            <a:spLocks noGrp="1"/>
          </p:cNvSpPr>
          <p:nvPr>
            <p:ph type="title"/>
          </p:nvPr>
        </p:nvSpPr>
        <p:spPr/>
        <p:txBody>
          <a:bodyPr/>
          <a:lstStyle/>
          <a:p>
            <a:r>
              <a:rPr lang="en-US" dirty="0"/>
              <a:t>Target Population</a:t>
            </a:r>
          </a:p>
        </p:txBody>
      </p:sp>
      <p:sp>
        <p:nvSpPr>
          <p:cNvPr id="3" name="Content Placeholder 2">
            <a:extLst>
              <a:ext uri="{FF2B5EF4-FFF2-40B4-BE49-F238E27FC236}">
                <a16:creationId xmlns:a16="http://schemas.microsoft.com/office/drawing/2014/main" id="{C4ABF610-2FCD-4040-BD58-517B9F73468C}"/>
              </a:ext>
            </a:extLst>
          </p:cNvPr>
          <p:cNvSpPr>
            <a:spLocks noGrp="1"/>
          </p:cNvSpPr>
          <p:nvPr>
            <p:ph idx="1"/>
          </p:nvPr>
        </p:nvSpPr>
        <p:spPr/>
        <p:txBody>
          <a:bodyPr/>
          <a:lstStyle/>
          <a:p>
            <a:pPr marL="0" indent="0">
              <a:lnSpc>
                <a:spcPct val="100000"/>
              </a:lnSpc>
              <a:buNone/>
            </a:pPr>
            <a:r>
              <a:rPr lang="en-US" dirty="0">
                <a:latin typeface="Helvetica" pitchFamily="34" charset="0"/>
              </a:rPr>
              <a:t>Limited to adults (18 years and older) with primary tinnitus that is persistent and bothersome</a:t>
            </a:r>
            <a:r>
              <a:rPr lang="en-US" dirty="0">
                <a:solidFill>
                  <a:srgbClr val="000000"/>
                </a:solidFill>
                <a:latin typeface="Helvetica" pitchFamily="34" charset="0"/>
                <a:cs typeface="Helvetica"/>
              </a:rPr>
              <a:t> </a:t>
            </a:r>
          </a:p>
          <a:p>
            <a:pPr>
              <a:lnSpc>
                <a:spcPct val="100000"/>
              </a:lnSpc>
            </a:pPr>
            <a:endParaRPr lang="en-US" dirty="0"/>
          </a:p>
        </p:txBody>
      </p:sp>
    </p:spTree>
    <p:extLst>
      <p:ext uri="{BB962C8B-B14F-4D97-AF65-F5344CB8AC3E}">
        <p14:creationId xmlns:p14="http://schemas.microsoft.com/office/powerpoint/2010/main" val="20842735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04667-71E5-49B6-883F-8BE091DDA4D8}"/>
              </a:ext>
            </a:extLst>
          </p:cNvPr>
          <p:cNvSpPr>
            <a:spLocks noGrp="1"/>
          </p:cNvSpPr>
          <p:nvPr>
            <p:ph type="title"/>
          </p:nvPr>
        </p:nvSpPr>
        <p:spPr/>
        <p:txBody>
          <a:bodyPr/>
          <a:lstStyle/>
          <a:p>
            <a:r>
              <a:rPr lang="en-US" dirty="0"/>
              <a:t>Definitions</a:t>
            </a:r>
          </a:p>
        </p:txBody>
      </p:sp>
      <p:pic>
        <p:nvPicPr>
          <p:cNvPr id="4" name="table">
            <a:extLst>
              <a:ext uri="{FF2B5EF4-FFF2-40B4-BE49-F238E27FC236}">
                <a16:creationId xmlns:a16="http://schemas.microsoft.com/office/drawing/2014/main" id="{215C1638-837E-4E89-98B8-1E9A49A99E9A}"/>
              </a:ext>
            </a:extLst>
          </p:cNvPr>
          <p:cNvPicPr>
            <a:picLocks noGrp="1" noChangeAspect="1"/>
          </p:cNvPicPr>
          <p:nvPr>
            <p:ph idx="1"/>
          </p:nvPr>
        </p:nvPicPr>
        <p:blipFill>
          <a:blip r:embed="rId2"/>
          <a:stretch>
            <a:fillRect/>
          </a:stretch>
        </p:blipFill>
        <p:spPr>
          <a:xfrm>
            <a:off x="1656276" y="1381125"/>
            <a:ext cx="8879448" cy="4400550"/>
          </a:xfrm>
          <a:prstGeom prst="rect">
            <a:avLst/>
          </a:prstGeom>
        </p:spPr>
      </p:pic>
    </p:spTree>
    <p:extLst>
      <p:ext uri="{BB962C8B-B14F-4D97-AF65-F5344CB8AC3E}">
        <p14:creationId xmlns:p14="http://schemas.microsoft.com/office/powerpoint/2010/main" val="2399935357"/>
      </p:ext>
    </p:extLst>
  </p:cSld>
  <p:clrMapOvr>
    <a:masterClrMapping/>
  </p:clrMapOvr>
</p:sld>
</file>

<file path=ppt/theme/theme1.xml><?xml version="1.0" encoding="utf-8"?>
<a:theme xmlns:a="http://schemas.openxmlformats.org/drawingml/2006/main" name="ACADEMY: Left Bar">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625DAA46-7CA6-B54A-B632-E51B8F2FAFF2}"/>
    </a:ext>
  </a:extLst>
</a:theme>
</file>

<file path=ppt/theme/theme2.xml><?xml version="1.0" encoding="utf-8"?>
<a:theme xmlns:a="http://schemas.openxmlformats.org/drawingml/2006/main" name="ACADEMY: Top Bar">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FF78EB33-F530-C34A-AA2A-D2166A51BA03}"/>
    </a:ext>
  </a:extLst>
</a:theme>
</file>

<file path=ppt/theme/theme3.xml><?xml version="1.0" encoding="utf-8"?>
<a:theme xmlns:a="http://schemas.openxmlformats.org/drawingml/2006/main" name="ACADEMY: Simple">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2E774CA6-D3B7-3A4F-B7DA-589E2CA91FD1}"/>
    </a:ext>
  </a:extLst>
</a:theme>
</file>

<file path=ppt/theme/theme4.xml><?xml version="1.0" encoding="utf-8"?>
<a:theme xmlns:a="http://schemas.openxmlformats.org/drawingml/2006/main" name="FOUNDATION: Large Swirl">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1C210AA4-410A-6E4A-8F8D-A5943EFD2FDB}"/>
    </a:ext>
  </a:extLst>
</a:theme>
</file>

<file path=ppt/theme/theme5.xml><?xml version="1.0" encoding="utf-8"?>
<a:theme xmlns:a="http://schemas.openxmlformats.org/drawingml/2006/main" name="FOUNDATION: Left Bar">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E77987C5-7655-C14E-BCEB-75FB03D87CFF}"/>
    </a:ext>
  </a:extLst>
</a:theme>
</file>

<file path=ppt/theme/theme6.xml><?xml version="1.0" encoding="utf-8"?>
<a:theme xmlns:a="http://schemas.openxmlformats.org/drawingml/2006/main" name="FOUNDATION: Top Bar">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691C7BEB-1B89-584F-8A32-166F02C55882}"/>
    </a:ext>
  </a:extLst>
</a:theme>
</file>

<file path=ppt/theme/theme7.xml><?xml version="1.0" encoding="utf-8"?>
<a:theme xmlns:a="http://schemas.openxmlformats.org/drawingml/2006/main" name="FOUNDATION: Simple">
  <a:themeElements>
    <a:clrScheme name="AAO-HNS 2018">
      <a:dk1>
        <a:srgbClr val="4D4D4D"/>
      </a:dk1>
      <a:lt1>
        <a:srgbClr val="FFFFFF"/>
      </a:lt1>
      <a:dk2>
        <a:srgbClr val="868C8C"/>
      </a:dk2>
      <a:lt2>
        <a:srgbClr val="E7E6E6"/>
      </a:lt2>
      <a:accent1>
        <a:srgbClr val="BF301A"/>
      </a:accent1>
      <a:accent2>
        <a:srgbClr val="694C6B"/>
      </a:accent2>
      <a:accent3>
        <a:srgbClr val="A89188"/>
      </a:accent3>
      <a:accent4>
        <a:srgbClr val="D3910B"/>
      </a:accent4>
      <a:accent5>
        <a:srgbClr val="80B330"/>
      </a:accent5>
      <a:accent6>
        <a:srgbClr val="0099A8"/>
      </a:accent6>
      <a:hlink>
        <a:srgbClr val="0099A8"/>
      </a:hlink>
      <a:folHlink>
        <a:srgbClr val="0099A8"/>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ademy_Foundation_NewLogo_Template" id="{52A980E9-FEC2-6248-B0F9-3A562E6C2C54}" vid="{9DA4169E-AE82-AE48-8A86-CFBF772076C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Academy_Foundation_NewLogo_Template</Template>
  <TotalTime>52</TotalTime>
  <Words>5078</Words>
  <Application>Microsoft Office PowerPoint</Application>
  <PresentationFormat>Widescreen</PresentationFormat>
  <Paragraphs>317</Paragraphs>
  <Slides>50</Slides>
  <Notes>0</Notes>
  <HiddenSlides>0</HiddenSlides>
  <MMClips>0</MMClips>
  <ScaleCrop>false</ScaleCrop>
  <HeadingPairs>
    <vt:vector size="6" baseType="variant">
      <vt:variant>
        <vt:lpstr>Fonts Used</vt:lpstr>
      </vt:variant>
      <vt:variant>
        <vt:i4>3</vt:i4>
      </vt:variant>
      <vt:variant>
        <vt:lpstr>Theme</vt:lpstr>
      </vt:variant>
      <vt:variant>
        <vt:i4>7</vt:i4>
      </vt:variant>
      <vt:variant>
        <vt:lpstr>Slide Titles</vt:lpstr>
      </vt:variant>
      <vt:variant>
        <vt:i4>50</vt:i4>
      </vt:variant>
    </vt:vector>
  </HeadingPairs>
  <TitlesOfParts>
    <vt:vector size="60" baseType="lpstr">
      <vt:lpstr>Arial</vt:lpstr>
      <vt:lpstr>Calibri</vt:lpstr>
      <vt:lpstr>Helvetica</vt:lpstr>
      <vt:lpstr>ACADEMY: Left Bar</vt:lpstr>
      <vt:lpstr>ACADEMY: Top Bar</vt:lpstr>
      <vt:lpstr>ACADEMY: Simple</vt:lpstr>
      <vt:lpstr>FOUNDATION: Large Swirl</vt:lpstr>
      <vt:lpstr>FOUNDATION: Left Bar</vt:lpstr>
      <vt:lpstr>FOUNDATION: Top Bar</vt:lpstr>
      <vt:lpstr>FOUNDATION: Simple</vt:lpstr>
      <vt:lpstr>AAO-HNSF Clinical Practice Guideline: Tinnitus</vt:lpstr>
      <vt:lpstr>Disclaimer</vt:lpstr>
      <vt:lpstr>Clinical Practice Guideline Development Manual: Third Edition Rosenfeld, Shiffman, and Robertson</vt:lpstr>
      <vt:lpstr>CPG Development</vt:lpstr>
      <vt:lpstr>CPG Leadership</vt:lpstr>
      <vt:lpstr>Multi-Disciplinary Panel</vt:lpstr>
      <vt:lpstr>Purpose &amp; Target Audience</vt:lpstr>
      <vt:lpstr>Target Population</vt:lpstr>
      <vt:lpstr>Definitions</vt:lpstr>
      <vt:lpstr>Literature Search</vt:lpstr>
      <vt:lpstr>External Peer Review</vt:lpstr>
      <vt:lpstr>KAS 1: History &amp; Physical Exam</vt:lpstr>
      <vt:lpstr>KAS 1: History &amp; Physical Exam</vt:lpstr>
      <vt:lpstr>KAS 2A: Prompt Audiologic Examination</vt:lpstr>
      <vt:lpstr>KAS 2A: Prompt Audiologic Examination</vt:lpstr>
      <vt:lpstr>KAS 2B: Audiologic Examination</vt:lpstr>
      <vt:lpstr>KAS 2B: Audiologic Examination</vt:lpstr>
      <vt:lpstr>KAS 3: Imaging Studies</vt:lpstr>
      <vt:lpstr>KAS 3: Imaging Studies</vt:lpstr>
      <vt:lpstr>KAS 4: Bothersome Tinnitus</vt:lpstr>
      <vt:lpstr>KAS 4: Bothersome Tinnitus</vt:lpstr>
      <vt:lpstr>KAS 5: Persistent Tinnitus</vt:lpstr>
      <vt:lpstr>KAS 5: Persistent Tinnitus</vt:lpstr>
      <vt:lpstr>KAS 6: Education &amp; Counseling</vt:lpstr>
      <vt:lpstr>KAS 6: Education &amp; Counseling</vt:lpstr>
      <vt:lpstr>KAS 7: Hearing Aid Evaluation</vt:lpstr>
      <vt:lpstr>KAS 7: Hearing Aid Evaluation</vt:lpstr>
      <vt:lpstr>KAS 8: Sound Therapy</vt:lpstr>
      <vt:lpstr>KAS 8: Sound Therapy</vt:lpstr>
      <vt:lpstr>KAS 9: Cognitive Behavior Therapy</vt:lpstr>
      <vt:lpstr>KAS 9: Cognitive Behavior Therapy</vt:lpstr>
      <vt:lpstr>KAS 10: Medical Therapy</vt:lpstr>
      <vt:lpstr>KAS 10: Medical Therapy</vt:lpstr>
      <vt:lpstr>KAS 11: Dietary Supplements</vt:lpstr>
      <vt:lpstr>KAS 11: Dietary Supplements</vt:lpstr>
      <vt:lpstr>KAS 11: Dietary Supplements</vt:lpstr>
      <vt:lpstr>KAS 12: Acupuncture</vt:lpstr>
      <vt:lpstr>KAS 12: Acupuncture</vt:lpstr>
      <vt:lpstr>KAS 13: Transcranial Magnetic Stimulation</vt:lpstr>
      <vt:lpstr>KAS 13: Transcranial Magnetic Stimulation</vt:lpstr>
      <vt:lpstr>Research Needs</vt:lpstr>
      <vt:lpstr>Research Needs (cont’d)</vt:lpstr>
      <vt:lpstr>Research Needs (cont’d)</vt:lpstr>
      <vt:lpstr>Research Needs (cont’d)</vt:lpstr>
      <vt:lpstr>Choosing Wisely®</vt:lpstr>
      <vt:lpstr>AAO-HNSF List of 10 Things Physicians and Patients Should Question</vt:lpstr>
      <vt:lpstr>AAO-HNSF List of 10 Things Physicians and Patients Should Question</vt:lpstr>
      <vt:lpstr>AAO-HNSF List of 10 Things Physicians and Patients Should Question</vt:lpstr>
      <vt:lpstr>Thank you for your attention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AAO-HNSF Clinical Practice Guideline: Tinnitus</dc:title>
  <dc:creator>Lambie, Erin</dc:creator>
  <cp:lastModifiedBy>Driver, Aubree</cp:lastModifiedBy>
  <cp:revision>11</cp:revision>
  <dcterms:created xsi:type="dcterms:W3CDTF">2018-09-21T18:12:18Z</dcterms:created>
  <dcterms:modified xsi:type="dcterms:W3CDTF">2019-06-24T17:45:58Z</dcterms:modified>
</cp:coreProperties>
</file>