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1" r:id="rId3"/>
    <p:sldMasterId id="2147483666" r:id="rId4"/>
    <p:sldMasterId id="2147483671" r:id="rId5"/>
    <p:sldMasterId id="2147483677" r:id="rId6"/>
    <p:sldMasterId id="2147483681" r:id="rId7"/>
    <p:sldMasterId id="2147483685" r:id="rId8"/>
  </p:sldMasterIdLst>
  <p:notesMasterIdLst>
    <p:notesMasterId r:id="rId72"/>
  </p:notesMasterIdLst>
  <p:handoutMasterIdLst>
    <p:handoutMasterId r:id="rId73"/>
  </p:handoutMasterIdLst>
  <p:sldIdLst>
    <p:sldId id="259" r:id="rId9"/>
    <p:sldId id="372" r:id="rId10"/>
    <p:sldId id="257" r:id="rId11"/>
    <p:sldId id="370" r:id="rId12"/>
    <p:sldId id="371" r:id="rId13"/>
    <p:sldId id="338" r:id="rId14"/>
    <p:sldId id="332" r:id="rId15"/>
    <p:sldId id="261" r:id="rId16"/>
    <p:sldId id="273" r:id="rId17"/>
    <p:sldId id="333" r:id="rId18"/>
    <p:sldId id="334" r:id="rId19"/>
    <p:sldId id="335" r:id="rId20"/>
    <p:sldId id="336" r:id="rId21"/>
    <p:sldId id="337"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262" r:id="rId35"/>
    <p:sldId id="339" r:id="rId36"/>
    <p:sldId id="283" r:id="rId37"/>
    <p:sldId id="264" r:id="rId38"/>
    <p:sldId id="265" r:id="rId39"/>
    <p:sldId id="266" r:id="rId40"/>
    <p:sldId id="359" r:id="rId41"/>
    <p:sldId id="356" r:id="rId42"/>
    <p:sldId id="267" r:id="rId43"/>
    <p:sldId id="268" r:id="rId44"/>
    <p:sldId id="360" r:id="rId45"/>
    <p:sldId id="357" r:id="rId46"/>
    <p:sldId id="269" r:id="rId47"/>
    <p:sldId id="270" r:id="rId48"/>
    <p:sldId id="361" r:id="rId49"/>
    <p:sldId id="358" r:id="rId50"/>
    <p:sldId id="271" r:id="rId51"/>
    <p:sldId id="330" r:id="rId52"/>
    <p:sldId id="263" r:id="rId53"/>
    <p:sldId id="355" r:id="rId54"/>
    <p:sldId id="362" r:id="rId55"/>
    <p:sldId id="317" r:id="rId56"/>
    <p:sldId id="321" r:id="rId57"/>
    <p:sldId id="365" r:id="rId58"/>
    <p:sldId id="322" r:id="rId59"/>
    <p:sldId id="323" r:id="rId60"/>
    <p:sldId id="367" r:id="rId61"/>
    <p:sldId id="325" r:id="rId62"/>
    <p:sldId id="368" r:id="rId63"/>
    <p:sldId id="326" r:id="rId64"/>
    <p:sldId id="369" r:id="rId65"/>
    <p:sldId id="352" r:id="rId66"/>
    <p:sldId id="353" r:id="rId67"/>
    <p:sldId id="354" r:id="rId68"/>
    <p:sldId id="363" r:id="rId69"/>
    <p:sldId id="364" r:id="rId70"/>
    <p:sldId id="36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ak, Thomas" initials="ST" lastIdx="4" clrIdx="0">
    <p:extLst>
      <p:ext uri="{19B8F6BF-5375-455C-9EA6-DF929625EA0E}">
        <p15:presenceInfo xmlns:p15="http://schemas.microsoft.com/office/powerpoint/2012/main" userId="S::tstefaniak@entnet.org::f2adcb0d-1060-408c-b874-bde9bfd11e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7DCE9-0CE8-42FA-B0E9-2C74B89A6D8F}" v="1" dt="2021-06-14T18:10:30.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5"/>
  </p:normalViewPr>
  <p:slideViewPr>
    <p:cSldViewPr snapToGrid="0" snapToObjects="1">
      <p:cViewPr varScale="1">
        <p:scale>
          <a:sx n="114" d="100"/>
          <a:sy n="114" d="100"/>
        </p:scale>
        <p:origin x="474" y="84"/>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0T14:35:09.526" idx="2">
    <p:pos x="10" y="10"/>
    <p:text>sample bylaws link</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20T14:42:07.657" idx="3">
    <p:pos x="10" y="10"/>
    <p:text>update contact details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20T14:42:46.539" idx="4">
    <p:pos x="10" y="10"/>
    <p:text>hyperlinks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53D9A-60FC-6847-8A47-8366E53C6679}"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B4EAA155-977A-3149-88F9-BD60719BD377}">
      <dgm:prSet phldrT="[Text]"/>
      <dgm:spPr>
        <a:xfrm>
          <a:off x="240348" y="1878561"/>
          <a:ext cx="1915417" cy="723954"/>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BOG</a:t>
          </a:r>
          <a:r>
            <a:rPr lang="en-US" baseline="0" dirty="0">
              <a:solidFill>
                <a:srgbClr val="C0504D">
                  <a:lumMod val="75000"/>
                </a:srgbClr>
              </a:solidFill>
              <a:latin typeface="Cambria"/>
              <a:ea typeface="+mn-ea"/>
              <a:cs typeface="+mn-cs"/>
            </a:rPr>
            <a:t> leaders</a:t>
          </a:r>
          <a:endParaRPr lang="en-US" dirty="0">
            <a:solidFill>
              <a:srgbClr val="C0504D">
                <a:lumMod val="75000"/>
              </a:srgbClr>
            </a:solidFill>
            <a:latin typeface="Cambria"/>
            <a:ea typeface="+mn-ea"/>
            <a:cs typeface="+mn-cs"/>
          </a:endParaRPr>
        </a:p>
      </dgm:t>
    </dgm:pt>
    <dgm:pt modelId="{7236090E-0C8A-4942-B9BB-6E6DA79009C7}" type="parTrans" cxnId="{74D80E00-5ADD-A443-989E-466C0FE2EE30}">
      <dgm:prSet/>
      <dgm:spPr/>
      <dgm:t>
        <a:bodyPr/>
        <a:lstStyle/>
        <a:p>
          <a:endParaRPr lang="en-US"/>
        </a:p>
      </dgm:t>
    </dgm:pt>
    <dgm:pt modelId="{8DD33422-AB0F-EC42-83F1-E3E5AC1BC0BE}" type="sibTrans" cxnId="{74D80E00-5ADD-A443-989E-466C0FE2EE30}">
      <dgm:prSet/>
      <dgm:spPr/>
      <dgm:t>
        <a:bodyPr/>
        <a:lstStyle/>
        <a:p>
          <a:endParaRPr lang="en-US"/>
        </a:p>
      </dgm:t>
    </dgm:pt>
    <dgm:pt modelId="{6957750B-9CEC-D34B-8200-B15B226A6FA1}">
      <dgm:prSet phldrT="[Text]"/>
      <dgm:spPr>
        <a:xfrm>
          <a:off x="240348" y="2713893"/>
          <a:ext cx="1915417" cy="723954"/>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US" dirty="0">
            <a:solidFill>
              <a:srgbClr val="C0504D">
                <a:lumMod val="75000"/>
              </a:srgbClr>
            </a:solidFill>
            <a:latin typeface="Cambria"/>
            <a:ea typeface="+mn-ea"/>
            <a:cs typeface="+mn-cs"/>
          </a:endParaRPr>
        </a:p>
        <a:p>
          <a:pPr>
            <a:buNone/>
          </a:pPr>
          <a:r>
            <a:rPr lang="en-US" dirty="0">
              <a:solidFill>
                <a:srgbClr val="C0504D">
                  <a:lumMod val="75000"/>
                </a:srgbClr>
              </a:solidFill>
              <a:latin typeface="Cambria"/>
              <a:ea typeface="+mn-ea"/>
              <a:cs typeface="+mn-cs"/>
            </a:rPr>
            <a:t>Know state</a:t>
          </a:r>
          <a:r>
            <a:rPr lang="en-US" baseline="0" dirty="0">
              <a:solidFill>
                <a:srgbClr val="C0504D">
                  <a:lumMod val="75000"/>
                </a:srgbClr>
              </a:solidFill>
              <a:latin typeface="Cambria"/>
              <a:ea typeface="+mn-ea"/>
              <a:cs typeface="+mn-cs"/>
            </a:rPr>
            <a:t> and national reps</a:t>
          </a:r>
        </a:p>
        <a:p>
          <a:pPr>
            <a:buNone/>
          </a:pPr>
          <a:endParaRPr lang="en-US" dirty="0">
            <a:solidFill>
              <a:sysClr val="window" lastClr="FFFFFF"/>
            </a:solidFill>
            <a:latin typeface="Cambria"/>
            <a:ea typeface="+mn-ea"/>
            <a:cs typeface="+mn-cs"/>
          </a:endParaRPr>
        </a:p>
      </dgm:t>
    </dgm:pt>
    <dgm:pt modelId="{57D919FF-0031-7D48-9BD0-98F35A10B393}" type="parTrans" cxnId="{2E50B5D9-A75C-0E48-97E6-A06CF062FA96}">
      <dgm:prSet/>
      <dgm:spPr/>
      <dgm:t>
        <a:bodyPr/>
        <a:lstStyle/>
        <a:p>
          <a:endParaRPr lang="en-US"/>
        </a:p>
      </dgm:t>
    </dgm:pt>
    <dgm:pt modelId="{F6CDAA9A-E343-9F48-833E-53B5AEB5FB0F}" type="sibTrans" cxnId="{2E50B5D9-A75C-0E48-97E6-A06CF062FA96}">
      <dgm:prSet/>
      <dgm:spPr/>
      <dgm:t>
        <a:bodyPr/>
        <a:lstStyle/>
        <a:p>
          <a:endParaRPr lang="en-US"/>
        </a:p>
      </dgm:t>
    </dgm:pt>
    <dgm:pt modelId="{15D2C164-47ED-E545-A334-C36BDC4BCBAA}">
      <dgm:prSet phldrT="[Text]"/>
      <dgm:spPr>
        <a:xfrm>
          <a:off x="2574763" y="0"/>
          <a:ext cx="2394272" cy="6257925"/>
        </a:xfrm>
        <a:solidFill>
          <a:srgbClr val="4F81BD">
            <a:tint val="40000"/>
            <a:hueOff val="0"/>
            <a:satOff val="0"/>
            <a:lumOff val="0"/>
            <a:alphaOff val="0"/>
          </a:srgbClr>
        </a:solidFill>
        <a:ln>
          <a:noFill/>
        </a:ln>
        <a:effectLst>
          <a:outerShdw blurRad="40000" dist="23000" dir="5400000" rotWithShape="0">
            <a:srgbClr val="000000">
              <a:alpha val="35000"/>
            </a:srgbClr>
          </a:outerShdw>
        </a:effectLst>
      </dgm:spPr>
      <dgm:t>
        <a:bodyPr/>
        <a:lstStyle/>
        <a:p>
          <a:pPr>
            <a:buNone/>
          </a:pPr>
          <a:r>
            <a:rPr lang="en-US" dirty="0">
              <a:solidFill>
                <a:sysClr val="windowText" lastClr="000000">
                  <a:hueOff val="0"/>
                  <a:satOff val="0"/>
                  <a:lumOff val="0"/>
                  <a:alphaOff val="0"/>
                </a:sysClr>
              </a:solidFill>
              <a:latin typeface="Cambria"/>
              <a:ea typeface="+mn-ea"/>
              <a:cs typeface="+mn-cs"/>
            </a:rPr>
            <a:t>Advocate</a:t>
          </a:r>
        </a:p>
      </dgm:t>
    </dgm:pt>
    <dgm:pt modelId="{8ECCFF69-6FF4-654C-95E4-77D6CB7BD2CF}" type="parTrans" cxnId="{A460C66F-67EF-F049-AF86-5EA4BFCB80D0}">
      <dgm:prSet/>
      <dgm:spPr/>
      <dgm:t>
        <a:bodyPr/>
        <a:lstStyle/>
        <a:p>
          <a:endParaRPr lang="en-US"/>
        </a:p>
      </dgm:t>
    </dgm:pt>
    <dgm:pt modelId="{5A8D151F-C226-E443-AEB5-AC31BCE0030F}" type="sibTrans" cxnId="{A460C66F-67EF-F049-AF86-5EA4BFCB80D0}">
      <dgm:prSet/>
      <dgm:spPr/>
      <dgm:t>
        <a:bodyPr/>
        <a:lstStyle/>
        <a:p>
          <a:endParaRPr lang="en-US"/>
        </a:p>
      </dgm:t>
    </dgm:pt>
    <dgm:pt modelId="{B9B68FB8-7D25-7042-9122-831B0CAE3760}">
      <dgm:prSet phldrT="[Text]"/>
      <dgm:spPr>
        <a:xfrm>
          <a:off x="2814191" y="1877530"/>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BOG spring</a:t>
          </a:r>
          <a:r>
            <a:rPr lang="en-US" baseline="0" dirty="0">
              <a:solidFill>
                <a:srgbClr val="C0504D">
                  <a:lumMod val="75000"/>
                </a:srgbClr>
              </a:solidFill>
              <a:latin typeface="Cambria"/>
              <a:ea typeface="+mn-ea"/>
              <a:cs typeface="+mn-cs"/>
            </a:rPr>
            <a:t> leadership meeting</a:t>
          </a:r>
          <a:endParaRPr lang="en-US" dirty="0">
            <a:solidFill>
              <a:srgbClr val="C0504D">
                <a:lumMod val="75000"/>
              </a:srgbClr>
            </a:solidFill>
            <a:latin typeface="Cambria"/>
            <a:ea typeface="+mn-ea"/>
            <a:cs typeface="+mn-cs"/>
          </a:endParaRPr>
        </a:p>
      </dgm:t>
    </dgm:pt>
    <dgm:pt modelId="{D866A30F-B59D-D64F-AA1B-AAA4B4CF050E}" type="parTrans" cxnId="{09FCB618-C4A4-724E-A3C9-78E0C34C73C0}">
      <dgm:prSet/>
      <dgm:spPr/>
      <dgm:t>
        <a:bodyPr/>
        <a:lstStyle/>
        <a:p>
          <a:endParaRPr lang="en-US"/>
        </a:p>
      </dgm:t>
    </dgm:pt>
    <dgm:pt modelId="{F270E7FC-7F41-7C47-9D77-1F250D851CC0}" type="sibTrans" cxnId="{09FCB618-C4A4-724E-A3C9-78E0C34C73C0}">
      <dgm:prSet/>
      <dgm:spPr/>
      <dgm:t>
        <a:bodyPr/>
        <a:lstStyle/>
        <a:p>
          <a:endParaRPr lang="en-US"/>
        </a:p>
      </dgm:t>
    </dgm:pt>
    <dgm:pt modelId="{6D4EEDBF-7A3A-C94B-A73A-AB7BF375068F}">
      <dgm:prSet phldrT="[Text]"/>
      <dgm:spPr>
        <a:xfrm>
          <a:off x="2814191" y="2929430"/>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I-Go</a:t>
          </a:r>
          <a:r>
            <a:rPr lang="en-US" baseline="0" dirty="0">
              <a:solidFill>
                <a:srgbClr val="C0504D">
                  <a:lumMod val="75000"/>
                </a:srgbClr>
              </a:solidFill>
              <a:latin typeface="Cambria"/>
              <a:ea typeface="+mn-ea"/>
              <a:cs typeface="+mn-cs"/>
            </a:rPr>
            <a:t> in district visit with senators and representatives</a:t>
          </a:r>
          <a:endParaRPr lang="en-US" dirty="0">
            <a:solidFill>
              <a:srgbClr val="C0504D">
                <a:lumMod val="75000"/>
              </a:srgbClr>
            </a:solidFill>
            <a:latin typeface="Cambria"/>
            <a:ea typeface="+mn-ea"/>
            <a:cs typeface="+mn-cs"/>
          </a:endParaRPr>
        </a:p>
      </dgm:t>
    </dgm:pt>
    <dgm:pt modelId="{6DEA9C49-2F41-7743-9BB5-3F5D5E189E0C}" type="parTrans" cxnId="{D2089DA2-5A46-F347-AE91-57FC3EAB40B6}">
      <dgm:prSet/>
      <dgm:spPr/>
      <dgm:t>
        <a:bodyPr/>
        <a:lstStyle/>
        <a:p>
          <a:endParaRPr lang="en-US"/>
        </a:p>
      </dgm:t>
    </dgm:pt>
    <dgm:pt modelId="{B0719F7B-24E3-8D47-8085-6A139AA5D405}" type="sibTrans" cxnId="{D2089DA2-5A46-F347-AE91-57FC3EAB40B6}">
      <dgm:prSet/>
      <dgm:spPr/>
      <dgm:t>
        <a:bodyPr/>
        <a:lstStyle/>
        <a:p>
          <a:endParaRPr lang="en-US"/>
        </a:p>
      </dgm:t>
    </dgm:pt>
    <dgm:pt modelId="{43D0E715-0EE1-8C49-A789-F4C6F1051AF1}">
      <dgm:prSet phldrT="[Text]"/>
      <dgm:spPr>
        <a:xfrm>
          <a:off x="5148606" y="0"/>
          <a:ext cx="2394272" cy="6257925"/>
        </a:xfrm>
        <a:solidFill>
          <a:srgbClr val="4F81BD">
            <a:tint val="40000"/>
            <a:hueOff val="0"/>
            <a:satOff val="0"/>
            <a:lumOff val="0"/>
            <a:alphaOff val="0"/>
          </a:srgbClr>
        </a:solidFill>
        <a:ln>
          <a:noFill/>
        </a:ln>
        <a:effectLst>
          <a:outerShdw blurRad="40000" dist="23000" dir="5400000" rotWithShape="0">
            <a:srgbClr val="000000">
              <a:alpha val="35000"/>
            </a:srgbClr>
          </a:outerShdw>
        </a:effectLst>
      </dgm:spPr>
      <dgm:t>
        <a:bodyPr/>
        <a:lstStyle/>
        <a:p>
          <a:pPr>
            <a:buNone/>
          </a:pPr>
          <a:r>
            <a:rPr lang="en-US" dirty="0">
              <a:solidFill>
                <a:sysClr val="windowText" lastClr="000000">
                  <a:hueOff val="0"/>
                  <a:satOff val="0"/>
                  <a:lumOff val="0"/>
                  <a:alphaOff val="0"/>
                </a:sysClr>
              </a:solidFill>
              <a:latin typeface="Cambria"/>
              <a:ea typeface="+mn-ea"/>
              <a:cs typeface="+mn-cs"/>
            </a:rPr>
            <a:t>Expert</a:t>
          </a:r>
          <a:r>
            <a:rPr lang="en-US" baseline="0" dirty="0">
              <a:solidFill>
                <a:sysClr val="windowText" lastClr="000000">
                  <a:hueOff val="0"/>
                  <a:satOff val="0"/>
                  <a:lumOff val="0"/>
                  <a:alphaOff val="0"/>
                </a:sysClr>
              </a:solidFill>
              <a:latin typeface="Cambria"/>
              <a:ea typeface="+mn-ea"/>
              <a:cs typeface="+mn-cs"/>
            </a:rPr>
            <a:t> Source</a:t>
          </a:r>
          <a:endParaRPr lang="en-US" dirty="0">
            <a:solidFill>
              <a:sysClr val="windowText" lastClr="000000">
                <a:hueOff val="0"/>
                <a:satOff val="0"/>
                <a:lumOff val="0"/>
                <a:alphaOff val="0"/>
              </a:sysClr>
            </a:solidFill>
            <a:latin typeface="Cambria"/>
            <a:ea typeface="+mn-ea"/>
            <a:cs typeface="+mn-cs"/>
          </a:endParaRPr>
        </a:p>
      </dgm:t>
    </dgm:pt>
    <dgm:pt modelId="{0B28744E-9080-1543-9BFE-8DE7092BFE04}" type="parTrans" cxnId="{C2BB83F4-83C9-6E48-A63D-EB31629C0950}">
      <dgm:prSet/>
      <dgm:spPr/>
      <dgm:t>
        <a:bodyPr/>
        <a:lstStyle/>
        <a:p>
          <a:endParaRPr lang="en-US"/>
        </a:p>
      </dgm:t>
    </dgm:pt>
    <dgm:pt modelId="{6939CEC7-AFD6-1E4B-8BC6-BE7F9D4E434B}" type="sibTrans" cxnId="{C2BB83F4-83C9-6E48-A63D-EB31629C0950}">
      <dgm:prSet/>
      <dgm:spPr/>
      <dgm:t>
        <a:bodyPr/>
        <a:lstStyle/>
        <a:p>
          <a:endParaRPr lang="en-US"/>
        </a:p>
      </dgm:t>
    </dgm:pt>
    <dgm:pt modelId="{04AC004B-EC42-5148-BA25-F150B60C9C5C}">
      <dgm:prSet/>
      <dgm:spPr>
        <a:xfrm>
          <a:off x="240348" y="3549225"/>
          <a:ext cx="1915417" cy="723954"/>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ENT advocacy network</a:t>
          </a:r>
        </a:p>
      </dgm:t>
    </dgm:pt>
    <dgm:pt modelId="{64F93DE7-F0C7-F945-BC3A-0963CCA6AE03}" type="parTrans" cxnId="{174789E2-42B2-A048-BA19-E7E11718A951}">
      <dgm:prSet/>
      <dgm:spPr/>
      <dgm:t>
        <a:bodyPr/>
        <a:lstStyle/>
        <a:p>
          <a:endParaRPr lang="en-US"/>
        </a:p>
      </dgm:t>
    </dgm:pt>
    <dgm:pt modelId="{0DAA2BF0-9350-5941-AC78-88A40B412CC8}" type="sibTrans" cxnId="{174789E2-42B2-A048-BA19-E7E11718A951}">
      <dgm:prSet/>
      <dgm:spPr/>
      <dgm:t>
        <a:bodyPr/>
        <a:lstStyle/>
        <a:p>
          <a:endParaRPr lang="en-US"/>
        </a:p>
      </dgm:t>
    </dgm:pt>
    <dgm:pt modelId="{13C1FFA9-4820-E248-9A6F-FC25EA8DD2C9}">
      <dgm:prSet/>
      <dgm:spPr>
        <a:xfrm>
          <a:off x="240348" y="4384558"/>
          <a:ext cx="1915417" cy="723954"/>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Project 535</a:t>
          </a:r>
        </a:p>
      </dgm:t>
    </dgm:pt>
    <dgm:pt modelId="{9047E7E8-7DD2-2443-90AC-16796D1A50DC}" type="parTrans" cxnId="{606687A0-353D-2144-93B6-AF47A0C39EAE}">
      <dgm:prSet/>
      <dgm:spPr/>
      <dgm:t>
        <a:bodyPr/>
        <a:lstStyle/>
        <a:p>
          <a:endParaRPr lang="en-US"/>
        </a:p>
      </dgm:t>
    </dgm:pt>
    <dgm:pt modelId="{507593A3-5C87-4C4F-86A0-971FE25F5B5E}" type="sibTrans" cxnId="{606687A0-353D-2144-93B6-AF47A0C39EAE}">
      <dgm:prSet/>
      <dgm:spPr/>
      <dgm:t>
        <a:bodyPr/>
        <a:lstStyle/>
        <a:p>
          <a:endParaRPr lang="en-US"/>
        </a:p>
      </dgm:t>
    </dgm:pt>
    <dgm:pt modelId="{AAFE99F3-288F-C140-A6AC-475990E5B87D}">
      <dgm:prSet/>
      <dgm:spPr>
        <a:xfrm>
          <a:off x="240348" y="5219890"/>
          <a:ext cx="1915417" cy="723954"/>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State Trackers</a:t>
          </a:r>
        </a:p>
      </dgm:t>
    </dgm:pt>
    <dgm:pt modelId="{53BB6369-DBD9-2E40-8F37-CB80EDD8C65A}" type="parTrans" cxnId="{21E18AC4-AF55-B044-862D-39367D10A8AE}">
      <dgm:prSet/>
      <dgm:spPr/>
      <dgm:t>
        <a:bodyPr/>
        <a:lstStyle/>
        <a:p>
          <a:endParaRPr lang="en-US"/>
        </a:p>
      </dgm:t>
    </dgm:pt>
    <dgm:pt modelId="{B013DFDD-302F-744C-B623-C9479306B53F}" type="sibTrans" cxnId="{21E18AC4-AF55-B044-862D-39367D10A8AE}">
      <dgm:prSet/>
      <dgm:spPr/>
      <dgm:t>
        <a:bodyPr/>
        <a:lstStyle/>
        <a:p>
          <a:endParaRPr lang="en-US"/>
        </a:p>
      </dgm:t>
    </dgm:pt>
    <dgm:pt modelId="{3D7947C1-A103-D349-A6CE-2BB4B1646180}">
      <dgm:prSet/>
      <dgm:spPr>
        <a:xfrm>
          <a:off x="2814191" y="3981329"/>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Follow action alerts and inform</a:t>
          </a:r>
          <a:r>
            <a:rPr lang="en-US" baseline="0" dirty="0">
              <a:solidFill>
                <a:srgbClr val="C0504D">
                  <a:lumMod val="75000"/>
                </a:srgbClr>
              </a:solidFill>
              <a:latin typeface="Cambria"/>
              <a:ea typeface="+mn-ea"/>
              <a:cs typeface="+mn-cs"/>
            </a:rPr>
            <a:t> reps</a:t>
          </a:r>
          <a:endParaRPr lang="en-US" dirty="0">
            <a:solidFill>
              <a:srgbClr val="C0504D">
                <a:lumMod val="75000"/>
              </a:srgbClr>
            </a:solidFill>
            <a:latin typeface="Cambria"/>
            <a:ea typeface="+mn-ea"/>
            <a:cs typeface="+mn-cs"/>
          </a:endParaRPr>
        </a:p>
      </dgm:t>
    </dgm:pt>
    <dgm:pt modelId="{BE126002-431A-094E-B704-294752BDCA39}" type="parTrans" cxnId="{71F03A4D-FDFA-B641-991C-85BC60318005}">
      <dgm:prSet/>
      <dgm:spPr/>
      <dgm:t>
        <a:bodyPr/>
        <a:lstStyle/>
        <a:p>
          <a:endParaRPr lang="en-US"/>
        </a:p>
      </dgm:t>
    </dgm:pt>
    <dgm:pt modelId="{CB94B51D-9C59-4D4E-A636-49C5956B34EA}" type="sibTrans" cxnId="{71F03A4D-FDFA-B641-991C-85BC60318005}">
      <dgm:prSet/>
      <dgm:spPr/>
      <dgm:t>
        <a:bodyPr/>
        <a:lstStyle/>
        <a:p>
          <a:endParaRPr lang="en-US"/>
        </a:p>
      </dgm:t>
    </dgm:pt>
    <dgm:pt modelId="{68B47209-0774-FF47-9486-ECB724681373}">
      <dgm:prSet/>
      <dgm:spPr>
        <a:xfrm>
          <a:off x="2814191" y="5033229"/>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BOG</a:t>
          </a:r>
          <a:r>
            <a:rPr lang="en-US" baseline="0" dirty="0">
              <a:solidFill>
                <a:srgbClr val="C0504D">
                  <a:lumMod val="75000"/>
                </a:srgbClr>
              </a:solidFill>
              <a:latin typeface="Cambria"/>
              <a:ea typeface="+mn-ea"/>
              <a:cs typeface="+mn-cs"/>
            </a:rPr>
            <a:t> legislative affairs committee</a:t>
          </a:r>
          <a:endParaRPr lang="en-US" dirty="0">
            <a:solidFill>
              <a:srgbClr val="C0504D">
                <a:lumMod val="75000"/>
              </a:srgbClr>
            </a:solidFill>
            <a:latin typeface="Cambria"/>
            <a:ea typeface="+mn-ea"/>
            <a:cs typeface="+mn-cs"/>
          </a:endParaRPr>
        </a:p>
      </dgm:t>
    </dgm:pt>
    <dgm:pt modelId="{02634E8B-1AB8-A542-B043-A7EB679707AF}" type="parTrans" cxnId="{0D7AB845-FC7E-C44A-8B33-8AEB91B5304F}">
      <dgm:prSet/>
      <dgm:spPr/>
      <dgm:t>
        <a:bodyPr/>
        <a:lstStyle/>
        <a:p>
          <a:endParaRPr lang="en-US"/>
        </a:p>
      </dgm:t>
    </dgm:pt>
    <dgm:pt modelId="{3E2F4955-9F85-F54C-9F3C-52ADF4A4E1BE}" type="sibTrans" cxnId="{0D7AB845-FC7E-C44A-8B33-8AEB91B5304F}">
      <dgm:prSet/>
      <dgm:spPr/>
      <dgm:t>
        <a:bodyPr/>
        <a:lstStyle/>
        <a:p>
          <a:endParaRPr lang="en-US"/>
        </a:p>
      </dgm:t>
    </dgm:pt>
    <dgm:pt modelId="{7648BC3C-545F-D14E-8B40-62CDC98B3DEC}">
      <dgm:prSet/>
      <dgm:spPr>
        <a:xfrm>
          <a:off x="5388033" y="5033229"/>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Get involved with ENT PAC</a:t>
          </a:r>
        </a:p>
      </dgm:t>
    </dgm:pt>
    <dgm:pt modelId="{5AAA2522-0D58-1046-9EDE-85CB0DB29B32}" type="parTrans" cxnId="{F9752826-2928-364D-A10D-426A521DEF9A}">
      <dgm:prSet/>
      <dgm:spPr/>
      <dgm:t>
        <a:bodyPr/>
        <a:lstStyle/>
        <a:p>
          <a:endParaRPr lang="en-US"/>
        </a:p>
      </dgm:t>
    </dgm:pt>
    <dgm:pt modelId="{7688B9E6-E4A1-7D4E-9093-AC989498E3F6}" type="sibTrans" cxnId="{F9752826-2928-364D-A10D-426A521DEF9A}">
      <dgm:prSet/>
      <dgm:spPr/>
      <dgm:t>
        <a:bodyPr/>
        <a:lstStyle/>
        <a:p>
          <a:endParaRPr lang="en-US"/>
        </a:p>
      </dgm:t>
    </dgm:pt>
    <dgm:pt modelId="{BAAD7AA5-30F1-284F-B36B-77B7EB546877}">
      <dgm:prSet phldrT="[Text]"/>
      <dgm:spPr>
        <a:xfrm>
          <a:off x="5388033" y="3981329"/>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Host</a:t>
          </a:r>
          <a:r>
            <a:rPr lang="en-US" baseline="0" dirty="0">
              <a:solidFill>
                <a:srgbClr val="C0504D">
                  <a:lumMod val="75000"/>
                </a:srgbClr>
              </a:solidFill>
              <a:latin typeface="Cambria"/>
              <a:ea typeface="+mn-ea"/>
              <a:cs typeface="+mn-cs"/>
            </a:rPr>
            <a:t> a fundraiser</a:t>
          </a:r>
          <a:endParaRPr lang="en-US" dirty="0">
            <a:solidFill>
              <a:srgbClr val="C0504D">
                <a:lumMod val="75000"/>
              </a:srgbClr>
            </a:solidFill>
            <a:latin typeface="Cambria"/>
            <a:ea typeface="+mn-ea"/>
            <a:cs typeface="+mn-cs"/>
          </a:endParaRPr>
        </a:p>
      </dgm:t>
    </dgm:pt>
    <dgm:pt modelId="{E580D540-6288-A540-90F5-1659F2FF6728}" type="sibTrans" cxnId="{2C91FF76-C1CF-7A43-844F-C2A91C36EC08}">
      <dgm:prSet/>
      <dgm:spPr/>
      <dgm:t>
        <a:bodyPr/>
        <a:lstStyle/>
        <a:p>
          <a:endParaRPr lang="en-US"/>
        </a:p>
      </dgm:t>
    </dgm:pt>
    <dgm:pt modelId="{A25C937F-3C4D-9B47-8890-640AC9D2791E}" type="parTrans" cxnId="{2C91FF76-C1CF-7A43-844F-C2A91C36EC08}">
      <dgm:prSet/>
      <dgm:spPr/>
      <dgm:t>
        <a:bodyPr/>
        <a:lstStyle/>
        <a:p>
          <a:endParaRPr lang="en-US"/>
        </a:p>
      </dgm:t>
    </dgm:pt>
    <dgm:pt modelId="{B9AC1CFA-5D1D-0143-92AD-D33E8AEB61CA}">
      <dgm:prSet/>
      <dgm:spPr>
        <a:xfrm>
          <a:off x="5388033" y="2929430"/>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Participate in "hill</a:t>
          </a:r>
          <a:r>
            <a:rPr lang="en-US" baseline="0" dirty="0">
              <a:solidFill>
                <a:srgbClr val="C0504D">
                  <a:lumMod val="75000"/>
                </a:srgbClr>
              </a:solidFill>
              <a:latin typeface="Cambria"/>
              <a:ea typeface="+mn-ea"/>
              <a:cs typeface="+mn-cs"/>
            </a:rPr>
            <a:t> days"</a:t>
          </a:r>
          <a:endParaRPr lang="en-US" dirty="0">
            <a:solidFill>
              <a:srgbClr val="C0504D">
                <a:lumMod val="75000"/>
              </a:srgbClr>
            </a:solidFill>
            <a:latin typeface="Cambria"/>
            <a:ea typeface="+mn-ea"/>
            <a:cs typeface="+mn-cs"/>
          </a:endParaRPr>
        </a:p>
      </dgm:t>
    </dgm:pt>
    <dgm:pt modelId="{7AAA2598-D9A8-BA4B-A53C-950B60141202}" type="sibTrans" cxnId="{72D4EC47-06A2-614E-A7C4-61DE30707CE6}">
      <dgm:prSet/>
      <dgm:spPr/>
      <dgm:t>
        <a:bodyPr/>
        <a:lstStyle/>
        <a:p>
          <a:endParaRPr lang="en-US"/>
        </a:p>
      </dgm:t>
    </dgm:pt>
    <dgm:pt modelId="{131BBB51-CF6E-294A-AB0C-A324E2C8D9C7}" type="parTrans" cxnId="{72D4EC47-06A2-614E-A7C4-61DE30707CE6}">
      <dgm:prSet/>
      <dgm:spPr/>
      <dgm:t>
        <a:bodyPr/>
        <a:lstStyle/>
        <a:p>
          <a:endParaRPr lang="en-US"/>
        </a:p>
      </dgm:t>
    </dgm:pt>
    <dgm:pt modelId="{963CCACE-ECBD-744B-B660-6D4DB0B451B0}">
      <dgm:prSet phldrT="[Text]"/>
      <dgm:spPr>
        <a:xfrm>
          <a:off x="5388033" y="1877530"/>
          <a:ext cx="1915417" cy="911646"/>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rgbClr val="C0504D">
                  <a:lumMod val="75000"/>
                </a:srgbClr>
              </a:solidFill>
              <a:latin typeface="Cambria"/>
              <a:ea typeface="+mn-ea"/>
              <a:cs typeface="+mn-cs"/>
            </a:rPr>
            <a:t>Establish</a:t>
          </a:r>
          <a:r>
            <a:rPr lang="en-US" baseline="0" dirty="0">
              <a:solidFill>
                <a:srgbClr val="C0504D">
                  <a:lumMod val="75000"/>
                </a:srgbClr>
              </a:solidFill>
              <a:latin typeface="Cambria"/>
              <a:ea typeface="+mn-ea"/>
              <a:cs typeface="+mn-cs"/>
            </a:rPr>
            <a:t> </a:t>
          </a:r>
        </a:p>
        <a:p>
          <a:pPr>
            <a:buNone/>
          </a:pPr>
          <a:r>
            <a:rPr lang="en-US" baseline="0" dirty="0">
              <a:solidFill>
                <a:srgbClr val="C0504D">
                  <a:lumMod val="75000"/>
                </a:srgbClr>
              </a:solidFill>
              <a:latin typeface="Cambria"/>
              <a:ea typeface="+mn-ea"/>
              <a:cs typeface="+mn-cs"/>
            </a:rPr>
            <a:t>relationships with reps</a:t>
          </a:r>
          <a:endParaRPr lang="en-US" dirty="0">
            <a:solidFill>
              <a:srgbClr val="C0504D">
                <a:lumMod val="75000"/>
              </a:srgbClr>
            </a:solidFill>
            <a:latin typeface="Cambria"/>
            <a:ea typeface="+mn-ea"/>
            <a:cs typeface="+mn-cs"/>
          </a:endParaRPr>
        </a:p>
      </dgm:t>
    </dgm:pt>
    <dgm:pt modelId="{5FB59410-F5BA-9340-8148-ED3E34A473CE}" type="sibTrans" cxnId="{514CEBAC-7451-1E46-909D-983B8007C9E4}">
      <dgm:prSet/>
      <dgm:spPr/>
      <dgm:t>
        <a:bodyPr/>
        <a:lstStyle/>
        <a:p>
          <a:endParaRPr lang="en-US"/>
        </a:p>
      </dgm:t>
    </dgm:pt>
    <dgm:pt modelId="{0A61C447-A2C8-224C-9276-DA57E41674D3}" type="parTrans" cxnId="{514CEBAC-7451-1E46-909D-983B8007C9E4}">
      <dgm:prSet/>
      <dgm:spPr/>
      <dgm:t>
        <a:bodyPr/>
        <a:lstStyle/>
        <a:p>
          <a:endParaRPr lang="en-US"/>
        </a:p>
      </dgm:t>
    </dgm:pt>
    <dgm:pt modelId="{11AEA019-9CFD-244F-88B5-B9310AA0D53D}" type="pres">
      <dgm:prSet presAssocID="{96353D9A-60FC-6847-8A47-8366E53C6679}" presName="theList" presStyleCnt="0">
        <dgm:presLayoutVars>
          <dgm:dir/>
          <dgm:animLvl val="lvl"/>
          <dgm:resizeHandles val="exact"/>
        </dgm:presLayoutVars>
      </dgm:prSet>
      <dgm:spPr/>
    </dgm:pt>
    <dgm:pt modelId="{2E5E5161-D083-4AB5-93F3-2E6E7B0027CD}" type="pres">
      <dgm:prSet presAssocID="{B4EAA155-977A-3149-88F9-BD60719BD377}" presName="compNode" presStyleCnt="0"/>
      <dgm:spPr/>
    </dgm:pt>
    <dgm:pt modelId="{4BEB4BCD-CDDE-456B-8373-D19513A8BD9F}" type="pres">
      <dgm:prSet presAssocID="{B4EAA155-977A-3149-88F9-BD60719BD377}" presName="aNode" presStyleLbl="bgShp" presStyleIdx="0" presStyleCnt="3"/>
      <dgm:spPr>
        <a:prstGeom prst="roundRect">
          <a:avLst>
            <a:gd name="adj" fmla="val 10000"/>
          </a:avLst>
        </a:prstGeom>
      </dgm:spPr>
    </dgm:pt>
    <dgm:pt modelId="{810FEC73-0841-40FB-9761-8B550CFFEA87}" type="pres">
      <dgm:prSet presAssocID="{B4EAA155-977A-3149-88F9-BD60719BD377}" presName="textNode" presStyleLbl="bgShp" presStyleIdx="0" presStyleCnt="3"/>
      <dgm:spPr/>
    </dgm:pt>
    <dgm:pt modelId="{9F84ADC3-F18D-4D39-AC64-2F2BAD62FB43}" type="pres">
      <dgm:prSet presAssocID="{B4EAA155-977A-3149-88F9-BD60719BD377}" presName="compChildNode" presStyleCnt="0"/>
      <dgm:spPr/>
    </dgm:pt>
    <dgm:pt modelId="{7A368A8C-E51F-45D4-AAA4-6D10AA13D928}" type="pres">
      <dgm:prSet presAssocID="{B4EAA155-977A-3149-88F9-BD60719BD377}" presName="theInnerList" presStyleCnt="0"/>
      <dgm:spPr/>
    </dgm:pt>
    <dgm:pt modelId="{C690D959-6317-5740-9C07-D9AAC2B2E198}" type="pres">
      <dgm:prSet presAssocID="{6957750B-9CEC-D34B-8200-B15B226A6FA1}" presName="childNode" presStyleLbl="node1" presStyleIdx="0" presStyleCnt="12">
        <dgm:presLayoutVars>
          <dgm:bulletEnabled val="1"/>
        </dgm:presLayoutVars>
      </dgm:prSet>
      <dgm:spPr>
        <a:prstGeom prst="roundRect">
          <a:avLst>
            <a:gd name="adj" fmla="val 10000"/>
          </a:avLst>
        </a:prstGeom>
      </dgm:spPr>
    </dgm:pt>
    <dgm:pt modelId="{0BD78196-3BF0-F747-9028-79719DE4FE25}" type="pres">
      <dgm:prSet presAssocID="{6957750B-9CEC-D34B-8200-B15B226A6FA1}" presName="aSpace2" presStyleCnt="0"/>
      <dgm:spPr/>
    </dgm:pt>
    <dgm:pt modelId="{8058026F-A3DD-CF4F-92B2-3DB77768AD6A}" type="pres">
      <dgm:prSet presAssocID="{04AC004B-EC42-5148-BA25-F150B60C9C5C}" presName="childNode" presStyleLbl="node1" presStyleIdx="1" presStyleCnt="12">
        <dgm:presLayoutVars>
          <dgm:bulletEnabled val="1"/>
        </dgm:presLayoutVars>
      </dgm:prSet>
      <dgm:spPr>
        <a:prstGeom prst="roundRect">
          <a:avLst>
            <a:gd name="adj" fmla="val 10000"/>
          </a:avLst>
        </a:prstGeom>
      </dgm:spPr>
    </dgm:pt>
    <dgm:pt modelId="{5F4F5B91-E4C2-824D-9B54-411CE5041C0D}" type="pres">
      <dgm:prSet presAssocID="{04AC004B-EC42-5148-BA25-F150B60C9C5C}" presName="aSpace2" presStyleCnt="0"/>
      <dgm:spPr/>
    </dgm:pt>
    <dgm:pt modelId="{07A5B72E-EA1E-1B40-BAE8-FC3D78694F7D}" type="pres">
      <dgm:prSet presAssocID="{13C1FFA9-4820-E248-9A6F-FC25EA8DD2C9}" presName="childNode" presStyleLbl="node1" presStyleIdx="2" presStyleCnt="12">
        <dgm:presLayoutVars>
          <dgm:bulletEnabled val="1"/>
        </dgm:presLayoutVars>
      </dgm:prSet>
      <dgm:spPr>
        <a:prstGeom prst="roundRect">
          <a:avLst>
            <a:gd name="adj" fmla="val 10000"/>
          </a:avLst>
        </a:prstGeom>
      </dgm:spPr>
    </dgm:pt>
    <dgm:pt modelId="{70D67D1D-8889-FB4F-9D06-383640A7AC1A}" type="pres">
      <dgm:prSet presAssocID="{13C1FFA9-4820-E248-9A6F-FC25EA8DD2C9}" presName="aSpace2" presStyleCnt="0"/>
      <dgm:spPr/>
    </dgm:pt>
    <dgm:pt modelId="{9BE18342-B54B-4D41-94C1-2C0DF4940BA9}" type="pres">
      <dgm:prSet presAssocID="{AAFE99F3-288F-C140-A6AC-475990E5B87D}" presName="childNode" presStyleLbl="node1" presStyleIdx="3" presStyleCnt="12">
        <dgm:presLayoutVars>
          <dgm:bulletEnabled val="1"/>
        </dgm:presLayoutVars>
      </dgm:prSet>
      <dgm:spPr>
        <a:prstGeom prst="roundRect">
          <a:avLst>
            <a:gd name="adj" fmla="val 10000"/>
          </a:avLst>
        </a:prstGeom>
      </dgm:spPr>
    </dgm:pt>
    <dgm:pt modelId="{7A837D16-9E64-41ED-9974-8D4BFF7CA86D}" type="pres">
      <dgm:prSet presAssocID="{B4EAA155-977A-3149-88F9-BD60719BD377}" presName="aSpace" presStyleCnt="0"/>
      <dgm:spPr/>
    </dgm:pt>
    <dgm:pt modelId="{C1B11A49-A41B-DC4C-A641-F57D93F23893}" type="pres">
      <dgm:prSet presAssocID="{15D2C164-47ED-E545-A334-C36BDC4BCBAA}" presName="compNode" presStyleCnt="0"/>
      <dgm:spPr/>
    </dgm:pt>
    <dgm:pt modelId="{B7A832F3-C5B2-334C-ADDA-22B7D4532B05}" type="pres">
      <dgm:prSet presAssocID="{15D2C164-47ED-E545-A334-C36BDC4BCBAA}" presName="aNode" presStyleLbl="bgShp" presStyleIdx="1" presStyleCnt="3"/>
      <dgm:spPr>
        <a:prstGeom prst="roundRect">
          <a:avLst>
            <a:gd name="adj" fmla="val 10000"/>
          </a:avLst>
        </a:prstGeom>
      </dgm:spPr>
    </dgm:pt>
    <dgm:pt modelId="{754DCD0C-B121-4C47-BF52-F489058682A8}" type="pres">
      <dgm:prSet presAssocID="{15D2C164-47ED-E545-A334-C36BDC4BCBAA}" presName="textNode" presStyleLbl="bgShp" presStyleIdx="1" presStyleCnt="3"/>
      <dgm:spPr/>
    </dgm:pt>
    <dgm:pt modelId="{DD2658D6-3A76-8D45-A0FF-7A827D40766F}" type="pres">
      <dgm:prSet presAssocID="{15D2C164-47ED-E545-A334-C36BDC4BCBAA}" presName="compChildNode" presStyleCnt="0"/>
      <dgm:spPr/>
    </dgm:pt>
    <dgm:pt modelId="{EC728B7E-B0D1-B24F-B949-E0D73DB6ACEF}" type="pres">
      <dgm:prSet presAssocID="{15D2C164-47ED-E545-A334-C36BDC4BCBAA}" presName="theInnerList" presStyleCnt="0"/>
      <dgm:spPr/>
    </dgm:pt>
    <dgm:pt modelId="{171F3B12-787A-3446-9BA8-48952E633A4A}" type="pres">
      <dgm:prSet presAssocID="{B9B68FB8-7D25-7042-9122-831B0CAE3760}" presName="childNode" presStyleLbl="node1" presStyleIdx="4" presStyleCnt="12">
        <dgm:presLayoutVars>
          <dgm:bulletEnabled val="1"/>
        </dgm:presLayoutVars>
      </dgm:prSet>
      <dgm:spPr>
        <a:prstGeom prst="roundRect">
          <a:avLst>
            <a:gd name="adj" fmla="val 10000"/>
          </a:avLst>
        </a:prstGeom>
      </dgm:spPr>
    </dgm:pt>
    <dgm:pt modelId="{E2B486CA-0F71-144D-83D8-AF4514D5B739}" type="pres">
      <dgm:prSet presAssocID="{B9B68FB8-7D25-7042-9122-831B0CAE3760}" presName="aSpace2" presStyleCnt="0"/>
      <dgm:spPr/>
    </dgm:pt>
    <dgm:pt modelId="{0FD83C06-0514-5C43-9326-6064C2B6C237}" type="pres">
      <dgm:prSet presAssocID="{6D4EEDBF-7A3A-C94B-A73A-AB7BF375068F}" presName="childNode" presStyleLbl="node1" presStyleIdx="5" presStyleCnt="12">
        <dgm:presLayoutVars>
          <dgm:bulletEnabled val="1"/>
        </dgm:presLayoutVars>
      </dgm:prSet>
      <dgm:spPr>
        <a:prstGeom prst="roundRect">
          <a:avLst>
            <a:gd name="adj" fmla="val 10000"/>
          </a:avLst>
        </a:prstGeom>
      </dgm:spPr>
    </dgm:pt>
    <dgm:pt modelId="{91D4DB44-A456-2441-8A6F-8D9D45329328}" type="pres">
      <dgm:prSet presAssocID="{6D4EEDBF-7A3A-C94B-A73A-AB7BF375068F}" presName="aSpace2" presStyleCnt="0"/>
      <dgm:spPr/>
    </dgm:pt>
    <dgm:pt modelId="{2E898071-FDEC-AE4B-8C01-2E43B61474E5}" type="pres">
      <dgm:prSet presAssocID="{3D7947C1-A103-D349-A6CE-2BB4B1646180}" presName="childNode" presStyleLbl="node1" presStyleIdx="6" presStyleCnt="12">
        <dgm:presLayoutVars>
          <dgm:bulletEnabled val="1"/>
        </dgm:presLayoutVars>
      </dgm:prSet>
      <dgm:spPr>
        <a:prstGeom prst="roundRect">
          <a:avLst>
            <a:gd name="adj" fmla="val 10000"/>
          </a:avLst>
        </a:prstGeom>
      </dgm:spPr>
    </dgm:pt>
    <dgm:pt modelId="{C3BE2B6E-E762-4E49-A4F7-32E71328F029}" type="pres">
      <dgm:prSet presAssocID="{3D7947C1-A103-D349-A6CE-2BB4B1646180}" presName="aSpace2" presStyleCnt="0"/>
      <dgm:spPr/>
    </dgm:pt>
    <dgm:pt modelId="{F3EB63BA-1C5F-2B4F-9A78-9B63A2BDD107}" type="pres">
      <dgm:prSet presAssocID="{68B47209-0774-FF47-9486-ECB724681373}" presName="childNode" presStyleLbl="node1" presStyleIdx="7" presStyleCnt="12">
        <dgm:presLayoutVars>
          <dgm:bulletEnabled val="1"/>
        </dgm:presLayoutVars>
      </dgm:prSet>
      <dgm:spPr>
        <a:prstGeom prst="roundRect">
          <a:avLst>
            <a:gd name="adj" fmla="val 10000"/>
          </a:avLst>
        </a:prstGeom>
      </dgm:spPr>
    </dgm:pt>
    <dgm:pt modelId="{021CC918-51FA-954E-9865-D406A94B44EA}" type="pres">
      <dgm:prSet presAssocID="{15D2C164-47ED-E545-A334-C36BDC4BCBAA}" presName="aSpace" presStyleCnt="0"/>
      <dgm:spPr/>
    </dgm:pt>
    <dgm:pt modelId="{EBFD50A4-F244-0148-B84E-3447B3558805}" type="pres">
      <dgm:prSet presAssocID="{43D0E715-0EE1-8C49-A789-F4C6F1051AF1}" presName="compNode" presStyleCnt="0"/>
      <dgm:spPr/>
    </dgm:pt>
    <dgm:pt modelId="{A82DB7A9-2EC8-CC4E-922E-1C4CB9599524}" type="pres">
      <dgm:prSet presAssocID="{43D0E715-0EE1-8C49-A789-F4C6F1051AF1}" presName="aNode" presStyleLbl="bgShp" presStyleIdx="2" presStyleCnt="3"/>
      <dgm:spPr>
        <a:prstGeom prst="roundRect">
          <a:avLst>
            <a:gd name="adj" fmla="val 10000"/>
          </a:avLst>
        </a:prstGeom>
      </dgm:spPr>
    </dgm:pt>
    <dgm:pt modelId="{26C8A919-D6E0-BC47-9505-99014D8FC12C}" type="pres">
      <dgm:prSet presAssocID="{43D0E715-0EE1-8C49-A789-F4C6F1051AF1}" presName="textNode" presStyleLbl="bgShp" presStyleIdx="2" presStyleCnt="3"/>
      <dgm:spPr/>
    </dgm:pt>
    <dgm:pt modelId="{F9671291-FC9B-4840-9510-813E70EC70D9}" type="pres">
      <dgm:prSet presAssocID="{43D0E715-0EE1-8C49-A789-F4C6F1051AF1}" presName="compChildNode" presStyleCnt="0"/>
      <dgm:spPr/>
    </dgm:pt>
    <dgm:pt modelId="{878A977D-9C64-F54F-A884-381B23E8BD66}" type="pres">
      <dgm:prSet presAssocID="{43D0E715-0EE1-8C49-A789-F4C6F1051AF1}" presName="theInnerList" presStyleCnt="0"/>
      <dgm:spPr/>
    </dgm:pt>
    <dgm:pt modelId="{E74987F1-5DB3-4B4D-A9D7-B088F455A065}" type="pres">
      <dgm:prSet presAssocID="{963CCACE-ECBD-744B-B660-6D4DB0B451B0}" presName="childNode" presStyleLbl="node1" presStyleIdx="8" presStyleCnt="12">
        <dgm:presLayoutVars>
          <dgm:bulletEnabled val="1"/>
        </dgm:presLayoutVars>
      </dgm:prSet>
      <dgm:spPr>
        <a:prstGeom prst="roundRect">
          <a:avLst>
            <a:gd name="adj" fmla="val 10000"/>
          </a:avLst>
        </a:prstGeom>
      </dgm:spPr>
    </dgm:pt>
    <dgm:pt modelId="{2CF00A9E-1912-FB49-9F73-5B109DC615B1}" type="pres">
      <dgm:prSet presAssocID="{963CCACE-ECBD-744B-B660-6D4DB0B451B0}" presName="aSpace2" presStyleCnt="0"/>
      <dgm:spPr/>
    </dgm:pt>
    <dgm:pt modelId="{250CC31B-2FB2-7B43-8B48-B6270D571941}" type="pres">
      <dgm:prSet presAssocID="{B9AC1CFA-5D1D-0143-92AD-D33E8AEB61CA}" presName="childNode" presStyleLbl="node1" presStyleIdx="9" presStyleCnt="12">
        <dgm:presLayoutVars>
          <dgm:bulletEnabled val="1"/>
        </dgm:presLayoutVars>
      </dgm:prSet>
      <dgm:spPr>
        <a:prstGeom prst="roundRect">
          <a:avLst>
            <a:gd name="adj" fmla="val 10000"/>
          </a:avLst>
        </a:prstGeom>
      </dgm:spPr>
    </dgm:pt>
    <dgm:pt modelId="{0A663128-FC19-274F-8A27-5DF8BFA9F5A8}" type="pres">
      <dgm:prSet presAssocID="{B9AC1CFA-5D1D-0143-92AD-D33E8AEB61CA}" presName="aSpace2" presStyleCnt="0"/>
      <dgm:spPr/>
    </dgm:pt>
    <dgm:pt modelId="{51BC602F-002A-C14D-9929-25C91889FFE1}" type="pres">
      <dgm:prSet presAssocID="{BAAD7AA5-30F1-284F-B36B-77B7EB546877}" presName="childNode" presStyleLbl="node1" presStyleIdx="10" presStyleCnt="12">
        <dgm:presLayoutVars>
          <dgm:bulletEnabled val="1"/>
        </dgm:presLayoutVars>
      </dgm:prSet>
      <dgm:spPr>
        <a:prstGeom prst="roundRect">
          <a:avLst>
            <a:gd name="adj" fmla="val 10000"/>
          </a:avLst>
        </a:prstGeom>
      </dgm:spPr>
    </dgm:pt>
    <dgm:pt modelId="{EF7B9CAC-FE11-C244-87A2-3365E37E8F9C}" type="pres">
      <dgm:prSet presAssocID="{BAAD7AA5-30F1-284F-B36B-77B7EB546877}" presName="aSpace2" presStyleCnt="0"/>
      <dgm:spPr/>
    </dgm:pt>
    <dgm:pt modelId="{5BA897B5-AC57-994D-A354-089D817A2D91}" type="pres">
      <dgm:prSet presAssocID="{7648BC3C-545F-D14E-8B40-62CDC98B3DEC}" presName="childNode" presStyleLbl="node1" presStyleIdx="11" presStyleCnt="12">
        <dgm:presLayoutVars>
          <dgm:bulletEnabled val="1"/>
        </dgm:presLayoutVars>
      </dgm:prSet>
      <dgm:spPr>
        <a:prstGeom prst="roundRect">
          <a:avLst>
            <a:gd name="adj" fmla="val 10000"/>
          </a:avLst>
        </a:prstGeom>
      </dgm:spPr>
    </dgm:pt>
  </dgm:ptLst>
  <dgm:cxnLst>
    <dgm:cxn modelId="{74D80E00-5ADD-A443-989E-466C0FE2EE30}" srcId="{96353D9A-60FC-6847-8A47-8366E53C6679}" destId="{B4EAA155-977A-3149-88F9-BD60719BD377}" srcOrd="0" destOrd="0" parTransId="{7236090E-0C8A-4942-B9BB-6E6DA79009C7}" sibTransId="{8DD33422-AB0F-EC42-83F1-E3E5AC1BC0BE}"/>
    <dgm:cxn modelId="{67F33A03-26CB-45E7-BFC4-0CA26E5E6245}" type="presOf" srcId="{B9B68FB8-7D25-7042-9122-831B0CAE3760}" destId="{171F3B12-787A-3446-9BA8-48952E633A4A}" srcOrd="0" destOrd="0" presId="urn:microsoft.com/office/officeart/2005/8/layout/lProcess2"/>
    <dgm:cxn modelId="{74308204-5A58-4219-A262-15E2B443C570}" type="presOf" srcId="{43D0E715-0EE1-8C49-A789-F4C6F1051AF1}" destId="{26C8A919-D6E0-BC47-9505-99014D8FC12C}" srcOrd="1" destOrd="0" presId="urn:microsoft.com/office/officeart/2005/8/layout/lProcess2"/>
    <dgm:cxn modelId="{09FCB618-C4A4-724E-A3C9-78E0C34C73C0}" srcId="{15D2C164-47ED-E545-A334-C36BDC4BCBAA}" destId="{B9B68FB8-7D25-7042-9122-831B0CAE3760}" srcOrd="0" destOrd="0" parTransId="{D866A30F-B59D-D64F-AA1B-AAA4B4CF050E}" sibTransId="{F270E7FC-7F41-7C47-9D77-1F250D851CC0}"/>
    <dgm:cxn modelId="{F9752826-2928-364D-A10D-426A521DEF9A}" srcId="{43D0E715-0EE1-8C49-A789-F4C6F1051AF1}" destId="{7648BC3C-545F-D14E-8B40-62CDC98B3DEC}" srcOrd="3" destOrd="0" parTransId="{5AAA2522-0D58-1046-9EDE-85CB0DB29B32}" sibTransId="{7688B9E6-E4A1-7D4E-9093-AC989498E3F6}"/>
    <dgm:cxn modelId="{DFFD4729-AB53-4146-94A5-B88F03E03F0F}" type="presOf" srcId="{963CCACE-ECBD-744B-B660-6D4DB0B451B0}" destId="{E74987F1-5DB3-4B4D-A9D7-B088F455A065}" srcOrd="0" destOrd="0" presId="urn:microsoft.com/office/officeart/2005/8/layout/lProcess2"/>
    <dgm:cxn modelId="{8CEC842C-3DFD-47D8-835A-92F2B73BA8C7}" type="presOf" srcId="{B9AC1CFA-5D1D-0143-92AD-D33E8AEB61CA}" destId="{250CC31B-2FB2-7B43-8B48-B6270D571941}" srcOrd="0" destOrd="0" presId="urn:microsoft.com/office/officeart/2005/8/layout/lProcess2"/>
    <dgm:cxn modelId="{623BEA36-E54B-47D0-9031-E785EE302CA8}" type="presOf" srcId="{13C1FFA9-4820-E248-9A6F-FC25EA8DD2C9}" destId="{07A5B72E-EA1E-1B40-BAE8-FC3D78694F7D}" srcOrd="0" destOrd="0" presId="urn:microsoft.com/office/officeart/2005/8/layout/lProcess2"/>
    <dgm:cxn modelId="{E8DB865C-ECEC-4347-BDDD-42CFF3B6FFF0}" type="presOf" srcId="{B4EAA155-977A-3149-88F9-BD60719BD377}" destId="{4BEB4BCD-CDDE-456B-8373-D19513A8BD9F}" srcOrd="0" destOrd="0" presId="urn:microsoft.com/office/officeart/2005/8/layout/lProcess2"/>
    <dgm:cxn modelId="{0D7AB845-FC7E-C44A-8B33-8AEB91B5304F}" srcId="{15D2C164-47ED-E545-A334-C36BDC4BCBAA}" destId="{68B47209-0774-FF47-9486-ECB724681373}" srcOrd="3" destOrd="0" parTransId="{02634E8B-1AB8-A542-B043-A7EB679707AF}" sibTransId="{3E2F4955-9F85-F54C-9F3C-52ADF4A4E1BE}"/>
    <dgm:cxn modelId="{C24F7547-273B-4099-A603-67455149B816}" type="presOf" srcId="{68B47209-0774-FF47-9486-ECB724681373}" destId="{F3EB63BA-1C5F-2B4F-9A78-9B63A2BDD107}" srcOrd="0" destOrd="0" presId="urn:microsoft.com/office/officeart/2005/8/layout/lProcess2"/>
    <dgm:cxn modelId="{72D4EC47-06A2-614E-A7C4-61DE30707CE6}" srcId="{43D0E715-0EE1-8C49-A789-F4C6F1051AF1}" destId="{B9AC1CFA-5D1D-0143-92AD-D33E8AEB61CA}" srcOrd="1" destOrd="0" parTransId="{131BBB51-CF6E-294A-AB0C-A324E2C8D9C7}" sibTransId="{7AAA2598-D9A8-BA4B-A53C-950B60141202}"/>
    <dgm:cxn modelId="{71F03A4D-FDFA-B641-991C-85BC60318005}" srcId="{15D2C164-47ED-E545-A334-C36BDC4BCBAA}" destId="{3D7947C1-A103-D349-A6CE-2BB4B1646180}" srcOrd="2" destOrd="0" parTransId="{BE126002-431A-094E-B704-294752BDCA39}" sibTransId="{CB94B51D-9C59-4D4E-A636-49C5956B34EA}"/>
    <dgm:cxn modelId="{A460C66F-67EF-F049-AF86-5EA4BFCB80D0}" srcId="{96353D9A-60FC-6847-8A47-8366E53C6679}" destId="{15D2C164-47ED-E545-A334-C36BDC4BCBAA}" srcOrd="1" destOrd="0" parTransId="{8ECCFF69-6FF4-654C-95E4-77D6CB7BD2CF}" sibTransId="{5A8D151F-C226-E443-AEB5-AC31BCE0030F}"/>
    <dgm:cxn modelId="{1B6C0D52-F3DE-4B8B-A011-D3D903063964}" type="presOf" srcId="{7648BC3C-545F-D14E-8B40-62CDC98B3DEC}" destId="{5BA897B5-AC57-994D-A354-089D817A2D91}" srcOrd="0" destOrd="0" presId="urn:microsoft.com/office/officeart/2005/8/layout/lProcess2"/>
    <dgm:cxn modelId="{2C91FF76-C1CF-7A43-844F-C2A91C36EC08}" srcId="{43D0E715-0EE1-8C49-A789-F4C6F1051AF1}" destId="{BAAD7AA5-30F1-284F-B36B-77B7EB546877}" srcOrd="2" destOrd="0" parTransId="{A25C937F-3C4D-9B47-8890-640AC9D2791E}" sibTransId="{E580D540-6288-A540-90F5-1659F2FF6728}"/>
    <dgm:cxn modelId="{0D212280-6343-43BA-888F-E08CC1A352E2}" type="presOf" srcId="{B4EAA155-977A-3149-88F9-BD60719BD377}" destId="{810FEC73-0841-40FB-9761-8B550CFFEA87}" srcOrd="1" destOrd="0" presId="urn:microsoft.com/office/officeart/2005/8/layout/lProcess2"/>
    <dgm:cxn modelId="{D3FCB189-596E-4B25-AF5C-C7403AFFC906}" type="presOf" srcId="{6957750B-9CEC-D34B-8200-B15B226A6FA1}" destId="{C690D959-6317-5740-9C07-D9AAC2B2E198}" srcOrd="0" destOrd="0" presId="urn:microsoft.com/office/officeart/2005/8/layout/lProcess2"/>
    <dgm:cxn modelId="{606687A0-353D-2144-93B6-AF47A0C39EAE}" srcId="{B4EAA155-977A-3149-88F9-BD60719BD377}" destId="{13C1FFA9-4820-E248-9A6F-FC25EA8DD2C9}" srcOrd="2" destOrd="0" parTransId="{9047E7E8-7DD2-2443-90AC-16796D1A50DC}" sibTransId="{507593A3-5C87-4C4F-86A0-971FE25F5B5E}"/>
    <dgm:cxn modelId="{B0E889A0-37AE-4F90-9D05-8DF0C09E2A40}" type="presOf" srcId="{6D4EEDBF-7A3A-C94B-A73A-AB7BF375068F}" destId="{0FD83C06-0514-5C43-9326-6064C2B6C237}" srcOrd="0" destOrd="0" presId="urn:microsoft.com/office/officeart/2005/8/layout/lProcess2"/>
    <dgm:cxn modelId="{D2089DA2-5A46-F347-AE91-57FC3EAB40B6}" srcId="{15D2C164-47ED-E545-A334-C36BDC4BCBAA}" destId="{6D4EEDBF-7A3A-C94B-A73A-AB7BF375068F}" srcOrd="1" destOrd="0" parTransId="{6DEA9C49-2F41-7743-9BB5-3F5D5E189E0C}" sibTransId="{B0719F7B-24E3-8D47-8085-6A139AA5D405}"/>
    <dgm:cxn modelId="{514CEBAC-7451-1E46-909D-983B8007C9E4}" srcId="{43D0E715-0EE1-8C49-A789-F4C6F1051AF1}" destId="{963CCACE-ECBD-744B-B660-6D4DB0B451B0}" srcOrd="0" destOrd="0" parTransId="{0A61C447-A2C8-224C-9276-DA57E41674D3}" sibTransId="{5FB59410-F5BA-9340-8148-ED3E34A473CE}"/>
    <dgm:cxn modelId="{9EEA0AB6-75F1-4352-A6BC-45D75AF54477}" type="presOf" srcId="{43D0E715-0EE1-8C49-A789-F4C6F1051AF1}" destId="{A82DB7A9-2EC8-CC4E-922E-1C4CB9599524}" srcOrd="0" destOrd="0" presId="urn:microsoft.com/office/officeart/2005/8/layout/lProcess2"/>
    <dgm:cxn modelId="{C8E13ABB-9835-4AE1-89B7-63E3AC3B6F63}" type="presOf" srcId="{15D2C164-47ED-E545-A334-C36BDC4BCBAA}" destId="{B7A832F3-C5B2-334C-ADDA-22B7D4532B05}" srcOrd="0" destOrd="0" presId="urn:microsoft.com/office/officeart/2005/8/layout/lProcess2"/>
    <dgm:cxn modelId="{25CA3DBF-CDA4-4034-A696-8F97E517CE0C}" type="presOf" srcId="{3D7947C1-A103-D349-A6CE-2BB4B1646180}" destId="{2E898071-FDEC-AE4B-8C01-2E43B61474E5}" srcOrd="0" destOrd="0" presId="urn:microsoft.com/office/officeart/2005/8/layout/lProcess2"/>
    <dgm:cxn modelId="{21E18AC4-AF55-B044-862D-39367D10A8AE}" srcId="{B4EAA155-977A-3149-88F9-BD60719BD377}" destId="{AAFE99F3-288F-C140-A6AC-475990E5B87D}" srcOrd="3" destOrd="0" parTransId="{53BB6369-DBD9-2E40-8F37-CB80EDD8C65A}" sibTransId="{B013DFDD-302F-744C-B623-C9479306B53F}"/>
    <dgm:cxn modelId="{E61C4BC7-23B3-445D-A1BD-29181FC43787}" type="presOf" srcId="{04AC004B-EC42-5148-BA25-F150B60C9C5C}" destId="{8058026F-A3DD-CF4F-92B2-3DB77768AD6A}" srcOrd="0" destOrd="0" presId="urn:microsoft.com/office/officeart/2005/8/layout/lProcess2"/>
    <dgm:cxn modelId="{879021CF-C955-4817-BDE5-A6ECB41363CF}" type="presOf" srcId="{AAFE99F3-288F-C140-A6AC-475990E5B87D}" destId="{9BE18342-B54B-4D41-94C1-2C0DF4940BA9}" srcOrd="0" destOrd="0" presId="urn:microsoft.com/office/officeart/2005/8/layout/lProcess2"/>
    <dgm:cxn modelId="{02C5E1D2-BEE1-40CE-A359-B7D95B92F3FC}" type="presOf" srcId="{15D2C164-47ED-E545-A334-C36BDC4BCBAA}" destId="{754DCD0C-B121-4C47-BF52-F489058682A8}" srcOrd="1" destOrd="0" presId="urn:microsoft.com/office/officeart/2005/8/layout/lProcess2"/>
    <dgm:cxn modelId="{2E50B5D9-A75C-0E48-97E6-A06CF062FA96}" srcId="{B4EAA155-977A-3149-88F9-BD60719BD377}" destId="{6957750B-9CEC-D34B-8200-B15B226A6FA1}" srcOrd="0" destOrd="0" parTransId="{57D919FF-0031-7D48-9BD0-98F35A10B393}" sibTransId="{F6CDAA9A-E343-9F48-833E-53B5AEB5FB0F}"/>
    <dgm:cxn modelId="{174789E2-42B2-A048-BA19-E7E11718A951}" srcId="{B4EAA155-977A-3149-88F9-BD60719BD377}" destId="{04AC004B-EC42-5148-BA25-F150B60C9C5C}" srcOrd="1" destOrd="0" parTransId="{64F93DE7-F0C7-F945-BC3A-0963CCA6AE03}" sibTransId="{0DAA2BF0-9350-5941-AC78-88A40B412CC8}"/>
    <dgm:cxn modelId="{6A28DDF1-D7C4-4FE9-BE32-A3DD39B3E5C9}" type="presOf" srcId="{BAAD7AA5-30F1-284F-B36B-77B7EB546877}" destId="{51BC602F-002A-C14D-9929-25C91889FFE1}" srcOrd="0" destOrd="0" presId="urn:microsoft.com/office/officeart/2005/8/layout/lProcess2"/>
    <dgm:cxn modelId="{C2BB83F4-83C9-6E48-A63D-EB31629C0950}" srcId="{96353D9A-60FC-6847-8A47-8366E53C6679}" destId="{43D0E715-0EE1-8C49-A789-F4C6F1051AF1}" srcOrd="2" destOrd="0" parTransId="{0B28744E-9080-1543-9BFE-8DE7092BFE04}" sibTransId="{6939CEC7-AFD6-1E4B-8BC6-BE7F9D4E434B}"/>
    <dgm:cxn modelId="{4A6D64F6-2A8D-4718-B690-CD44CC139E13}" type="presOf" srcId="{96353D9A-60FC-6847-8A47-8366E53C6679}" destId="{11AEA019-9CFD-244F-88B5-B9310AA0D53D}" srcOrd="0" destOrd="0" presId="urn:microsoft.com/office/officeart/2005/8/layout/lProcess2"/>
    <dgm:cxn modelId="{ECA691B5-526E-4C7A-8362-A424BF0A9BA5}" type="presParOf" srcId="{11AEA019-9CFD-244F-88B5-B9310AA0D53D}" destId="{2E5E5161-D083-4AB5-93F3-2E6E7B0027CD}" srcOrd="0" destOrd="0" presId="urn:microsoft.com/office/officeart/2005/8/layout/lProcess2"/>
    <dgm:cxn modelId="{2E586C50-43E6-42B3-8914-213337014A1A}" type="presParOf" srcId="{2E5E5161-D083-4AB5-93F3-2E6E7B0027CD}" destId="{4BEB4BCD-CDDE-456B-8373-D19513A8BD9F}" srcOrd="0" destOrd="0" presId="urn:microsoft.com/office/officeart/2005/8/layout/lProcess2"/>
    <dgm:cxn modelId="{25A2AB7C-E1CB-40D6-A8DE-D28F20BCB2BE}" type="presParOf" srcId="{2E5E5161-D083-4AB5-93F3-2E6E7B0027CD}" destId="{810FEC73-0841-40FB-9761-8B550CFFEA87}" srcOrd="1" destOrd="0" presId="urn:microsoft.com/office/officeart/2005/8/layout/lProcess2"/>
    <dgm:cxn modelId="{69140FBE-A614-446E-AB2A-63F10E7FCD59}" type="presParOf" srcId="{2E5E5161-D083-4AB5-93F3-2E6E7B0027CD}" destId="{9F84ADC3-F18D-4D39-AC64-2F2BAD62FB43}" srcOrd="2" destOrd="0" presId="urn:microsoft.com/office/officeart/2005/8/layout/lProcess2"/>
    <dgm:cxn modelId="{646287FF-27CC-4AF3-A5A6-68393C8321A2}" type="presParOf" srcId="{9F84ADC3-F18D-4D39-AC64-2F2BAD62FB43}" destId="{7A368A8C-E51F-45D4-AAA4-6D10AA13D928}" srcOrd="0" destOrd="0" presId="urn:microsoft.com/office/officeart/2005/8/layout/lProcess2"/>
    <dgm:cxn modelId="{9CEFC602-8F6B-4DA1-A863-6F9D6D46FBD8}" type="presParOf" srcId="{7A368A8C-E51F-45D4-AAA4-6D10AA13D928}" destId="{C690D959-6317-5740-9C07-D9AAC2B2E198}" srcOrd="0" destOrd="0" presId="urn:microsoft.com/office/officeart/2005/8/layout/lProcess2"/>
    <dgm:cxn modelId="{44421A11-8FB7-4E69-A1F5-C85143A7278C}" type="presParOf" srcId="{7A368A8C-E51F-45D4-AAA4-6D10AA13D928}" destId="{0BD78196-3BF0-F747-9028-79719DE4FE25}" srcOrd="1" destOrd="0" presId="urn:microsoft.com/office/officeart/2005/8/layout/lProcess2"/>
    <dgm:cxn modelId="{32EF3B4E-7985-45A0-8562-AE62533B115E}" type="presParOf" srcId="{7A368A8C-E51F-45D4-AAA4-6D10AA13D928}" destId="{8058026F-A3DD-CF4F-92B2-3DB77768AD6A}" srcOrd="2" destOrd="0" presId="urn:microsoft.com/office/officeart/2005/8/layout/lProcess2"/>
    <dgm:cxn modelId="{A107838A-D281-44BA-AFAF-C9C6ED7AACC0}" type="presParOf" srcId="{7A368A8C-E51F-45D4-AAA4-6D10AA13D928}" destId="{5F4F5B91-E4C2-824D-9B54-411CE5041C0D}" srcOrd="3" destOrd="0" presId="urn:microsoft.com/office/officeart/2005/8/layout/lProcess2"/>
    <dgm:cxn modelId="{F33E3161-E500-49AE-915B-B21846333FF9}" type="presParOf" srcId="{7A368A8C-E51F-45D4-AAA4-6D10AA13D928}" destId="{07A5B72E-EA1E-1B40-BAE8-FC3D78694F7D}" srcOrd="4" destOrd="0" presId="urn:microsoft.com/office/officeart/2005/8/layout/lProcess2"/>
    <dgm:cxn modelId="{EC048878-9FE8-4306-AB2E-20EE6747B8A4}" type="presParOf" srcId="{7A368A8C-E51F-45D4-AAA4-6D10AA13D928}" destId="{70D67D1D-8889-FB4F-9D06-383640A7AC1A}" srcOrd="5" destOrd="0" presId="urn:microsoft.com/office/officeart/2005/8/layout/lProcess2"/>
    <dgm:cxn modelId="{745784BC-558A-4009-AB62-2938A2E5C59B}" type="presParOf" srcId="{7A368A8C-E51F-45D4-AAA4-6D10AA13D928}" destId="{9BE18342-B54B-4D41-94C1-2C0DF4940BA9}" srcOrd="6" destOrd="0" presId="urn:microsoft.com/office/officeart/2005/8/layout/lProcess2"/>
    <dgm:cxn modelId="{619D3AE2-CD5C-48F0-8624-EAADA7AE589E}" type="presParOf" srcId="{11AEA019-9CFD-244F-88B5-B9310AA0D53D}" destId="{7A837D16-9E64-41ED-9974-8D4BFF7CA86D}" srcOrd="1" destOrd="0" presId="urn:microsoft.com/office/officeart/2005/8/layout/lProcess2"/>
    <dgm:cxn modelId="{26706E25-22DA-4F27-8D90-3EFF7B29D8BE}" type="presParOf" srcId="{11AEA019-9CFD-244F-88B5-B9310AA0D53D}" destId="{C1B11A49-A41B-DC4C-A641-F57D93F23893}" srcOrd="2" destOrd="0" presId="urn:microsoft.com/office/officeart/2005/8/layout/lProcess2"/>
    <dgm:cxn modelId="{520CC254-7937-430E-B78A-1B599B2C2C0D}" type="presParOf" srcId="{C1B11A49-A41B-DC4C-A641-F57D93F23893}" destId="{B7A832F3-C5B2-334C-ADDA-22B7D4532B05}" srcOrd="0" destOrd="0" presId="urn:microsoft.com/office/officeart/2005/8/layout/lProcess2"/>
    <dgm:cxn modelId="{35F09D66-5AE9-4782-8EED-3F008D07ECB2}" type="presParOf" srcId="{C1B11A49-A41B-DC4C-A641-F57D93F23893}" destId="{754DCD0C-B121-4C47-BF52-F489058682A8}" srcOrd="1" destOrd="0" presId="urn:microsoft.com/office/officeart/2005/8/layout/lProcess2"/>
    <dgm:cxn modelId="{AD7F7F6D-4967-40CB-9272-E9B9A388325C}" type="presParOf" srcId="{C1B11A49-A41B-DC4C-A641-F57D93F23893}" destId="{DD2658D6-3A76-8D45-A0FF-7A827D40766F}" srcOrd="2" destOrd="0" presId="urn:microsoft.com/office/officeart/2005/8/layout/lProcess2"/>
    <dgm:cxn modelId="{30F0636A-CE84-4205-A5C1-A0CFDA758340}" type="presParOf" srcId="{DD2658D6-3A76-8D45-A0FF-7A827D40766F}" destId="{EC728B7E-B0D1-B24F-B949-E0D73DB6ACEF}" srcOrd="0" destOrd="0" presId="urn:microsoft.com/office/officeart/2005/8/layout/lProcess2"/>
    <dgm:cxn modelId="{18028AE1-A95D-4E5D-AA0D-62DE43C4D042}" type="presParOf" srcId="{EC728B7E-B0D1-B24F-B949-E0D73DB6ACEF}" destId="{171F3B12-787A-3446-9BA8-48952E633A4A}" srcOrd="0" destOrd="0" presId="urn:microsoft.com/office/officeart/2005/8/layout/lProcess2"/>
    <dgm:cxn modelId="{ABBA5738-8F3E-44CB-9D80-5E74CCCEE4C9}" type="presParOf" srcId="{EC728B7E-B0D1-B24F-B949-E0D73DB6ACEF}" destId="{E2B486CA-0F71-144D-83D8-AF4514D5B739}" srcOrd="1" destOrd="0" presId="urn:microsoft.com/office/officeart/2005/8/layout/lProcess2"/>
    <dgm:cxn modelId="{DBAC4446-10EB-4500-9A5B-F7C14D06F606}" type="presParOf" srcId="{EC728B7E-B0D1-B24F-B949-E0D73DB6ACEF}" destId="{0FD83C06-0514-5C43-9326-6064C2B6C237}" srcOrd="2" destOrd="0" presId="urn:microsoft.com/office/officeart/2005/8/layout/lProcess2"/>
    <dgm:cxn modelId="{9202F4D8-8465-40F6-837B-C9BC30B90B1D}" type="presParOf" srcId="{EC728B7E-B0D1-B24F-B949-E0D73DB6ACEF}" destId="{91D4DB44-A456-2441-8A6F-8D9D45329328}" srcOrd="3" destOrd="0" presId="urn:microsoft.com/office/officeart/2005/8/layout/lProcess2"/>
    <dgm:cxn modelId="{5A9143D5-575A-4DDC-95C0-B57DFD598AEC}" type="presParOf" srcId="{EC728B7E-B0D1-B24F-B949-E0D73DB6ACEF}" destId="{2E898071-FDEC-AE4B-8C01-2E43B61474E5}" srcOrd="4" destOrd="0" presId="urn:microsoft.com/office/officeart/2005/8/layout/lProcess2"/>
    <dgm:cxn modelId="{CECBBB34-4C9C-4AC7-9303-E58A4B0E6CBA}" type="presParOf" srcId="{EC728B7E-B0D1-B24F-B949-E0D73DB6ACEF}" destId="{C3BE2B6E-E762-4E49-A4F7-32E71328F029}" srcOrd="5" destOrd="0" presId="urn:microsoft.com/office/officeart/2005/8/layout/lProcess2"/>
    <dgm:cxn modelId="{D1AB4ABD-D067-4ACA-AF0C-B5F885567161}" type="presParOf" srcId="{EC728B7E-B0D1-B24F-B949-E0D73DB6ACEF}" destId="{F3EB63BA-1C5F-2B4F-9A78-9B63A2BDD107}" srcOrd="6" destOrd="0" presId="urn:microsoft.com/office/officeart/2005/8/layout/lProcess2"/>
    <dgm:cxn modelId="{88BFE684-152C-4DEE-9BD9-2803FBCAC942}" type="presParOf" srcId="{11AEA019-9CFD-244F-88B5-B9310AA0D53D}" destId="{021CC918-51FA-954E-9865-D406A94B44EA}" srcOrd="3" destOrd="0" presId="urn:microsoft.com/office/officeart/2005/8/layout/lProcess2"/>
    <dgm:cxn modelId="{246F3E94-082C-4A9A-A0F0-DF56CFE39A08}" type="presParOf" srcId="{11AEA019-9CFD-244F-88B5-B9310AA0D53D}" destId="{EBFD50A4-F244-0148-B84E-3447B3558805}" srcOrd="4" destOrd="0" presId="urn:microsoft.com/office/officeart/2005/8/layout/lProcess2"/>
    <dgm:cxn modelId="{CAC1430C-BBCE-4268-AF61-75059D9DFF3E}" type="presParOf" srcId="{EBFD50A4-F244-0148-B84E-3447B3558805}" destId="{A82DB7A9-2EC8-CC4E-922E-1C4CB9599524}" srcOrd="0" destOrd="0" presId="urn:microsoft.com/office/officeart/2005/8/layout/lProcess2"/>
    <dgm:cxn modelId="{E1D017D5-11B5-4DFC-9AFC-D47A75B44D99}" type="presParOf" srcId="{EBFD50A4-F244-0148-B84E-3447B3558805}" destId="{26C8A919-D6E0-BC47-9505-99014D8FC12C}" srcOrd="1" destOrd="0" presId="urn:microsoft.com/office/officeart/2005/8/layout/lProcess2"/>
    <dgm:cxn modelId="{46D562F7-B112-44EC-9D9F-43B8AC3C9E9C}" type="presParOf" srcId="{EBFD50A4-F244-0148-B84E-3447B3558805}" destId="{F9671291-FC9B-4840-9510-813E70EC70D9}" srcOrd="2" destOrd="0" presId="urn:microsoft.com/office/officeart/2005/8/layout/lProcess2"/>
    <dgm:cxn modelId="{F592AF4F-43B5-4F1E-B53E-C4F21A2C7198}" type="presParOf" srcId="{F9671291-FC9B-4840-9510-813E70EC70D9}" destId="{878A977D-9C64-F54F-A884-381B23E8BD66}" srcOrd="0" destOrd="0" presId="urn:microsoft.com/office/officeart/2005/8/layout/lProcess2"/>
    <dgm:cxn modelId="{CEDDA0E7-1E5F-45AE-B140-62DFB4C7AB72}" type="presParOf" srcId="{878A977D-9C64-F54F-A884-381B23E8BD66}" destId="{E74987F1-5DB3-4B4D-A9D7-B088F455A065}" srcOrd="0" destOrd="0" presId="urn:microsoft.com/office/officeart/2005/8/layout/lProcess2"/>
    <dgm:cxn modelId="{F8812017-5CA2-4E08-8013-02A6A385336C}" type="presParOf" srcId="{878A977D-9C64-F54F-A884-381B23E8BD66}" destId="{2CF00A9E-1912-FB49-9F73-5B109DC615B1}" srcOrd="1" destOrd="0" presId="urn:microsoft.com/office/officeart/2005/8/layout/lProcess2"/>
    <dgm:cxn modelId="{DDF3F599-466B-4ECC-8DEB-A95165F9BF9E}" type="presParOf" srcId="{878A977D-9C64-F54F-A884-381B23E8BD66}" destId="{250CC31B-2FB2-7B43-8B48-B6270D571941}" srcOrd="2" destOrd="0" presId="urn:microsoft.com/office/officeart/2005/8/layout/lProcess2"/>
    <dgm:cxn modelId="{248B2061-18E5-44E5-B4B9-0AA6E0537188}" type="presParOf" srcId="{878A977D-9C64-F54F-A884-381B23E8BD66}" destId="{0A663128-FC19-274F-8A27-5DF8BFA9F5A8}" srcOrd="3" destOrd="0" presId="urn:microsoft.com/office/officeart/2005/8/layout/lProcess2"/>
    <dgm:cxn modelId="{7A2AC983-A9CB-46B8-92CF-6DD738434F75}" type="presParOf" srcId="{878A977D-9C64-F54F-A884-381B23E8BD66}" destId="{51BC602F-002A-C14D-9929-25C91889FFE1}" srcOrd="4" destOrd="0" presId="urn:microsoft.com/office/officeart/2005/8/layout/lProcess2"/>
    <dgm:cxn modelId="{0D385E65-4565-4795-BA80-DEA370E7C2E6}" type="presParOf" srcId="{878A977D-9C64-F54F-A884-381B23E8BD66}" destId="{EF7B9CAC-FE11-C244-87A2-3365E37E8F9C}" srcOrd="5" destOrd="0" presId="urn:microsoft.com/office/officeart/2005/8/layout/lProcess2"/>
    <dgm:cxn modelId="{8934C9EB-C8F4-4A3F-BEAE-450D57468E2C}" type="presParOf" srcId="{878A977D-9C64-F54F-A884-381B23E8BD66}" destId="{5BA897B5-AC57-994D-A354-089D817A2D91}"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B4BCD-CDDE-456B-8373-D19513A8BD9F}">
      <dsp:nvSpPr>
        <dsp:cNvPr id="0" name=""/>
        <dsp:cNvSpPr/>
      </dsp:nvSpPr>
      <dsp:spPr>
        <a:xfrm>
          <a:off x="1004" y="0"/>
          <a:ext cx="2611933" cy="4572000"/>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C0504D">
                  <a:lumMod val="75000"/>
                </a:srgbClr>
              </a:solidFill>
              <a:latin typeface="Cambria"/>
              <a:ea typeface="+mn-ea"/>
              <a:cs typeface="+mn-cs"/>
            </a:rPr>
            <a:t>BOG</a:t>
          </a:r>
          <a:r>
            <a:rPr lang="en-US" sz="3900" kern="1200" baseline="0" dirty="0">
              <a:solidFill>
                <a:srgbClr val="C0504D">
                  <a:lumMod val="75000"/>
                </a:srgbClr>
              </a:solidFill>
              <a:latin typeface="Cambria"/>
              <a:ea typeface="+mn-ea"/>
              <a:cs typeface="+mn-cs"/>
            </a:rPr>
            <a:t> leaders</a:t>
          </a:r>
          <a:endParaRPr lang="en-US" sz="3900" kern="1200" dirty="0">
            <a:solidFill>
              <a:srgbClr val="C0504D">
                <a:lumMod val="75000"/>
              </a:srgbClr>
            </a:solidFill>
            <a:latin typeface="Cambria"/>
            <a:ea typeface="+mn-ea"/>
            <a:cs typeface="+mn-cs"/>
          </a:endParaRPr>
        </a:p>
      </dsp:txBody>
      <dsp:txXfrm>
        <a:off x="1004" y="0"/>
        <a:ext cx="2611933" cy="1371600"/>
      </dsp:txXfrm>
    </dsp:sp>
    <dsp:sp modelId="{C690D959-6317-5740-9C07-D9AAC2B2E198}">
      <dsp:nvSpPr>
        <dsp:cNvPr id="0" name=""/>
        <dsp:cNvSpPr/>
      </dsp:nvSpPr>
      <dsp:spPr>
        <a:xfrm>
          <a:off x="262197" y="1371711"/>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C0504D">
                <a:lumMod val="75000"/>
              </a:srgbClr>
            </a:solidFill>
            <a:latin typeface="Cambria"/>
            <a:ea typeface="+mn-ea"/>
            <a:cs typeface="+mn-cs"/>
          </a:endParaRPr>
        </a:p>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Know state</a:t>
          </a:r>
          <a:r>
            <a:rPr lang="en-US" sz="1100" kern="1200" baseline="0" dirty="0">
              <a:solidFill>
                <a:srgbClr val="C0504D">
                  <a:lumMod val="75000"/>
                </a:srgbClr>
              </a:solidFill>
              <a:latin typeface="Cambria"/>
              <a:ea typeface="+mn-ea"/>
              <a:cs typeface="+mn-cs"/>
            </a:rPr>
            <a:t> and national reps</a:t>
          </a:r>
        </a:p>
        <a:p>
          <a:pPr marL="0" lvl="0" indent="0" algn="ctr" defTabSz="488950">
            <a:lnSpc>
              <a:spcPct val="90000"/>
            </a:lnSpc>
            <a:spcBef>
              <a:spcPct val="0"/>
            </a:spcBef>
            <a:spcAft>
              <a:spcPct val="35000"/>
            </a:spcAft>
            <a:buNone/>
          </a:pPr>
          <a:endParaRPr lang="en-US" sz="1100" kern="1200" dirty="0">
            <a:solidFill>
              <a:sysClr val="window" lastClr="FFFFFF"/>
            </a:solidFill>
            <a:latin typeface="Cambria"/>
            <a:ea typeface="+mn-ea"/>
            <a:cs typeface="+mn-cs"/>
          </a:endParaRPr>
        </a:p>
      </dsp:txBody>
      <dsp:txXfrm>
        <a:off x="281705" y="1391219"/>
        <a:ext cx="2050530" cy="627027"/>
      </dsp:txXfrm>
    </dsp:sp>
    <dsp:sp modelId="{8058026F-A3DD-CF4F-92B2-3DB77768AD6A}">
      <dsp:nvSpPr>
        <dsp:cNvPr id="0" name=""/>
        <dsp:cNvSpPr/>
      </dsp:nvSpPr>
      <dsp:spPr>
        <a:xfrm>
          <a:off x="262197" y="2140222"/>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ENT advocacy network</a:t>
          </a:r>
        </a:p>
      </dsp:txBody>
      <dsp:txXfrm>
        <a:off x="281705" y="2159730"/>
        <a:ext cx="2050530" cy="627027"/>
      </dsp:txXfrm>
    </dsp:sp>
    <dsp:sp modelId="{07A5B72E-EA1E-1B40-BAE8-FC3D78694F7D}">
      <dsp:nvSpPr>
        <dsp:cNvPr id="0" name=""/>
        <dsp:cNvSpPr/>
      </dsp:nvSpPr>
      <dsp:spPr>
        <a:xfrm>
          <a:off x="262197" y="2908734"/>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Project 535</a:t>
          </a:r>
        </a:p>
      </dsp:txBody>
      <dsp:txXfrm>
        <a:off x="281705" y="2928242"/>
        <a:ext cx="2050530" cy="627027"/>
      </dsp:txXfrm>
    </dsp:sp>
    <dsp:sp modelId="{9BE18342-B54B-4D41-94C1-2C0DF4940BA9}">
      <dsp:nvSpPr>
        <dsp:cNvPr id="0" name=""/>
        <dsp:cNvSpPr/>
      </dsp:nvSpPr>
      <dsp:spPr>
        <a:xfrm>
          <a:off x="262197" y="3677245"/>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State Trackers</a:t>
          </a:r>
        </a:p>
      </dsp:txBody>
      <dsp:txXfrm>
        <a:off x="281705" y="3696753"/>
        <a:ext cx="2050530" cy="627027"/>
      </dsp:txXfrm>
    </dsp:sp>
    <dsp:sp modelId="{B7A832F3-C5B2-334C-ADDA-22B7D4532B05}">
      <dsp:nvSpPr>
        <dsp:cNvPr id="0" name=""/>
        <dsp:cNvSpPr/>
      </dsp:nvSpPr>
      <dsp:spPr>
        <a:xfrm>
          <a:off x="2808833" y="0"/>
          <a:ext cx="2611933" cy="4572000"/>
        </a:xfrm>
        <a:prstGeom prst="roundRect">
          <a:avLst>
            <a:gd name="adj" fmla="val 10000"/>
          </a:avLst>
        </a:prstGeom>
        <a:solidFill>
          <a:srgbClr val="4F81B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ysClr val="windowText" lastClr="000000">
                  <a:hueOff val="0"/>
                  <a:satOff val="0"/>
                  <a:lumOff val="0"/>
                  <a:alphaOff val="0"/>
                </a:sysClr>
              </a:solidFill>
              <a:latin typeface="Cambria"/>
              <a:ea typeface="+mn-ea"/>
              <a:cs typeface="+mn-cs"/>
            </a:rPr>
            <a:t>Advocate</a:t>
          </a:r>
        </a:p>
      </dsp:txBody>
      <dsp:txXfrm>
        <a:off x="2808833" y="0"/>
        <a:ext cx="2611933" cy="1371600"/>
      </dsp:txXfrm>
    </dsp:sp>
    <dsp:sp modelId="{171F3B12-787A-3446-9BA8-48952E633A4A}">
      <dsp:nvSpPr>
        <dsp:cNvPr id="0" name=""/>
        <dsp:cNvSpPr/>
      </dsp:nvSpPr>
      <dsp:spPr>
        <a:xfrm>
          <a:off x="3070026" y="1371711"/>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BOG spring</a:t>
          </a:r>
          <a:r>
            <a:rPr lang="en-US" sz="1100" kern="1200" baseline="0" dirty="0">
              <a:solidFill>
                <a:srgbClr val="C0504D">
                  <a:lumMod val="75000"/>
                </a:srgbClr>
              </a:solidFill>
              <a:latin typeface="Cambria"/>
              <a:ea typeface="+mn-ea"/>
              <a:cs typeface="+mn-cs"/>
            </a:rPr>
            <a:t> leadership meeting</a:t>
          </a:r>
          <a:endParaRPr lang="en-US" sz="1100" kern="1200" dirty="0">
            <a:solidFill>
              <a:srgbClr val="C0504D">
                <a:lumMod val="75000"/>
              </a:srgbClr>
            </a:solidFill>
            <a:latin typeface="Cambria"/>
            <a:ea typeface="+mn-ea"/>
            <a:cs typeface="+mn-cs"/>
          </a:endParaRPr>
        </a:p>
      </dsp:txBody>
      <dsp:txXfrm>
        <a:off x="3089534" y="1391219"/>
        <a:ext cx="2050530" cy="627027"/>
      </dsp:txXfrm>
    </dsp:sp>
    <dsp:sp modelId="{0FD83C06-0514-5C43-9326-6064C2B6C237}">
      <dsp:nvSpPr>
        <dsp:cNvPr id="0" name=""/>
        <dsp:cNvSpPr/>
      </dsp:nvSpPr>
      <dsp:spPr>
        <a:xfrm>
          <a:off x="3070026" y="2140222"/>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I-Go</a:t>
          </a:r>
          <a:r>
            <a:rPr lang="en-US" sz="1100" kern="1200" baseline="0" dirty="0">
              <a:solidFill>
                <a:srgbClr val="C0504D">
                  <a:lumMod val="75000"/>
                </a:srgbClr>
              </a:solidFill>
              <a:latin typeface="Cambria"/>
              <a:ea typeface="+mn-ea"/>
              <a:cs typeface="+mn-cs"/>
            </a:rPr>
            <a:t> in district visit with senators and representatives</a:t>
          </a:r>
          <a:endParaRPr lang="en-US" sz="1100" kern="1200" dirty="0">
            <a:solidFill>
              <a:srgbClr val="C0504D">
                <a:lumMod val="75000"/>
              </a:srgbClr>
            </a:solidFill>
            <a:latin typeface="Cambria"/>
            <a:ea typeface="+mn-ea"/>
            <a:cs typeface="+mn-cs"/>
          </a:endParaRPr>
        </a:p>
      </dsp:txBody>
      <dsp:txXfrm>
        <a:off x="3089534" y="2159730"/>
        <a:ext cx="2050530" cy="627027"/>
      </dsp:txXfrm>
    </dsp:sp>
    <dsp:sp modelId="{2E898071-FDEC-AE4B-8C01-2E43B61474E5}">
      <dsp:nvSpPr>
        <dsp:cNvPr id="0" name=""/>
        <dsp:cNvSpPr/>
      </dsp:nvSpPr>
      <dsp:spPr>
        <a:xfrm>
          <a:off x="3070026" y="2908734"/>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Follow action alerts and inform</a:t>
          </a:r>
          <a:r>
            <a:rPr lang="en-US" sz="1100" kern="1200" baseline="0" dirty="0">
              <a:solidFill>
                <a:srgbClr val="C0504D">
                  <a:lumMod val="75000"/>
                </a:srgbClr>
              </a:solidFill>
              <a:latin typeface="Cambria"/>
              <a:ea typeface="+mn-ea"/>
              <a:cs typeface="+mn-cs"/>
            </a:rPr>
            <a:t> reps</a:t>
          </a:r>
          <a:endParaRPr lang="en-US" sz="1100" kern="1200" dirty="0">
            <a:solidFill>
              <a:srgbClr val="C0504D">
                <a:lumMod val="75000"/>
              </a:srgbClr>
            </a:solidFill>
            <a:latin typeface="Cambria"/>
            <a:ea typeface="+mn-ea"/>
            <a:cs typeface="+mn-cs"/>
          </a:endParaRPr>
        </a:p>
      </dsp:txBody>
      <dsp:txXfrm>
        <a:off x="3089534" y="2928242"/>
        <a:ext cx="2050530" cy="627027"/>
      </dsp:txXfrm>
    </dsp:sp>
    <dsp:sp modelId="{F3EB63BA-1C5F-2B4F-9A78-9B63A2BDD107}">
      <dsp:nvSpPr>
        <dsp:cNvPr id="0" name=""/>
        <dsp:cNvSpPr/>
      </dsp:nvSpPr>
      <dsp:spPr>
        <a:xfrm>
          <a:off x="3070026" y="3677245"/>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BOG</a:t>
          </a:r>
          <a:r>
            <a:rPr lang="en-US" sz="1100" kern="1200" baseline="0" dirty="0">
              <a:solidFill>
                <a:srgbClr val="C0504D">
                  <a:lumMod val="75000"/>
                </a:srgbClr>
              </a:solidFill>
              <a:latin typeface="Cambria"/>
              <a:ea typeface="+mn-ea"/>
              <a:cs typeface="+mn-cs"/>
            </a:rPr>
            <a:t> legislative affairs committee</a:t>
          </a:r>
          <a:endParaRPr lang="en-US" sz="1100" kern="1200" dirty="0">
            <a:solidFill>
              <a:srgbClr val="C0504D">
                <a:lumMod val="75000"/>
              </a:srgbClr>
            </a:solidFill>
            <a:latin typeface="Cambria"/>
            <a:ea typeface="+mn-ea"/>
            <a:cs typeface="+mn-cs"/>
          </a:endParaRPr>
        </a:p>
      </dsp:txBody>
      <dsp:txXfrm>
        <a:off x="3089534" y="3696753"/>
        <a:ext cx="2050530" cy="627027"/>
      </dsp:txXfrm>
    </dsp:sp>
    <dsp:sp modelId="{A82DB7A9-2EC8-CC4E-922E-1C4CB9599524}">
      <dsp:nvSpPr>
        <dsp:cNvPr id="0" name=""/>
        <dsp:cNvSpPr/>
      </dsp:nvSpPr>
      <dsp:spPr>
        <a:xfrm>
          <a:off x="5616661" y="0"/>
          <a:ext cx="2611933" cy="4572000"/>
        </a:xfrm>
        <a:prstGeom prst="roundRect">
          <a:avLst>
            <a:gd name="adj" fmla="val 10000"/>
          </a:avLst>
        </a:prstGeom>
        <a:solidFill>
          <a:srgbClr val="4F81B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ysClr val="windowText" lastClr="000000">
                  <a:hueOff val="0"/>
                  <a:satOff val="0"/>
                  <a:lumOff val="0"/>
                  <a:alphaOff val="0"/>
                </a:sysClr>
              </a:solidFill>
              <a:latin typeface="Cambria"/>
              <a:ea typeface="+mn-ea"/>
              <a:cs typeface="+mn-cs"/>
            </a:rPr>
            <a:t>Expert</a:t>
          </a:r>
          <a:r>
            <a:rPr lang="en-US" sz="3900" kern="1200" baseline="0" dirty="0">
              <a:solidFill>
                <a:sysClr val="windowText" lastClr="000000">
                  <a:hueOff val="0"/>
                  <a:satOff val="0"/>
                  <a:lumOff val="0"/>
                  <a:alphaOff val="0"/>
                </a:sysClr>
              </a:solidFill>
              <a:latin typeface="Cambria"/>
              <a:ea typeface="+mn-ea"/>
              <a:cs typeface="+mn-cs"/>
            </a:rPr>
            <a:t> Source</a:t>
          </a:r>
          <a:endParaRPr lang="en-US" sz="3900" kern="1200" dirty="0">
            <a:solidFill>
              <a:sysClr val="windowText" lastClr="000000">
                <a:hueOff val="0"/>
                <a:satOff val="0"/>
                <a:lumOff val="0"/>
                <a:alphaOff val="0"/>
              </a:sysClr>
            </a:solidFill>
            <a:latin typeface="Cambria"/>
            <a:ea typeface="+mn-ea"/>
            <a:cs typeface="+mn-cs"/>
          </a:endParaRPr>
        </a:p>
      </dsp:txBody>
      <dsp:txXfrm>
        <a:off x="5616661" y="0"/>
        <a:ext cx="2611933" cy="1371600"/>
      </dsp:txXfrm>
    </dsp:sp>
    <dsp:sp modelId="{E74987F1-5DB3-4B4D-A9D7-B088F455A065}">
      <dsp:nvSpPr>
        <dsp:cNvPr id="0" name=""/>
        <dsp:cNvSpPr/>
      </dsp:nvSpPr>
      <dsp:spPr>
        <a:xfrm>
          <a:off x="5877855" y="1371711"/>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Establish</a:t>
          </a:r>
          <a:r>
            <a:rPr lang="en-US" sz="1100" kern="1200" baseline="0" dirty="0">
              <a:solidFill>
                <a:srgbClr val="C0504D">
                  <a:lumMod val="75000"/>
                </a:srgbClr>
              </a:solidFill>
              <a:latin typeface="Cambria"/>
              <a:ea typeface="+mn-ea"/>
              <a:cs typeface="+mn-cs"/>
            </a:rPr>
            <a:t> </a:t>
          </a:r>
        </a:p>
        <a:p>
          <a:pPr marL="0" lvl="0" indent="0" algn="ctr" defTabSz="488950">
            <a:lnSpc>
              <a:spcPct val="90000"/>
            </a:lnSpc>
            <a:spcBef>
              <a:spcPct val="0"/>
            </a:spcBef>
            <a:spcAft>
              <a:spcPct val="35000"/>
            </a:spcAft>
            <a:buNone/>
          </a:pPr>
          <a:r>
            <a:rPr lang="en-US" sz="1100" kern="1200" baseline="0" dirty="0">
              <a:solidFill>
                <a:srgbClr val="C0504D">
                  <a:lumMod val="75000"/>
                </a:srgbClr>
              </a:solidFill>
              <a:latin typeface="Cambria"/>
              <a:ea typeface="+mn-ea"/>
              <a:cs typeface="+mn-cs"/>
            </a:rPr>
            <a:t>relationships with reps</a:t>
          </a:r>
          <a:endParaRPr lang="en-US" sz="1100" kern="1200" dirty="0">
            <a:solidFill>
              <a:srgbClr val="C0504D">
                <a:lumMod val="75000"/>
              </a:srgbClr>
            </a:solidFill>
            <a:latin typeface="Cambria"/>
            <a:ea typeface="+mn-ea"/>
            <a:cs typeface="+mn-cs"/>
          </a:endParaRPr>
        </a:p>
      </dsp:txBody>
      <dsp:txXfrm>
        <a:off x="5897363" y="1391219"/>
        <a:ext cx="2050530" cy="627027"/>
      </dsp:txXfrm>
    </dsp:sp>
    <dsp:sp modelId="{250CC31B-2FB2-7B43-8B48-B6270D571941}">
      <dsp:nvSpPr>
        <dsp:cNvPr id="0" name=""/>
        <dsp:cNvSpPr/>
      </dsp:nvSpPr>
      <dsp:spPr>
        <a:xfrm>
          <a:off x="5877855" y="2140222"/>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Participate in "hill</a:t>
          </a:r>
          <a:r>
            <a:rPr lang="en-US" sz="1100" kern="1200" baseline="0" dirty="0">
              <a:solidFill>
                <a:srgbClr val="C0504D">
                  <a:lumMod val="75000"/>
                </a:srgbClr>
              </a:solidFill>
              <a:latin typeface="Cambria"/>
              <a:ea typeface="+mn-ea"/>
              <a:cs typeface="+mn-cs"/>
            </a:rPr>
            <a:t> days"</a:t>
          </a:r>
          <a:endParaRPr lang="en-US" sz="1100" kern="1200" dirty="0">
            <a:solidFill>
              <a:srgbClr val="C0504D">
                <a:lumMod val="75000"/>
              </a:srgbClr>
            </a:solidFill>
            <a:latin typeface="Cambria"/>
            <a:ea typeface="+mn-ea"/>
            <a:cs typeface="+mn-cs"/>
          </a:endParaRPr>
        </a:p>
      </dsp:txBody>
      <dsp:txXfrm>
        <a:off x="5897363" y="2159730"/>
        <a:ext cx="2050530" cy="627027"/>
      </dsp:txXfrm>
    </dsp:sp>
    <dsp:sp modelId="{51BC602F-002A-C14D-9929-25C91889FFE1}">
      <dsp:nvSpPr>
        <dsp:cNvPr id="0" name=""/>
        <dsp:cNvSpPr/>
      </dsp:nvSpPr>
      <dsp:spPr>
        <a:xfrm>
          <a:off x="5877855" y="2908734"/>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Host</a:t>
          </a:r>
          <a:r>
            <a:rPr lang="en-US" sz="1100" kern="1200" baseline="0" dirty="0">
              <a:solidFill>
                <a:srgbClr val="C0504D">
                  <a:lumMod val="75000"/>
                </a:srgbClr>
              </a:solidFill>
              <a:latin typeface="Cambria"/>
              <a:ea typeface="+mn-ea"/>
              <a:cs typeface="+mn-cs"/>
            </a:rPr>
            <a:t> a fundraiser</a:t>
          </a:r>
          <a:endParaRPr lang="en-US" sz="1100" kern="1200" dirty="0">
            <a:solidFill>
              <a:srgbClr val="C0504D">
                <a:lumMod val="75000"/>
              </a:srgbClr>
            </a:solidFill>
            <a:latin typeface="Cambria"/>
            <a:ea typeface="+mn-ea"/>
            <a:cs typeface="+mn-cs"/>
          </a:endParaRPr>
        </a:p>
      </dsp:txBody>
      <dsp:txXfrm>
        <a:off x="5897363" y="2928242"/>
        <a:ext cx="2050530" cy="627027"/>
      </dsp:txXfrm>
    </dsp:sp>
    <dsp:sp modelId="{5BA897B5-AC57-994D-A354-089D817A2D91}">
      <dsp:nvSpPr>
        <dsp:cNvPr id="0" name=""/>
        <dsp:cNvSpPr/>
      </dsp:nvSpPr>
      <dsp:spPr>
        <a:xfrm>
          <a:off x="5877855" y="3677245"/>
          <a:ext cx="2089546" cy="66604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504D">
                  <a:lumMod val="75000"/>
                </a:srgbClr>
              </a:solidFill>
              <a:latin typeface="Cambria"/>
              <a:ea typeface="+mn-ea"/>
              <a:cs typeface="+mn-cs"/>
            </a:rPr>
            <a:t>Get involved with ENT PAC</a:t>
          </a:r>
        </a:p>
      </dsp:txBody>
      <dsp:txXfrm>
        <a:off x="5897363" y="3696753"/>
        <a:ext cx="2050530" cy="6270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6/14/2021</a:t>
            </a:fld>
            <a:endParaRPr lang="en-US" dirty="0"/>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dirty="0"/>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6/14/2021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dirty="0"/>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60</a:t>
            </a:fld>
            <a:endParaRPr lang="en-US" dirty="0"/>
          </a:p>
        </p:txBody>
      </p:sp>
    </p:spTree>
    <p:extLst>
      <p:ext uri="{BB962C8B-B14F-4D97-AF65-F5344CB8AC3E}">
        <p14:creationId xmlns:p14="http://schemas.microsoft.com/office/powerpoint/2010/main" val="3228837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9942" y="749989"/>
            <a:ext cx="3886198" cy="914400"/>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userDrawn="1"/>
        </p:nvSpPr>
        <p:spPr>
          <a:xfrm>
            <a:off x="331122" y="1813686"/>
            <a:ext cx="6283837"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descr="A picture containing drawing&#10;&#10;Description automatically generated">
            <a:extLst>
              <a:ext uri="{FF2B5EF4-FFF2-40B4-BE49-F238E27FC236}">
                <a16:creationId xmlns:a16="http://schemas.microsoft.com/office/drawing/2014/main" id="{6C5C75AB-DA48-47AB-BE8F-E0500EACB7DB}"/>
              </a:ext>
            </a:extLst>
          </p:cNvPr>
          <p:cNvPicPr>
            <a:picLocks noChangeAspect="1"/>
          </p:cNvPicPr>
          <p:nvPr userDrawn="1"/>
        </p:nvPicPr>
        <p:blipFill>
          <a:blip r:embed="rId3"/>
          <a:stretch>
            <a:fillRect/>
          </a:stretch>
        </p:blipFill>
        <p:spPr>
          <a:xfrm>
            <a:off x="6775862" y="658549"/>
            <a:ext cx="4766466" cy="1097280"/>
          </a:xfrm>
          <a:prstGeom prst="rect">
            <a:avLst/>
          </a:prstGeom>
        </p:spPr>
      </p:pic>
    </p:spTree>
    <p:extLst>
      <p:ext uri="{BB962C8B-B14F-4D97-AF65-F5344CB8AC3E}">
        <p14:creationId xmlns:p14="http://schemas.microsoft.com/office/powerpoint/2010/main" val="247022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6BF4EF9E-0ECB-B648-BEB4-03F5687C9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697" y="294937"/>
            <a:ext cx="2655714" cy="624874"/>
          </a:xfrm>
          <a:prstGeom prst="rect">
            <a:avLst/>
          </a:prstGeom>
        </p:spPr>
      </p:pic>
    </p:spTree>
    <p:extLst>
      <p:ext uri="{BB962C8B-B14F-4D97-AF65-F5344CB8AC3E}">
        <p14:creationId xmlns:p14="http://schemas.microsoft.com/office/powerpoint/2010/main" val="3830660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74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69442-3277-DE4C-84C4-B83AA7F02C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697" y="294937"/>
            <a:ext cx="2655714" cy="624874"/>
          </a:xfrm>
          <a:prstGeom prst="rect">
            <a:avLst/>
          </a:prstGeom>
        </p:spPr>
      </p:pic>
    </p:spTree>
    <p:extLst>
      <p:ext uri="{BB962C8B-B14F-4D97-AF65-F5344CB8AC3E}">
        <p14:creationId xmlns:p14="http://schemas.microsoft.com/office/powerpoint/2010/main" val="111751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14223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9942" y="749989"/>
            <a:ext cx="3886198" cy="914400"/>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userDrawn="1"/>
        </p:nvSpPr>
        <p:spPr>
          <a:xfrm>
            <a:off x="331122" y="1813686"/>
            <a:ext cx="6283837"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descr="A picture containing drawing&#10;&#10;Description automatically generated">
            <a:extLst>
              <a:ext uri="{FF2B5EF4-FFF2-40B4-BE49-F238E27FC236}">
                <a16:creationId xmlns:a16="http://schemas.microsoft.com/office/drawing/2014/main" id="{6C5C75AB-DA48-47AB-BE8F-E0500EACB7DB}"/>
              </a:ext>
            </a:extLst>
          </p:cNvPr>
          <p:cNvPicPr>
            <a:picLocks noChangeAspect="1"/>
          </p:cNvPicPr>
          <p:nvPr userDrawn="1"/>
        </p:nvPicPr>
        <p:blipFill>
          <a:blip r:embed="rId3"/>
          <a:stretch>
            <a:fillRect/>
          </a:stretch>
        </p:blipFill>
        <p:spPr>
          <a:xfrm>
            <a:off x="6775862" y="658549"/>
            <a:ext cx="4766466" cy="1097280"/>
          </a:xfrm>
          <a:prstGeom prst="rect">
            <a:avLst/>
          </a:prstGeom>
        </p:spPr>
      </p:pic>
    </p:spTree>
    <p:extLst>
      <p:ext uri="{BB962C8B-B14F-4D97-AF65-F5344CB8AC3E}">
        <p14:creationId xmlns:p14="http://schemas.microsoft.com/office/powerpoint/2010/main" val="2405475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emf"/><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5.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emf"/><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106003186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5" r:id="rId4"/>
    <p:sldLayoutId id="2147483670"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89"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6"/>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wordpress.org/" TargetMode="External"/><Relationship Id="rId2" Type="http://schemas.openxmlformats.org/officeDocument/2006/relationships/hyperlink" Target="https://www.squarespace.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entnet.org/sites/default/files/updated_bog_bylaws.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entnet.org/sites/default/files/uploads/bog_legislative_representatives_toolkit_122019.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Ifolmer@ramdocs.org" TargetMode="External"/><Relationship Id="rId7" Type="http://schemas.openxmlformats.org/officeDocument/2006/relationships/hyperlink" Target="mailto:kahawley@salud.unm.edu" TargetMode="External"/><Relationship Id="rId2" Type="http://schemas.openxmlformats.org/officeDocument/2006/relationships/hyperlink" Target="https://www.vso-hns.org/" TargetMode="External"/><Relationship Id="rId1" Type="http://schemas.openxmlformats.org/officeDocument/2006/relationships/slideLayout" Target="../slideLayouts/slideLayout7.xml"/><Relationship Id="rId6" Type="http://schemas.openxmlformats.org/officeDocument/2006/relationships/hyperlink" Target="https://nmotohns.org/" TargetMode="External"/><Relationship Id="rId5" Type="http://schemas.openxmlformats.org/officeDocument/2006/relationships/hyperlink" Target="mailto:dosborn@ctentsociety.org" TargetMode="External"/><Relationship Id="rId4" Type="http://schemas.openxmlformats.org/officeDocument/2006/relationships/hyperlink" Target="https://www.ctentsociety.or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acr.org/Advocacy-and-Economics/State-Issues/Advocacy-Resources/Managing-Contract-Lobbyist"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dosborn@ctentsociety.org" TargetMode="External"/><Relationship Id="rId2" Type="http://schemas.openxmlformats.org/officeDocument/2006/relationships/hyperlink" Target="https://www.ctentsociety.org/" TargetMode="External"/><Relationship Id="rId1" Type="http://schemas.openxmlformats.org/officeDocument/2006/relationships/slideLayout" Target="../slideLayouts/slideLayout7.xml"/><Relationship Id="rId4" Type="http://schemas.openxmlformats.org/officeDocument/2006/relationships/hyperlink" Target="mailto:kcarter@wcmssm.org" TargetMode="External"/></Relationships>
</file>

<file path=ppt/slides/_rels/slide26.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f0ffDsScSoU?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govtrack.us/congress/members/map" TargetMode="External"/><Relationship Id="rId7" Type="http://schemas.openxmlformats.org/officeDocument/2006/relationships/image" Target="../media/image7.jpeg"/><Relationship Id="rId2" Type="http://schemas.openxmlformats.org/officeDocument/2006/relationships/hyperlink" Target="https://www.entnet.org/?q=content/ent-advocacy-network" TargetMode="External"/><Relationship Id="rId1" Type="http://schemas.openxmlformats.org/officeDocument/2006/relationships/slideLayout" Target="../slideLayouts/slideLayout7.xml"/><Relationship Id="rId6" Type="http://schemas.openxmlformats.org/officeDocument/2006/relationships/hyperlink" Target="https://www.entnet.org/sites/default/files/uploads/GetInvolved/BoardOfGovernors/_files/bog_leg_affairs_toolkit_9.2018.pdf" TargetMode="External"/><Relationship Id="rId5" Type="http://schemas.openxmlformats.org/officeDocument/2006/relationships/hyperlink" Target="https://www.entnet.org/" TargetMode="External"/><Relationship Id="rId4" Type="http://schemas.openxmlformats.org/officeDocument/2006/relationships/hyperlink" Target="https://www.entnet.org/content/bog-state-society-contacts-map" TargetMode="External"/><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hyperlink" Target="https://www.entnet.org/content/state-legislative-advocacy" TargetMode="External"/><Relationship Id="rId7" Type="http://schemas.openxmlformats.org/officeDocument/2006/relationships/image" Target="../media/image12.png"/><Relationship Id="rId2" Type="http://schemas.openxmlformats.org/officeDocument/2006/relationships/hyperlink" Target="https://myspecialty.entnet.org/MySpecialty/Contact_Management/Preference_AAO/Project_535.aspx"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entpac.or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entnet.org/content/bog-state-society-contacts-map" TargetMode="External"/><Relationship Id="rId2" Type="http://schemas.openxmlformats.org/officeDocument/2006/relationships/hyperlink" Target="https://www.entnet.org/content/district-grassroots-outreach-i-g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ntadvocacy.org/" TargetMode="External"/><Relationship Id="rId2" Type="http://schemas.openxmlformats.org/officeDocument/2006/relationships/hyperlink" Target="https://www.entnet.org/content/template-appeal-letters-and-advocacy-statements"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https://entpac.or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3.xml"/><Relationship Id="rId5" Type="http://schemas.openxmlformats.org/officeDocument/2006/relationships/slide" Target="slide58.xml"/><Relationship Id="rId4" Type="http://schemas.openxmlformats.org/officeDocument/2006/relationships/slide" Target="slide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channel/UCG28wxulaakxclaonGBZOuA" TargetMode="External"/><Relationship Id="rId2" Type="http://schemas.openxmlformats.org/officeDocument/2006/relationships/hyperlink" Target="https://www.sidehustlenation.com/how-much-does-it-cost-to-start-a-podcast/"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mailto:bog@entnet.org" TargetMode="External"/><Relationship Id="rId2" Type="http://schemas.openxmlformats.org/officeDocument/2006/relationships/hyperlink" Target="mailto:tstefaniak@entnet.org" TargetMode="External"/><Relationship Id="rId1" Type="http://schemas.openxmlformats.org/officeDocument/2006/relationships/slideLayout" Target="../slideLayouts/slideLayout9.xml"/><Relationship Id="rId4" Type="http://schemas.openxmlformats.org/officeDocument/2006/relationships/comments" Target="../comments/commen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irs.gov/instructions/iss4"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60.xml.rels><?xml version="1.0" encoding="UTF-8" standalone="yes"?>
<Relationships xmlns="http://schemas.openxmlformats.org/package/2006/relationships"><Relationship Id="rId3" Type="http://schemas.openxmlformats.org/officeDocument/2006/relationships/hyperlink" Target="https://www.entnet.org/wp-content/uploads/2021/06/2016BylawsFinal.pdf" TargetMode="External"/><Relationship Id="rId7" Type="http://schemas.openxmlformats.org/officeDocument/2006/relationships/comments" Target="../comments/comment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entnet.org/sites/default/files/uploads/bog_society_application_form_update_081220.pdf" TargetMode="External"/><Relationship Id="rId5" Type="http://schemas.openxmlformats.org/officeDocument/2006/relationships/hyperlink" Target="https://www.entnet.org/wp-content/uploads/2021/06/Membership_Application.docx" TargetMode="External"/><Relationship Id="rId4" Type="http://schemas.openxmlformats.org/officeDocument/2006/relationships/hyperlink" Target="https://www.entnet.org/wp-content/uploads/2021/06/NMSOBylaws.docx"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entnet.org/node/1619" TargetMode="External"/><Relationship Id="rId2" Type="http://schemas.openxmlformats.org/officeDocument/2006/relationships/hyperlink" Target="https://www.accme.org/accreditation-rules/accreditation-criteria" TargetMode="External"/><Relationship Id="rId1" Type="http://schemas.openxmlformats.org/officeDocument/2006/relationships/slideLayout" Target="../slideLayouts/slideLayout7.xml"/><Relationship Id="rId5" Type="http://schemas.openxmlformats.org/officeDocument/2006/relationships/hyperlink" Target="https://edhub.ama-assn.org/pages/become-our-partner" TargetMode="External"/><Relationship Id="rId4" Type="http://schemas.openxmlformats.org/officeDocument/2006/relationships/hyperlink" Target="https://www.facs.org/education/cme-platform/resource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fsmb.org/siteassets/advocacy/pdf/states-modifying-continuing-medical-education-requirements.pdf" TargetMode="External"/><Relationship Id="rId2" Type="http://schemas.openxmlformats.org/officeDocument/2006/relationships/hyperlink" Target="https://edhub.ama-assn.org/state-cme"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D5385-FC16-BF4D-A362-1BE8A5E9CE63}"/>
              </a:ext>
            </a:extLst>
          </p:cNvPr>
          <p:cNvSpPr>
            <a:spLocks noGrp="1"/>
          </p:cNvSpPr>
          <p:nvPr>
            <p:ph type="ctrTitle"/>
          </p:nvPr>
        </p:nvSpPr>
        <p:spPr>
          <a:xfrm>
            <a:off x="1524000" y="2051330"/>
            <a:ext cx="9144000" cy="2387600"/>
          </a:xfrm>
        </p:spPr>
        <p:txBody>
          <a:bodyPr>
            <a:normAutofit fontScale="90000"/>
          </a:bodyPr>
          <a:lstStyle/>
          <a:p>
            <a:r>
              <a:rPr lang="en-US" dirty="0"/>
              <a:t>State and Local OTO Society Management</a:t>
            </a:r>
            <a:br>
              <a:rPr lang="en-US" dirty="0"/>
            </a:br>
            <a:r>
              <a:rPr lang="en-US" dirty="0"/>
              <a:t>Tool Kit</a:t>
            </a:r>
          </a:p>
        </p:txBody>
      </p:sp>
      <p:sp>
        <p:nvSpPr>
          <p:cNvPr id="5" name="Subtitle 4">
            <a:extLst>
              <a:ext uri="{FF2B5EF4-FFF2-40B4-BE49-F238E27FC236}">
                <a16:creationId xmlns:a16="http://schemas.microsoft.com/office/drawing/2014/main" id="{A175A00C-59CF-FE4A-8B2B-53FD5916E720}"/>
              </a:ext>
            </a:extLst>
          </p:cNvPr>
          <p:cNvSpPr>
            <a:spLocks noGrp="1"/>
          </p:cNvSpPr>
          <p:nvPr>
            <p:ph type="subTitle" idx="1"/>
          </p:nvPr>
        </p:nvSpPr>
        <p:spPr>
          <a:xfrm>
            <a:off x="1524000" y="4531005"/>
            <a:ext cx="9144000" cy="1655762"/>
          </a:xfrm>
        </p:spPr>
        <p:txBody>
          <a:bodyPr/>
          <a:lstStyle/>
          <a:p>
            <a:r>
              <a:rPr lang="en-US" dirty="0"/>
              <a:t>Created by BOG’s </a:t>
            </a:r>
            <a:br>
              <a:rPr lang="en-US" dirty="0"/>
            </a:br>
            <a:r>
              <a:rPr lang="en-US" dirty="0"/>
              <a:t>Governance and Society Engagement Committee</a:t>
            </a:r>
          </a:p>
        </p:txBody>
      </p:sp>
      <p:pic>
        <p:nvPicPr>
          <p:cNvPr id="3" name="Picture 2" descr="A picture containing drawing&#10;&#10;Description automatically generated">
            <a:extLst>
              <a:ext uri="{FF2B5EF4-FFF2-40B4-BE49-F238E27FC236}">
                <a16:creationId xmlns:a16="http://schemas.microsoft.com/office/drawing/2014/main" id="{6CE2AE44-D862-49EF-BF2A-5D383E124064}"/>
              </a:ext>
            </a:extLst>
          </p:cNvPr>
          <p:cNvPicPr>
            <a:picLocks noChangeAspect="1"/>
          </p:cNvPicPr>
          <p:nvPr/>
        </p:nvPicPr>
        <p:blipFill>
          <a:blip r:embed="rId2"/>
          <a:stretch>
            <a:fillRect/>
          </a:stretch>
        </p:blipFill>
        <p:spPr>
          <a:xfrm>
            <a:off x="3712767" y="908330"/>
            <a:ext cx="4766466" cy="1097280"/>
          </a:xfrm>
          <a:prstGeom prst="rect">
            <a:avLst/>
          </a:prstGeom>
        </p:spPr>
      </p:pic>
    </p:spTree>
    <p:extLst>
      <p:ext uri="{BB962C8B-B14F-4D97-AF65-F5344CB8AC3E}">
        <p14:creationId xmlns:p14="http://schemas.microsoft.com/office/powerpoint/2010/main" val="2436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Initial </a:t>
            </a:r>
            <a:r>
              <a:rPr lang="en-US" sz="4000" b="0" dirty="0" err="1"/>
              <a:t>Setup:Structure</a:t>
            </a:r>
            <a:endParaRPr lang="en-US" sz="4000" b="0" dirty="0"/>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pPr marL="0" marR="0" indent="0">
              <a:lnSpc>
                <a:spcPct val="120000"/>
              </a:lnSpc>
              <a:spcBef>
                <a:spcPts val="0"/>
              </a:spcBef>
              <a:spcAft>
                <a:spcPts val="0"/>
              </a:spcAft>
              <a:buNone/>
            </a:pPr>
            <a:r>
              <a:rPr lang="en-US" sz="1800" b="1" dirty="0">
                <a:solidFill>
                  <a:srgbClr val="868C8C"/>
                </a:solidFill>
                <a:ea typeface="Calibri" panose="020F0502020204030204" pitchFamily="34" charset="0"/>
              </a:rPr>
              <a:t>Establish objectives/goals and mission statement:</a:t>
            </a:r>
          </a:p>
          <a:p>
            <a:pPr marL="0" lvl="0" indent="0">
              <a:lnSpc>
                <a:spcPct val="120000"/>
              </a:lnSpc>
              <a:spcBef>
                <a:spcPts val="0"/>
              </a:spcBef>
              <a:buClr>
                <a:srgbClr val="BF301A"/>
              </a:buClr>
              <a:buNone/>
            </a:pPr>
            <a:r>
              <a:rPr lang="en-US" sz="1800" dirty="0">
                <a:solidFill>
                  <a:srgbClr val="868C8C"/>
                </a:solidFill>
                <a:ea typeface="Calibri" panose="020F0502020204030204" pitchFamily="34" charset="0"/>
              </a:rPr>
              <a:t>	</a:t>
            </a:r>
            <a:r>
              <a:rPr lang="en-US" sz="1600" dirty="0">
                <a:solidFill>
                  <a:srgbClr val="868C8C"/>
                </a:solidFill>
                <a:ea typeface="Calibri" panose="020F0502020204030204" pitchFamily="34" charset="0"/>
              </a:rPr>
              <a:t>Clarify purpose and determine direction: educate the membership, educate the public, advocacy</a:t>
            </a:r>
          </a:p>
          <a:p>
            <a:pPr marL="0" lvl="0" indent="0">
              <a:lnSpc>
                <a:spcPct val="120000"/>
              </a:lnSpc>
              <a:spcBef>
                <a:spcPts val="0"/>
              </a:spcBef>
              <a:buClr>
                <a:srgbClr val="BF301A"/>
              </a:buClr>
              <a:buNone/>
            </a:pPr>
            <a:endParaRPr lang="en-US" sz="1800" dirty="0">
              <a:solidFill>
                <a:srgbClr val="868C8C"/>
              </a:solidFill>
              <a:ea typeface="Calibri" panose="020F0502020204030204" pitchFamily="34" charset="0"/>
            </a:endParaRPr>
          </a:p>
          <a:p>
            <a:pPr marL="0" lvl="0" indent="0">
              <a:lnSpc>
                <a:spcPct val="120000"/>
              </a:lnSpc>
              <a:spcBef>
                <a:spcPts val="0"/>
              </a:spcBef>
              <a:buClr>
                <a:srgbClr val="BF301A"/>
              </a:buClr>
              <a:buNone/>
            </a:pPr>
            <a:r>
              <a:rPr lang="en-US" sz="1800" b="1" dirty="0">
                <a:solidFill>
                  <a:srgbClr val="868C8C"/>
                </a:solidFill>
                <a:ea typeface="Calibri" panose="020F0502020204030204" pitchFamily="34" charset="0"/>
              </a:rPr>
              <a:t>Strategic planning by-laws:</a:t>
            </a:r>
          </a:p>
          <a:p>
            <a:pPr marL="0" lvl="0" indent="0">
              <a:lnSpc>
                <a:spcPct val="120000"/>
              </a:lnSpc>
              <a:spcBef>
                <a:spcPts val="0"/>
              </a:spcBef>
              <a:buClr>
                <a:srgbClr val="BF301A"/>
              </a:buClr>
              <a:buNone/>
            </a:pPr>
            <a:r>
              <a:rPr lang="en-US" sz="1800" dirty="0">
                <a:solidFill>
                  <a:srgbClr val="868C8C"/>
                </a:solidFill>
                <a:ea typeface="Calibri" panose="020F0502020204030204" pitchFamily="34" charset="0"/>
              </a:rPr>
              <a:t>	</a:t>
            </a:r>
            <a:r>
              <a:rPr lang="en-US" sz="1600" dirty="0">
                <a:solidFill>
                  <a:srgbClr val="868C8C"/>
                </a:solidFill>
                <a:ea typeface="Calibri" panose="020F0502020204030204" pitchFamily="34" charset="0"/>
              </a:rPr>
              <a:t>Encourage the use of templates: Appendices A and B for sample by-laws </a:t>
            </a:r>
            <a:r>
              <a:rPr lang="en-US" sz="1600" dirty="0">
                <a:solidFill>
                  <a:srgbClr val="FF0000"/>
                </a:solidFill>
                <a:ea typeface="Calibri" panose="020F0502020204030204" pitchFamily="34" charset="0"/>
              </a:rPr>
              <a:t>(VA and NM State Society Bylaws)</a:t>
            </a:r>
            <a:endParaRPr lang="en-US" sz="1800" dirty="0">
              <a:solidFill>
                <a:srgbClr val="FF0000"/>
              </a:solidFill>
            </a:endParaRPr>
          </a:p>
        </p:txBody>
      </p:sp>
    </p:spTree>
    <p:extLst>
      <p:ext uri="{BB962C8B-B14F-4D97-AF65-F5344CB8AC3E}">
        <p14:creationId xmlns:p14="http://schemas.microsoft.com/office/powerpoint/2010/main" val="2441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Initial Set-up - Finances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pPr marL="0" marR="0" indent="0">
              <a:lnSpc>
                <a:spcPct val="120000"/>
              </a:lnSpc>
              <a:spcBef>
                <a:spcPts val="0"/>
              </a:spcBef>
              <a:spcAft>
                <a:spcPts val="0"/>
              </a:spcAft>
              <a:buNone/>
            </a:pPr>
            <a:r>
              <a:rPr lang="en-US" sz="1800" b="1" dirty="0">
                <a:ea typeface="Calibri" panose="020F0502020204030204" pitchFamily="34" charset="0"/>
              </a:rPr>
              <a:t>Finances:</a:t>
            </a:r>
          </a:p>
          <a:p>
            <a:pPr marL="0" lvl="0" indent="0">
              <a:lnSpc>
                <a:spcPct val="120000"/>
              </a:lnSpc>
              <a:spcBef>
                <a:spcPts val="0"/>
              </a:spcBef>
              <a:buClr>
                <a:srgbClr val="BF301A"/>
              </a:buClr>
              <a:buNone/>
            </a:pPr>
            <a:r>
              <a:rPr lang="en-US" sz="1600" dirty="0">
                <a:effectLst/>
                <a:ea typeface="Calibri" panose="020F0502020204030204" pitchFamily="34" charset="0"/>
              </a:rPr>
              <a:t>	</a:t>
            </a:r>
            <a:r>
              <a:rPr lang="en-US" sz="1600" u="sng" dirty="0">
                <a:effectLst/>
                <a:ea typeface="Calibri" panose="020F0502020204030204" pitchFamily="34" charset="0"/>
              </a:rPr>
              <a:t>Obtain </a:t>
            </a:r>
            <a:r>
              <a:rPr lang="en-US" sz="1600" u="sng" dirty="0">
                <a:solidFill>
                  <a:srgbClr val="868C8C"/>
                </a:solidFill>
                <a:ea typeface="Calibri" panose="020F0502020204030204" pitchFamily="34" charset="0"/>
              </a:rPr>
              <a:t>Employer Identification Number (EIN)/Tax ID: </a:t>
            </a:r>
            <a:r>
              <a:rPr lang="en-US" sz="1600" b="1" u="sng" dirty="0">
                <a:solidFill>
                  <a:srgbClr val="868C8C"/>
                </a:solidFill>
                <a:ea typeface="Calibri" panose="020F0502020204030204" pitchFamily="34" charset="0"/>
              </a:rPr>
              <a:t> </a:t>
            </a:r>
            <a:endParaRPr lang="en-US" sz="1600" dirty="0">
              <a:solidFill>
                <a:srgbClr val="868C8C"/>
              </a:solidFill>
              <a:ea typeface="Calibri" panose="020F0502020204030204" pitchFamily="34" charset="0"/>
            </a:endParaRP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Required form: IRS Form SS-4: https://www.irs.gov/pub/irs-pdf/fss4.pdf</a:t>
            </a:r>
            <a:endParaRPr lang="en-US" sz="1600" b="1" dirty="0">
              <a:solidFill>
                <a:srgbClr val="868C8C"/>
              </a:solidFill>
              <a:ea typeface="Calibri" panose="020F0502020204030204" pitchFamily="34" charset="0"/>
            </a:endParaRPr>
          </a:p>
          <a:p>
            <a:pPr marL="0" lvl="0" indent="0">
              <a:lnSpc>
                <a:spcPct val="120000"/>
              </a:lnSpc>
              <a:spcBef>
                <a:spcPts val="0"/>
              </a:spcBef>
              <a:buClr>
                <a:srgbClr val="BF301A"/>
              </a:buClr>
              <a:buNone/>
            </a:pPr>
            <a:r>
              <a:rPr lang="en-US" sz="1600" b="1" dirty="0">
                <a:solidFill>
                  <a:srgbClr val="868C8C"/>
                </a:solidFill>
                <a:ea typeface="Calibri" panose="020F0502020204030204" pitchFamily="34" charset="0"/>
              </a:rPr>
              <a:t>	</a:t>
            </a:r>
            <a:endParaRPr lang="en-US" sz="1600" dirty="0">
              <a:solidFill>
                <a:srgbClr val="868C8C"/>
              </a:solidFill>
              <a:ea typeface="Calibri" panose="020F0502020204030204" pitchFamily="34" charset="0"/>
            </a:endParaRPr>
          </a:p>
          <a:p>
            <a:pPr marL="0" lvl="0" indent="0">
              <a:lnSpc>
                <a:spcPct val="120000"/>
              </a:lnSpc>
              <a:spcBef>
                <a:spcPts val="0"/>
              </a:spcBef>
              <a:buClr>
                <a:srgbClr val="BF301A"/>
              </a:buClr>
              <a:buNone/>
            </a:pPr>
            <a:r>
              <a:rPr lang="en-US" sz="1800" b="1" dirty="0">
                <a:solidFill>
                  <a:srgbClr val="868C8C"/>
                </a:solidFill>
                <a:ea typeface="Calibri" panose="020F0502020204030204" pitchFamily="34" charset="0"/>
              </a:rPr>
              <a:t>	</a:t>
            </a:r>
            <a:r>
              <a:rPr lang="en-US" sz="1600" u="sng" dirty="0">
                <a:solidFill>
                  <a:srgbClr val="868C8C"/>
                </a:solidFill>
                <a:ea typeface="Calibri" panose="020F0502020204030204" pitchFamily="34" charset="0"/>
                <a:hlinkClick r:id="rId2" action="ppaction://hlinksldjump"/>
              </a:rPr>
              <a:t>Banking:</a:t>
            </a:r>
            <a:endParaRPr lang="en-US" sz="1800" u="sng" dirty="0">
              <a:solidFill>
                <a:srgbClr val="868C8C"/>
              </a:solidFill>
              <a:ea typeface="Calibri" panose="020F0502020204030204" pitchFamily="34" charset="0"/>
            </a:endParaRPr>
          </a:p>
          <a:p>
            <a:pPr marL="0" indent="0">
              <a:buNone/>
            </a:pPr>
            <a:r>
              <a:rPr lang="en-US" sz="1600" dirty="0">
                <a:solidFill>
                  <a:srgbClr val="868C8C"/>
                </a:solidFill>
                <a:ea typeface="Calibri" panose="020F0502020204030204" pitchFamily="34" charset="0"/>
              </a:rPr>
              <a:t>	</a:t>
            </a:r>
            <a:r>
              <a:rPr lang="en-US" sz="1600" dirty="0"/>
              <a:t>Find the right bank: FAQs on choosing your bank</a:t>
            </a:r>
          </a:p>
          <a:p>
            <a:pPr marL="0" indent="0">
              <a:buNone/>
            </a:pPr>
            <a:r>
              <a:rPr lang="en-US" sz="1600" dirty="0"/>
              <a:t>	Identify requirements to establish a bank account</a:t>
            </a:r>
          </a:p>
          <a:p>
            <a:pPr marL="0" indent="0">
              <a:buNone/>
            </a:pPr>
            <a:r>
              <a:rPr lang="en-US" sz="1600" dirty="0"/>
              <a:t>		a. By-laws and/or Founding board articles of incorporation</a:t>
            </a:r>
          </a:p>
          <a:p>
            <a:pPr marL="0" indent="0">
              <a:buNone/>
            </a:pPr>
            <a:r>
              <a:rPr lang="en-US" sz="1600" dirty="0"/>
              <a:t>		b. Corporate status at state level </a:t>
            </a:r>
          </a:p>
          <a:p>
            <a:pPr marL="0" indent="0">
              <a:buNone/>
            </a:pPr>
            <a:r>
              <a:rPr lang="en-US" sz="1600" dirty="0"/>
              <a:t>	Access to assistance through local bank business manager, person/practice accountant, personal or 	practice attorney</a:t>
            </a:r>
          </a:p>
          <a:p>
            <a:pPr marL="0" indent="0">
              <a:buNone/>
            </a:pPr>
            <a:r>
              <a:rPr lang="en-US" sz="1600" dirty="0"/>
              <a:t>	Identify online banking options</a:t>
            </a:r>
          </a:p>
        </p:txBody>
      </p:sp>
    </p:spTree>
    <p:extLst>
      <p:ext uri="{BB962C8B-B14F-4D97-AF65-F5344CB8AC3E}">
        <p14:creationId xmlns:p14="http://schemas.microsoft.com/office/powerpoint/2010/main" val="14267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Initial Set-up - Finances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pPr marL="0" marR="0" indent="0">
              <a:lnSpc>
                <a:spcPct val="120000"/>
              </a:lnSpc>
              <a:spcBef>
                <a:spcPts val="0"/>
              </a:spcBef>
              <a:spcAft>
                <a:spcPts val="0"/>
              </a:spcAft>
              <a:buNone/>
            </a:pPr>
            <a:r>
              <a:rPr lang="en-US" sz="1800" b="1" dirty="0">
                <a:ea typeface="Calibri" panose="020F0502020204030204" pitchFamily="34" charset="0"/>
              </a:rPr>
              <a:t>Finances:</a:t>
            </a:r>
          </a:p>
          <a:p>
            <a:pPr marL="0" lvl="0" indent="0">
              <a:lnSpc>
                <a:spcPct val="120000"/>
              </a:lnSpc>
              <a:spcBef>
                <a:spcPts val="0"/>
              </a:spcBef>
              <a:buClr>
                <a:srgbClr val="BF301A"/>
              </a:buClr>
              <a:buNone/>
            </a:pPr>
            <a:r>
              <a:rPr lang="en-US" sz="1600" dirty="0">
                <a:effectLst/>
                <a:ea typeface="Calibri" panose="020F0502020204030204" pitchFamily="34" charset="0"/>
              </a:rPr>
              <a:t>	</a:t>
            </a:r>
            <a:r>
              <a:rPr lang="en-US" sz="1600" u="sng" dirty="0">
                <a:solidFill>
                  <a:srgbClr val="868C8C"/>
                </a:solidFill>
                <a:ea typeface="Calibri" panose="020F0502020204030204" pitchFamily="34" charset="0"/>
              </a:rPr>
              <a:t>501(c)(3):</a:t>
            </a:r>
            <a:r>
              <a:rPr lang="en-US" sz="1800" dirty="0">
                <a:solidFill>
                  <a:srgbClr val="868C8C"/>
                </a:solidFill>
                <a:ea typeface="Calibri" panose="020F0502020204030204" pitchFamily="34" charset="0"/>
              </a:rPr>
              <a:t> complete IRS Form 1023EZ (&lt;$50,000 income)</a:t>
            </a:r>
          </a:p>
          <a:p>
            <a:pPr marL="0" lvl="0" indent="0">
              <a:lnSpc>
                <a:spcPct val="120000"/>
              </a:lnSpc>
              <a:spcBef>
                <a:spcPts val="0"/>
              </a:spcBef>
              <a:buClr>
                <a:srgbClr val="BF301A"/>
              </a:buClr>
              <a:buNone/>
            </a:pPr>
            <a:r>
              <a:rPr lang="en-US" sz="1800" dirty="0">
                <a:solidFill>
                  <a:srgbClr val="868C8C"/>
                </a:solidFill>
                <a:ea typeface="Calibri" panose="020F0502020204030204" pitchFamily="34" charset="0"/>
              </a:rPr>
              <a:t>		https://www.irs.gov/forms-pubs/about-form-1023-ez</a:t>
            </a:r>
          </a:p>
          <a:p>
            <a:pPr marL="0" lvl="0" indent="0">
              <a:lnSpc>
                <a:spcPct val="120000"/>
              </a:lnSpc>
              <a:spcBef>
                <a:spcPts val="0"/>
              </a:spcBef>
              <a:buClr>
                <a:srgbClr val="BF301A"/>
              </a:buClr>
              <a:buNone/>
            </a:pPr>
            <a:r>
              <a:rPr lang="en-US" sz="1600" b="1" dirty="0">
                <a:solidFill>
                  <a:srgbClr val="868C8C"/>
                </a:solidFill>
                <a:ea typeface="Calibri" panose="020F0502020204030204" pitchFamily="34" charset="0"/>
              </a:rPr>
              <a:t>	</a:t>
            </a:r>
            <a:endParaRPr lang="en-US" sz="1600" dirty="0">
              <a:solidFill>
                <a:srgbClr val="868C8C"/>
              </a:solidFill>
              <a:ea typeface="Calibri" panose="020F0502020204030204" pitchFamily="34" charset="0"/>
            </a:endParaRPr>
          </a:p>
          <a:p>
            <a:pPr marL="0" lvl="0" indent="0">
              <a:lnSpc>
                <a:spcPct val="120000"/>
              </a:lnSpc>
              <a:spcBef>
                <a:spcPts val="0"/>
              </a:spcBef>
              <a:buClr>
                <a:srgbClr val="BF301A"/>
              </a:buClr>
              <a:buNone/>
            </a:pPr>
            <a:r>
              <a:rPr lang="en-US" sz="1800" b="1" dirty="0">
                <a:solidFill>
                  <a:srgbClr val="868C8C"/>
                </a:solidFill>
                <a:ea typeface="Calibri" panose="020F0502020204030204" pitchFamily="34" charset="0"/>
              </a:rPr>
              <a:t>	</a:t>
            </a:r>
            <a:r>
              <a:rPr lang="en-US" sz="1600" u="sng" dirty="0">
                <a:solidFill>
                  <a:srgbClr val="868C8C"/>
                </a:solidFill>
                <a:ea typeface="Calibri" panose="020F0502020204030204" pitchFamily="34" charset="0"/>
              </a:rPr>
              <a:t>Business Plan/Budget:</a:t>
            </a:r>
            <a:endParaRPr lang="en-US" sz="1800" u="sng" dirty="0">
              <a:solidFill>
                <a:srgbClr val="868C8C"/>
              </a:solidFill>
              <a:ea typeface="Calibri" panose="020F0502020204030204" pitchFamily="34" charset="0"/>
            </a:endParaRPr>
          </a:p>
          <a:p>
            <a:pPr marL="0" indent="0">
              <a:buNone/>
            </a:pPr>
            <a:r>
              <a:rPr lang="en-US" sz="1600" dirty="0">
                <a:solidFill>
                  <a:srgbClr val="868C8C"/>
                </a:solidFill>
                <a:ea typeface="Calibri" panose="020F0502020204030204" pitchFamily="34" charset="0"/>
              </a:rPr>
              <a:t>		Determine </a:t>
            </a:r>
            <a:r>
              <a:rPr lang="en-US" sz="1600" dirty="0"/>
              <a:t>Membership fees</a:t>
            </a:r>
          </a:p>
          <a:p>
            <a:pPr marL="0" indent="0">
              <a:buNone/>
            </a:pPr>
            <a:r>
              <a:rPr lang="en-US" sz="1600" dirty="0"/>
              <a:t>		Determine Meeting outline; i.e. dinner costs, travel/honorarium for speaker, audio-visual 			equipment</a:t>
            </a:r>
          </a:p>
          <a:p>
            <a:pPr marL="0" indent="0">
              <a:buNone/>
            </a:pPr>
            <a:r>
              <a:rPr lang="en-US" sz="1600" dirty="0"/>
              <a:t>		Consider donations from vendors</a:t>
            </a:r>
          </a:p>
          <a:p>
            <a:pPr marL="0" indent="0">
              <a:buNone/>
            </a:pPr>
            <a:r>
              <a:rPr lang="en-US" sz="1600" dirty="0"/>
              <a:t>		</a:t>
            </a:r>
          </a:p>
        </p:txBody>
      </p:sp>
    </p:spTree>
    <p:extLst>
      <p:ext uri="{BB962C8B-B14F-4D97-AF65-F5344CB8AC3E}">
        <p14:creationId xmlns:p14="http://schemas.microsoft.com/office/powerpoint/2010/main" val="189279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838200" y="3429000"/>
            <a:ext cx="10515600" cy="558183"/>
          </a:xfrm>
        </p:spPr>
        <p:txBody>
          <a:bodyPr/>
          <a:lstStyle/>
          <a:p>
            <a:r>
              <a:rPr lang="en-US" dirty="0"/>
              <a:t>Section 1 : Society Administration</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8200" y="4029792"/>
            <a:ext cx="10515600" cy="558183"/>
          </a:xfrm>
        </p:spPr>
        <p:txBody>
          <a:bodyPr>
            <a:noAutofit/>
          </a:bodyPr>
          <a:lstStyle/>
          <a:p>
            <a:r>
              <a:rPr lang="en-US" sz="4000" i="0" dirty="0"/>
              <a:t>Expansion</a:t>
            </a:r>
          </a:p>
        </p:txBody>
      </p:sp>
    </p:spTree>
    <p:extLst>
      <p:ext uri="{BB962C8B-B14F-4D97-AF65-F5344CB8AC3E}">
        <p14:creationId xmlns:p14="http://schemas.microsoft.com/office/powerpoint/2010/main" val="427835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Expansion- Website Design/Maintenance</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pPr marL="0" marR="0" indent="0">
              <a:lnSpc>
                <a:spcPct val="120000"/>
              </a:lnSpc>
              <a:spcBef>
                <a:spcPts val="0"/>
              </a:spcBef>
              <a:spcAft>
                <a:spcPts val="0"/>
              </a:spcAft>
              <a:buNone/>
            </a:pPr>
            <a:r>
              <a:rPr lang="en-US" sz="1800" b="1" dirty="0">
                <a:ea typeface="Calibri" panose="020F0502020204030204" pitchFamily="34" charset="0"/>
              </a:rPr>
              <a:t>Web design platforms </a:t>
            </a:r>
          </a:p>
          <a:p>
            <a:pPr marL="0" marR="0" indent="0">
              <a:lnSpc>
                <a:spcPct val="120000"/>
              </a:lnSpc>
              <a:spcBef>
                <a:spcPts val="0"/>
              </a:spcBef>
              <a:spcAft>
                <a:spcPts val="0"/>
              </a:spcAft>
              <a:buNone/>
            </a:pPr>
            <a:r>
              <a:rPr lang="en-US" sz="1800" i="1" dirty="0">
                <a:ea typeface="Calibri" panose="020F0502020204030204" pitchFamily="34" charset="0"/>
              </a:rPr>
              <a:t>Website design can be done while setting up your society and will allow you to more easily disseminate information, apply for a bank account, and create your society email address.</a:t>
            </a:r>
          </a:p>
          <a:p>
            <a:pPr marL="0" marR="0" indent="0">
              <a:lnSpc>
                <a:spcPct val="120000"/>
              </a:lnSpc>
              <a:spcBef>
                <a:spcPts val="0"/>
              </a:spcBef>
              <a:spcAft>
                <a:spcPts val="0"/>
              </a:spcAft>
              <a:buNone/>
            </a:pPr>
            <a:endParaRPr lang="en-US" sz="1800" dirty="0">
              <a:ea typeface="Calibri" panose="020F0502020204030204" pitchFamily="34" charset="0"/>
            </a:endParaRPr>
          </a:p>
          <a:p>
            <a:pPr marL="0" marR="0" indent="0">
              <a:lnSpc>
                <a:spcPct val="120000"/>
              </a:lnSpc>
              <a:spcBef>
                <a:spcPts val="0"/>
              </a:spcBef>
              <a:spcAft>
                <a:spcPts val="0"/>
              </a:spcAft>
              <a:buNone/>
            </a:pPr>
            <a:r>
              <a:rPr lang="en-US" sz="1800" dirty="0">
                <a:ea typeface="Calibri" panose="020F0502020204030204" pitchFamily="34" charset="0"/>
              </a:rPr>
              <a:t>Examples of web design platforms:</a:t>
            </a:r>
            <a:br>
              <a:rPr lang="en-US" sz="1800" dirty="0">
                <a:ea typeface="Calibri" panose="020F0502020204030204" pitchFamily="34" charset="0"/>
              </a:rPr>
            </a:br>
            <a:r>
              <a:rPr lang="en-US" sz="1800" dirty="0">
                <a:ea typeface="Calibri" panose="020F0502020204030204" pitchFamily="34" charset="0"/>
              </a:rPr>
              <a:t>	</a:t>
            </a:r>
            <a:r>
              <a:rPr lang="en-US" sz="1800" u="sng" dirty="0" err="1">
                <a:ea typeface="Calibri" panose="020F0502020204030204" pitchFamily="34" charset="0"/>
              </a:rPr>
              <a:t>SquareSpace</a:t>
            </a:r>
            <a:r>
              <a:rPr lang="en-US" sz="1800" u="sng" dirty="0">
                <a:ea typeface="Calibri" panose="020F0502020204030204" pitchFamily="34" charset="0"/>
              </a:rPr>
              <a:t> – </a:t>
            </a:r>
            <a:r>
              <a:rPr lang="en-US" sz="1800" dirty="0">
                <a:ea typeface="Calibri" panose="020F0502020204030204" pitchFamily="34" charset="0"/>
                <a:hlinkClick r:id="rId2"/>
              </a:rPr>
              <a:t>https://www.squarespace.com</a:t>
            </a:r>
            <a:endParaRPr lang="en-US" sz="1800" dirty="0">
              <a:ea typeface="Calibri" panose="020F0502020204030204" pitchFamily="34" charset="0"/>
            </a:endParaRPr>
          </a:p>
          <a:p>
            <a:pPr marL="0" marR="0" indent="0">
              <a:lnSpc>
                <a:spcPct val="120000"/>
              </a:lnSpc>
              <a:spcBef>
                <a:spcPts val="0"/>
              </a:spcBef>
              <a:spcAft>
                <a:spcPts val="0"/>
              </a:spcAft>
              <a:buNone/>
            </a:pPr>
            <a:br>
              <a:rPr lang="en-US" sz="1800" u="sng" dirty="0">
                <a:ea typeface="Calibri" panose="020F0502020204030204" pitchFamily="34" charset="0"/>
              </a:rPr>
            </a:br>
            <a:r>
              <a:rPr lang="en-US" sz="1800" dirty="0">
                <a:ea typeface="Calibri" panose="020F0502020204030204" pitchFamily="34" charset="0"/>
              </a:rPr>
              <a:t>	</a:t>
            </a:r>
            <a:r>
              <a:rPr lang="en-US" sz="1800" u="sng" dirty="0">
                <a:ea typeface="Calibri" panose="020F0502020204030204" pitchFamily="34" charset="0"/>
              </a:rPr>
              <a:t>WordPress –</a:t>
            </a:r>
            <a:r>
              <a:rPr lang="en-US" sz="1800" dirty="0">
                <a:ea typeface="Calibri" panose="020F0502020204030204" pitchFamily="34" charset="0"/>
              </a:rPr>
              <a:t> </a:t>
            </a:r>
            <a:r>
              <a:rPr lang="en-US" sz="1800" dirty="0">
                <a:ea typeface="Calibri" panose="020F0502020204030204" pitchFamily="34" charset="0"/>
                <a:hlinkClick r:id="rId3"/>
              </a:rPr>
              <a:t>https://www.wordpress.org</a:t>
            </a:r>
            <a:endParaRPr lang="en-US" sz="1800" dirty="0">
              <a:ea typeface="Calibri" panose="020F0502020204030204" pitchFamily="34" charset="0"/>
            </a:endParaRPr>
          </a:p>
        </p:txBody>
      </p:sp>
    </p:spTree>
    <p:extLst>
      <p:ext uri="{BB962C8B-B14F-4D97-AF65-F5344CB8AC3E}">
        <p14:creationId xmlns:p14="http://schemas.microsoft.com/office/powerpoint/2010/main" val="314300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b="0" dirty="0"/>
              <a:t>Expansion- Member Recruitment/Engagement</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329513" y="1825625"/>
            <a:ext cx="11862487" cy="4169539"/>
          </a:xfrm>
        </p:spPr>
        <p:txBody>
          <a:bodyPr>
            <a:normAutofit lnSpcReduction="10000"/>
          </a:bodyPr>
          <a:lstStyle/>
          <a:p>
            <a:pPr marL="0" marR="0" indent="0">
              <a:lnSpc>
                <a:spcPct val="120000"/>
              </a:lnSpc>
              <a:spcBef>
                <a:spcPts val="0"/>
              </a:spcBef>
              <a:spcAft>
                <a:spcPts val="0"/>
              </a:spcAft>
              <a:buNone/>
            </a:pPr>
            <a:r>
              <a:rPr lang="en-US" sz="1800" b="1" dirty="0"/>
              <a:t>Member Recruitment/Engagement</a:t>
            </a:r>
          </a:p>
          <a:p>
            <a:pPr marL="0" marR="0" indent="0">
              <a:lnSpc>
                <a:spcPct val="120000"/>
              </a:lnSpc>
              <a:spcBef>
                <a:spcPts val="0"/>
              </a:spcBef>
              <a:spcAft>
                <a:spcPts val="0"/>
              </a:spcAft>
              <a:buNone/>
            </a:pPr>
            <a:r>
              <a:rPr lang="en-US" sz="1800" b="1" dirty="0">
                <a:solidFill>
                  <a:srgbClr val="868C8C"/>
                </a:solidFill>
                <a:ea typeface="Calibri" panose="020F0502020204030204" pitchFamily="34" charset="0"/>
              </a:rPr>
              <a:t>	</a:t>
            </a:r>
            <a:r>
              <a:rPr lang="en-US" sz="1800" u="sng" dirty="0">
                <a:solidFill>
                  <a:srgbClr val="868C8C"/>
                </a:solidFill>
                <a:ea typeface="Calibri" panose="020F0502020204030204" pitchFamily="34" charset="0"/>
              </a:rPr>
              <a:t>Create a list of local/state-wide otolaryngologists:</a:t>
            </a:r>
            <a:br>
              <a:rPr lang="en-US" sz="1800" u="sng" dirty="0">
                <a:solidFill>
                  <a:srgbClr val="868C8C"/>
                </a:solidFill>
                <a:ea typeface="Calibri" panose="020F0502020204030204" pitchFamily="34" charset="0"/>
              </a:rPr>
            </a:br>
            <a:r>
              <a:rPr lang="en-US" sz="1800" dirty="0">
                <a:solidFill>
                  <a:srgbClr val="868C8C"/>
                </a:solidFill>
                <a:ea typeface="Calibri" panose="020F0502020204030204" pitchFamily="34" charset="0"/>
              </a:rPr>
              <a:t>		Academy members, Subspecialty societies,</a:t>
            </a:r>
            <a:r>
              <a:rPr lang="en-US" sz="1800" dirty="0">
                <a:ea typeface="Calibri" panose="020F0502020204030204" pitchFamily="34" charset="0"/>
              </a:rPr>
              <a:t> State medical board, Internet</a:t>
            </a:r>
          </a:p>
          <a:p>
            <a:pPr marL="0" marR="0" indent="0">
              <a:lnSpc>
                <a:spcPct val="120000"/>
              </a:lnSpc>
              <a:spcBef>
                <a:spcPts val="0"/>
              </a:spcBef>
              <a:spcAft>
                <a:spcPts val="0"/>
              </a:spcAft>
              <a:buNone/>
            </a:pPr>
            <a:r>
              <a:rPr lang="en-US" sz="1800" dirty="0">
                <a:ea typeface="Calibri" panose="020F0502020204030204" pitchFamily="34" charset="0"/>
              </a:rPr>
              <a:t>	</a:t>
            </a:r>
            <a:r>
              <a:rPr lang="en-US" sz="1800" u="sng" dirty="0">
                <a:ea typeface="Calibri" panose="020F0502020204030204" pitchFamily="34" charset="0"/>
              </a:rPr>
              <a:t>Create a membership application form : </a:t>
            </a:r>
            <a:r>
              <a:rPr lang="en-US" sz="1800" dirty="0">
                <a:ea typeface="Calibri" panose="020F0502020204030204" pitchFamily="34" charset="0"/>
              </a:rPr>
              <a:t>Appendix C for a sample form </a:t>
            </a:r>
            <a:r>
              <a:rPr lang="en-US" sz="1800" dirty="0">
                <a:solidFill>
                  <a:srgbClr val="FF0000"/>
                </a:solidFill>
                <a:ea typeface="Calibri" panose="020F0502020204030204" pitchFamily="34" charset="0"/>
              </a:rPr>
              <a:t>[New Mexico Application Link]</a:t>
            </a:r>
          </a:p>
          <a:p>
            <a:pPr marL="0" marR="0" indent="0">
              <a:lnSpc>
                <a:spcPct val="120000"/>
              </a:lnSpc>
              <a:spcBef>
                <a:spcPts val="0"/>
              </a:spcBef>
              <a:spcAft>
                <a:spcPts val="0"/>
              </a:spcAft>
              <a:buNone/>
            </a:pPr>
            <a:r>
              <a:rPr lang="en-US" sz="1800" b="1" dirty="0">
                <a:solidFill>
                  <a:srgbClr val="868C8C"/>
                </a:solidFill>
                <a:ea typeface="Calibri" panose="020F0502020204030204" pitchFamily="34" charset="0"/>
              </a:rPr>
              <a:t>	</a:t>
            </a:r>
            <a:r>
              <a:rPr lang="en-US" sz="1800" u="sng" dirty="0">
                <a:solidFill>
                  <a:srgbClr val="868C8C"/>
                </a:solidFill>
                <a:ea typeface="Calibri" panose="020F0502020204030204" pitchFamily="34" charset="0"/>
              </a:rPr>
              <a:t>Engage with other local societies:</a:t>
            </a:r>
            <a:r>
              <a:rPr lang="en-US" sz="1800" dirty="0">
                <a:solidFill>
                  <a:srgbClr val="868C8C"/>
                </a:solidFill>
                <a:ea typeface="Calibri" panose="020F0502020204030204" pitchFamily="34" charset="0"/>
              </a:rPr>
              <a:t>	</a:t>
            </a:r>
          </a:p>
          <a:p>
            <a:pPr marL="0" marR="0" indent="0">
              <a:lnSpc>
                <a:spcPct val="120000"/>
              </a:lnSpc>
              <a:spcBef>
                <a:spcPts val="0"/>
              </a:spcBef>
              <a:spcAft>
                <a:spcPts val="0"/>
              </a:spcAft>
              <a:buNone/>
            </a:pPr>
            <a:r>
              <a:rPr lang="en-US" sz="1800" dirty="0">
                <a:solidFill>
                  <a:srgbClr val="868C8C"/>
                </a:solidFill>
                <a:ea typeface="Calibri" panose="020F0502020204030204" pitchFamily="34" charset="0"/>
              </a:rPr>
              <a:t>		-Assistance with resources and partnerships</a:t>
            </a:r>
          </a:p>
          <a:p>
            <a:pPr marL="0" marR="0" indent="0">
              <a:lnSpc>
                <a:spcPct val="120000"/>
              </a:lnSpc>
              <a:spcBef>
                <a:spcPts val="0"/>
              </a:spcBef>
              <a:spcAft>
                <a:spcPts val="0"/>
              </a:spcAft>
              <a:buNone/>
            </a:pPr>
            <a:r>
              <a:rPr lang="en-US" sz="1800" dirty="0">
                <a:solidFill>
                  <a:srgbClr val="868C8C"/>
                </a:solidFill>
                <a:ea typeface="Calibri" panose="020F0502020204030204" pitchFamily="34" charset="0"/>
              </a:rPr>
              <a:t>		-Local/regional member/leadership attend State meetings connect with State society leadership</a:t>
            </a:r>
            <a:br>
              <a:rPr lang="en-US" sz="1800" dirty="0">
                <a:solidFill>
                  <a:srgbClr val="868C8C"/>
                </a:solidFill>
                <a:ea typeface="Calibri" panose="020F0502020204030204" pitchFamily="34" charset="0"/>
              </a:rPr>
            </a:br>
            <a:r>
              <a:rPr lang="en-US" sz="1800" dirty="0">
                <a:solidFill>
                  <a:srgbClr val="868C8C"/>
                </a:solidFill>
                <a:ea typeface="Calibri" panose="020F0502020204030204" pitchFamily="34" charset="0"/>
              </a:rPr>
              <a:t>		-State leadership attends national meetings connect with National organization leadership</a:t>
            </a:r>
          </a:p>
          <a:p>
            <a:pPr marL="0" lvl="0" indent="0">
              <a:lnSpc>
                <a:spcPct val="120000"/>
              </a:lnSpc>
              <a:spcBef>
                <a:spcPts val="0"/>
              </a:spcBef>
              <a:buClr>
                <a:srgbClr val="BF301A"/>
              </a:buClr>
              <a:buNone/>
            </a:pPr>
            <a:r>
              <a:rPr lang="en-US" sz="1800" dirty="0">
                <a:solidFill>
                  <a:srgbClr val="868C8C"/>
                </a:solidFill>
                <a:ea typeface="Calibri" panose="020F0502020204030204" pitchFamily="34" charset="0"/>
              </a:rPr>
              <a:t>	</a:t>
            </a:r>
            <a:r>
              <a:rPr lang="en-US" sz="1700" u="sng" dirty="0">
                <a:solidFill>
                  <a:srgbClr val="868C8C"/>
                </a:solidFill>
                <a:ea typeface="Calibri" panose="020F0502020204030204" pitchFamily="34" charset="0"/>
              </a:rPr>
              <a:t>Consider options for communication tools/strategies:</a:t>
            </a:r>
            <a:br>
              <a:rPr lang="en-US" sz="1700" b="1" dirty="0">
                <a:solidFill>
                  <a:srgbClr val="868C8C"/>
                </a:solidFill>
                <a:ea typeface="Calibri" panose="020F0502020204030204" pitchFamily="34" charset="0"/>
              </a:rPr>
            </a:br>
            <a:r>
              <a:rPr lang="en-US" sz="1700" b="1" dirty="0">
                <a:solidFill>
                  <a:srgbClr val="868C8C"/>
                </a:solidFill>
                <a:ea typeface="Calibri" panose="020F0502020204030204" pitchFamily="34" charset="0"/>
              </a:rPr>
              <a:t>		-</a:t>
            </a:r>
            <a:r>
              <a:rPr lang="en-US" sz="1700" dirty="0">
                <a:solidFill>
                  <a:srgbClr val="868C8C"/>
                </a:solidFill>
                <a:ea typeface="Calibri" panose="020F0502020204030204" pitchFamily="34" charset="0"/>
              </a:rPr>
              <a:t>website, email lists, USPS, personalized faxes, personal phone calls</a:t>
            </a:r>
            <a:br>
              <a:rPr lang="en-US" sz="1700" dirty="0">
                <a:solidFill>
                  <a:srgbClr val="868C8C"/>
                </a:solidFill>
                <a:ea typeface="Calibri" panose="020F0502020204030204" pitchFamily="34" charset="0"/>
              </a:rPr>
            </a:br>
            <a:r>
              <a:rPr lang="en-US" sz="1700" dirty="0">
                <a:solidFill>
                  <a:srgbClr val="868C8C"/>
                </a:solidFill>
                <a:ea typeface="Calibri" panose="020F0502020204030204" pitchFamily="34" charset="0"/>
              </a:rPr>
              <a:t>		- Local/regional societies engage other local/regional medical leaders and resources</a:t>
            </a:r>
            <a:br>
              <a:rPr lang="en-US" sz="1700" dirty="0">
                <a:solidFill>
                  <a:srgbClr val="868C8C"/>
                </a:solidFill>
              </a:rPr>
            </a:br>
            <a:r>
              <a:rPr lang="en-US" sz="1700" dirty="0">
                <a:solidFill>
                  <a:srgbClr val="868C8C"/>
                </a:solidFill>
              </a:rPr>
              <a:t>		- BOG’s Complimentary Society Blast Email Service: Contact GOSE Academy Support Staff</a:t>
            </a:r>
          </a:p>
          <a:p>
            <a:pPr marL="0" lvl="0" indent="0">
              <a:lnSpc>
                <a:spcPct val="120000"/>
              </a:lnSpc>
              <a:spcBef>
                <a:spcPts val="0"/>
              </a:spcBef>
              <a:buClr>
                <a:srgbClr val="BF301A"/>
              </a:buClr>
              <a:buNone/>
            </a:pPr>
            <a:r>
              <a:rPr lang="en-US" sz="1700" dirty="0">
                <a:solidFill>
                  <a:srgbClr val="868C8C"/>
                </a:solidFill>
              </a:rPr>
              <a:t>	</a:t>
            </a:r>
            <a:r>
              <a:rPr lang="en-US" sz="1700" u="sng" dirty="0">
                <a:solidFill>
                  <a:srgbClr val="868C8C"/>
                </a:solidFill>
              </a:rPr>
              <a:t>Create newsletter</a:t>
            </a:r>
            <a:r>
              <a:rPr lang="en-US" sz="1700" dirty="0">
                <a:solidFill>
                  <a:srgbClr val="868C8C"/>
                </a:solidFill>
              </a:rPr>
              <a:t>: </a:t>
            </a:r>
            <a:r>
              <a:rPr lang="en-US" sz="1800" dirty="0">
                <a:solidFill>
                  <a:srgbClr val="868C8C"/>
                </a:solidFill>
              </a:rPr>
              <a:t>c</a:t>
            </a:r>
            <a:r>
              <a:rPr lang="en-US" sz="1800" dirty="0">
                <a:solidFill>
                  <a:srgbClr val="868C8C"/>
                </a:solidFill>
                <a:ea typeface="Calibri" panose="020F0502020204030204" pitchFamily="34" charset="0"/>
              </a:rPr>
              <a:t>an disseminate State and National email blasts</a:t>
            </a:r>
            <a:endParaRPr lang="en-US" sz="2600" dirty="0">
              <a:solidFill>
                <a:srgbClr val="868C8C"/>
              </a:solidFill>
            </a:endParaRPr>
          </a:p>
          <a:p>
            <a:pPr marL="0" marR="0" indent="0">
              <a:lnSpc>
                <a:spcPct val="120000"/>
              </a:lnSpc>
              <a:spcBef>
                <a:spcPts val="0"/>
              </a:spcBef>
              <a:spcAft>
                <a:spcPts val="0"/>
              </a:spcAft>
              <a:buNone/>
            </a:pPr>
            <a:endParaRPr lang="en-US" sz="3300" u="sng" dirty="0">
              <a:ea typeface="Calibri" panose="020F0502020204030204" pitchFamily="34" charset="0"/>
            </a:endParaRPr>
          </a:p>
          <a:p>
            <a:pPr marL="0" indent="0">
              <a:buNone/>
            </a:pPr>
            <a:endParaRPr lang="en-US" sz="1800" dirty="0"/>
          </a:p>
        </p:txBody>
      </p:sp>
    </p:spTree>
    <p:extLst>
      <p:ext uri="{BB962C8B-B14F-4D97-AF65-F5344CB8AC3E}">
        <p14:creationId xmlns:p14="http://schemas.microsoft.com/office/powerpoint/2010/main" val="72761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b="0" dirty="0"/>
              <a:t>Expansion- Education/CME</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1169774" y="2089236"/>
            <a:ext cx="9860692" cy="4169539"/>
          </a:xfrm>
        </p:spPr>
        <p:txBody>
          <a:bodyPr>
            <a:normAutofit/>
          </a:bodyPr>
          <a:lstStyle/>
          <a:p>
            <a:pPr marL="0" marR="0" indent="0">
              <a:lnSpc>
                <a:spcPct val="120000"/>
              </a:lnSpc>
              <a:spcBef>
                <a:spcPts val="0"/>
              </a:spcBef>
              <a:spcAft>
                <a:spcPts val="0"/>
              </a:spcAft>
              <a:buNone/>
            </a:pPr>
            <a:r>
              <a:rPr lang="en-US" sz="3600" b="1" dirty="0">
                <a:ea typeface="Calibri" panose="020F0502020204030204" pitchFamily="34" charset="0"/>
              </a:rPr>
              <a:t>See Section 3: Education/CME Programming for content related to education expansion.</a:t>
            </a:r>
            <a:endParaRPr lang="en-US" sz="3600" u="sng" dirty="0"/>
          </a:p>
          <a:p>
            <a:pPr marL="0" marR="0" indent="0">
              <a:lnSpc>
                <a:spcPct val="120000"/>
              </a:lnSpc>
              <a:spcBef>
                <a:spcPts val="0"/>
              </a:spcBef>
              <a:spcAft>
                <a:spcPts val="0"/>
              </a:spcAft>
              <a:buNone/>
            </a:pPr>
            <a:endParaRPr lang="en-US" sz="5400" u="sng" dirty="0">
              <a:ea typeface="Calibri" panose="020F0502020204030204" pitchFamily="34" charset="0"/>
            </a:endParaRPr>
          </a:p>
          <a:p>
            <a:pPr marL="0" indent="0">
              <a:buNone/>
            </a:pPr>
            <a:endParaRPr lang="en-US" sz="3600" dirty="0"/>
          </a:p>
        </p:txBody>
      </p:sp>
    </p:spTree>
    <p:extLst>
      <p:ext uri="{BB962C8B-B14F-4D97-AF65-F5344CB8AC3E}">
        <p14:creationId xmlns:p14="http://schemas.microsoft.com/office/powerpoint/2010/main" val="8381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b="0" dirty="0"/>
              <a:t>Expansion- Corporate Sponsorship</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57881" y="2089236"/>
            <a:ext cx="10272585" cy="4169539"/>
          </a:xfrm>
        </p:spPr>
        <p:txBody>
          <a:bodyPr>
            <a:normAutofit/>
          </a:bodyPr>
          <a:lstStyle/>
          <a:p>
            <a:pPr marL="0" marR="0" indent="0">
              <a:lnSpc>
                <a:spcPct val="120000"/>
              </a:lnSpc>
              <a:spcBef>
                <a:spcPts val="0"/>
              </a:spcBef>
              <a:spcAft>
                <a:spcPts val="0"/>
              </a:spcAft>
              <a:buNone/>
            </a:pPr>
            <a:r>
              <a:rPr lang="en-US" sz="1800" b="1" dirty="0"/>
              <a:t>Corporate Sponsorship</a:t>
            </a:r>
          </a:p>
          <a:p>
            <a:pPr marL="0" indent="0">
              <a:lnSpc>
                <a:spcPct val="120000"/>
              </a:lnSpc>
              <a:spcBef>
                <a:spcPts val="0"/>
              </a:spcBef>
              <a:buNone/>
            </a:pPr>
            <a:r>
              <a:rPr lang="en-US" sz="1800" dirty="0">
                <a:ea typeface="Calibri" panose="020F0502020204030204" pitchFamily="34" charset="0"/>
              </a:rPr>
              <a:t>	</a:t>
            </a:r>
            <a:r>
              <a:rPr lang="en-US" sz="1600" u="sng" dirty="0">
                <a:ea typeface="Calibri" panose="020F0502020204030204" pitchFamily="34" charset="0"/>
              </a:rPr>
              <a:t>Collect vendor contact information </a:t>
            </a:r>
          </a:p>
          <a:p>
            <a:pPr marL="0" indent="0">
              <a:lnSpc>
                <a:spcPct val="120000"/>
              </a:lnSpc>
              <a:spcBef>
                <a:spcPts val="0"/>
              </a:spcBef>
              <a:buNone/>
            </a:pPr>
            <a:r>
              <a:rPr lang="en-US" sz="1600" dirty="0">
                <a:ea typeface="Calibri" panose="020F0502020204030204" pitchFamily="34" charset="0"/>
              </a:rPr>
              <a:t>		Engage with equipment and pharmaceutical representatives</a:t>
            </a:r>
          </a:p>
          <a:p>
            <a:pPr marL="0" indent="0">
              <a:lnSpc>
                <a:spcPct val="120000"/>
              </a:lnSpc>
              <a:spcBef>
                <a:spcPts val="0"/>
              </a:spcBef>
              <a:buNone/>
            </a:pPr>
            <a:endParaRPr lang="en-US" sz="1600" dirty="0">
              <a:ea typeface="Calibri" panose="020F0502020204030204" pitchFamily="34" charset="0"/>
            </a:endParaRPr>
          </a:p>
          <a:p>
            <a:pPr marL="0" indent="0">
              <a:lnSpc>
                <a:spcPct val="120000"/>
              </a:lnSpc>
              <a:spcBef>
                <a:spcPts val="0"/>
              </a:spcBef>
              <a:buNone/>
            </a:pPr>
            <a:r>
              <a:rPr lang="en-US" sz="1600" dirty="0">
                <a:ea typeface="Calibri" panose="020F0502020204030204" pitchFamily="34" charset="0"/>
              </a:rPr>
              <a:t>	</a:t>
            </a:r>
            <a:r>
              <a:rPr lang="en-US" sz="1600" u="sng" dirty="0">
                <a:ea typeface="Calibri" panose="020F0502020204030204" pitchFamily="34" charset="0"/>
              </a:rPr>
              <a:t>Reach out for donation/sponsorship leads from all society members</a:t>
            </a:r>
          </a:p>
          <a:p>
            <a:pPr marL="0" indent="0">
              <a:lnSpc>
                <a:spcPct val="120000"/>
              </a:lnSpc>
              <a:spcBef>
                <a:spcPts val="0"/>
              </a:spcBef>
              <a:buNone/>
            </a:pPr>
            <a:endParaRPr lang="en-US" sz="1600" u="sng" dirty="0">
              <a:ea typeface="Calibri" panose="020F0502020204030204" pitchFamily="34" charset="0"/>
            </a:endParaRPr>
          </a:p>
          <a:p>
            <a:pPr marL="914400" lvl="2" indent="0">
              <a:lnSpc>
                <a:spcPct val="120000"/>
              </a:lnSpc>
              <a:spcBef>
                <a:spcPts val="0"/>
              </a:spcBef>
              <a:buNone/>
            </a:pPr>
            <a:r>
              <a:rPr lang="en-US" sz="1600" u="sng" dirty="0">
                <a:ea typeface="Calibri" panose="020F0502020204030204" pitchFamily="34" charset="0"/>
              </a:rPr>
              <a:t>Determine if your events will provide CME credits</a:t>
            </a:r>
          </a:p>
          <a:p>
            <a:pPr marL="914400" lvl="2" indent="0">
              <a:lnSpc>
                <a:spcPct val="120000"/>
              </a:lnSpc>
              <a:spcBef>
                <a:spcPts val="0"/>
              </a:spcBef>
              <a:buNone/>
            </a:pPr>
            <a:r>
              <a:rPr lang="en-US" sz="1600" dirty="0">
                <a:ea typeface="Calibri" panose="020F0502020204030204" pitchFamily="34" charset="0"/>
              </a:rPr>
              <a:t>	Be aware of appropriate conflict of interests </a:t>
            </a:r>
          </a:p>
          <a:p>
            <a:pPr marL="914400" lvl="2" indent="0">
              <a:lnSpc>
                <a:spcPct val="120000"/>
              </a:lnSpc>
              <a:spcBef>
                <a:spcPts val="0"/>
              </a:spcBef>
              <a:buNone/>
            </a:pPr>
            <a:r>
              <a:rPr lang="en-US" sz="1600" dirty="0">
                <a:ea typeface="Calibri" panose="020F0502020204030204" pitchFamily="34" charset="0"/>
              </a:rPr>
              <a:t>	Try to establish an annual corporate funded educational activity without restriction	</a:t>
            </a:r>
          </a:p>
          <a:p>
            <a:pPr marL="914400" lvl="2" indent="0">
              <a:lnSpc>
                <a:spcPct val="120000"/>
              </a:lnSpc>
              <a:spcBef>
                <a:spcPts val="0"/>
              </a:spcBef>
              <a:buNone/>
            </a:pPr>
            <a:r>
              <a:rPr lang="en-US" sz="1600" dirty="0">
                <a:ea typeface="Calibri" panose="020F0502020204030204" pitchFamily="34" charset="0"/>
              </a:rPr>
              <a:t>	May need to send vendors a Form W-9, which provides your EIN.  </a:t>
            </a:r>
            <a:endParaRPr lang="en-US" sz="1600" i="1" dirty="0">
              <a:ea typeface="Calibri" panose="020F0502020204030204" pitchFamily="34" charset="0"/>
            </a:endParaRPr>
          </a:p>
        </p:txBody>
      </p:sp>
    </p:spTree>
    <p:extLst>
      <p:ext uri="{BB962C8B-B14F-4D97-AF65-F5344CB8AC3E}">
        <p14:creationId xmlns:p14="http://schemas.microsoft.com/office/powerpoint/2010/main" val="369026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b="0" dirty="0"/>
              <a:t>Expansion- Staffing/Organizational membership</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57881" y="2089236"/>
            <a:ext cx="10272585" cy="4169539"/>
          </a:xfrm>
        </p:spPr>
        <p:txBody>
          <a:bodyPr>
            <a:normAutofit/>
          </a:bodyPr>
          <a:lstStyle/>
          <a:p>
            <a:pPr marL="0" marR="0" indent="0">
              <a:lnSpc>
                <a:spcPct val="120000"/>
              </a:lnSpc>
              <a:spcBef>
                <a:spcPts val="0"/>
              </a:spcBef>
              <a:spcAft>
                <a:spcPts val="0"/>
              </a:spcAft>
              <a:buNone/>
            </a:pPr>
            <a:r>
              <a:rPr lang="en-US" sz="1600" b="1" dirty="0">
                <a:ea typeface="Calibri" panose="020F0502020204030204" pitchFamily="34" charset="0"/>
              </a:rPr>
              <a:t>Staffing:</a:t>
            </a:r>
          </a:p>
          <a:p>
            <a:pPr marL="0" marR="0" indent="0">
              <a:lnSpc>
                <a:spcPct val="120000"/>
              </a:lnSpc>
              <a:spcBef>
                <a:spcPts val="0"/>
              </a:spcBef>
              <a:spcAft>
                <a:spcPts val="0"/>
              </a:spcAft>
              <a:buNone/>
            </a:pPr>
            <a:r>
              <a:rPr lang="en-US" sz="1600" b="1" dirty="0">
                <a:ea typeface="Calibri" panose="020F0502020204030204" pitchFamily="34" charset="0"/>
              </a:rPr>
              <a:t>	</a:t>
            </a:r>
            <a:r>
              <a:rPr lang="en-US" sz="1600" u="sng" dirty="0">
                <a:ea typeface="Calibri" panose="020F0502020204030204" pitchFamily="34" charset="0"/>
              </a:rPr>
              <a:t>Professional lobbyist: </a:t>
            </a:r>
            <a:r>
              <a:rPr lang="en-US" sz="1600" b="1" dirty="0">
                <a:ea typeface="Calibri" panose="020F0502020204030204" pitchFamily="34" charset="0"/>
              </a:rPr>
              <a:t> </a:t>
            </a:r>
            <a:r>
              <a:rPr lang="en-US" sz="1600" dirty="0">
                <a:ea typeface="Calibri" panose="020F0502020204030204" pitchFamily="34" charset="0"/>
              </a:rPr>
              <a:t>be mindful of the 501(c)(3) or 501(c)(6) requirements</a:t>
            </a:r>
          </a:p>
          <a:p>
            <a:pPr marL="0" marR="0" indent="0">
              <a:lnSpc>
                <a:spcPct val="120000"/>
              </a:lnSpc>
              <a:spcBef>
                <a:spcPts val="0"/>
              </a:spcBef>
              <a:spcAft>
                <a:spcPts val="0"/>
              </a:spcAft>
              <a:buNone/>
            </a:pPr>
            <a:r>
              <a:rPr lang="en-US" sz="1600" dirty="0">
                <a:ea typeface="Calibri" panose="020F0502020204030204" pitchFamily="34" charset="0"/>
              </a:rPr>
              <a:t>	</a:t>
            </a:r>
            <a:r>
              <a:rPr lang="en-US" sz="1600" u="sng" dirty="0">
                <a:ea typeface="Calibri" panose="020F0502020204030204" pitchFamily="34" charset="0"/>
              </a:rPr>
              <a:t>Professional administrator</a:t>
            </a:r>
          </a:p>
          <a:p>
            <a:pPr marL="0" marR="0" indent="0">
              <a:lnSpc>
                <a:spcPct val="120000"/>
              </a:lnSpc>
              <a:spcBef>
                <a:spcPts val="0"/>
              </a:spcBef>
              <a:spcAft>
                <a:spcPts val="0"/>
              </a:spcAft>
              <a:buNone/>
            </a:pPr>
            <a:r>
              <a:rPr lang="en-US" sz="1600" dirty="0">
                <a:ea typeface="Calibri" panose="020F0502020204030204" pitchFamily="34" charset="0"/>
              </a:rPr>
              <a:t>	</a:t>
            </a:r>
            <a:r>
              <a:rPr lang="en-US" sz="1600" u="sng" dirty="0">
                <a:ea typeface="Calibri" panose="020F0502020204030204" pitchFamily="34" charset="0"/>
              </a:rPr>
              <a:t>Chief of Education</a:t>
            </a:r>
            <a:r>
              <a:rPr lang="en-US" sz="1600" dirty="0">
                <a:ea typeface="Calibri" panose="020F0502020204030204" pitchFamily="34" charset="0"/>
              </a:rPr>
              <a:t>	</a:t>
            </a:r>
          </a:p>
          <a:p>
            <a:pPr marL="0" marR="0" indent="0">
              <a:lnSpc>
                <a:spcPct val="120000"/>
              </a:lnSpc>
              <a:spcBef>
                <a:spcPts val="0"/>
              </a:spcBef>
              <a:spcAft>
                <a:spcPts val="0"/>
              </a:spcAft>
              <a:buNone/>
            </a:pPr>
            <a:endParaRPr lang="en-US" sz="1600" i="1" dirty="0">
              <a:ea typeface="Calibri" panose="020F0502020204030204" pitchFamily="34" charset="0"/>
            </a:endParaRPr>
          </a:p>
          <a:p>
            <a:pPr marL="0" marR="0" indent="0">
              <a:lnSpc>
                <a:spcPct val="120000"/>
              </a:lnSpc>
              <a:spcBef>
                <a:spcPts val="0"/>
              </a:spcBef>
              <a:spcAft>
                <a:spcPts val="0"/>
              </a:spcAft>
              <a:buNone/>
            </a:pPr>
            <a:endParaRPr lang="en-US" sz="1600" i="1" dirty="0">
              <a:ea typeface="Calibri" panose="020F0502020204030204" pitchFamily="34" charset="0"/>
            </a:endParaRPr>
          </a:p>
          <a:p>
            <a:pPr marL="0" marR="0" indent="0">
              <a:lnSpc>
                <a:spcPct val="120000"/>
              </a:lnSpc>
              <a:spcBef>
                <a:spcPts val="0"/>
              </a:spcBef>
              <a:spcAft>
                <a:spcPts val="0"/>
              </a:spcAft>
              <a:buNone/>
            </a:pPr>
            <a:r>
              <a:rPr lang="en-US" sz="1600" b="1" dirty="0">
                <a:ea typeface="Calibri" panose="020F0502020204030204" pitchFamily="34" charset="0"/>
              </a:rPr>
              <a:t>Organizational membership: </a:t>
            </a:r>
          </a:p>
          <a:p>
            <a:pPr marL="0" marR="0" indent="0">
              <a:lnSpc>
                <a:spcPct val="120000"/>
              </a:lnSpc>
              <a:spcBef>
                <a:spcPts val="0"/>
              </a:spcBef>
              <a:spcAft>
                <a:spcPts val="0"/>
              </a:spcAft>
              <a:buNone/>
            </a:pPr>
            <a:r>
              <a:rPr lang="en-US" sz="1600" b="1" dirty="0">
                <a:ea typeface="Calibri" panose="020F0502020204030204" pitchFamily="34" charset="0"/>
              </a:rPr>
              <a:t>	</a:t>
            </a:r>
            <a:r>
              <a:rPr lang="en-US" sz="1600" u="sng" dirty="0">
                <a:ea typeface="Calibri" panose="020F0502020204030204" pitchFamily="34" charset="0"/>
              </a:rPr>
              <a:t>AAO-HNS Board of Governors (BOG) representation:</a:t>
            </a:r>
            <a:br>
              <a:rPr lang="en-US" sz="1600" dirty="0">
                <a:ea typeface="Calibri" panose="020F0502020204030204" pitchFamily="34" charset="0"/>
              </a:rPr>
            </a:br>
            <a:r>
              <a:rPr lang="en-US" sz="1600" dirty="0">
                <a:ea typeface="Calibri" panose="020F0502020204030204" pitchFamily="34" charset="0"/>
              </a:rPr>
              <a:t>		Governor and Alternate Governors</a:t>
            </a:r>
          </a:p>
          <a:p>
            <a:pPr marL="0" marR="0" indent="0">
              <a:lnSpc>
                <a:spcPct val="120000"/>
              </a:lnSpc>
              <a:spcBef>
                <a:spcPts val="0"/>
              </a:spcBef>
              <a:spcAft>
                <a:spcPts val="0"/>
              </a:spcAft>
              <a:buNone/>
            </a:pPr>
            <a:r>
              <a:rPr lang="en-US" sz="1600" dirty="0">
                <a:ea typeface="Calibri" panose="020F0502020204030204" pitchFamily="34" charset="0"/>
              </a:rPr>
              <a:t>	</a:t>
            </a:r>
            <a:r>
              <a:rPr lang="en-US" sz="1600" u="sng" dirty="0">
                <a:ea typeface="Calibri" panose="020F0502020204030204" pitchFamily="34" charset="0"/>
              </a:rPr>
              <a:t>BOG Committee Involvement: </a:t>
            </a:r>
            <a:r>
              <a:rPr lang="en-US" sz="1600" dirty="0">
                <a:ea typeface="Calibri" panose="020F0502020204030204" pitchFamily="34" charset="0"/>
              </a:rPr>
              <a:t>Invite society members to join a BOG meeting as our guest</a:t>
            </a:r>
            <a:endParaRPr lang="en-US" sz="1600" b="1" dirty="0">
              <a:ea typeface="Calibri" panose="020F0502020204030204" pitchFamily="34" charset="0"/>
            </a:endParaRPr>
          </a:p>
          <a:p>
            <a:pPr marL="0" marR="0" indent="0">
              <a:lnSpc>
                <a:spcPct val="120000"/>
              </a:lnSpc>
              <a:spcBef>
                <a:spcPts val="0"/>
              </a:spcBef>
              <a:spcAft>
                <a:spcPts val="0"/>
              </a:spcAft>
              <a:buNone/>
            </a:pPr>
            <a:r>
              <a:rPr lang="en-US" sz="1600" dirty="0">
                <a:ea typeface="Calibri" panose="020F0502020204030204" pitchFamily="34" charset="0"/>
              </a:rPr>
              <a:t>	</a:t>
            </a:r>
            <a:r>
              <a:rPr lang="en-US" sz="1600" u="sng" dirty="0">
                <a:ea typeface="Calibri" panose="020F0502020204030204" pitchFamily="34" charset="0"/>
              </a:rPr>
              <a:t>Inter/intrastate society involvement</a:t>
            </a:r>
            <a:br>
              <a:rPr lang="en-US" sz="1600" b="1" dirty="0">
                <a:ea typeface="Calibri" panose="020F0502020204030204" pitchFamily="34" charset="0"/>
              </a:rPr>
            </a:br>
            <a:endParaRPr lang="en-US" sz="1600" i="1" dirty="0">
              <a:ea typeface="Calibri" panose="020F0502020204030204" pitchFamily="34" charset="0"/>
            </a:endParaRPr>
          </a:p>
          <a:p>
            <a:pPr marL="0" marR="0" indent="0">
              <a:lnSpc>
                <a:spcPct val="120000"/>
              </a:lnSpc>
              <a:spcBef>
                <a:spcPts val="0"/>
              </a:spcBef>
              <a:spcAft>
                <a:spcPts val="0"/>
              </a:spcAft>
              <a:buNone/>
            </a:pPr>
            <a:endParaRPr lang="en-US" sz="1600" i="1" dirty="0">
              <a:ea typeface="Calibri" panose="020F0502020204030204" pitchFamily="34" charset="0"/>
            </a:endParaRPr>
          </a:p>
        </p:txBody>
      </p:sp>
    </p:spTree>
    <p:extLst>
      <p:ext uri="{BB962C8B-B14F-4D97-AF65-F5344CB8AC3E}">
        <p14:creationId xmlns:p14="http://schemas.microsoft.com/office/powerpoint/2010/main" val="349989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838200" y="3429000"/>
            <a:ext cx="10515600" cy="558183"/>
          </a:xfrm>
        </p:spPr>
        <p:txBody>
          <a:bodyPr/>
          <a:lstStyle/>
          <a:p>
            <a:r>
              <a:rPr lang="en-US" dirty="0"/>
              <a:t>Section 1 : Society administration</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8200" y="4029792"/>
            <a:ext cx="10515600" cy="558183"/>
          </a:xfrm>
        </p:spPr>
        <p:txBody>
          <a:bodyPr>
            <a:noAutofit/>
          </a:bodyPr>
          <a:lstStyle/>
          <a:p>
            <a:r>
              <a:rPr lang="en-US" sz="4000" i="0" dirty="0"/>
              <a:t>Liaison with AAO-HNS BOG</a:t>
            </a:r>
          </a:p>
        </p:txBody>
      </p:sp>
    </p:spTree>
    <p:extLst>
      <p:ext uri="{BB962C8B-B14F-4D97-AF65-F5344CB8AC3E}">
        <p14:creationId xmlns:p14="http://schemas.microsoft.com/office/powerpoint/2010/main" val="29591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r>
              <a:rPr lang="en-US" dirty="0"/>
              <a:t>Cristina </a:t>
            </a:r>
            <a:r>
              <a:rPr lang="en-US" dirty="0" err="1"/>
              <a:t>Baldassari</a:t>
            </a:r>
            <a:r>
              <a:rPr lang="en-US" dirty="0"/>
              <a:t>, MD </a:t>
            </a:r>
          </a:p>
          <a:p>
            <a:r>
              <a:rPr lang="en-US" dirty="0"/>
              <a:t>Karen Hawley, MD</a:t>
            </a:r>
          </a:p>
          <a:p>
            <a:r>
              <a:rPr lang="en-US" dirty="0"/>
              <a:t>Eileen M. </a:t>
            </a:r>
            <a:r>
              <a:rPr lang="en-US" dirty="0" err="1"/>
              <a:t>Raynor</a:t>
            </a:r>
            <a:r>
              <a:rPr lang="en-US" dirty="0"/>
              <a:t>, MD</a:t>
            </a:r>
          </a:p>
          <a:p>
            <a:r>
              <a:rPr lang="en-US" dirty="0"/>
              <a:t>Max D. </a:t>
            </a:r>
            <a:r>
              <a:rPr lang="en-US" dirty="0" err="1"/>
              <a:t>Pusz</a:t>
            </a:r>
            <a:r>
              <a:rPr lang="en-US" dirty="0"/>
              <a:t>, MD</a:t>
            </a:r>
          </a:p>
          <a:p>
            <a:r>
              <a:rPr lang="en-US" dirty="0"/>
              <a:t>Daniel </a:t>
            </a:r>
            <a:r>
              <a:rPr lang="en-US" dirty="0" err="1"/>
              <a:t>Wohl</a:t>
            </a:r>
            <a:r>
              <a:rPr lang="en-US" dirty="0"/>
              <a:t>, MD</a:t>
            </a:r>
          </a:p>
          <a:p>
            <a:endParaRPr lang="en-US" dirty="0"/>
          </a:p>
        </p:txBody>
      </p:sp>
    </p:spTree>
    <p:extLst>
      <p:ext uri="{BB962C8B-B14F-4D97-AF65-F5344CB8AC3E}">
        <p14:creationId xmlns:p14="http://schemas.microsoft.com/office/powerpoint/2010/main" val="267018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dirty="0"/>
              <a:t>Liaison with AAO-HNS BOG</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57881" y="2089236"/>
            <a:ext cx="11079892" cy="4169539"/>
          </a:xfrm>
        </p:spPr>
        <p:txBody>
          <a:bodyPr>
            <a:normAutofit/>
          </a:bodyPr>
          <a:lstStyle/>
          <a:p>
            <a:pPr marL="0" marR="0" indent="0">
              <a:lnSpc>
                <a:spcPct val="120000"/>
              </a:lnSpc>
              <a:spcBef>
                <a:spcPts val="0"/>
              </a:spcBef>
              <a:spcAft>
                <a:spcPts val="0"/>
              </a:spcAft>
              <a:buNone/>
            </a:pPr>
            <a:r>
              <a:rPr lang="en-US" sz="1600" b="1" dirty="0">
                <a:ea typeface="Calibri" panose="020F0502020204030204" pitchFamily="34" charset="0"/>
              </a:rPr>
              <a:t>BOG By-laws:</a:t>
            </a:r>
            <a:r>
              <a:rPr lang="en-US" sz="1600" dirty="0">
                <a:ea typeface="Calibri" panose="020F0502020204030204" pitchFamily="34" charset="0"/>
              </a:rPr>
              <a:t> </a:t>
            </a:r>
            <a:r>
              <a:rPr lang="en-US" sz="1600" u="sng" dirty="0">
                <a:ea typeface="Calibri" panose="020F0502020204030204" pitchFamily="34" charset="0"/>
                <a:hlinkClick r:id="rId2"/>
              </a:rPr>
              <a:t>https://www.entnet.org/sites/default/files/updated_bog_bylaws.pdf</a:t>
            </a:r>
            <a:endParaRPr lang="en-US" sz="1600" u="sng" dirty="0">
              <a:ea typeface="Calibri" panose="020F0502020204030204" pitchFamily="34" charset="0"/>
            </a:endParaRPr>
          </a:p>
          <a:p>
            <a:pPr marL="0" marR="0" indent="0">
              <a:lnSpc>
                <a:spcPct val="100000"/>
              </a:lnSpc>
              <a:spcBef>
                <a:spcPts val="0"/>
              </a:spcBef>
              <a:spcAft>
                <a:spcPts val="0"/>
              </a:spcAft>
              <a:buNone/>
            </a:pPr>
            <a:br>
              <a:rPr lang="en-US" sz="1600" dirty="0">
                <a:ea typeface="Calibri" panose="020F0502020204030204" pitchFamily="34" charset="0"/>
              </a:rPr>
            </a:br>
            <a:r>
              <a:rPr lang="en-US" sz="1600" b="1" dirty="0">
                <a:ea typeface="Calibri" panose="020F0502020204030204" pitchFamily="34" charset="0"/>
              </a:rPr>
              <a:t>Minimum requirements for a Society to be established by the BOG:</a:t>
            </a:r>
            <a:br>
              <a:rPr lang="en-US" sz="1600" b="1" dirty="0">
                <a:ea typeface="Calibri" panose="020F0502020204030204" pitchFamily="34" charset="0"/>
              </a:rPr>
            </a:br>
            <a:r>
              <a:rPr lang="en-US" sz="1600" dirty="0">
                <a:ea typeface="Calibri" panose="020F0502020204030204" pitchFamily="34" charset="0"/>
              </a:rPr>
              <a:t>	- At least 30 members</a:t>
            </a:r>
          </a:p>
          <a:p>
            <a:pPr marL="0" marR="0" indent="0">
              <a:lnSpc>
                <a:spcPct val="100000"/>
              </a:lnSpc>
              <a:spcBef>
                <a:spcPts val="0"/>
              </a:spcBef>
              <a:spcAft>
                <a:spcPts val="0"/>
              </a:spcAft>
              <a:buNone/>
            </a:pPr>
            <a:r>
              <a:rPr lang="en-US" sz="1600" dirty="0">
                <a:ea typeface="Calibri" panose="020F0502020204030204" pitchFamily="34" charset="0"/>
              </a:rPr>
              <a:t>	- Annual submission of society members and officers</a:t>
            </a:r>
          </a:p>
          <a:p>
            <a:pPr marL="0" marR="0" indent="0">
              <a:lnSpc>
                <a:spcPct val="100000"/>
              </a:lnSpc>
              <a:spcBef>
                <a:spcPts val="0"/>
              </a:spcBef>
              <a:spcAft>
                <a:spcPts val="0"/>
              </a:spcAft>
              <a:buNone/>
            </a:pPr>
            <a:r>
              <a:rPr lang="en-US" sz="1600" dirty="0">
                <a:ea typeface="Calibri" panose="020F0502020204030204" pitchFamily="34" charset="0"/>
              </a:rPr>
              <a:t>	- Attendance by BOG Society Governor (or Alternative Governor) at 50% of BOG General Assembly 		over 3-yrs</a:t>
            </a:r>
          </a:p>
          <a:p>
            <a:pPr marL="0" marR="0" indent="0">
              <a:lnSpc>
                <a:spcPct val="100000"/>
              </a:lnSpc>
              <a:spcBef>
                <a:spcPts val="0"/>
              </a:spcBef>
              <a:spcAft>
                <a:spcPts val="0"/>
              </a:spcAft>
              <a:buNone/>
            </a:pPr>
            <a:r>
              <a:rPr lang="en-US" sz="1600" dirty="0">
                <a:ea typeface="Calibri" panose="020F0502020204030204" pitchFamily="34" charset="0"/>
              </a:rPr>
              <a:t>	- Attendance at annual meetings with ability to furnish a list of meetings to the Governance and 		Society Engagement Committee upon request</a:t>
            </a:r>
          </a:p>
          <a:p>
            <a:pPr marL="0" marR="0" indent="0">
              <a:lnSpc>
                <a:spcPct val="120000"/>
              </a:lnSpc>
              <a:spcBef>
                <a:spcPts val="0"/>
              </a:spcBef>
              <a:spcAft>
                <a:spcPts val="0"/>
              </a:spcAft>
              <a:buNone/>
            </a:pPr>
            <a:endParaRPr lang="en-US" sz="1600" b="1" dirty="0">
              <a:ea typeface="Calibri" panose="020F0502020204030204" pitchFamily="34" charset="0"/>
            </a:endParaRPr>
          </a:p>
          <a:p>
            <a:pPr marL="0" marR="0" indent="0">
              <a:lnSpc>
                <a:spcPct val="120000"/>
              </a:lnSpc>
              <a:spcBef>
                <a:spcPts val="0"/>
              </a:spcBef>
              <a:spcAft>
                <a:spcPts val="0"/>
              </a:spcAft>
              <a:buNone/>
            </a:pPr>
            <a:endParaRPr lang="en-US" sz="1600" i="1" dirty="0">
              <a:ea typeface="Calibri" panose="020F0502020204030204" pitchFamily="34" charset="0"/>
            </a:endParaRPr>
          </a:p>
        </p:txBody>
      </p:sp>
    </p:spTree>
    <p:extLst>
      <p:ext uri="{BB962C8B-B14F-4D97-AF65-F5344CB8AC3E}">
        <p14:creationId xmlns:p14="http://schemas.microsoft.com/office/powerpoint/2010/main" val="371980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dirty="0"/>
              <a:t>Liaison with AAO-HNS BOG</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57881" y="2089236"/>
            <a:ext cx="11079892" cy="4169539"/>
          </a:xfrm>
        </p:spPr>
        <p:txBody>
          <a:bodyPr>
            <a:normAutofit/>
          </a:bodyPr>
          <a:lstStyle/>
          <a:p>
            <a:pPr marL="0" marR="0" indent="0">
              <a:lnSpc>
                <a:spcPct val="120000"/>
              </a:lnSpc>
              <a:spcBef>
                <a:spcPts val="0"/>
              </a:spcBef>
              <a:spcAft>
                <a:spcPts val="0"/>
              </a:spcAft>
              <a:buNone/>
            </a:pPr>
            <a:r>
              <a:rPr lang="en-US" sz="1600" b="1" dirty="0">
                <a:ea typeface="Calibri" panose="020F0502020204030204" pitchFamily="34" charset="0"/>
              </a:rPr>
              <a:t>Structural format for the integration of a society into the BOG:</a:t>
            </a:r>
            <a:br>
              <a:rPr lang="en-US" sz="1600" dirty="0">
                <a:ea typeface="Calibri" panose="020F0502020204030204" pitchFamily="34" charset="0"/>
              </a:rPr>
            </a:br>
            <a:r>
              <a:rPr lang="en-US" sz="1600" dirty="0">
                <a:ea typeface="Calibri" panose="020F0502020204030204" pitchFamily="34" charset="0"/>
              </a:rPr>
              <a:t>	- Identify Governor and 2 Alternative Governors to attend BOG General Assembly meetings. </a:t>
            </a:r>
          </a:p>
          <a:p>
            <a:pPr marL="0" marR="0" indent="0">
              <a:lnSpc>
                <a:spcPct val="120000"/>
              </a:lnSpc>
              <a:spcBef>
                <a:spcPts val="0"/>
              </a:spcBef>
              <a:spcAft>
                <a:spcPts val="0"/>
              </a:spcAft>
              <a:buNone/>
            </a:pPr>
            <a:r>
              <a:rPr lang="en-US" sz="1600" dirty="0">
                <a:ea typeface="Calibri" panose="020F0502020204030204" pitchFamily="34" charset="0"/>
              </a:rPr>
              <a:t>	- Legislative Affairs Committee Representative: </a:t>
            </a:r>
          </a:p>
          <a:p>
            <a:pPr marL="0" marR="0" indent="0">
              <a:lnSpc>
                <a:spcPct val="120000"/>
              </a:lnSpc>
              <a:spcBef>
                <a:spcPts val="0"/>
              </a:spcBef>
              <a:spcAft>
                <a:spcPts val="0"/>
              </a:spcAft>
              <a:buNone/>
            </a:pPr>
            <a:r>
              <a:rPr lang="en-US" sz="1600" dirty="0">
                <a:ea typeface="Calibri" panose="020F0502020204030204" pitchFamily="34" charset="0"/>
              </a:rPr>
              <a:t>	- Socioeconomic and Grassroots Representative</a:t>
            </a:r>
          </a:p>
          <a:p>
            <a:pPr marL="0" marR="0" indent="0">
              <a:lnSpc>
                <a:spcPct val="120000"/>
              </a:lnSpc>
              <a:spcBef>
                <a:spcPts val="0"/>
              </a:spcBef>
              <a:spcAft>
                <a:spcPts val="0"/>
              </a:spcAft>
              <a:buNone/>
            </a:pPr>
            <a:endParaRPr lang="en-US" sz="1800" u="sng" dirty="0">
              <a:ea typeface="Calibri" panose="020F0502020204030204" pitchFamily="34" charset="0"/>
            </a:endParaRPr>
          </a:p>
          <a:p>
            <a:pPr marL="0" marR="0" indent="0">
              <a:lnSpc>
                <a:spcPct val="120000"/>
              </a:lnSpc>
              <a:spcBef>
                <a:spcPts val="0"/>
              </a:spcBef>
              <a:spcAft>
                <a:spcPts val="0"/>
              </a:spcAft>
              <a:buNone/>
            </a:pPr>
            <a:r>
              <a:rPr lang="en-US" sz="1800" dirty="0">
                <a:ea typeface="Calibri" panose="020F0502020204030204" pitchFamily="34" charset="0"/>
              </a:rPr>
              <a:t>Related BOG Toolkits:</a:t>
            </a:r>
          </a:p>
          <a:p>
            <a:pPr marL="0" indent="0">
              <a:buNone/>
            </a:pPr>
            <a:r>
              <a:rPr lang="en-US" sz="1600" b="1" dirty="0"/>
              <a:t>	</a:t>
            </a:r>
            <a:r>
              <a:rPr lang="en-US" sz="1600" dirty="0"/>
              <a:t>Leg Affairs Information/Toolkit: </a:t>
            </a:r>
          </a:p>
          <a:p>
            <a:pPr marL="0" indent="0">
              <a:buNone/>
            </a:pPr>
            <a:r>
              <a:rPr lang="en-US" sz="1600" dirty="0">
                <a:hlinkClick r:id="rId2"/>
              </a:rPr>
              <a:t>https://www.entnet.org/sites/default/files/uploads/bog_legislative_representatives_toolkit_122019.pdf</a:t>
            </a:r>
            <a:endParaRPr lang="en-US" sz="1600" dirty="0"/>
          </a:p>
          <a:p>
            <a:pPr marL="0" indent="0">
              <a:buNone/>
            </a:pPr>
            <a:r>
              <a:rPr lang="en-US" sz="1600" b="1" dirty="0"/>
              <a:t>	</a:t>
            </a:r>
            <a:r>
              <a:rPr lang="en-US" sz="1600" dirty="0"/>
              <a:t>SEGR Toolkit:</a:t>
            </a:r>
          </a:p>
          <a:p>
            <a:pPr marL="0" indent="0">
              <a:buNone/>
            </a:pPr>
            <a:r>
              <a:rPr lang="en-US" sz="1600" dirty="0"/>
              <a:t>https://www.entnet.org/sites/default/files/uploads/bog_segr_toolkit_122019.pdf</a:t>
            </a:r>
            <a:endParaRPr lang="en-US" sz="1600" b="1" dirty="0">
              <a:ea typeface="Calibri" panose="020F0502020204030204" pitchFamily="34" charset="0"/>
            </a:endParaRPr>
          </a:p>
          <a:p>
            <a:pPr marL="0" marR="0" indent="0">
              <a:lnSpc>
                <a:spcPct val="120000"/>
              </a:lnSpc>
              <a:spcBef>
                <a:spcPts val="0"/>
              </a:spcBef>
              <a:spcAft>
                <a:spcPts val="0"/>
              </a:spcAft>
              <a:buNone/>
            </a:pPr>
            <a:endParaRPr lang="en-US" sz="1600" i="1" u="sng" dirty="0">
              <a:ea typeface="Calibri" panose="020F0502020204030204" pitchFamily="34" charset="0"/>
            </a:endParaRPr>
          </a:p>
        </p:txBody>
      </p:sp>
    </p:spTree>
    <p:extLst>
      <p:ext uri="{BB962C8B-B14F-4D97-AF65-F5344CB8AC3E}">
        <p14:creationId xmlns:p14="http://schemas.microsoft.com/office/powerpoint/2010/main" val="64917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838200" y="3429000"/>
            <a:ext cx="10515600" cy="558183"/>
          </a:xfrm>
        </p:spPr>
        <p:txBody>
          <a:bodyPr/>
          <a:lstStyle/>
          <a:p>
            <a:r>
              <a:rPr lang="en-US" dirty="0"/>
              <a:t>Section 1 : Society Administration</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8200" y="4029792"/>
            <a:ext cx="10515600" cy="558183"/>
          </a:xfrm>
        </p:spPr>
        <p:txBody>
          <a:bodyPr>
            <a:noAutofit/>
          </a:bodyPr>
          <a:lstStyle/>
          <a:p>
            <a:r>
              <a:rPr lang="en-US" sz="4000" i="0" dirty="0"/>
              <a:t>Other resources</a:t>
            </a:r>
          </a:p>
        </p:txBody>
      </p:sp>
    </p:spTree>
    <p:extLst>
      <p:ext uri="{BB962C8B-B14F-4D97-AF65-F5344CB8AC3E}">
        <p14:creationId xmlns:p14="http://schemas.microsoft.com/office/powerpoint/2010/main" val="730775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dirty="0"/>
              <a:t>Other resources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57881" y="2089236"/>
            <a:ext cx="11079892" cy="4169539"/>
          </a:xfrm>
        </p:spPr>
        <p:txBody>
          <a:bodyPr>
            <a:normAutofit fontScale="85000" lnSpcReduction="20000"/>
          </a:bodyPr>
          <a:lstStyle/>
          <a:p>
            <a:pPr marL="0" marR="0" indent="0">
              <a:lnSpc>
                <a:spcPct val="120000"/>
              </a:lnSpc>
              <a:spcBef>
                <a:spcPts val="0"/>
              </a:spcBef>
              <a:spcAft>
                <a:spcPts val="0"/>
              </a:spcAft>
              <a:buNone/>
            </a:pPr>
            <a:r>
              <a:rPr lang="en-US" sz="1600" b="1" dirty="0">
                <a:ea typeface="Calibri" panose="020F0502020204030204" pitchFamily="34" charset="0"/>
              </a:rPr>
              <a:t>Mentorship/contacts from successful established societies:</a:t>
            </a:r>
            <a:endParaRPr lang="en-US" sz="1600" dirty="0">
              <a:ea typeface="Calibri" panose="020F0502020204030204" pitchFamily="34" charset="0"/>
            </a:endParaRPr>
          </a:p>
          <a:p>
            <a:pPr marL="0" marR="0" indent="0">
              <a:lnSpc>
                <a:spcPct val="120000"/>
              </a:lnSpc>
              <a:spcBef>
                <a:spcPts val="0"/>
              </a:spcBef>
              <a:spcAft>
                <a:spcPts val="0"/>
              </a:spcAft>
              <a:buNone/>
            </a:pPr>
            <a:br>
              <a:rPr lang="en-US" sz="1600" dirty="0">
                <a:ea typeface="Calibri" panose="020F0502020204030204" pitchFamily="34" charset="0"/>
              </a:rPr>
            </a:br>
            <a:r>
              <a:rPr lang="en-US" sz="1600" dirty="0">
                <a:ea typeface="Calibri" panose="020F0502020204030204" pitchFamily="34" charset="0"/>
              </a:rPr>
              <a:t>	- Top performing societies over the past 20 years based on the BOG Model Society Award:</a:t>
            </a:r>
            <a:br>
              <a:rPr lang="en-US" sz="1600" dirty="0">
                <a:ea typeface="Calibri" panose="020F0502020204030204" pitchFamily="34" charset="0"/>
              </a:rPr>
            </a:br>
            <a:br>
              <a:rPr lang="en-US" sz="1600" dirty="0">
                <a:ea typeface="Calibri" panose="020F0502020204030204" pitchFamily="34" charset="0"/>
              </a:rPr>
            </a:br>
            <a:r>
              <a:rPr lang="en-US" sz="1600" dirty="0">
                <a:ea typeface="Calibri" panose="020F0502020204030204" pitchFamily="34" charset="0"/>
              </a:rPr>
              <a:t>		1. Virginia Society of Otolaryngology – Head and Neck Surgery (VSO-HNS)</a:t>
            </a:r>
            <a:br>
              <a:rPr lang="en-US" sz="1600" dirty="0">
                <a:ea typeface="Calibri" panose="020F0502020204030204" pitchFamily="34" charset="0"/>
              </a:rPr>
            </a:br>
            <a:r>
              <a:rPr lang="en-US" sz="1600" dirty="0">
                <a:ea typeface="Calibri" panose="020F0502020204030204" pitchFamily="34" charset="0"/>
              </a:rPr>
              <a:t>		</a:t>
            </a:r>
            <a:r>
              <a:rPr lang="en-US" sz="1600" dirty="0">
                <a:ea typeface="Calibri" panose="020F0502020204030204" pitchFamily="34" charset="0"/>
                <a:hlinkClick r:id="rId2"/>
              </a:rPr>
              <a:t>https://www.vso-hns.org</a:t>
            </a:r>
            <a:br>
              <a:rPr lang="en-US" sz="1600" dirty="0">
                <a:ea typeface="Calibri" panose="020F0502020204030204" pitchFamily="34" charset="0"/>
              </a:rPr>
            </a:br>
            <a:r>
              <a:rPr lang="en-US" sz="1600" dirty="0">
                <a:ea typeface="Calibri" panose="020F0502020204030204" pitchFamily="34" charset="0"/>
              </a:rPr>
              <a:t>		Contact:  Isabelle Folmer, VSO Administrator, </a:t>
            </a:r>
            <a:r>
              <a:rPr lang="en-US" sz="1600" dirty="0">
                <a:ea typeface="Calibri" panose="020F0502020204030204" pitchFamily="34" charset="0"/>
                <a:hlinkClick r:id="rId3"/>
              </a:rPr>
              <a:t>Ifolmer@ramdocs.org</a:t>
            </a:r>
            <a:br>
              <a:rPr lang="en-US" sz="1600" dirty="0">
                <a:ea typeface="Calibri" panose="020F0502020204030204" pitchFamily="34" charset="0"/>
              </a:rPr>
            </a:br>
            <a:br>
              <a:rPr lang="en-US" sz="1600" dirty="0">
                <a:ea typeface="Calibri" panose="020F0502020204030204" pitchFamily="34" charset="0"/>
              </a:rPr>
            </a:br>
            <a:r>
              <a:rPr lang="en-US" sz="1600" dirty="0">
                <a:ea typeface="Calibri" panose="020F0502020204030204" pitchFamily="34" charset="0"/>
              </a:rPr>
              <a:t>		2. Connecticut Ear, Nose &amp; Throat Society</a:t>
            </a:r>
            <a:br>
              <a:rPr lang="en-US" sz="1600" dirty="0">
                <a:ea typeface="Calibri" panose="020F0502020204030204" pitchFamily="34" charset="0"/>
              </a:rPr>
            </a:br>
            <a:r>
              <a:rPr lang="en-US" sz="1600" dirty="0">
                <a:ea typeface="Calibri" panose="020F0502020204030204" pitchFamily="34" charset="0"/>
              </a:rPr>
              <a:t>		</a:t>
            </a:r>
            <a:r>
              <a:rPr lang="en-US" sz="1600" dirty="0">
                <a:ea typeface="Calibri" panose="020F0502020204030204" pitchFamily="34" charset="0"/>
                <a:hlinkClick r:id="rId4"/>
              </a:rPr>
              <a:t>https://www.ctentsociety.org</a:t>
            </a:r>
            <a:br>
              <a:rPr lang="en-US" sz="1600" dirty="0">
                <a:ea typeface="Calibri" panose="020F0502020204030204" pitchFamily="34" charset="0"/>
              </a:rPr>
            </a:br>
            <a:r>
              <a:rPr lang="en-US" sz="1600" dirty="0">
                <a:ea typeface="Calibri" panose="020F0502020204030204" pitchFamily="34" charset="0"/>
              </a:rPr>
              <a:t>		Contact:  Debbie Osborn, Executive Director, </a:t>
            </a:r>
            <a:r>
              <a:rPr lang="en-US" sz="1600" dirty="0">
                <a:ea typeface="Calibri" panose="020F0502020204030204" pitchFamily="34" charset="0"/>
                <a:hlinkClick r:id="rId5"/>
              </a:rPr>
              <a:t>dosborn@ctentsociety.org</a:t>
            </a:r>
            <a:br>
              <a:rPr lang="en-US" sz="1600" dirty="0">
                <a:ea typeface="Calibri" panose="020F0502020204030204" pitchFamily="34" charset="0"/>
              </a:rPr>
            </a:br>
            <a:r>
              <a:rPr lang="en-US" sz="1600" dirty="0">
                <a:ea typeface="Calibri" panose="020F0502020204030204" pitchFamily="34" charset="0"/>
              </a:rPr>
              <a:t>		Phone:  (860) 567-3787</a:t>
            </a:r>
            <a:endParaRPr lang="en-US" sz="1800" u="sng" dirty="0">
              <a:ea typeface="Calibri" panose="020F0502020204030204" pitchFamily="34" charset="0"/>
            </a:endParaRPr>
          </a:p>
          <a:p>
            <a:pPr marL="0" marR="0" indent="0">
              <a:lnSpc>
                <a:spcPct val="120000"/>
              </a:lnSpc>
              <a:spcBef>
                <a:spcPts val="0"/>
              </a:spcBef>
              <a:spcAft>
                <a:spcPts val="0"/>
              </a:spcAft>
              <a:buNone/>
            </a:pPr>
            <a:r>
              <a:rPr lang="en-US" sz="1600" dirty="0">
                <a:ea typeface="Calibri" panose="020F0502020204030204" pitchFamily="34" charset="0"/>
              </a:rPr>
              <a:t>	</a:t>
            </a:r>
          </a:p>
          <a:p>
            <a:pPr marL="0" marR="0" indent="0">
              <a:lnSpc>
                <a:spcPct val="120000"/>
              </a:lnSpc>
              <a:spcBef>
                <a:spcPts val="0"/>
              </a:spcBef>
              <a:spcAft>
                <a:spcPts val="0"/>
              </a:spcAft>
              <a:buNone/>
            </a:pPr>
            <a:r>
              <a:rPr lang="en-US" sz="1600" dirty="0">
                <a:ea typeface="Calibri" panose="020F0502020204030204" pitchFamily="34" charset="0"/>
              </a:rPr>
              <a:t>	-More recently formed society</a:t>
            </a:r>
            <a:br>
              <a:rPr lang="en-US" sz="1600" dirty="0">
                <a:ea typeface="Calibri" panose="020F0502020204030204" pitchFamily="34" charset="0"/>
              </a:rPr>
            </a:br>
            <a:r>
              <a:rPr lang="en-US" sz="1600" dirty="0">
                <a:ea typeface="Calibri" panose="020F0502020204030204" pitchFamily="34" charset="0"/>
              </a:rPr>
              <a:t>		</a:t>
            </a:r>
          </a:p>
          <a:p>
            <a:pPr marL="0" marR="0" indent="0">
              <a:lnSpc>
                <a:spcPct val="120000"/>
              </a:lnSpc>
              <a:spcBef>
                <a:spcPts val="0"/>
              </a:spcBef>
              <a:spcAft>
                <a:spcPts val="0"/>
              </a:spcAft>
              <a:buNone/>
            </a:pPr>
            <a:r>
              <a:rPr lang="en-US" sz="1600" dirty="0">
                <a:ea typeface="Calibri" panose="020F0502020204030204" pitchFamily="34" charset="0"/>
              </a:rPr>
              <a:t>		1. New Mexico Society of Otolaryngology</a:t>
            </a:r>
            <a:br>
              <a:rPr lang="en-US" sz="1600" dirty="0">
                <a:ea typeface="Calibri" panose="020F0502020204030204" pitchFamily="34" charset="0"/>
              </a:rPr>
            </a:br>
            <a:r>
              <a:rPr lang="en-US" sz="1600" dirty="0">
                <a:ea typeface="Calibri" panose="020F0502020204030204" pitchFamily="34" charset="0"/>
              </a:rPr>
              <a:t>		</a:t>
            </a:r>
            <a:r>
              <a:rPr lang="en-US" sz="1600" dirty="0">
                <a:ea typeface="Calibri" panose="020F0502020204030204" pitchFamily="34" charset="0"/>
                <a:hlinkClick r:id="rId6"/>
              </a:rPr>
              <a:t>https://nmotohns.org</a:t>
            </a:r>
            <a:endParaRPr lang="en-US" sz="1600" dirty="0">
              <a:ea typeface="Calibri" panose="020F0502020204030204" pitchFamily="34" charset="0"/>
            </a:endParaRPr>
          </a:p>
          <a:p>
            <a:pPr marL="0" marR="0" indent="0">
              <a:lnSpc>
                <a:spcPct val="120000"/>
              </a:lnSpc>
              <a:spcBef>
                <a:spcPts val="0"/>
              </a:spcBef>
              <a:spcAft>
                <a:spcPts val="0"/>
              </a:spcAft>
              <a:buNone/>
            </a:pPr>
            <a:r>
              <a:rPr lang="en-US" sz="1600" dirty="0">
                <a:ea typeface="Calibri" panose="020F0502020204030204" pitchFamily="34" charset="0"/>
              </a:rPr>
              <a:t>		Contact:  </a:t>
            </a:r>
            <a:r>
              <a:rPr lang="en-US" sz="1600" dirty="0">
                <a:ea typeface="Calibri" panose="020F0502020204030204" pitchFamily="34" charset="0"/>
                <a:hlinkClick r:id="rId7"/>
              </a:rPr>
              <a:t>kahawley@salud.unm.edu</a:t>
            </a:r>
            <a:endParaRPr lang="en-US" sz="1600" dirty="0">
              <a:ea typeface="Calibri" panose="020F0502020204030204" pitchFamily="34" charset="0"/>
            </a:endParaRPr>
          </a:p>
          <a:p>
            <a:pPr marL="0" marR="0" indent="0">
              <a:lnSpc>
                <a:spcPct val="120000"/>
              </a:lnSpc>
              <a:spcBef>
                <a:spcPts val="0"/>
              </a:spcBef>
              <a:spcAft>
                <a:spcPts val="0"/>
              </a:spcAft>
              <a:buNone/>
            </a:pPr>
            <a:endParaRPr lang="en-US" sz="1600" i="1" u="sng" dirty="0">
              <a:ea typeface="Calibri" panose="020F0502020204030204" pitchFamily="34" charset="0"/>
            </a:endParaRPr>
          </a:p>
        </p:txBody>
      </p:sp>
    </p:spTree>
    <p:extLst>
      <p:ext uri="{BB962C8B-B14F-4D97-AF65-F5344CB8AC3E}">
        <p14:creationId xmlns:p14="http://schemas.microsoft.com/office/powerpoint/2010/main" val="283193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dirty="0"/>
              <a:t>Other resources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57881" y="2089236"/>
            <a:ext cx="11079892" cy="4169539"/>
          </a:xfrm>
        </p:spPr>
        <p:txBody>
          <a:bodyPr>
            <a:normAutofit fontScale="85000" lnSpcReduction="10000"/>
          </a:bodyPr>
          <a:lstStyle/>
          <a:p>
            <a:pPr marL="0" marR="0" indent="0">
              <a:lnSpc>
                <a:spcPct val="120000"/>
              </a:lnSpc>
              <a:spcBef>
                <a:spcPts val="0"/>
              </a:spcBef>
              <a:spcAft>
                <a:spcPts val="0"/>
              </a:spcAft>
              <a:buNone/>
            </a:pPr>
            <a:r>
              <a:rPr lang="en-US" sz="1600" b="1" dirty="0">
                <a:ea typeface="Calibri" panose="020F0502020204030204" pitchFamily="34" charset="0"/>
              </a:rPr>
              <a:t>Insurance:</a:t>
            </a:r>
            <a:r>
              <a:rPr lang="en-US" sz="1600" dirty="0">
                <a:ea typeface="Calibri" panose="020F0502020204030204" pitchFamily="34" charset="0"/>
              </a:rPr>
              <a:t>	</a:t>
            </a:r>
          </a:p>
          <a:p>
            <a:pPr marL="0" marR="0" indent="0">
              <a:lnSpc>
                <a:spcPct val="120000"/>
              </a:lnSpc>
              <a:spcBef>
                <a:spcPts val="0"/>
              </a:spcBef>
              <a:spcAft>
                <a:spcPts val="0"/>
              </a:spcAft>
              <a:buNone/>
            </a:pPr>
            <a:r>
              <a:rPr lang="en-US" sz="1600" dirty="0">
                <a:ea typeface="Calibri" panose="020F0502020204030204" pitchFamily="34" charset="0"/>
              </a:rPr>
              <a:t>	Nonprofit Directors’ and Officers’ (D&amp;O)</a:t>
            </a:r>
          </a:p>
          <a:p>
            <a:pPr marL="0" marR="0" indent="0">
              <a:lnSpc>
                <a:spcPct val="120000"/>
              </a:lnSpc>
              <a:spcBef>
                <a:spcPts val="0"/>
              </a:spcBef>
              <a:spcAft>
                <a:spcPts val="0"/>
              </a:spcAft>
              <a:buNone/>
            </a:pPr>
            <a:r>
              <a:rPr lang="en-US" sz="1600" dirty="0">
                <a:ea typeface="Calibri" panose="020F0502020204030204" pitchFamily="34" charset="0"/>
              </a:rPr>
              <a:t>	Event Cancellation Insurance </a:t>
            </a:r>
          </a:p>
          <a:p>
            <a:pPr marL="0" marR="0" indent="0">
              <a:lnSpc>
                <a:spcPct val="120000"/>
              </a:lnSpc>
              <a:spcBef>
                <a:spcPts val="0"/>
              </a:spcBef>
              <a:spcAft>
                <a:spcPts val="0"/>
              </a:spcAft>
              <a:buNone/>
            </a:pPr>
            <a:r>
              <a:rPr lang="en-US" sz="1600" dirty="0">
                <a:ea typeface="Calibri" panose="020F0502020204030204" pitchFamily="34" charset="0"/>
              </a:rPr>
              <a:t>	Errors &amp; Omissions </a:t>
            </a:r>
          </a:p>
          <a:p>
            <a:pPr marL="0" marR="0" indent="0">
              <a:lnSpc>
                <a:spcPct val="120000"/>
              </a:lnSpc>
              <a:spcBef>
                <a:spcPts val="0"/>
              </a:spcBef>
              <a:spcAft>
                <a:spcPts val="0"/>
              </a:spcAft>
              <a:buNone/>
            </a:pPr>
            <a:r>
              <a:rPr lang="en-US" sz="1600" dirty="0">
                <a:ea typeface="Calibri" panose="020F0502020204030204" pitchFamily="34" charset="0"/>
              </a:rPr>
              <a:t>	Office Insurance </a:t>
            </a:r>
          </a:p>
          <a:p>
            <a:pPr marL="0" marR="0" indent="0">
              <a:lnSpc>
                <a:spcPct val="120000"/>
              </a:lnSpc>
              <a:spcBef>
                <a:spcPts val="0"/>
              </a:spcBef>
              <a:spcAft>
                <a:spcPts val="0"/>
              </a:spcAft>
              <a:buNone/>
            </a:pPr>
            <a:endParaRPr lang="en-US" sz="1600" dirty="0">
              <a:ea typeface="Calibri" panose="020F0502020204030204" pitchFamily="34" charset="0"/>
            </a:endParaRPr>
          </a:p>
          <a:p>
            <a:pPr marL="0" marR="0" indent="0">
              <a:lnSpc>
                <a:spcPct val="120000"/>
              </a:lnSpc>
              <a:spcBef>
                <a:spcPts val="0"/>
              </a:spcBef>
              <a:spcAft>
                <a:spcPts val="0"/>
              </a:spcAft>
              <a:buNone/>
            </a:pPr>
            <a:r>
              <a:rPr lang="en-US" sz="1600" b="1" dirty="0">
                <a:ea typeface="Calibri" panose="020F0502020204030204" pitchFamily="34" charset="0"/>
              </a:rPr>
              <a:t>Lobbyists:</a:t>
            </a:r>
            <a:r>
              <a:rPr lang="en-US" sz="1600" dirty="0">
                <a:ea typeface="Calibri" panose="020F0502020204030204" pitchFamily="34" charset="0"/>
              </a:rPr>
              <a:t>	</a:t>
            </a:r>
          </a:p>
          <a:p>
            <a:pPr marL="0" marR="0" indent="0">
              <a:lnSpc>
                <a:spcPct val="120000"/>
              </a:lnSpc>
              <a:spcBef>
                <a:spcPts val="0"/>
              </a:spcBef>
              <a:spcAft>
                <a:spcPts val="0"/>
              </a:spcAft>
              <a:buNone/>
            </a:pPr>
            <a:r>
              <a:rPr lang="en-US" sz="1600" dirty="0">
                <a:ea typeface="Calibri" panose="020F0502020204030204" pitchFamily="34" charset="0"/>
              </a:rPr>
              <a:t>	</a:t>
            </a:r>
            <a:r>
              <a:rPr lang="en-US" sz="1600" u="sng" dirty="0">
                <a:ea typeface="Calibri" panose="020F0502020204030204" pitchFamily="34" charset="0"/>
              </a:rPr>
              <a:t>Hiring a lobbyist</a:t>
            </a:r>
            <a:br>
              <a:rPr lang="en-US" sz="1600" u="sng" dirty="0">
                <a:ea typeface="Calibri" panose="020F0502020204030204" pitchFamily="34" charset="0"/>
              </a:rPr>
            </a:br>
            <a:r>
              <a:rPr lang="en-US" sz="1600" dirty="0">
                <a:ea typeface="Calibri" panose="020F0502020204030204" pitchFamily="34" charset="0"/>
              </a:rPr>
              <a:t>	1. Services offered:</a:t>
            </a:r>
            <a:br>
              <a:rPr lang="en-US" sz="1600" dirty="0">
                <a:ea typeface="Calibri" panose="020F0502020204030204" pitchFamily="34" charset="0"/>
              </a:rPr>
            </a:br>
            <a:r>
              <a:rPr lang="en-US" sz="1600" dirty="0">
                <a:ea typeface="Calibri" panose="020F0502020204030204" pitchFamily="34" charset="0"/>
              </a:rPr>
              <a:t>		a. Creating new/monitoring existing legislation</a:t>
            </a:r>
            <a:br>
              <a:rPr lang="en-US" sz="1600" dirty="0">
                <a:ea typeface="Calibri" panose="020F0502020204030204" pitchFamily="34" charset="0"/>
              </a:rPr>
            </a:br>
            <a:r>
              <a:rPr lang="en-US" sz="1600" dirty="0">
                <a:ea typeface="Calibri" panose="020F0502020204030204" pitchFamily="34" charset="0"/>
              </a:rPr>
              <a:t>		b. Funding experts</a:t>
            </a:r>
            <a:br>
              <a:rPr lang="en-US" sz="1600" dirty="0">
                <a:ea typeface="Calibri" panose="020F0502020204030204" pitchFamily="34" charset="0"/>
              </a:rPr>
            </a:br>
            <a:r>
              <a:rPr lang="en-US" sz="1600" dirty="0">
                <a:ea typeface="Calibri" panose="020F0502020204030204" pitchFamily="34" charset="0"/>
              </a:rPr>
              <a:t>		c. Strategic communications</a:t>
            </a:r>
            <a:br>
              <a:rPr lang="en-US" sz="1600" dirty="0">
                <a:ea typeface="Calibri" panose="020F0502020204030204" pitchFamily="34" charset="0"/>
              </a:rPr>
            </a:br>
            <a:r>
              <a:rPr lang="en-US" sz="1600" dirty="0">
                <a:ea typeface="Calibri" panose="020F0502020204030204" pitchFamily="34" charset="0"/>
              </a:rPr>
              <a:t>		d. Grassroots organization</a:t>
            </a:r>
          </a:p>
          <a:p>
            <a:pPr marL="0" marR="0" indent="0">
              <a:lnSpc>
                <a:spcPct val="120000"/>
              </a:lnSpc>
              <a:spcBef>
                <a:spcPts val="0"/>
              </a:spcBef>
              <a:spcAft>
                <a:spcPts val="0"/>
              </a:spcAft>
              <a:buNone/>
            </a:pPr>
            <a:endParaRPr lang="en-US" sz="1600" dirty="0">
              <a:ea typeface="Calibri" panose="020F0502020204030204" pitchFamily="34" charset="0"/>
            </a:endParaRPr>
          </a:p>
          <a:p>
            <a:pPr marL="0" marR="0" indent="0">
              <a:lnSpc>
                <a:spcPct val="120000"/>
              </a:lnSpc>
              <a:spcBef>
                <a:spcPts val="0"/>
              </a:spcBef>
              <a:spcAft>
                <a:spcPts val="0"/>
              </a:spcAft>
              <a:buNone/>
            </a:pPr>
            <a:r>
              <a:rPr lang="en-US" sz="1600" dirty="0">
                <a:ea typeface="Calibri" panose="020F0502020204030204" pitchFamily="34" charset="0"/>
              </a:rPr>
              <a:t>	2. Find a lobbyist</a:t>
            </a:r>
            <a:br>
              <a:rPr lang="en-US" sz="1600" dirty="0">
                <a:ea typeface="Calibri" panose="020F0502020204030204" pitchFamily="34" charset="0"/>
              </a:rPr>
            </a:br>
            <a:r>
              <a:rPr lang="en-US" sz="1600" dirty="0">
                <a:ea typeface="Calibri" panose="020F0502020204030204" pitchFamily="34" charset="0"/>
              </a:rPr>
              <a:t>		a. Obtain a list of registered lobbyists from your state’s register of lobbyists</a:t>
            </a:r>
            <a:br>
              <a:rPr lang="en-US" sz="1600" dirty="0">
                <a:ea typeface="Calibri" panose="020F0502020204030204" pitchFamily="34" charset="0"/>
              </a:rPr>
            </a:br>
            <a:r>
              <a:rPr lang="en-US" sz="1600" dirty="0">
                <a:ea typeface="Calibri" panose="020F0502020204030204" pitchFamily="34" charset="0"/>
              </a:rPr>
              <a:t>		</a:t>
            </a:r>
            <a:r>
              <a:rPr lang="en-US" sz="1600" dirty="0">
                <a:ea typeface="Calibri" panose="020F0502020204030204" pitchFamily="34" charset="0"/>
                <a:hlinkClick r:id="rId2"/>
              </a:rPr>
              <a:t>https://www.acr.org/Advocacy-and-Economics/State-Issues/Advocacy-Resources/Managing-Contract Lobbyist</a:t>
            </a:r>
            <a:endParaRPr lang="en-US" sz="1600" dirty="0">
              <a:ea typeface="Calibri" panose="020F0502020204030204" pitchFamily="34" charset="0"/>
            </a:endParaRPr>
          </a:p>
          <a:p>
            <a:pPr marL="0" marR="0" indent="0">
              <a:lnSpc>
                <a:spcPct val="120000"/>
              </a:lnSpc>
              <a:spcBef>
                <a:spcPts val="0"/>
              </a:spcBef>
              <a:spcAft>
                <a:spcPts val="0"/>
              </a:spcAft>
              <a:buNone/>
            </a:pPr>
            <a:endParaRPr lang="en-US" sz="1600" dirty="0">
              <a:ea typeface="Calibri" panose="020F0502020204030204" pitchFamily="34" charset="0"/>
            </a:endParaRPr>
          </a:p>
        </p:txBody>
      </p:sp>
    </p:spTree>
    <p:extLst>
      <p:ext uri="{BB962C8B-B14F-4D97-AF65-F5344CB8AC3E}">
        <p14:creationId xmlns:p14="http://schemas.microsoft.com/office/powerpoint/2010/main" val="38450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dirty="0"/>
              <a:t>Other resources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57881" y="2089236"/>
            <a:ext cx="11079892" cy="4169539"/>
          </a:xfrm>
        </p:spPr>
        <p:txBody>
          <a:bodyPr>
            <a:normAutofit fontScale="92500" lnSpcReduction="10000"/>
          </a:bodyPr>
          <a:lstStyle/>
          <a:p>
            <a:pPr marL="0" marR="0" indent="0">
              <a:lnSpc>
                <a:spcPct val="120000"/>
              </a:lnSpc>
              <a:spcBef>
                <a:spcPts val="0"/>
              </a:spcBef>
              <a:spcAft>
                <a:spcPts val="0"/>
              </a:spcAft>
              <a:buNone/>
            </a:pPr>
            <a:r>
              <a:rPr lang="en-US" sz="1600" b="1" dirty="0">
                <a:ea typeface="Calibri" panose="020F0502020204030204" pitchFamily="34" charset="0"/>
              </a:rPr>
              <a:t>Fund a lobbyist</a:t>
            </a:r>
            <a:br>
              <a:rPr lang="en-US" sz="1600" u="sng" dirty="0">
                <a:ea typeface="Calibri" panose="020F0502020204030204" pitchFamily="34" charset="0"/>
              </a:rPr>
            </a:br>
            <a:r>
              <a:rPr lang="en-US" sz="1600" dirty="0">
                <a:ea typeface="Calibri" panose="020F0502020204030204" pitchFamily="34" charset="0"/>
              </a:rPr>
              <a:t>	Determine need to form a Political Action Committee (PAC)</a:t>
            </a:r>
            <a:br>
              <a:rPr lang="en-US" sz="1600" dirty="0">
                <a:ea typeface="Calibri" panose="020F0502020204030204" pitchFamily="34" charset="0"/>
              </a:rPr>
            </a:br>
            <a:r>
              <a:rPr lang="en-US" sz="1600" dirty="0">
                <a:ea typeface="Calibri" panose="020F0502020204030204" pitchFamily="34" charset="0"/>
              </a:rPr>
              <a:t>	Utilize strategies for raising lobbying funds</a:t>
            </a:r>
            <a:br>
              <a:rPr lang="en-US" sz="1600" dirty="0">
                <a:ea typeface="Calibri" panose="020F0502020204030204" pitchFamily="34" charset="0"/>
              </a:rPr>
            </a:br>
            <a:r>
              <a:rPr lang="en-US" sz="1600" dirty="0">
                <a:ea typeface="Calibri" panose="020F0502020204030204" pitchFamily="34" charset="0"/>
              </a:rPr>
              <a:t>		Peers, Local vendors, Companies affected by your legislation change</a:t>
            </a:r>
          </a:p>
          <a:p>
            <a:pPr marL="0" marR="0" indent="0">
              <a:lnSpc>
                <a:spcPct val="120000"/>
              </a:lnSpc>
              <a:spcBef>
                <a:spcPts val="0"/>
              </a:spcBef>
              <a:spcAft>
                <a:spcPts val="0"/>
              </a:spcAft>
              <a:buNone/>
            </a:pPr>
            <a:endParaRPr lang="en-US" sz="1600" dirty="0">
              <a:ea typeface="Calibri" panose="020F0502020204030204" pitchFamily="34" charset="0"/>
            </a:endParaRPr>
          </a:p>
          <a:p>
            <a:pPr marL="0" marR="0" indent="0">
              <a:lnSpc>
                <a:spcPct val="120000"/>
              </a:lnSpc>
              <a:spcBef>
                <a:spcPts val="0"/>
              </a:spcBef>
              <a:spcAft>
                <a:spcPts val="0"/>
              </a:spcAft>
              <a:buNone/>
            </a:pPr>
            <a:r>
              <a:rPr lang="en-US" sz="1600" b="1" dirty="0">
                <a:ea typeface="Calibri" panose="020F0502020204030204" pitchFamily="34" charset="0"/>
              </a:rPr>
              <a:t>Discuss with other state societies who have hired lobbyists</a:t>
            </a:r>
            <a:br>
              <a:rPr lang="en-US" sz="1600" b="1" u="sng" dirty="0">
                <a:ea typeface="Calibri" panose="020F0502020204030204" pitchFamily="34" charset="0"/>
              </a:rPr>
            </a:br>
            <a:r>
              <a:rPr lang="en-US" sz="1600" dirty="0">
                <a:ea typeface="Calibri" panose="020F0502020204030204" pitchFamily="34" charset="0"/>
              </a:rPr>
              <a:t>		a. Connecticut Ear, Nose &amp; Throat Society</a:t>
            </a:r>
            <a:br>
              <a:rPr lang="en-US" sz="1600" dirty="0">
                <a:ea typeface="Calibri" panose="020F0502020204030204" pitchFamily="34" charset="0"/>
              </a:rPr>
            </a:br>
            <a:r>
              <a:rPr lang="en-US" sz="1600" dirty="0">
                <a:ea typeface="Calibri" panose="020F0502020204030204" pitchFamily="34" charset="0"/>
              </a:rPr>
              <a:t>		</a:t>
            </a:r>
            <a:r>
              <a:rPr lang="en-US" sz="1600" dirty="0">
                <a:ea typeface="Calibri" panose="020F0502020204030204" pitchFamily="34" charset="0"/>
                <a:hlinkClick r:id="rId2"/>
              </a:rPr>
              <a:t>https://www.ctentsociety.org</a:t>
            </a:r>
            <a:br>
              <a:rPr lang="en-US" sz="1600" dirty="0">
                <a:ea typeface="Calibri" panose="020F0502020204030204" pitchFamily="34" charset="0"/>
              </a:rPr>
            </a:br>
            <a:r>
              <a:rPr lang="en-US" sz="1600" dirty="0">
                <a:ea typeface="Calibri" panose="020F0502020204030204" pitchFamily="34" charset="0"/>
              </a:rPr>
              <a:t>		Debbie Osborn, Executive Director, (860) 567-3787, </a:t>
            </a:r>
            <a:r>
              <a:rPr lang="en-US" sz="1600" dirty="0">
                <a:ea typeface="Calibri" panose="020F0502020204030204" pitchFamily="34" charset="0"/>
                <a:hlinkClick r:id="rId3"/>
              </a:rPr>
              <a:t>dosborn@ctentsociety.org</a:t>
            </a:r>
            <a:endParaRPr lang="en-US" sz="1600" dirty="0">
              <a:ea typeface="Calibri" panose="020F0502020204030204" pitchFamily="34" charset="0"/>
            </a:endParaRPr>
          </a:p>
          <a:p>
            <a:pPr marL="0" marR="0" indent="0">
              <a:lnSpc>
                <a:spcPct val="120000"/>
              </a:lnSpc>
              <a:spcBef>
                <a:spcPts val="0"/>
              </a:spcBef>
              <a:spcAft>
                <a:spcPts val="0"/>
              </a:spcAft>
              <a:buNone/>
            </a:pPr>
            <a:endParaRPr lang="en-US" sz="1600" dirty="0">
              <a:ea typeface="Calibri" panose="020F0502020204030204" pitchFamily="34" charset="0"/>
            </a:endParaRPr>
          </a:p>
          <a:p>
            <a:pPr marL="0" marR="0" indent="0">
              <a:lnSpc>
                <a:spcPct val="120000"/>
              </a:lnSpc>
              <a:spcBef>
                <a:spcPts val="0"/>
              </a:spcBef>
              <a:spcAft>
                <a:spcPts val="0"/>
              </a:spcAft>
              <a:buNone/>
            </a:pPr>
            <a:r>
              <a:rPr lang="en-US" sz="1600" dirty="0">
                <a:ea typeface="Calibri" panose="020F0502020204030204" pitchFamily="34" charset="0"/>
              </a:rPr>
              <a:t>		b. Michigan Otolaryngology Society</a:t>
            </a:r>
            <a:br>
              <a:rPr lang="en-US" sz="1600" dirty="0">
                <a:ea typeface="Calibri" panose="020F0502020204030204" pitchFamily="34" charset="0"/>
              </a:rPr>
            </a:br>
            <a:r>
              <a:rPr lang="en-US" sz="1600" dirty="0">
                <a:ea typeface="Calibri" panose="020F0502020204030204" pitchFamily="34" charset="0"/>
              </a:rPr>
              <a:t>		https://www.Michiganoto.org</a:t>
            </a:r>
            <a:br>
              <a:rPr lang="en-US" sz="1600" dirty="0">
                <a:ea typeface="Calibri" panose="020F0502020204030204" pitchFamily="34" charset="0"/>
              </a:rPr>
            </a:br>
            <a:r>
              <a:rPr lang="en-US" sz="1600" dirty="0">
                <a:ea typeface="Calibri" panose="020F0502020204030204" pitchFamily="34" charset="0"/>
              </a:rPr>
              <a:t>		Karen Carter, Society Administrator, (313) 874-1360, ext. 303, </a:t>
            </a:r>
            <a:r>
              <a:rPr lang="en-US" sz="1600" dirty="0">
                <a:ea typeface="Calibri" panose="020F0502020204030204" pitchFamily="34" charset="0"/>
                <a:hlinkClick r:id="rId4"/>
              </a:rPr>
              <a:t>kcarter@wcmssm.org</a:t>
            </a:r>
            <a:endParaRPr lang="en-US" sz="1600" dirty="0">
              <a:ea typeface="Calibri" panose="020F0502020204030204" pitchFamily="34" charset="0"/>
            </a:endParaRPr>
          </a:p>
          <a:p>
            <a:pPr marL="0" marR="0" indent="0">
              <a:lnSpc>
                <a:spcPct val="120000"/>
              </a:lnSpc>
              <a:spcBef>
                <a:spcPts val="0"/>
              </a:spcBef>
              <a:spcAft>
                <a:spcPts val="0"/>
              </a:spcAft>
              <a:buNone/>
            </a:pPr>
            <a:br>
              <a:rPr lang="en-US" sz="1600" dirty="0">
                <a:ea typeface="Calibri" panose="020F0502020204030204" pitchFamily="34" charset="0"/>
              </a:rPr>
            </a:br>
            <a:br>
              <a:rPr lang="en-US" sz="1600" dirty="0">
                <a:ea typeface="Calibri" panose="020F0502020204030204" pitchFamily="34" charset="0"/>
              </a:rPr>
            </a:br>
            <a:endParaRPr lang="en-US" sz="1600" dirty="0">
              <a:ea typeface="Calibri" panose="020F0502020204030204" pitchFamily="34" charset="0"/>
            </a:endParaRPr>
          </a:p>
        </p:txBody>
      </p:sp>
    </p:spTree>
    <p:extLst>
      <p:ext uri="{BB962C8B-B14F-4D97-AF65-F5344CB8AC3E}">
        <p14:creationId xmlns:p14="http://schemas.microsoft.com/office/powerpoint/2010/main" val="190257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199" y="365125"/>
            <a:ext cx="11197281" cy="1325563"/>
          </a:xfrm>
        </p:spPr>
        <p:txBody>
          <a:bodyPr>
            <a:normAutofit/>
          </a:bodyPr>
          <a:lstStyle/>
          <a:p>
            <a:r>
              <a:rPr lang="en-US" sz="4000" dirty="0"/>
              <a:t>Other resources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494270" y="2089236"/>
            <a:ext cx="11343503" cy="4169539"/>
          </a:xfrm>
        </p:spPr>
        <p:txBody>
          <a:bodyPr>
            <a:normAutofit/>
          </a:bodyPr>
          <a:lstStyle/>
          <a:p>
            <a:pPr marL="0" marR="0" indent="0">
              <a:lnSpc>
                <a:spcPct val="120000"/>
              </a:lnSpc>
              <a:spcBef>
                <a:spcPts val="0"/>
              </a:spcBef>
              <a:spcAft>
                <a:spcPts val="0"/>
              </a:spcAft>
              <a:buNone/>
            </a:pPr>
            <a:r>
              <a:rPr lang="en-US" sz="1600" b="1" dirty="0">
                <a:ea typeface="Calibri" panose="020F0502020204030204" pitchFamily="34" charset="0"/>
              </a:rPr>
              <a:t>Separating smaller grassroots societies from larger state societies</a:t>
            </a:r>
          </a:p>
          <a:p>
            <a:pPr marL="0" marR="0" indent="0">
              <a:lnSpc>
                <a:spcPct val="120000"/>
              </a:lnSpc>
              <a:spcBef>
                <a:spcPts val="0"/>
              </a:spcBef>
              <a:spcAft>
                <a:spcPts val="0"/>
              </a:spcAft>
              <a:buNone/>
            </a:pPr>
            <a:br>
              <a:rPr lang="en-US" sz="1600" u="sng" dirty="0">
                <a:ea typeface="Calibri" panose="020F0502020204030204" pitchFamily="34" charset="0"/>
              </a:rPr>
            </a:br>
            <a:r>
              <a:rPr lang="en-US" sz="1600" dirty="0">
                <a:ea typeface="Calibri" panose="020F0502020204030204" pitchFamily="34" charset="0"/>
              </a:rPr>
              <a:t>	- Identify need/compelling for additional societies</a:t>
            </a:r>
          </a:p>
          <a:p>
            <a:pPr marL="0" marR="0" indent="0">
              <a:lnSpc>
                <a:spcPct val="120000"/>
              </a:lnSpc>
              <a:spcBef>
                <a:spcPts val="0"/>
              </a:spcBef>
              <a:spcAft>
                <a:spcPts val="0"/>
              </a:spcAft>
              <a:buNone/>
            </a:pPr>
            <a:r>
              <a:rPr lang="en-US" sz="1600" dirty="0">
                <a:ea typeface="Calibri" panose="020F0502020204030204" pitchFamily="34" charset="0"/>
              </a:rPr>
              <a:t>		</a:t>
            </a:r>
          </a:p>
          <a:p>
            <a:pPr marL="0" marR="0" indent="0">
              <a:lnSpc>
                <a:spcPct val="120000"/>
              </a:lnSpc>
              <a:spcBef>
                <a:spcPts val="0"/>
              </a:spcBef>
              <a:spcAft>
                <a:spcPts val="0"/>
              </a:spcAft>
              <a:buNone/>
            </a:pPr>
            <a:r>
              <a:rPr lang="en-US" sz="1600" dirty="0">
                <a:ea typeface="Calibri" panose="020F0502020204030204" pitchFamily="34" charset="0"/>
              </a:rPr>
              <a:t>	- Apply through BOG to be considered as member society: </a:t>
            </a:r>
            <a:r>
              <a:rPr lang="en-US" sz="1600" dirty="0">
                <a:ea typeface="Calibri" panose="020F0502020204030204" pitchFamily="34" charset="0"/>
                <a:hlinkClick r:id="rId2" action="ppaction://hlinksldjump"/>
              </a:rPr>
              <a:t>Appendix E </a:t>
            </a:r>
            <a:r>
              <a:rPr lang="en-US" sz="1600" dirty="0">
                <a:ea typeface="Calibri" panose="020F0502020204030204" pitchFamily="34" charset="0"/>
              </a:rPr>
              <a:t>for BOG member society application form</a:t>
            </a:r>
          </a:p>
          <a:p>
            <a:pPr marL="0" marR="0" indent="0">
              <a:lnSpc>
                <a:spcPct val="120000"/>
              </a:lnSpc>
              <a:spcBef>
                <a:spcPts val="0"/>
              </a:spcBef>
              <a:spcAft>
                <a:spcPts val="0"/>
              </a:spcAft>
              <a:buNone/>
            </a:pPr>
            <a:br>
              <a:rPr lang="en-US" sz="1600" dirty="0">
                <a:ea typeface="Calibri" panose="020F0502020204030204" pitchFamily="34" charset="0"/>
              </a:rPr>
            </a:br>
            <a:br>
              <a:rPr lang="en-US" sz="1600" dirty="0">
                <a:ea typeface="Calibri" panose="020F0502020204030204" pitchFamily="34" charset="0"/>
              </a:rPr>
            </a:br>
            <a:endParaRPr lang="en-US" sz="1600" dirty="0">
              <a:ea typeface="Calibri" panose="020F0502020204030204" pitchFamily="34" charset="0"/>
            </a:endParaRPr>
          </a:p>
        </p:txBody>
      </p:sp>
    </p:spTree>
    <p:extLst>
      <p:ext uri="{BB962C8B-B14F-4D97-AF65-F5344CB8AC3E}">
        <p14:creationId xmlns:p14="http://schemas.microsoft.com/office/powerpoint/2010/main" val="321321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831850" y="3429000"/>
            <a:ext cx="10515600" cy="558183"/>
          </a:xfrm>
        </p:spPr>
        <p:txBody>
          <a:bodyPr/>
          <a:lstStyle/>
          <a:p>
            <a:r>
              <a:rPr lang="en-US" dirty="0"/>
              <a:t>Section 2</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1850" y="4029792"/>
            <a:ext cx="10515600" cy="558183"/>
          </a:xfrm>
        </p:spPr>
        <p:txBody>
          <a:bodyPr>
            <a:noAutofit/>
          </a:bodyPr>
          <a:lstStyle/>
          <a:p>
            <a:r>
              <a:rPr lang="en-US" sz="4000" i="0" dirty="0"/>
              <a:t>Legislative Affairs and Government Relations</a:t>
            </a:r>
          </a:p>
        </p:txBody>
      </p:sp>
    </p:spTree>
    <p:extLst>
      <p:ext uri="{BB962C8B-B14F-4D97-AF65-F5344CB8AC3E}">
        <p14:creationId xmlns:p14="http://schemas.microsoft.com/office/powerpoint/2010/main" val="199994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200" y="1825625"/>
            <a:ext cx="7795054" cy="4169539"/>
          </a:xfrm>
        </p:spPr>
        <p:txBody>
          <a:bodyPr>
            <a:normAutofit/>
          </a:bodyPr>
          <a:lstStyle/>
          <a:p>
            <a:pPr marL="0" marR="0" indent="0">
              <a:lnSpc>
                <a:spcPct val="120000"/>
              </a:lnSpc>
              <a:spcBef>
                <a:spcPts val="0"/>
              </a:spcBef>
              <a:spcAft>
                <a:spcPts val="0"/>
              </a:spcAft>
              <a:buNone/>
            </a:pPr>
            <a:r>
              <a:rPr lang="en-US" sz="1900" i="1" dirty="0">
                <a:ea typeface="Calibri" panose="020F0502020204030204" pitchFamily="34" charset="0"/>
              </a:rPr>
              <a:t>1. Getting Started</a:t>
            </a:r>
          </a:p>
          <a:p>
            <a:pPr marL="0" marR="0" indent="0">
              <a:lnSpc>
                <a:spcPct val="120000"/>
              </a:lnSpc>
              <a:spcBef>
                <a:spcPts val="0"/>
              </a:spcBef>
              <a:spcAft>
                <a:spcPts val="0"/>
              </a:spcAft>
              <a:buNone/>
            </a:pPr>
            <a:endParaRPr lang="en-US" sz="1900" i="1" dirty="0">
              <a:ea typeface="Calibri" panose="020F0502020204030204" pitchFamily="34" charset="0"/>
            </a:endParaRPr>
          </a:p>
          <a:p>
            <a:pPr marL="0" marR="0" indent="0">
              <a:lnSpc>
                <a:spcPct val="120000"/>
              </a:lnSpc>
              <a:spcBef>
                <a:spcPts val="0"/>
              </a:spcBef>
              <a:spcAft>
                <a:spcPts val="0"/>
              </a:spcAft>
              <a:buNone/>
            </a:pPr>
            <a:r>
              <a:rPr lang="en-US" sz="1900" i="1" dirty="0">
                <a:ea typeface="Calibri" panose="020F0502020204030204" pitchFamily="34" charset="0"/>
              </a:rPr>
              <a:t>2. Getting Involved</a:t>
            </a:r>
          </a:p>
          <a:p>
            <a:pPr marL="0" marR="0" indent="0">
              <a:lnSpc>
                <a:spcPct val="120000"/>
              </a:lnSpc>
              <a:spcBef>
                <a:spcPts val="0"/>
              </a:spcBef>
              <a:spcAft>
                <a:spcPts val="0"/>
              </a:spcAft>
              <a:buNone/>
            </a:pPr>
            <a:r>
              <a:rPr lang="en-US" sz="1900" i="1" dirty="0">
                <a:ea typeface="Calibri" panose="020F0502020204030204" pitchFamily="34" charset="0"/>
              </a:rPr>
              <a:t>   </a:t>
            </a:r>
          </a:p>
          <a:p>
            <a:pPr marL="0" marR="0" indent="0">
              <a:lnSpc>
                <a:spcPct val="120000"/>
              </a:lnSpc>
              <a:spcBef>
                <a:spcPts val="0"/>
              </a:spcBef>
              <a:spcAft>
                <a:spcPts val="0"/>
              </a:spcAft>
              <a:buNone/>
            </a:pPr>
            <a:r>
              <a:rPr lang="en-US" sz="1900" i="1" dirty="0">
                <a:ea typeface="Calibri" panose="020F0502020204030204" pitchFamily="34" charset="0"/>
              </a:rPr>
              <a:t>3. Becoming a Trusted Source of Information</a:t>
            </a:r>
            <a:endParaRPr lang="en-US" sz="33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694318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  Introduction</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pPr marL="0" marR="0" indent="0">
              <a:lnSpc>
                <a:spcPct val="120000"/>
              </a:lnSpc>
              <a:spcBef>
                <a:spcPts val="0"/>
              </a:spcBef>
              <a:spcAft>
                <a:spcPts val="0"/>
              </a:spcAft>
              <a:buNone/>
            </a:pPr>
            <a:r>
              <a:rPr lang="en-US" sz="2800" b="1" dirty="0">
                <a:effectLst/>
                <a:ea typeface="Calibri" panose="020F0502020204030204" pitchFamily="34" charset="0"/>
              </a:rPr>
              <a:t>Purpose </a:t>
            </a:r>
          </a:p>
          <a:p>
            <a:pPr marL="0" marR="0" indent="0">
              <a:lnSpc>
                <a:spcPct val="120000"/>
              </a:lnSpc>
              <a:spcBef>
                <a:spcPts val="0"/>
              </a:spcBef>
              <a:spcAft>
                <a:spcPts val="0"/>
              </a:spcAft>
              <a:buNone/>
            </a:pPr>
            <a:r>
              <a:rPr lang="en-US" sz="2800" dirty="0">
                <a:effectLst/>
                <a:ea typeface="Calibri" panose="020F0502020204030204" pitchFamily="34" charset="0"/>
              </a:rPr>
              <a:t>Assist AAO-HNS/F members, BOG societies and committees to readily find information that will allow them to build legislative relationships, become a resource for governmental leaders and stay abreast of developing issues that impact our specialty.  </a:t>
            </a:r>
          </a:p>
          <a:p>
            <a:pPr marL="0" marR="0" indent="0">
              <a:lnSpc>
                <a:spcPct val="120000"/>
              </a:lnSpc>
              <a:spcBef>
                <a:spcPts val="0"/>
              </a:spcBef>
              <a:spcAft>
                <a:spcPts val="0"/>
              </a:spcAft>
              <a:buNone/>
            </a:pPr>
            <a:r>
              <a:rPr lang="en-US" sz="2800" dirty="0">
                <a:effectLst/>
                <a:ea typeface="Calibri" panose="020F0502020204030204" pitchFamily="34" charset="0"/>
              </a:rPr>
              <a:t> </a:t>
            </a:r>
          </a:p>
          <a:p>
            <a:endParaRPr lang="en-US" dirty="0"/>
          </a:p>
        </p:txBody>
      </p:sp>
    </p:spTree>
    <p:extLst>
      <p:ext uri="{BB962C8B-B14F-4D97-AF65-F5344CB8AC3E}">
        <p14:creationId xmlns:p14="http://schemas.microsoft.com/office/powerpoint/2010/main" val="422495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About the BOG’s Governance and Society Engagement Committee</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pPr marL="0" marR="0" indent="0" algn="just">
              <a:lnSpc>
                <a:spcPct val="100000"/>
              </a:lnSpc>
              <a:spcBef>
                <a:spcPts val="0"/>
              </a:spcBef>
              <a:spcAft>
                <a:spcPts val="0"/>
              </a:spcAft>
              <a:buNone/>
            </a:pPr>
            <a:r>
              <a:rPr lang="en-US" sz="2000" dirty="0">
                <a:effectLst/>
                <a:ea typeface="Calibri" panose="020F0502020204030204" pitchFamily="34" charset="0"/>
              </a:rPr>
              <a:t>The BOG’s Governance and Society Engagement Committee (GoSE) is charged with the periodic review of the BOG’s Rules and Regulations, regular review of constituent and provisional societies, the proposal of revisions or new regulations when deemed desirable, the selection of the Practitioner Excellence and Model Society Awardees and development of tools for the use of BOG member societies to facilitate and optimize their formation, organization, operation and engagement with the BOG.</a:t>
            </a:r>
          </a:p>
          <a:p>
            <a:pPr marL="0" marR="0" indent="0" algn="just">
              <a:lnSpc>
                <a:spcPct val="100000"/>
              </a:lnSpc>
              <a:spcBef>
                <a:spcPts val="0"/>
              </a:spcBef>
              <a:spcAft>
                <a:spcPts val="0"/>
              </a:spcAft>
              <a:buNone/>
            </a:pPr>
            <a:endParaRPr lang="en-US" sz="2000" dirty="0">
              <a:ea typeface="Times New Roman" panose="02020603050405020304" pitchFamily="18" charset="0"/>
            </a:endParaRPr>
          </a:p>
          <a:p>
            <a:pPr marL="0" marR="0" indent="0" algn="just">
              <a:lnSpc>
                <a:spcPct val="100000"/>
              </a:lnSpc>
              <a:spcBef>
                <a:spcPts val="0"/>
              </a:spcBef>
              <a:spcAft>
                <a:spcPts val="0"/>
              </a:spcAft>
              <a:buNone/>
            </a:pPr>
            <a:r>
              <a:rPr lang="en-US" sz="1200" b="1" i="1" dirty="0">
                <a:effectLst/>
                <a:ea typeface="Times New Roman" panose="02020603050405020304" pitchFamily="18" charset="0"/>
              </a:rPr>
              <a:t>Disclaimer:</a:t>
            </a:r>
            <a:r>
              <a:rPr lang="en-US" sz="1200" i="1" dirty="0">
                <a:effectLst/>
                <a:ea typeface="Times New Roman" panose="02020603050405020304" pitchFamily="18" charset="0"/>
              </a:rPr>
              <a:t>  Any reference in this website to any person, organization, activities, products, or services related to such person or organization, or any linkages from this web site to the web site of another party, do not constitute or imply the endorsement, recommendation, or favoring of the American Academy of Otolaryngology – Head and Neck Surgery/Foundation (AAO-HNS/F), the AAO-HNS Board of Governors, or any of its other entities, employees or contractors acting on its behalf.</a:t>
            </a:r>
          </a:p>
          <a:p>
            <a:pPr marL="0" marR="0" indent="0">
              <a:lnSpc>
                <a:spcPct val="120000"/>
              </a:lnSpc>
              <a:spcBef>
                <a:spcPts val="0"/>
              </a:spcBef>
              <a:spcAft>
                <a:spcPts val="0"/>
              </a:spcAft>
              <a:buNone/>
            </a:pPr>
            <a:endParaRPr lang="en-US" sz="28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800355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  Terms and Definitions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Autofit/>
          </a:bodyPr>
          <a:lstStyle/>
          <a:p>
            <a:pPr marL="0" marR="0" indent="0">
              <a:lnSpc>
                <a:spcPct val="100000"/>
              </a:lnSpc>
              <a:spcBef>
                <a:spcPts val="0"/>
              </a:spcBef>
              <a:spcAft>
                <a:spcPts val="0"/>
              </a:spcAft>
              <a:buNone/>
            </a:pPr>
            <a:r>
              <a:rPr lang="en-US" sz="1800" b="1" dirty="0">
                <a:effectLst/>
                <a:ea typeface="Calibri" panose="020F0502020204030204" pitchFamily="34" charset="0"/>
              </a:rPr>
              <a:t>The ENT Advocacy Network </a:t>
            </a:r>
            <a:r>
              <a:rPr lang="en-US" sz="1800" dirty="0">
                <a:effectLst/>
                <a:ea typeface="Calibri" panose="020F0502020204030204" pitchFamily="34" charset="0"/>
              </a:rPr>
              <a:t>sends information via email to members regarding legislative action in all 50 states as well as national legislation.  They may request sign-on letters in favor of, or in opposition to specific pieces of legislation that impact our specialty.  They may ask members to call or email their legislators about a bill or issue. </a:t>
            </a:r>
          </a:p>
          <a:p>
            <a:pPr marL="0" marR="0" indent="0">
              <a:lnSpc>
                <a:spcPct val="100000"/>
              </a:lnSpc>
              <a:spcBef>
                <a:spcPts val="0"/>
              </a:spcBef>
              <a:spcAft>
                <a:spcPts val="0"/>
              </a:spcAft>
              <a:buNone/>
            </a:pPr>
            <a:endParaRPr lang="en-US" sz="1800" dirty="0">
              <a:effectLst/>
              <a:ea typeface="Calibri" panose="020F0502020204030204" pitchFamily="34" charset="0"/>
            </a:endParaRPr>
          </a:p>
          <a:p>
            <a:pPr marL="0" marR="0" indent="0">
              <a:lnSpc>
                <a:spcPct val="100000"/>
              </a:lnSpc>
              <a:spcBef>
                <a:spcPts val="0"/>
              </a:spcBef>
              <a:spcAft>
                <a:spcPts val="0"/>
              </a:spcAft>
              <a:buNone/>
            </a:pPr>
            <a:r>
              <a:rPr lang="en-US" sz="1800" b="1" dirty="0">
                <a:effectLst/>
                <a:ea typeface="Calibri" panose="020F0502020204030204" pitchFamily="34" charset="0"/>
              </a:rPr>
              <a:t>BOG interactive map </a:t>
            </a:r>
            <a:r>
              <a:rPr lang="en-US" sz="1800" dirty="0">
                <a:effectLst/>
                <a:ea typeface="Calibri" panose="020F0502020204030204" pitchFamily="34" charset="0"/>
              </a:rPr>
              <a:t>was created in 2019 to allow members easy access to their BOG representatives and society administrators along with their contact information. </a:t>
            </a:r>
          </a:p>
          <a:p>
            <a:pPr marL="0" marR="0" indent="0">
              <a:lnSpc>
                <a:spcPct val="100000"/>
              </a:lnSpc>
              <a:spcBef>
                <a:spcPts val="0"/>
              </a:spcBef>
              <a:spcAft>
                <a:spcPts val="0"/>
              </a:spcAft>
              <a:buNone/>
            </a:pPr>
            <a:endParaRPr lang="en-US" sz="1800" dirty="0">
              <a:effectLst/>
              <a:ea typeface="Calibri" panose="020F0502020204030204" pitchFamily="34" charset="0"/>
            </a:endParaRPr>
          </a:p>
          <a:p>
            <a:pPr marL="0" marR="0" indent="0">
              <a:lnSpc>
                <a:spcPct val="100000"/>
              </a:lnSpc>
              <a:spcBef>
                <a:spcPts val="0"/>
              </a:spcBef>
              <a:spcAft>
                <a:spcPts val="0"/>
              </a:spcAft>
              <a:buNone/>
            </a:pPr>
            <a:r>
              <a:rPr lang="en-US" sz="1800" b="1" dirty="0">
                <a:effectLst/>
                <a:ea typeface="Calibri" panose="020F0502020204030204" pitchFamily="34" charset="0"/>
              </a:rPr>
              <a:t>Project 535 </a:t>
            </a:r>
            <a:r>
              <a:rPr lang="en-US" sz="1800" dirty="0">
                <a:effectLst/>
                <a:ea typeface="Calibri" panose="020F0502020204030204" pitchFamily="34" charset="0"/>
              </a:rPr>
              <a:t>is the AAO-HNSF’s mechanism of pairing Members of Congress to Otolaryngologists (key contacts) from their districts so that these Members have a “go-to” resource when questions arise.</a:t>
            </a:r>
          </a:p>
          <a:p>
            <a:pPr marL="0" marR="0" indent="0">
              <a:lnSpc>
                <a:spcPct val="100000"/>
              </a:lnSpc>
              <a:spcBef>
                <a:spcPts val="0"/>
              </a:spcBef>
              <a:spcAft>
                <a:spcPts val="0"/>
              </a:spcAft>
              <a:buNone/>
            </a:pPr>
            <a:endParaRPr lang="en-US" sz="1800" dirty="0">
              <a:effectLst/>
              <a:ea typeface="Calibri" panose="020F0502020204030204" pitchFamily="34" charset="0"/>
            </a:endParaRPr>
          </a:p>
          <a:p>
            <a:pPr marL="0" marR="0" indent="0">
              <a:lnSpc>
                <a:spcPct val="100000"/>
              </a:lnSpc>
              <a:spcBef>
                <a:spcPts val="0"/>
              </a:spcBef>
              <a:spcAft>
                <a:spcPts val="0"/>
              </a:spcAft>
              <a:buNone/>
            </a:pPr>
            <a:r>
              <a:rPr lang="en-US" sz="1800" b="1" dirty="0">
                <a:effectLst/>
                <a:ea typeface="Calibri" panose="020F0502020204030204" pitchFamily="34" charset="0"/>
              </a:rPr>
              <a:t>State Trackers </a:t>
            </a:r>
            <a:r>
              <a:rPr lang="en-US" sz="1800" dirty="0">
                <a:effectLst/>
                <a:ea typeface="Calibri" panose="020F0502020204030204" pitchFamily="34" charset="0"/>
              </a:rPr>
              <a:t>are AAO members who sign up to participate in scheduled conference calls when their state legislature is in session.  These individuals are informed about pending legislation and may be asked to provide input to their elected officials regarding those bills. </a:t>
            </a:r>
          </a:p>
          <a:p>
            <a:pPr marL="0" marR="0" indent="0">
              <a:lnSpc>
                <a:spcPct val="100000"/>
              </a:lnSpc>
              <a:spcBef>
                <a:spcPts val="0"/>
              </a:spcBef>
              <a:spcAft>
                <a:spcPts val="0"/>
              </a:spcAft>
              <a:buNone/>
            </a:pPr>
            <a:endParaRPr lang="en-US" sz="2200" dirty="0">
              <a:effectLst/>
              <a:ea typeface="Calibri" panose="020F0502020204030204" pitchFamily="34" charset="0"/>
            </a:endParaRPr>
          </a:p>
        </p:txBody>
      </p:sp>
    </p:spTree>
    <p:extLst>
      <p:ext uri="{BB962C8B-B14F-4D97-AF65-F5344CB8AC3E}">
        <p14:creationId xmlns:p14="http://schemas.microsoft.com/office/powerpoint/2010/main" val="165538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  Terms and Definitions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Autofit/>
          </a:bodyPr>
          <a:lstStyle/>
          <a:p>
            <a:pPr marL="0" marR="0" lvl="0" indent="0" algn="l" defTabSz="914400" rtl="0" eaLnBrk="1" fontAlgn="auto" latinLnBrk="0" hangingPunct="1">
              <a:lnSpc>
                <a:spcPct val="100000"/>
              </a:lnSpc>
              <a:spcBef>
                <a:spcPts val="0"/>
              </a:spcBef>
              <a:spcAft>
                <a:spcPts val="0"/>
              </a:spcAft>
              <a:buClr>
                <a:srgbClr val="BF301A"/>
              </a:buClr>
              <a:buSzTx/>
              <a:buFont typeface="Arial" panose="020B0604020202020204" pitchFamily="34" charset="0"/>
              <a:buNone/>
              <a:tabLst/>
              <a:defRPr/>
            </a:pPr>
            <a:r>
              <a:rPr kumimoji="0" lang="en-US" sz="1800" b="1"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ENT PAC  </a:t>
            </a:r>
            <a:r>
              <a:rPr kumimoji="0" lang="en-US" sz="1800" b="0"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is a non-partisan PAC that provides funding for political candidates who are in support of issues that are beneficial to physicians and our patients.</a:t>
            </a:r>
          </a:p>
          <a:p>
            <a:pPr marL="0" marR="0" lvl="0" indent="0" algn="l" defTabSz="914400" rtl="0" eaLnBrk="1" fontAlgn="auto" latinLnBrk="0" hangingPunct="1">
              <a:lnSpc>
                <a:spcPct val="100000"/>
              </a:lnSpc>
              <a:spcBef>
                <a:spcPts val="0"/>
              </a:spcBef>
              <a:spcAft>
                <a:spcPts val="0"/>
              </a:spcAft>
              <a:buClr>
                <a:srgbClr val="BF301A"/>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F301A"/>
              </a:buClr>
              <a:buSzTx/>
              <a:buFont typeface="Arial" panose="020B0604020202020204" pitchFamily="34" charset="0"/>
              <a:buNone/>
              <a:tabLst/>
              <a:defRPr/>
            </a:pPr>
            <a:r>
              <a:rPr kumimoji="0" lang="en-US" sz="1800" b="1"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I-GO</a:t>
            </a:r>
            <a:r>
              <a:rPr kumimoji="0" lang="en-US" sz="1800" b="0"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 (In-district Grassroots Outreach) is the Academy’s term for creating opportunities for Otolaryngologists to meet with representatives when they are back in their home districts.  These can include individual or group meetings, political fund raisers or social events. </a:t>
            </a:r>
            <a:endParaRPr kumimoji="0" lang="en-US" sz="1800" b="0" i="0" u="none" strike="noStrike" kern="1200" cap="none" spc="0" normalizeH="0" baseline="0" noProof="0" dirty="0">
              <a:ln>
                <a:noFill/>
              </a:ln>
              <a:solidFill>
                <a:srgbClr val="868C8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7147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  Before You Go Any Farther…</a:t>
            </a:r>
          </a:p>
        </p:txBody>
      </p:sp>
      <p:pic>
        <p:nvPicPr>
          <p:cNvPr id="6" name="Online Media 5" title="Lobbying: the Good, the Bad, and the Ugly">
            <a:hlinkClick r:id="" action="ppaction://media"/>
            <a:extLst>
              <a:ext uri="{FF2B5EF4-FFF2-40B4-BE49-F238E27FC236}">
                <a16:creationId xmlns:a16="http://schemas.microsoft.com/office/drawing/2014/main" id="{79C87BE5-669A-4C07-B8C6-46906D10C96C}"/>
              </a:ext>
            </a:extLst>
          </p:cNvPr>
          <p:cNvPicPr>
            <a:picLocks noGrp="1" noRot="1" noChangeAspect="1"/>
          </p:cNvPicPr>
          <p:nvPr>
            <p:ph idx="1"/>
            <a:videoFile r:link="rId1"/>
          </p:nvPr>
        </p:nvPicPr>
        <p:blipFill>
          <a:blip r:embed="rId3"/>
          <a:stretch>
            <a:fillRect/>
          </a:stretch>
        </p:blipFill>
        <p:spPr>
          <a:xfrm>
            <a:off x="2390775" y="1587500"/>
            <a:ext cx="7410450" cy="4168775"/>
          </a:xfrm>
          <a:prstGeom prst="rect">
            <a:avLst/>
          </a:prstGeom>
        </p:spPr>
      </p:pic>
      <p:sp>
        <p:nvSpPr>
          <p:cNvPr id="7" name="TextBox 6">
            <a:extLst>
              <a:ext uri="{FF2B5EF4-FFF2-40B4-BE49-F238E27FC236}">
                <a16:creationId xmlns:a16="http://schemas.microsoft.com/office/drawing/2014/main" id="{C2E42CB4-D071-4586-A01F-1D2B2CB39D2F}"/>
              </a:ext>
            </a:extLst>
          </p:cNvPr>
          <p:cNvSpPr txBox="1"/>
          <p:nvPr/>
        </p:nvSpPr>
        <p:spPr>
          <a:xfrm>
            <a:off x="6276977" y="5870575"/>
            <a:ext cx="3524250" cy="400110"/>
          </a:xfrm>
          <a:prstGeom prst="rect">
            <a:avLst/>
          </a:prstGeom>
          <a:noFill/>
        </p:spPr>
        <p:txBody>
          <a:bodyPr wrap="square" rtlCol="0">
            <a:spAutoFit/>
          </a:bodyPr>
          <a:lstStyle/>
          <a:p>
            <a:pPr algn="just"/>
            <a:r>
              <a:rPr lang="en-US" sz="1000" b="0" i="1" dirty="0">
                <a:solidFill>
                  <a:srgbClr val="4D4D4D"/>
                </a:solidFill>
                <a:effectLst/>
                <a:latin typeface="Whitney SSm A"/>
              </a:rPr>
              <a:t>An instructional video by the Massachusetts Medical Society via the Massachusetts Society of Otolaryngology</a:t>
            </a:r>
            <a:endParaRPr lang="en-US" sz="1000" i="1" dirty="0"/>
          </a:p>
        </p:txBody>
      </p:sp>
    </p:spTree>
    <p:extLst>
      <p:ext uri="{BB962C8B-B14F-4D97-AF65-F5344CB8AC3E}">
        <p14:creationId xmlns:p14="http://schemas.microsoft.com/office/powerpoint/2010/main" val="21252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a:t>
            </a:r>
          </a:p>
        </p:txBody>
      </p:sp>
      <p:graphicFrame>
        <p:nvGraphicFramePr>
          <p:cNvPr id="28" name="Diagram 27">
            <a:extLst>
              <a:ext uri="{FF2B5EF4-FFF2-40B4-BE49-F238E27FC236}">
                <a16:creationId xmlns:a16="http://schemas.microsoft.com/office/drawing/2014/main" id="{C4945D3D-BB48-46D3-8DF0-1E6CF27B619E}"/>
              </a:ext>
            </a:extLst>
          </p:cNvPr>
          <p:cNvGraphicFramePr/>
          <p:nvPr/>
        </p:nvGraphicFramePr>
        <p:xfrm>
          <a:off x="2324100" y="1404937"/>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413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403654" y="3429000"/>
            <a:ext cx="11483546" cy="558183"/>
          </a:xfrm>
        </p:spPr>
        <p:txBody>
          <a:bodyPr/>
          <a:lstStyle/>
          <a:p>
            <a:r>
              <a:rPr lang="en-US" sz="3200" dirty="0"/>
              <a:t>Section 2:Legislative Affairs and Government Relations</a:t>
            </a:r>
          </a:p>
          <a:p>
            <a:endParaRPr lang="en-US" sz="3200" dirty="0"/>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1850" y="4029792"/>
            <a:ext cx="10515600" cy="558183"/>
          </a:xfrm>
        </p:spPr>
        <p:txBody>
          <a:bodyPr>
            <a:noAutofit/>
          </a:bodyPr>
          <a:lstStyle/>
          <a:p>
            <a:r>
              <a:rPr lang="en-US" sz="3600" i="0" dirty="0"/>
              <a:t>Getting Started</a:t>
            </a:r>
          </a:p>
        </p:txBody>
      </p:sp>
    </p:spTree>
    <p:extLst>
      <p:ext uri="{BB962C8B-B14F-4D97-AF65-F5344CB8AC3E}">
        <p14:creationId xmlns:p14="http://schemas.microsoft.com/office/powerpoint/2010/main" val="2878991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Get Started</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200" y="1787525"/>
            <a:ext cx="10515600" cy="4169539"/>
          </a:xfrm>
        </p:spPr>
        <p:txBody>
          <a:bodyPr>
            <a:noAutofit/>
          </a:bodyPr>
          <a:lstStyle/>
          <a:p>
            <a:pPr marL="457200" marR="0" lvl="1" indent="0">
              <a:lnSpc>
                <a:spcPct val="100000"/>
              </a:lnSpc>
              <a:spcBef>
                <a:spcPts val="0"/>
              </a:spcBef>
              <a:spcAft>
                <a:spcPts val="0"/>
              </a:spcAft>
              <a:buNone/>
            </a:pPr>
            <a:r>
              <a:rPr lang="en-US" sz="1800" b="1" dirty="0">
                <a:effectLst/>
                <a:ea typeface="Calibri" panose="020F0502020204030204" pitchFamily="34" charset="0"/>
              </a:rPr>
              <a:t>Join the ENT Advocacy Network:</a:t>
            </a:r>
          </a:p>
          <a:p>
            <a:pPr marL="914400" marR="0" lvl="2" indent="0">
              <a:lnSpc>
                <a:spcPct val="100000"/>
              </a:lnSpc>
              <a:spcBef>
                <a:spcPts val="0"/>
              </a:spcBef>
              <a:spcAft>
                <a:spcPts val="0"/>
              </a:spcAft>
              <a:buNone/>
            </a:pPr>
            <a:r>
              <a:rPr lang="en-US" sz="1800" u="sng" dirty="0">
                <a:solidFill>
                  <a:srgbClr val="1155CC"/>
                </a:solidFill>
                <a:effectLst/>
                <a:ea typeface="Calibri" panose="020F0502020204030204" pitchFamily="34" charset="0"/>
                <a:hlinkClick r:id="rId2"/>
              </a:rPr>
              <a:t>https://www.entnet.org/?q=content/ent-advocacy-network</a:t>
            </a:r>
            <a:endParaRPr lang="en-US" sz="1800" dirty="0">
              <a:effectLst/>
              <a:ea typeface="Calibri" panose="020F0502020204030204" pitchFamily="34" charset="0"/>
            </a:endParaRPr>
          </a:p>
          <a:p>
            <a:pPr marL="914400" marR="0" lvl="2" indent="0">
              <a:lnSpc>
                <a:spcPct val="100000"/>
              </a:lnSpc>
              <a:spcBef>
                <a:spcPts val="0"/>
              </a:spcBef>
              <a:spcAft>
                <a:spcPts val="0"/>
              </a:spcAft>
              <a:buNone/>
            </a:pPr>
            <a:r>
              <a:rPr lang="en-US" sz="1800" dirty="0">
                <a:effectLst/>
                <a:ea typeface="Calibri" panose="020F0502020204030204" pitchFamily="34" charset="0"/>
              </a:rPr>
              <a:t>Text “otoadvocate” to 313131 for legislative alerts</a:t>
            </a:r>
            <a:br>
              <a:rPr lang="en-US" sz="1800" dirty="0">
                <a:effectLst/>
                <a:ea typeface="Calibri" panose="020F0502020204030204" pitchFamily="34" charset="0"/>
              </a:rPr>
            </a:b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Identify state and U.S. House and Senate Members:</a:t>
            </a:r>
          </a:p>
          <a:p>
            <a:pPr marL="914400" marR="0" lvl="2" indent="0">
              <a:lnSpc>
                <a:spcPct val="100000"/>
              </a:lnSpc>
              <a:spcBef>
                <a:spcPts val="0"/>
              </a:spcBef>
              <a:spcAft>
                <a:spcPts val="0"/>
              </a:spcAft>
              <a:buNone/>
            </a:pPr>
            <a:r>
              <a:rPr lang="en-US" sz="1800" u="sng" dirty="0">
                <a:solidFill>
                  <a:srgbClr val="1155CC"/>
                </a:solidFill>
                <a:effectLst/>
                <a:ea typeface="Calibri" panose="020F0502020204030204" pitchFamily="34" charset="0"/>
                <a:hlinkClick r:id="rId3"/>
              </a:rPr>
              <a:t>https://www.govtrack.us/congress/members/map</a:t>
            </a:r>
            <a:br>
              <a:rPr lang="en-US" sz="1800" u="sng" dirty="0">
                <a:solidFill>
                  <a:srgbClr val="1155CC"/>
                </a:solidFill>
                <a:effectLst/>
                <a:ea typeface="Calibri" panose="020F0502020204030204" pitchFamily="34" charset="0"/>
              </a:rPr>
            </a:b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Identify your BOG state society leaders with the BOG Interactive Map:</a:t>
            </a:r>
          </a:p>
          <a:p>
            <a:pPr marL="914400" marR="0" lvl="2" indent="0">
              <a:lnSpc>
                <a:spcPct val="100000"/>
              </a:lnSpc>
              <a:spcBef>
                <a:spcPts val="0"/>
              </a:spcBef>
              <a:spcAft>
                <a:spcPts val="0"/>
              </a:spcAft>
              <a:buNone/>
            </a:pPr>
            <a:r>
              <a:rPr lang="en-US" sz="1800" u="sng" dirty="0">
                <a:solidFill>
                  <a:srgbClr val="1155CC"/>
                </a:solidFill>
                <a:effectLst/>
                <a:ea typeface="Calibri" panose="020F0502020204030204" pitchFamily="34" charset="0"/>
                <a:hlinkClick r:id="rId4"/>
              </a:rPr>
              <a:t>https://www.entnet.org/content/bog-state-society-contacts-map</a:t>
            </a:r>
            <a:br>
              <a:rPr lang="en-US" sz="1800" u="sng" dirty="0">
                <a:solidFill>
                  <a:srgbClr val="1155CC"/>
                </a:solidFill>
                <a:effectLst/>
                <a:ea typeface="Calibri" panose="020F0502020204030204" pitchFamily="34" charset="0"/>
              </a:rPr>
            </a:b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Find out who the AAO lobbyists are:</a:t>
            </a:r>
          </a:p>
          <a:p>
            <a:pPr marL="914400" marR="0" lvl="2" indent="0">
              <a:lnSpc>
                <a:spcPct val="100000"/>
              </a:lnSpc>
              <a:spcBef>
                <a:spcPts val="0"/>
              </a:spcBef>
              <a:spcAft>
                <a:spcPts val="0"/>
              </a:spcAft>
              <a:buNone/>
            </a:pPr>
            <a:r>
              <a:rPr lang="en-US" sz="1800" u="sng" dirty="0">
                <a:solidFill>
                  <a:srgbClr val="0000FF"/>
                </a:solidFill>
                <a:effectLst/>
                <a:ea typeface="Calibri" panose="020F0502020204030204" pitchFamily="34" charset="0"/>
                <a:hlinkClick r:id="rId5"/>
              </a:rPr>
              <a:t>https://www.entnet.org/</a:t>
            </a:r>
            <a:r>
              <a:rPr lang="en-US" sz="1800" dirty="0">
                <a:solidFill>
                  <a:srgbClr val="000000"/>
                </a:solidFill>
                <a:effectLst/>
                <a:ea typeface="Calibri" panose="020F0502020204030204" pitchFamily="34" charset="0"/>
              </a:rPr>
              <a:t> </a:t>
            </a:r>
            <a:endParaRPr lang="en-US" sz="1800" dirty="0">
              <a:effectLst/>
              <a:ea typeface="Calibri" panose="020F0502020204030204" pitchFamily="34" charset="0"/>
            </a:endParaRPr>
          </a:p>
          <a:p>
            <a:pPr marL="457200" marR="0" lvl="1" indent="0">
              <a:spcBef>
                <a:spcPts val="0"/>
              </a:spcBef>
              <a:spcAft>
                <a:spcPts val="0"/>
              </a:spcAft>
              <a:buNone/>
            </a:pPr>
            <a:endParaRPr lang="en-US" sz="1800" dirty="0">
              <a:effectLst/>
              <a:ea typeface="Calibri" panose="020F0502020204030204" pitchFamily="34" charset="0"/>
            </a:endParaRPr>
          </a:p>
          <a:p>
            <a:pPr marL="457200" marR="0" lvl="1" indent="0">
              <a:spcBef>
                <a:spcPts val="0"/>
              </a:spcBef>
              <a:spcAft>
                <a:spcPts val="0"/>
              </a:spcAft>
              <a:buNone/>
            </a:pPr>
            <a:r>
              <a:rPr lang="en-US" sz="1800" b="1" dirty="0">
                <a:ea typeface="Calibri" panose="020F0502020204030204" pitchFamily="34" charset="0"/>
              </a:rPr>
              <a:t>Utilize the BOG Legislative Affairs Toolkit:</a:t>
            </a:r>
            <a:br>
              <a:rPr lang="en-US" sz="1800" b="1" dirty="0">
                <a:ea typeface="Calibri" panose="020F0502020204030204" pitchFamily="34" charset="0"/>
              </a:rPr>
            </a:br>
            <a:r>
              <a:rPr lang="en-US" sz="1800" dirty="0">
                <a:ea typeface="Calibri" panose="020F0502020204030204" pitchFamily="34" charset="0"/>
              </a:rPr>
              <a:t>	</a:t>
            </a:r>
            <a:r>
              <a:rPr lang="en-US" sz="1800" dirty="0">
                <a:ea typeface="Calibri" panose="020F0502020204030204" pitchFamily="34" charset="0"/>
                <a:hlinkClick r:id="rId6"/>
              </a:rPr>
              <a:t>https://www.entnet.org/sites/default/files/uploads/GetInvolved/BoardOfGovernors/_files/bog_leg_affairs_toolkit_9.2018.pdf</a:t>
            </a:r>
            <a:endParaRPr lang="en-US" sz="1800" dirty="0">
              <a:ea typeface="Calibri" panose="020F0502020204030204" pitchFamily="34" charset="0"/>
            </a:endParaRPr>
          </a:p>
          <a:p>
            <a:pPr marL="457200" marR="0" lvl="1" indent="0">
              <a:spcBef>
                <a:spcPts val="0"/>
              </a:spcBef>
              <a:spcAft>
                <a:spcPts val="0"/>
              </a:spcAft>
              <a:buNone/>
            </a:pPr>
            <a:endParaRPr lang="en-US" sz="1800" dirty="0">
              <a:effectLst/>
              <a:ea typeface="Calibri" panose="020F0502020204030204" pitchFamily="34" charset="0"/>
            </a:endParaRPr>
          </a:p>
        </p:txBody>
      </p:sp>
      <p:pic>
        <p:nvPicPr>
          <p:cNvPr id="2050" name="Picture 2">
            <a:extLst>
              <a:ext uri="{FF2B5EF4-FFF2-40B4-BE49-F238E27FC236}">
                <a16:creationId xmlns:a16="http://schemas.microsoft.com/office/drawing/2014/main" id="{B525DC7C-FD1D-4D75-BED0-7C95EC013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5673" y="1825625"/>
            <a:ext cx="11184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073A6C-42C1-4DC7-AFFE-3E169FF4A62C}"/>
              </a:ext>
            </a:extLst>
          </p:cNvPr>
          <p:cNvPicPr>
            <a:picLocks noChangeAspect="1"/>
          </p:cNvPicPr>
          <p:nvPr/>
        </p:nvPicPr>
        <p:blipFill>
          <a:blip r:embed="rId8"/>
          <a:stretch>
            <a:fillRect/>
          </a:stretch>
        </p:blipFill>
        <p:spPr>
          <a:xfrm>
            <a:off x="9406318" y="2874962"/>
            <a:ext cx="1597154" cy="914400"/>
          </a:xfrm>
          <a:prstGeom prst="rect">
            <a:avLst/>
          </a:prstGeom>
        </p:spPr>
      </p:pic>
      <p:pic>
        <p:nvPicPr>
          <p:cNvPr id="9" name="Picture 8">
            <a:extLst>
              <a:ext uri="{FF2B5EF4-FFF2-40B4-BE49-F238E27FC236}">
                <a16:creationId xmlns:a16="http://schemas.microsoft.com/office/drawing/2014/main" id="{36FE32CB-161C-4E4B-B074-446D957DBF5E}"/>
              </a:ext>
            </a:extLst>
          </p:cNvPr>
          <p:cNvPicPr>
            <a:picLocks noChangeAspect="1"/>
          </p:cNvPicPr>
          <p:nvPr/>
        </p:nvPicPr>
        <p:blipFill>
          <a:blip r:embed="rId9"/>
          <a:stretch>
            <a:fillRect/>
          </a:stretch>
        </p:blipFill>
        <p:spPr>
          <a:xfrm>
            <a:off x="9406318" y="3977863"/>
            <a:ext cx="1625600" cy="914400"/>
          </a:xfrm>
          <a:prstGeom prst="rect">
            <a:avLst/>
          </a:prstGeom>
        </p:spPr>
      </p:pic>
    </p:spTree>
    <p:extLst>
      <p:ext uri="{BB962C8B-B14F-4D97-AF65-F5344CB8AC3E}">
        <p14:creationId xmlns:p14="http://schemas.microsoft.com/office/powerpoint/2010/main" val="147476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Get Started</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Autofit/>
          </a:bodyPr>
          <a:lstStyle/>
          <a:p>
            <a:pPr marL="457200" marR="0" lvl="1" indent="0">
              <a:lnSpc>
                <a:spcPct val="100000"/>
              </a:lnSpc>
              <a:spcBef>
                <a:spcPts val="0"/>
              </a:spcBef>
              <a:spcAft>
                <a:spcPts val="0"/>
              </a:spcAft>
              <a:buNone/>
            </a:pPr>
            <a:r>
              <a:rPr lang="en-US" sz="1800" b="1" dirty="0">
                <a:effectLst/>
                <a:ea typeface="Calibri" panose="020F0502020204030204" pitchFamily="34" charset="0"/>
              </a:rPr>
              <a:t>Sign up for Project 535 to be a go-to when there are bills that need advocating</a:t>
            </a:r>
          </a:p>
          <a:p>
            <a:pPr marL="914400" marR="0" lvl="2" indent="0">
              <a:lnSpc>
                <a:spcPct val="100000"/>
              </a:lnSpc>
              <a:spcBef>
                <a:spcPts val="0"/>
              </a:spcBef>
              <a:spcAft>
                <a:spcPts val="0"/>
              </a:spcAft>
              <a:buNone/>
            </a:pPr>
            <a:r>
              <a:rPr lang="en-US" sz="1800" u="sng" dirty="0">
                <a:solidFill>
                  <a:srgbClr val="1155CC"/>
                </a:solidFill>
                <a:effectLst/>
                <a:ea typeface="Calibri" panose="020F0502020204030204" pitchFamily="34" charset="0"/>
                <a:hlinkClick r:id="rId2"/>
              </a:rPr>
              <a:t>https://myspecialty.entnet.org/MySpecialty/Contact_Management/Preference_AAO/Project_535.aspx</a:t>
            </a:r>
            <a:endParaRPr lang="en-US" sz="1800" u="sng" dirty="0">
              <a:solidFill>
                <a:srgbClr val="1155CC"/>
              </a:solidFill>
              <a:effectLst/>
              <a:ea typeface="Calibri" panose="020F0502020204030204" pitchFamily="34" charset="0"/>
            </a:endParaRPr>
          </a:p>
          <a:p>
            <a:pPr marL="914400" marR="0" lvl="2"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Join State Trackers to find out about bills impacting your state</a:t>
            </a:r>
          </a:p>
          <a:p>
            <a:pPr marL="914400" marR="0" lvl="2" indent="0">
              <a:lnSpc>
                <a:spcPct val="100000"/>
              </a:lnSpc>
              <a:spcBef>
                <a:spcPts val="0"/>
              </a:spcBef>
              <a:spcAft>
                <a:spcPts val="0"/>
              </a:spcAft>
              <a:buNone/>
            </a:pPr>
            <a:r>
              <a:rPr lang="en-US" sz="1800" u="sng" dirty="0">
                <a:solidFill>
                  <a:srgbClr val="1155CC"/>
                </a:solidFill>
                <a:effectLst/>
                <a:ea typeface="Calibri" panose="020F0502020204030204" pitchFamily="34" charset="0"/>
                <a:hlinkClick r:id="rId3"/>
              </a:rPr>
              <a:t>https://www.entnet.org/content/state-legislative-advocacy</a:t>
            </a:r>
            <a:endParaRPr lang="en-US" sz="1800" u="sng" dirty="0">
              <a:solidFill>
                <a:srgbClr val="1155CC"/>
              </a:solidFill>
              <a:effectLst/>
              <a:ea typeface="Calibri" panose="020F0502020204030204" pitchFamily="34" charset="0"/>
            </a:endParaRPr>
          </a:p>
          <a:p>
            <a:pPr marL="914400" marR="0" lvl="2"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Follow the AAO-HNS Advocacy team on Twitter</a:t>
            </a:r>
          </a:p>
          <a:p>
            <a:pPr marL="914400" marR="0" lvl="2" indent="0">
              <a:lnSpc>
                <a:spcPct val="100000"/>
              </a:lnSpc>
              <a:spcBef>
                <a:spcPts val="0"/>
              </a:spcBef>
              <a:spcAft>
                <a:spcPts val="0"/>
              </a:spcAft>
              <a:buNone/>
            </a:pPr>
            <a:r>
              <a:rPr lang="en-US" sz="1800" dirty="0">
                <a:effectLst/>
                <a:ea typeface="Roboto"/>
              </a:rPr>
              <a:t>@AAOHNSGovtAffrs</a:t>
            </a:r>
          </a:p>
          <a:p>
            <a:pPr marL="914400" marR="0" lvl="2"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Contribute to the ENT PAC</a:t>
            </a:r>
          </a:p>
          <a:p>
            <a:pPr marL="914400" marR="0" lvl="2" indent="0">
              <a:lnSpc>
                <a:spcPct val="100000"/>
              </a:lnSpc>
              <a:spcBef>
                <a:spcPts val="0"/>
              </a:spcBef>
              <a:spcAft>
                <a:spcPts val="0"/>
              </a:spcAft>
              <a:buNone/>
            </a:pPr>
            <a:r>
              <a:rPr lang="en-US" sz="1800" u="sng" dirty="0">
                <a:solidFill>
                  <a:srgbClr val="1155CC"/>
                </a:solidFill>
                <a:effectLst/>
                <a:ea typeface="Calibri" panose="020F0502020204030204" pitchFamily="34" charset="0"/>
                <a:hlinkClick r:id="rId4"/>
              </a:rPr>
              <a:t>https://www.entpac.org/</a:t>
            </a:r>
            <a:endParaRPr lang="en-US" sz="1800" dirty="0">
              <a:effectLst/>
              <a:ea typeface="Calibri" panose="020F0502020204030204" pitchFamily="34" charset="0"/>
            </a:endParaRPr>
          </a:p>
        </p:txBody>
      </p:sp>
      <p:pic>
        <p:nvPicPr>
          <p:cNvPr id="4" name="Picture 3">
            <a:extLst>
              <a:ext uri="{FF2B5EF4-FFF2-40B4-BE49-F238E27FC236}">
                <a16:creationId xmlns:a16="http://schemas.microsoft.com/office/drawing/2014/main" id="{338A9E41-CF44-4CDA-8057-509221DB448C}"/>
              </a:ext>
            </a:extLst>
          </p:cNvPr>
          <p:cNvPicPr>
            <a:picLocks noChangeAspect="1"/>
          </p:cNvPicPr>
          <p:nvPr/>
        </p:nvPicPr>
        <p:blipFill>
          <a:blip r:embed="rId5"/>
          <a:stretch>
            <a:fillRect/>
          </a:stretch>
        </p:blipFill>
        <p:spPr>
          <a:xfrm>
            <a:off x="7866398" y="3913568"/>
            <a:ext cx="1731035" cy="914400"/>
          </a:xfrm>
          <a:prstGeom prst="rect">
            <a:avLst/>
          </a:prstGeom>
        </p:spPr>
      </p:pic>
      <p:pic>
        <p:nvPicPr>
          <p:cNvPr id="5" name="Picture 4">
            <a:extLst>
              <a:ext uri="{FF2B5EF4-FFF2-40B4-BE49-F238E27FC236}">
                <a16:creationId xmlns:a16="http://schemas.microsoft.com/office/drawing/2014/main" id="{CC1D2549-5112-4F9C-BB60-ACF975C73041}"/>
              </a:ext>
            </a:extLst>
          </p:cNvPr>
          <p:cNvPicPr>
            <a:picLocks noChangeAspect="1"/>
          </p:cNvPicPr>
          <p:nvPr/>
        </p:nvPicPr>
        <p:blipFill>
          <a:blip r:embed="rId6"/>
          <a:stretch>
            <a:fillRect/>
          </a:stretch>
        </p:blipFill>
        <p:spPr>
          <a:xfrm>
            <a:off x="8731916" y="2624137"/>
            <a:ext cx="1875695" cy="914400"/>
          </a:xfrm>
          <a:prstGeom prst="rect">
            <a:avLst/>
          </a:prstGeom>
        </p:spPr>
      </p:pic>
      <p:pic>
        <p:nvPicPr>
          <p:cNvPr id="6" name="Picture 5">
            <a:extLst>
              <a:ext uri="{FF2B5EF4-FFF2-40B4-BE49-F238E27FC236}">
                <a16:creationId xmlns:a16="http://schemas.microsoft.com/office/drawing/2014/main" id="{AACF9B09-2A49-48C3-96F0-B3DF93B3EEF3}"/>
              </a:ext>
            </a:extLst>
          </p:cNvPr>
          <p:cNvPicPr>
            <a:picLocks noChangeAspect="1"/>
          </p:cNvPicPr>
          <p:nvPr/>
        </p:nvPicPr>
        <p:blipFill>
          <a:blip r:embed="rId7"/>
          <a:stretch>
            <a:fillRect/>
          </a:stretch>
        </p:blipFill>
        <p:spPr>
          <a:xfrm>
            <a:off x="9888473" y="3994530"/>
            <a:ext cx="1438275" cy="752475"/>
          </a:xfrm>
          <a:prstGeom prst="rect">
            <a:avLst/>
          </a:prstGeom>
        </p:spPr>
      </p:pic>
      <p:pic>
        <p:nvPicPr>
          <p:cNvPr id="1026" name="Picture 2" descr="Logo">
            <a:extLst>
              <a:ext uri="{FF2B5EF4-FFF2-40B4-BE49-F238E27FC236}">
                <a16:creationId xmlns:a16="http://schemas.microsoft.com/office/drawing/2014/main" id="{00329BDB-F62F-4225-AAF6-36EB1C4CE6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0031" y="5051044"/>
            <a:ext cx="2099463"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a:t>
            </a:r>
          </a:p>
        </p:txBody>
      </p:sp>
      <p:pic>
        <p:nvPicPr>
          <p:cNvPr id="3" name="Picture 2">
            <a:extLst>
              <a:ext uri="{FF2B5EF4-FFF2-40B4-BE49-F238E27FC236}">
                <a16:creationId xmlns:a16="http://schemas.microsoft.com/office/drawing/2014/main" id="{1672C1EE-2E81-431F-8DE6-52E8D16288CF}"/>
              </a:ext>
            </a:extLst>
          </p:cNvPr>
          <p:cNvPicPr>
            <a:picLocks noChangeAspect="1"/>
          </p:cNvPicPr>
          <p:nvPr/>
        </p:nvPicPr>
        <p:blipFill>
          <a:blip r:embed="rId2"/>
          <a:stretch>
            <a:fillRect/>
          </a:stretch>
        </p:blipFill>
        <p:spPr>
          <a:xfrm>
            <a:off x="2520639" y="1280795"/>
            <a:ext cx="7150721" cy="5212080"/>
          </a:xfrm>
          <a:prstGeom prst="rect">
            <a:avLst/>
          </a:prstGeom>
        </p:spPr>
      </p:pic>
    </p:spTree>
    <p:extLst>
      <p:ext uri="{BB962C8B-B14F-4D97-AF65-F5344CB8AC3E}">
        <p14:creationId xmlns:p14="http://schemas.microsoft.com/office/powerpoint/2010/main" val="1155225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321276" y="3429000"/>
            <a:ext cx="11870724" cy="558183"/>
          </a:xfrm>
        </p:spPr>
        <p:txBody>
          <a:bodyPr/>
          <a:lstStyle/>
          <a:p>
            <a:pPr lvl="0">
              <a:buClr>
                <a:srgbClr val="BF301A"/>
              </a:buClr>
            </a:pPr>
            <a:r>
              <a:rPr lang="en-US" sz="3600" b="0" dirty="0">
                <a:solidFill>
                  <a:srgbClr val="A89188"/>
                </a:solidFill>
              </a:rPr>
              <a:t>Section 2:Legislative Affairs and Government Relations</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1850" y="4029792"/>
            <a:ext cx="10515600" cy="558183"/>
          </a:xfrm>
        </p:spPr>
        <p:txBody>
          <a:bodyPr>
            <a:noAutofit/>
          </a:bodyPr>
          <a:lstStyle/>
          <a:p>
            <a:r>
              <a:rPr lang="en-US" sz="3600" i="0" dirty="0"/>
              <a:t>Getting Involved</a:t>
            </a:r>
          </a:p>
        </p:txBody>
      </p:sp>
    </p:spTree>
    <p:extLst>
      <p:ext uri="{BB962C8B-B14F-4D97-AF65-F5344CB8AC3E}">
        <p14:creationId xmlns:p14="http://schemas.microsoft.com/office/powerpoint/2010/main" val="69575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Get Involved</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Autofit/>
          </a:bodyPr>
          <a:lstStyle/>
          <a:p>
            <a:pPr marL="457200" marR="0" lvl="1" indent="0">
              <a:lnSpc>
                <a:spcPct val="100000"/>
              </a:lnSpc>
              <a:spcBef>
                <a:spcPts val="0"/>
              </a:spcBef>
              <a:spcAft>
                <a:spcPts val="0"/>
              </a:spcAft>
              <a:buNone/>
            </a:pPr>
            <a:r>
              <a:rPr lang="en-US" sz="1800" b="1" dirty="0">
                <a:effectLst/>
                <a:ea typeface="Calibri" panose="020F0502020204030204" pitchFamily="34" charset="0"/>
              </a:rPr>
              <a:t>Attend the AAO-HNS/F Leadership Forum and BOG Spring Meeting:</a:t>
            </a:r>
          </a:p>
          <a:p>
            <a:pPr marL="457200" marR="0" lvl="1" indent="0">
              <a:lnSpc>
                <a:spcPct val="100000"/>
              </a:lnSpc>
              <a:spcBef>
                <a:spcPts val="0"/>
              </a:spcBef>
              <a:spcAft>
                <a:spcPts val="0"/>
              </a:spcAft>
              <a:buNone/>
            </a:pPr>
            <a:r>
              <a:rPr lang="en-US" sz="1800" dirty="0">
                <a:effectLst/>
                <a:ea typeface="Calibri" panose="020F0502020204030204" pitchFamily="34" charset="0"/>
              </a:rPr>
              <a:t>Register via www.entnet.org.  Registration is free to Academy members.</a:t>
            </a:r>
          </a:p>
          <a:p>
            <a:pPr marL="457200" marR="0" lvl="1" indent="0">
              <a:lnSpc>
                <a:spcPct val="100000"/>
              </a:lnSpc>
              <a:spcBef>
                <a:spcPts val="0"/>
              </a:spcBef>
              <a:spcAft>
                <a:spcPts val="0"/>
              </a:spcAft>
              <a:buNone/>
            </a:pPr>
            <a:br>
              <a:rPr lang="en-US" sz="1800" dirty="0">
                <a:effectLst/>
                <a:ea typeface="Calibri" panose="020F0502020204030204" pitchFamily="34" charset="0"/>
              </a:rPr>
            </a:br>
            <a:r>
              <a:rPr lang="en-US" sz="1800" b="1" dirty="0">
                <a:effectLst/>
                <a:ea typeface="Calibri" panose="020F0502020204030204" pitchFamily="34" charset="0"/>
              </a:rPr>
              <a:t>Sign up for an in-district visit with your Representative(s)</a:t>
            </a:r>
          </a:p>
          <a:p>
            <a:pPr marL="457200" marR="0" lvl="1" indent="0">
              <a:lnSpc>
                <a:spcPct val="100000"/>
              </a:lnSpc>
              <a:spcBef>
                <a:spcPts val="0"/>
              </a:spcBef>
              <a:spcAft>
                <a:spcPts val="0"/>
              </a:spcAft>
              <a:buNone/>
            </a:pPr>
            <a:r>
              <a:rPr lang="en-US" sz="1800" dirty="0">
                <a:effectLst/>
                <a:ea typeface="Calibri" panose="020F0502020204030204" pitchFamily="34" charset="0"/>
                <a:hlinkClick r:id="rId2"/>
              </a:rPr>
              <a:t>https://www.entnet.org//content/district-grassroots-outreach-i-go</a:t>
            </a:r>
            <a:endParaRPr lang="en-US" sz="1800" dirty="0">
              <a:effectLst/>
              <a:ea typeface="Calibri" panose="020F0502020204030204" pitchFamily="34" charset="0"/>
            </a:endParaRPr>
          </a:p>
          <a:p>
            <a:pPr marL="457200" marR="0" lvl="1"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Host or participate in a fundraiser for your Representative: I-Go</a:t>
            </a:r>
          </a:p>
          <a:p>
            <a:pPr marL="457200" marR="0" lvl="1"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Work with state BOG society and state medical society to visit legislators in state capital:</a:t>
            </a:r>
          </a:p>
          <a:p>
            <a:pPr marL="457200" marR="0" lvl="1" indent="0">
              <a:lnSpc>
                <a:spcPct val="100000"/>
              </a:lnSpc>
              <a:spcBef>
                <a:spcPts val="0"/>
              </a:spcBef>
              <a:spcAft>
                <a:spcPts val="0"/>
              </a:spcAft>
              <a:buNone/>
            </a:pPr>
            <a:r>
              <a:rPr lang="en-US" sz="1800" dirty="0">
                <a:ea typeface="Calibri" panose="020F0502020204030204" pitchFamily="34" charset="0"/>
              </a:rPr>
              <a:t>U</a:t>
            </a:r>
            <a:r>
              <a:rPr lang="en-US" sz="1800" dirty="0">
                <a:effectLst/>
                <a:ea typeface="Calibri" panose="020F0502020204030204" pitchFamily="34" charset="0"/>
              </a:rPr>
              <a:t>se the online interactive map to identify your BOG representatives at </a:t>
            </a:r>
          </a:p>
          <a:p>
            <a:pPr marL="457200" marR="0" lvl="1" indent="0">
              <a:lnSpc>
                <a:spcPct val="100000"/>
              </a:lnSpc>
              <a:spcBef>
                <a:spcPts val="0"/>
              </a:spcBef>
              <a:spcAft>
                <a:spcPts val="0"/>
              </a:spcAft>
              <a:buNone/>
            </a:pPr>
            <a:r>
              <a:rPr lang="en-US" sz="1800" dirty="0">
                <a:effectLst/>
                <a:ea typeface="Calibri" panose="020F0502020204030204" pitchFamily="34" charset="0"/>
                <a:hlinkClick r:id="rId3"/>
              </a:rPr>
              <a:t>https://www.entnet.org/content/bog-state-society-contacts-map</a:t>
            </a:r>
            <a:endParaRPr lang="en-US" sz="1800" dirty="0">
              <a:effectLst/>
              <a:ea typeface="Calibri" panose="020F0502020204030204" pitchFamily="34" charset="0"/>
            </a:endParaRPr>
          </a:p>
        </p:txBody>
      </p:sp>
    </p:spTree>
    <p:extLst>
      <p:ext uri="{BB962C8B-B14F-4D97-AF65-F5344CB8AC3E}">
        <p14:creationId xmlns:p14="http://schemas.microsoft.com/office/powerpoint/2010/main" val="142916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99672-24F2-41CD-94AE-51AAAFC03E67}"/>
              </a:ext>
            </a:extLst>
          </p:cNvPr>
          <p:cNvSpPr>
            <a:spLocks noGrp="1"/>
          </p:cNvSpPr>
          <p:nvPr>
            <p:ph type="title"/>
          </p:nvPr>
        </p:nvSpPr>
        <p:spPr/>
        <p:txBody>
          <a:bodyPr/>
          <a:lstStyle/>
          <a:p>
            <a:r>
              <a:rPr lang="en-US" dirty="0"/>
              <a:t>Toolkit</a:t>
            </a:r>
          </a:p>
        </p:txBody>
      </p:sp>
      <p:sp>
        <p:nvSpPr>
          <p:cNvPr id="5" name="Content Placeholder 4">
            <a:extLst>
              <a:ext uri="{FF2B5EF4-FFF2-40B4-BE49-F238E27FC236}">
                <a16:creationId xmlns:a16="http://schemas.microsoft.com/office/drawing/2014/main" id="{B9AFA9C8-0C89-4CFE-B73B-E1D8D87313DD}"/>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kumimoji="0" lang="en-US" sz="1800" b="1"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Toolkit Purpose</a:t>
            </a:r>
          </a:p>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lang="en-US" sz="1800" dirty="0">
                <a:solidFill>
                  <a:srgbClr val="868C8C"/>
                </a:solidFill>
                <a:ea typeface="Calibri" panose="020F0502020204030204" pitchFamily="34" charset="0"/>
              </a:rPr>
              <a:t>The toolkit was developed to assist clinicians in establishing, developing, and creating growth of state societies.</a:t>
            </a:r>
          </a:p>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lang="en-US" sz="1800" dirty="0">
                <a:solidFill>
                  <a:srgbClr val="868C8C"/>
                </a:solidFill>
                <a:ea typeface="Calibri" panose="020F0502020204030204" pitchFamily="34" charset="0"/>
              </a:rPr>
              <a:t> </a:t>
            </a:r>
            <a:endParaRPr kumimoji="0" lang="en-US" sz="1800" i="0" u="none" strike="noStrike" kern="1200" cap="none" spc="0" normalizeH="0" baseline="0" noProof="0" dirty="0">
              <a:ln>
                <a:noFill/>
              </a:ln>
              <a:solidFill>
                <a:srgbClr val="868C8C"/>
              </a:solidFill>
              <a:effectLst/>
              <a:uLnTx/>
              <a:uFillTx/>
              <a:ea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kumimoji="0" lang="en-US" sz="1800" b="1"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Toolkit development</a:t>
            </a:r>
          </a:p>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kumimoji="0" lang="en-US" sz="1800" b="0"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The toolkit was developed by the BOG Governance and Society Engagement Committee with input from BOG leadership and AAO staff</a:t>
            </a:r>
          </a:p>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kumimoji="0" lang="en-US" sz="1800" b="0"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kumimoji="0" lang="en-US" sz="1800" b="1"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How to use the toolkit</a:t>
            </a:r>
          </a:p>
          <a:p>
            <a:pPr marL="0" marR="0" lvl="0" indent="0" algn="l" defTabSz="914400" rtl="0" eaLnBrk="1" fontAlgn="auto" latinLnBrk="0" hangingPunct="1">
              <a:lnSpc>
                <a:spcPct val="120000"/>
              </a:lnSpc>
              <a:spcBef>
                <a:spcPts val="0"/>
              </a:spcBef>
              <a:spcAft>
                <a:spcPts val="0"/>
              </a:spcAft>
              <a:buClr>
                <a:srgbClr val="BF301A"/>
              </a:buClr>
              <a:buSzTx/>
              <a:buFont typeface="Arial" panose="020B0604020202020204" pitchFamily="34" charset="0"/>
              <a:buNone/>
              <a:tabLst/>
              <a:defRPr/>
            </a:pPr>
            <a:r>
              <a:rPr kumimoji="0" lang="en-US" sz="1800" b="0" i="0" u="none" strike="noStrike" kern="1200" cap="none" spc="0" normalizeH="0" baseline="0" noProof="0" dirty="0">
                <a:ln>
                  <a:noFill/>
                </a:ln>
                <a:solidFill>
                  <a:srgbClr val="868C8C"/>
                </a:solidFill>
                <a:effectLst/>
                <a:uLnTx/>
                <a:uFillTx/>
                <a:latin typeface="Arial" panose="020B0604020202020204" pitchFamily="34" charset="0"/>
                <a:ea typeface="Calibri" panose="020F0502020204030204" pitchFamily="34" charset="0"/>
                <a:cs typeface="Arial" panose="020B0604020202020204" pitchFamily="34" charset="0"/>
              </a:rPr>
              <a:t>The toolkit is divided into several sections.  Within each section are links to relevant resources that allow the users to easily sign up for information, find out about ongoing issues that can affect our specialty at a state and national level, learn how to lobby effectively, become a trusted resource for our elected officials and advocate on behalf of the members’ state or specialty BOG societies.  </a:t>
            </a:r>
          </a:p>
          <a:p>
            <a:endParaRPr lang="en-US" dirty="0"/>
          </a:p>
        </p:txBody>
      </p:sp>
    </p:spTree>
    <p:extLst>
      <p:ext uri="{BB962C8B-B14F-4D97-AF65-F5344CB8AC3E}">
        <p14:creationId xmlns:p14="http://schemas.microsoft.com/office/powerpoint/2010/main" val="4019892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Get Involved</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199" y="1825625"/>
            <a:ext cx="10810103" cy="4169539"/>
          </a:xfrm>
        </p:spPr>
        <p:txBody>
          <a:bodyPr>
            <a:noAutofit/>
          </a:bodyPr>
          <a:lstStyle/>
          <a:p>
            <a:pPr marL="457200" marR="0" lvl="1" indent="0">
              <a:lnSpc>
                <a:spcPct val="100000"/>
              </a:lnSpc>
              <a:spcBef>
                <a:spcPts val="0"/>
              </a:spcBef>
              <a:spcAft>
                <a:spcPts val="0"/>
              </a:spcAft>
              <a:buNone/>
            </a:pPr>
            <a:r>
              <a:rPr lang="en-US" sz="1800" b="1" dirty="0">
                <a:effectLst/>
                <a:ea typeface="Calibri" panose="020F0502020204030204" pitchFamily="34" charset="0"/>
              </a:rPr>
              <a:t>Download prepared form letters which describe how a particular issue affects our specialty</a:t>
            </a:r>
          </a:p>
          <a:p>
            <a:pPr marL="457200" marR="0" lvl="1" indent="0">
              <a:lnSpc>
                <a:spcPct val="100000"/>
              </a:lnSpc>
              <a:spcBef>
                <a:spcPts val="0"/>
              </a:spcBef>
              <a:spcAft>
                <a:spcPts val="0"/>
              </a:spcAft>
              <a:buNone/>
            </a:pPr>
            <a:r>
              <a:rPr lang="en-US" sz="1800" dirty="0">
                <a:effectLst/>
                <a:ea typeface="Calibri" panose="020F0502020204030204" pitchFamily="34" charset="0"/>
                <a:hlinkClick r:id="rId2"/>
              </a:rPr>
              <a:t>https://www.entnet.org/content/template-appeal-letters-and-advocacy-statements</a:t>
            </a:r>
            <a:endParaRPr lang="en-US" sz="1800" dirty="0">
              <a:effectLst/>
              <a:ea typeface="Calibri" panose="020F0502020204030204" pitchFamily="34" charset="0"/>
            </a:endParaRPr>
          </a:p>
          <a:p>
            <a:pPr marL="857250" marR="0" lvl="1" indent="-400050">
              <a:lnSpc>
                <a:spcPct val="100000"/>
              </a:lnSpc>
              <a:spcBef>
                <a:spcPts val="0"/>
              </a:spcBef>
              <a:spcAft>
                <a:spcPts val="0"/>
              </a:spcAft>
              <a:buAutoNum type="romanLcPeriod"/>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Call or email state/US legislators when action alerts are sent out:</a:t>
            </a:r>
          </a:p>
          <a:p>
            <a:pPr marL="457200" marR="0" lvl="1" indent="0">
              <a:lnSpc>
                <a:spcPct val="100000"/>
              </a:lnSpc>
              <a:spcBef>
                <a:spcPts val="0"/>
              </a:spcBef>
              <a:spcAft>
                <a:spcPts val="0"/>
              </a:spcAft>
              <a:buNone/>
            </a:pPr>
            <a:r>
              <a:rPr lang="en-US" sz="1800" dirty="0">
                <a:effectLst/>
                <a:ea typeface="Calibri" panose="020F0502020204030204" pitchFamily="34" charset="0"/>
                <a:hlinkClick r:id="rId3"/>
              </a:rPr>
              <a:t>https://entadvocacy.org/</a:t>
            </a:r>
            <a:endParaRPr lang="en-US" sz="1800" dirty="0">
              <a:effectLst/>
              <a:ea typeface="Calibri" panose="020F0502020204030204" pitchFamily="34" charset="0"/>
            </a:endParaRPr>
          </a:p>
          <a:p>
            <a:pPr marL="457200" marR="0" lvl="1"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Join the BOG Legislative Affairs Committee:</a:t>
            </a:r>
          </a:p>
          <a:p>
            <a:pPr marL="457200" marR="0" lvl="1" indent="0">
              <a:lnSpc>
                <a:spcPct val="100000"/>
              </a:lnSpc>
              <a:spcBef>
                <a:spcPts val="0"/>
              </a:spcBef>
              <a:spcAft>
                <a:spcPts val="0"/>
              </a:spcAft>
              <a:buNone/>
            </a:pPr>
            <a:r>
              <a:rPr lang="en-US" sz="1800" dirty="0">
                <a:effectLst/>
                <a:ea typeface="Calibri" panose="020F0502020204030204" pitchFamily="34" charset="0"/>
              </a:rPr>
              <a:t>Apply through the AAO-HNS/F website https://www.entnet.org/committees</a:t>
            </a:r>
          </a:p>
          <a:p>
            <a:pPr marL="914400" marR="0" lvl="2" indent="0">
              <a:lnSpc>
                <a:spcPct val="100000"/>
              </a:lnSpc>
              <a:spcBef>
                <a:spcPts val="0"/>
              </a:spcBef>
              <a:spcAft>
                <a:spcPts val="0"/>
              </a:spcAft>
              <a:buNone/>
            </a:pPr>
            <a:endParaRPr lang="en-US" sz="1800" dirty="0">
              <a:effectLst/>
              <a:ea typeface="Calibri" panose="020F0502020204030204" pitchFamily="34" charset="0"/>
            </a:endParaRPr>
          </a:p>
        </p:txBody>
      </p:sp>
    </p:spTree>
    <p:extLst>
      <p:ext uri="{BB962C8B-B14F-4D97-AF65-F5344CB8AC3E}">
        <p14:creationId xmlns:p14="http://schemas.microsoft.com/office/powerpoint/2010/main" val="1519624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a:t>
            </a:r>
          </a:p>
        </p:txBody>
      </p:sp>
      <p:pic>
        <p:nvPicPr>
          <p:cNvPr id="4" name="Picture 3">
            <a:extLst>
              <a:ext uri="{FF2B5EF4-FFF2-40B4-BE49-F238E27FC236}">
                <a16:creationId xmlns:a16="http://schemas.microsoft.com/office/drawing/2014/main" id="{2407696E-C089-42AA-A1E1-5852DD686CED}"/>
              </a:ext>
            </a:extLst>
          </p:cNvPr>
          <p:cNvPicPr>
            <a:picLocks noChangeAspect="1"/>
          </p:cNvPicPr>
          <p:nvPr/>
        </p:nvPicPr>
        <p:blipFill>
          <a:blip r:embed="rId2"/>
          <a:stretch>
            <a:fillRect/>
          </a:stretch>
        </p:blipFill>
        <p:spPr>
          <a:xfrm>
            <a:off x="2526987" y="1215009"/>
            <a:ext cx="7138025" cy="5212080"/>
          </a:xfrm>
          <a:prstGeom prst="rect">
            <a:avLst/>
          </a:prstGeom>
        </p:spPr>
      </p:pic>
    </p:spTree>
    <p:extLst>
      <p:ext uri="{BB962C8B-B14F-4D97-AF65-F5344CB8AC3E}">
        <p14:creationId xmlns:p14="http://schemas.microsoft.com/office/powerpoint/2010/main" val="2089882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313038" y="3429000"/>
            <a:ext cx="11574162" cy="558183"/>
          </a:xfrm>
        </p:spPr>
        <p:txBody>
          <a:bodyPr/>
          <a:lstStyle/>
          <a:p>
            <a:pPr lvl="0">
              <a:buClr>
                <a:srgbClr val="BF301A"/>
              </a:buClr>
            </a:pPr>
            <a:r>
              <a:rPr lang="en-US" sz="3600" b="0" dirty="0">
                <a:solidFill>
                  <a:srgbClr val="A89188"/>
                </a:solidFill>
              </a:rPr>
              <a:t>Section 2:Legislative Affairs and Government Relations</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1850" y="4029792"/>
            <a:ext cx="10515600" cy="558183"/>
          </a:xfrm>
        </p:spPr>
        <p:txBody>
          <a:bodyPr>
            <a:noAutofit/>
          </a:bodyPr>
          <a:lstStyle/>
          <a:p>
            <a:r>
              <a:rPr lang="en-US" sz="3600" i="0" dirty="0"/>
              <a:t>Becoming a Trusted Source of Information</a:t>
            </a:r>
          </a:p>
        </p:txBody>
      </p:sp>
    </p:spTree>
    <p:extLst>
      <p:ext uri="{BB962C8B-B14F-4D97-AF65-F5344CB8AC3E}">
        <p14:creationId xmlns:p14="http://schemas.microsoft.com/office/powerpoint/2010/main" val="3694275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Become a </a:t>
            </a:r>
            <a:r>
              <a:rPr lang="en-US" sz="4000" b="0" i="1" dirty="0"/>
              <a:t>Trusted</a:t>
            </a:r>
            <a:r>
              <a:rPr lang="en-US" sz="4000" b="0" dirty="0"/>
              <a:t> Source of Information</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Autofit/>
          </a:bodyPr>
          <a:lstStyle/>
          <a:p>
            <a:pPr marL="457200" marR="0" lvl="1" indent="0">
              <a:lnSpc>
                <a:spcPct val="100000"/>
              </a:lnSpc>
              <a:spcBef>
                <a:spcPts val="0"/>
              </a:spcBef>
              <a:spcAft>
                <a:spcPts val="0"/>
              </a:spcAft>
              <a:buNone/>
            </a:pPr>
            <a:r>
              <a:rPr lang="en-US" sz="1800" b="1" dirty="0">
                <a:ea typeface="Calibri" panose="020F0502020204030204" pitchFamily="34" charset="0"/>
              </a:rPr>
              <a:t>E</a:t>
            </a:r>
            <a:r>
              <a:rPr lang="en-US" sz="1800" b="1" dirty="0">
                <a:effectLst/>
                <a:ea typeface="Calibri" panose="020F0502020204030204" pitchFamily="34" charset="0"/>
              </a:rPr>
              <a:t>stablish relationship with </a:t>
            </a:r>
            <a:r>
              <a:rPr lang="en-US" sz="1800" b="1" dirty="0">
                <a:ea typeface="Calibri" panose="020F0502020204030204" pitchFamily="34" charset="0"/>
              </a:rPr>
              <a:t>your </a:t>
            </a:r>
            <a:r>
              <a:rPr lang="en-US" sz="1800" b="1" dirty="0">
                <a:effectLst/>
                <a:ea typeface="Calibri" panose="020F0502020204030204" pitchFamily="34" charset="0"/>
              </a:rPr>
              <a:t>local Representative </a:t>
            </a:r>
          </a:p>
          <a:p>
            <a:pPr marL="457200" marR="0" lvl="1" indent="0">
              <a:lnSpc>
                <a:spcPct val="100000"/>
              </a:lnSpc>
              <a:spcBef>
                <a:spcPts val="0"/>
              </a:spcBef>
              <a:spcAft>
                <a:spcPts val="0"/>
              </a:spcAft>
              <a:buNone/>
            </a:pPr>
            <a:r>
              <a:rPr lang="en-US" sz="1800" dirty="0">
                <a:ea typeface="Calibri" panose="020F0502020204030204" pitchFamily="34" charset="0"/>
              </a:rPr>
              <a:t>	C</a:t>
            </a:r>
            <a:r>
              <a:rPr lang="en-US" sz="1800" dirty="0">
                <a:effectLst/>
                <a:ea typeface="Calibri" panose="020F0502020204030204" pitchFamily="34" charset="0"/>
              </a:rPr>
              <a:t>ontact your state medical society and get connected with their lobbyists</a:t>
            </a:r>
          </a:p>
          <a:p>
            <a:pPr marL="457200" marR="0" lvl="1" indent="0">
              <a:lnSpc>
                <a:spcPct val="100000"/>
              </a:lnSpc>
              <a:spcBef>
                <a:spcPts val="0"/>
              </a:spcBef>
              <a:spcAft>
                <a:spcPts val="0"/>
              </a:spcAft>
              <a:buNone/>
            </a:pPr>
            <a:r>
              <a:rPr lang="en-US" sz="1800" dirty="0">
                <a:ea typeface="Calibri" panose="020F0502020204030204" pitchFamily="34" charset="0"/>
              </a:rPr>
              <a:t>	P</a:t>
            </a:r>
            <a:r>
              <a:rPr lang="en-US" sz="1800" dirty="0">
                <a:effectLst/>
                <a:ea typeface="Calibri" panose="020F0502020204030204" pitchFamily="34" charset="0"/>
              </a:rPr>
              <a:t>articipate in a “Hill Day” at your state legislative offices </a:t>
            </a:r>
            <a:br>
              <a:rPr lang="en-US" sz="1800" dirty="0">
                <a:effectLst/>
                <a:ea typeface="Calibri" panose="020F0502020204030204" pitchFamily="34" charset="0"/>
              </a:rPr>
            </a:b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Use the AAO-HNS resources to help craft responses to questions </a:t>
            </a:r>
          </a:p>
          <a:p>
            <a:pPr marL="457200" marR="0" lvl="1" indent="0">
              <a:lnSpc>
                <a:spcPct val="100000"/>
              </a:lnSpc>
              <a:spcBef>
                <a:spcPts val="0"/>
              </a:spcBef>
              <a:spcAft>
                <a:spcPts val="0"/>
              </a:spcAft>
              <a:buNone/>
            </a:pPr>
            <a:r>
              <a:rPr lang="en-US" sz="1800" b="1" dirty="0">
                <a:ea typeface="Calibri" panose="020F0502020204030204" pitchFamily="34" charset="0"/>
              </a:rPr>
              <a:t>	</a:t>
            </a:r>
            <a:r>
              <a:rPr lang="en-US" sz="1800" dirty="0">
                <a:ea typeface="Calibri" panose="020F0502020204030204" pitchFamily="34" charset="0"/>
              </a:rPr>
              <a:t>Utilize</a:t>
            </a:r>
            <a:r>
              <a:rPr lang="en-US" sz="1800" b="1" dirty="0">
                <a:ea typeface="Calibri" panose="020F0502020204030204" pitchFamily="34" charset="0"/>
              </a:rPr>
              <a:t> </a:t>
            </a:r>
            <a:r>
              <a:rPr lang="en-US" sz="1800" dirty="0">
                <a:effectLst/>
                <a:ea typeface="Calibri" panose="020F0502020204030204" pitchFamily="34" charset="0"/>
              </a:rPr>
              <a:t>online information, ENT CONNECT</a:t>
            </a:r>
          </a:p>
          <a:p>
            <a:pPr marL="457200" marR="0" lvl="1"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ENT PAC:</a:t>
            </a:r>
          </a:p>
          <a:p>
            <a:pPr marL="457200" marR="0" lvl="1" indent="0">
              <a:lnSpc>
                <a:spcPct val="100000"/>
              </a:lnSpc>
              <a:spcBef>
                <a:spcPts val="0"/>
              </a:spcBef>
              <a:spcAft>
                <a:spcPts val="0"/>
              </a:spcAft>
              <a:buNone/>
            </a:pPr>
            <a:r>
              <a:rPr lang="en-US" sz="1800" dirty="0">
                <a:effectLst/>
                <a:ea typeface="Calibri" panose="020F0502020204030204" pitchFamily="34" charset="0"/>
              </a:rPr>
              <a:t>Non-partisan support of candidates who su</a:t>
            </a:r>
            <a:r>
              <a:rPr lang="en-US" sz="1800" dirty="0">
                <a:ea typeface="Calibri" panose="020F0502020204030204" pitchFamily="34" charset="0"/>
              </a:rPr>
              <a:t>pport </a:t>
            </a:r>
            <a:r>
              <a:rPr lang="en-US" sz="1800" dirty="0">
                <a:effectLst/>
                <a:ea typeface="Calibri" panose="020F0502020204030204" pitchFamily="34" charset="0"/>
              </a:rPr>
              <a:t>favorable </a:t>
            </a:r>
            <a:r>
              <a:rPr lang="en-US" sz="1800" dirty="0">
                <a:ea typeface="Calibri" panose="020F0502020204030204" pitchFamily="34" charset="0"/>
              </a:rPr>
              <a:t>positions </a:t>
            </a:r>
            <a:r>
              <a:rPr lang="en-US" sz="1800" dirty="0">
                <a:effectLst/>
                <a:ea typeface="Calibri" panose="020F0502020204030204" pitchFamily="34" charset="0"/>
              </a:rPr>
              <a:t>on issues impacting physicians and patients</a:t>
            </a:r>
          </a:p>
          <a:p>
            <a:pPr marL="457200" marR="0" lvl="1" indent="0">
              <a:lnSpc>
                <a:spcPct val="100000"/>
              </a:lnSpc>
              <a:spcBef>
                <a:spcPts val="0"/>
              </a:spcBef>
              <a:spcAft>
                <a:spcPts val="0"/>
              </a:spcAft>
              <a:buNone/>
            </a:pPr>
            <a:r>
              <a:rPr lang="en-US" sz="1800" dirty="0">
                <a:effectLst/>
                <a:ea typeface="Calibri" panose="020F0502020204030204" pitchFamily="34" charset="0"/>
                <a:hlinkClick r:id="rId2"/>
              </a:rPr>
              <a:t>https://entpac.org</a:t>
            </a:r>
            <a:endParaRPr lang="en-US" sz="1800" dirty="0">
              <a:effectLst/>
              <a:ea typeface="Calibri" panose="020F0502020204030204" pitchFamily="34" charset="0"/>
            </a:endParaRPr>
          </a:p>
          <a:p>
            <a:pPr marL="457200" marR="0" lvl="1" indent="0">
              <a:lnSpc>
                <a:spcPct val="100000"/>
              </a:lnSpc>
              <a:spcBef>
                <a:spcPts val="0"/>
              </a:spcBef>
              <a:spcAft>
                <a:spcPts val="0"/>
              </a:spcAft>
              <a:buNone/>
            </a:pPr>
            <a:endParaRPr lang="en-US" sz="1800" dirty="0">
              <a:effectLst/>
              <a:ea typeface="Calibri" panose="020F0502020204030204" pitchFamily="34" charset="0"/>
            </a:endParaRPr>
          </a:p>
          <a:p>
            <a:pPr marL="457200" marR="0" lvl="1" indent="0">
              <a:lnSpc>
                <a:spcPct val="100000"/>
              </a:lnSpc>
              <a:spcBef>
                <a:spcPts val="0"/>
              </a:spcBef>
              <a:spcAft>
                <a:spcPts val="0"/>
              </a:spcAft>
              <a:buNone/>
            </a:pPr>
            <a:r>
              <a:rPr lang="en-US" sz="1800" b="1" dirty="0">
                <a:effectLst/>
                <a:ea typeface="Calibri" panose="020F0502020204030204" pitchFamily="34" charset="0"/>
              </a:rPr>
              <a:t>Become a resource for other otolaryngologists </a:t>
            </a:r>
            <a:endParaRPr lang="en-US" sz="1800" dirty="0">
              <a:effectLst/>
              <a:ea typeface="Calibri" panose="020F0502020204030204" pitchFamily="34" charset="0"/>
            </a:endParaRPr>
          </a:p>
          <a:p>
            <a:pPr marL="914400" marR="0" lvl="2" indent="0">
              <a:lnSpc>
                <a:spcPct val="100000"/>
              </a:lnSpc>
              <a:spcBef>
                <a:spcPts val="0"/>
              </a:spcBef>
              <a:spcAft>
                <a:spcPts val="0"/>
              </a:spcAft>
              <a:buNone/>
            </a:pPr>
            <a:endParaRPr lang="en-US" sz="1800" dirty="0">
              <a:effectLst/>
              <a:ea typeface="Calibri" panose="020F0502020204030204" pitchFamily="34" charset="0"/>
            </a:endParaRPr>
          </a:p>
        </p:txBody>
      </p:sp>
    </p:spTree>
    <p:extLst>
      <p:ext uri="{BB962C8B-B14F-4D97-AF65-F5344CB8AC3E}">
        <p14:creationId xmlns:p14="http://schemas.microsoft.com/office/powerpoint/2010/main" val="4215038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Legislative Affairs and Government Relations</a:t>
            </a:r>
          </a:p>
        </p:txBody>
      </p:sp>
      <p:pic>
        <p:nvPicPr>
          <p:cNvPr id="3" name="Picture 2">
            <a:extLst>
              <a:ext uri="{FF2B5EF4-FFF2-40B4-BE49-F238E27FC236}">
                <a16:creationId xmlns:a16="http://schemas.microsoft.com/office/drawing/2014/main" id="{01EFCD80-4F70-478E-8F95-4DDD12414DFE}"/>
              </a:ext>
            </a:extLst>
          </p:cNvPr>
          <p:cNvPicPr>
            <a:picLocks noChangeAspect="1"/>
          </p:cNvPicPr>
          <p:nvPr/>
        </p:nvPicPr>
        <p:blipFill>
          <a:blip r:embed="rId2"/>
          <a:stretch>
            <a:fillRect/>
          </a:stretch>
        </p:blipFill>
        <p:spPr>
          <a:xfrm>
            <a:off x="2495946" y="1212342"/>
            <a:ext cx="7200108" cy="5212080"/>
          </a:xfrm>
          <a:prstGeom prst="rect">
            <a:avLst/>
          </a:prstGeom>
        </p:spPr>
      </p:pic>
    </p:spTree>
    <p:extLst>
      <p:ext uri="{BB962C8B-B14F-4D97-AF65-F5344CB8AC3E}">
        <p14:creationId xmlns:p14="http://schemas.microsoft.com/office/powerpoint/2010/main" val="1788293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742398" y="3429000"/>
            <a:ext cx="10515600" cy="558183"/>
          </a:xfrm>
        </p:spPr>
        <p:txBody>
          <a:bodyPr/>
          <a:lstStyle/>
          <a:p>
            <a:r>
              <a:rPr lang="en-US" dirty="0"/>
              <a:t>Section 3</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742398" y="4029792"/>
            <a:ext cx="10515600" cy="558183"/>
          </a:xfrm>
        </p:spPr>
        <p:txBody>
          <a:bodyPr>
            <a:noAutofit/>
          </a:bodyPr>
          <a:lstStyle/>
          <a:p>
            <a:r>
              <a:rPr lang="en-US" sz="4000" i="0" dirty="0"/>
              <a:t>Education/CME Programming</a:t>
            </a:r>
          </a:p>
        </p:txBody>
      </p:sp>
    </p:spTree>
    <p:extLst>
      <p:ext uri="{BB962C8B-B14F-4D97-AF65-F5344CB8AC3E}">
        <p14:creationId xmlns:p14="http://schemas.microsoft.com/office/powerpoint/2010/main" val="3118114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Education/CME programming</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199" y="1825625"/>
            <a:ext cx="9446703" cy="4169539"/>
          </a:xfrm>
        </p:spPr>
        <p:txBody>
          <a:bodyPr>
            <a:normAutofit/>
          </a:bodyPr>
          <a:lstStyle/>
          <a:p>
            <a:r>
              <a:rPr lang="en-US" sz="3600" dirty="0"/>
              <a:t>Continuing Medical Education (CME)</a:t>
            </a:r>
          </a:p>
          <a:p>
            <a:r>
              <a:rPr lang="en-US" sz="3600" dirty="0"/>
              <a:t>Formats</a:t>
            </a:r>
          </a:p>
          <a:p>
            <a:r>
              <a:rPr lang="en-US" sz="3600" dirty="0"/>
              <a:t>Venues</a:t>
            </a:r>
          </a:p>
          <a:p>
            <a:r>
              <a:rPr lang="en-US" sz="3600" dirty="0"/>
              <a:t>Resident &amp; Medical Student Engagement</a:t>
            </a:r>
          </a:p>
          <a:p>
            <a:pPr marL="0" marR="0" indent="0">
              <a:lnSpc>
                <a:spcPct val="120000"/>
              </a:lnSpc>
              <a:spcBef>
                <a:spcPts val="0"/>
              </a:spcBef>
              <a:spcAft>
                <a:spcPts val="0"/>
              </a:spcAft>
              <a:buNone/>
            </a:pPr>
            <a:endParaRPr lang="en-US" sz="3200" i="1" dirty="0">
              <a:ea typeface="Calibri" panose="020F0502020204030204" pitchFamily="34" charset="0"/>
            </a:endParaRPr>
          </a:p>
          <a:p>
            <a:pPr marL="0" marR="0" indent="0">
              <a:lnSpc>
                <a:spcPct val="120000"/>
              </a:lnSpc>
              <a:spcBef>
                <a:spcPts val="0"/>
              </a:spcBef>
              <a:spcAft>
                <a:spcPts val="0"/>
              </a:spcAft>
              <a:buNone/>
            </a:pPr>
            <a:endParaRPr lang="en-US" sz="4800" dirty="0">
              <a:effectLst/>
              <a:ea typeface="Calibri" panose="020F0502020204030204" pitchFamily="34" charset="0"/>
            </a:endParaRPr>
          </a:p>
          <a:p>
            <a:endParaRPr lang="en-US" sz="4400" dirty="0"/>
          </a:p>
        </p:txBody>
      </p:sp>
    </p:spTree>
    <p:extLst>
      <p:ext uri="{BB962C8B-B14F-4D97-AF65-F5344CB8AC3E}">
        <p14:creationId xmlns:p14="http://schemas.microsoft.com/office/powerpoint/2010/main" val="1481721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742398" y="3429000"/>
            <a:ext cx="10515600" cy="558183"/>
          </a:xfrm>
        </p:spPr>
        <p:txBody>
          <a:bodyPr/>
          <a:lstStyle/>
          <a:p>
            <a:pPr algn="l"/>
            <a:r>
              <a:rPr lang="en-US" dirty="0"/>
              <a:t>Section 3: Education/CME Programming</a:t>
            </a:r>
          </a:p>
          <a:p>
            <a:pPr algn="l"/>
            <a:endParaRPr lang="en-US" dirty="0"/>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742398" y="4029792"/>
            <a:ext cx="10515600" cy="558183"/>
          </a:xfrm>
        </p:spPr>
        <p:txBody>
          <a:bodyPr>
            <a:noAutofit/>
          </a:bodyPr>
          <a:lstStyle/>
          <a:p>
            <a:r>
              <a:rPr lang="en-US" sz="4000" i="0" dirty="0"/>
              <a:t>Continuing Medical Education (CME)</a:t>
            </a:r>
          </a:p>
          <a:p>
            <a:endParaRPr lang="en-US" sz="4000" i="0" dirty="0"/>
          </a:p>
        </p:txBody>
      </p:sp>
    </p:spTree>
    <p:extLst>
      <p:ext uri="{BB962C8B-B14F-4D97-AF65-F5344CB8AC3E}">
        <p14:creationId xmlns:p14="http://schemas.microsoft.com/office/powerpoint/2010/main" val="2810717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Continuing Medical Education (CME)</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lnSpcReduction="10000"/>
          </a:bodyPr>
          <a:lstStyle/>
          <a:p>
            <a:r>
              <a:rPr lang="en-US" sz="3600" dirty="0"/>
              <a:t>Knowledge Needs Assessment</a:t>
            </a:r>
          </a:p>
          <a:p>
            <a:r>
              <a:rPr lang="en-US" sz="3600" dirty="0"/>
              <a:t>Examples of courses:</a:t>
            </a:r>
          </a:p>
          <a:p>
            <a:endParaRPr lang="en-US" sz="1100" u="sng" dirty="0"/>
          </a:p>
          <a:p>
            <a:pPr lvl="1"/>
            <a:r>
              <a:rPr lang="en-US" sz="3200" dirty="0"/>
              <a:t>Hands-On/Kinetic Learning</a:t>
            </a:r>
          </a:p>
          <a:p>
            <a:pPr lvl="2"/>
            <a:r>
              <a:rPr lang="en-US" sz="2400" i="1" dirty="0"/>
              <a:t>Ultrasound course</a:t>
            </a:r>
          </a:p>
          <a:p>
            <a:pPr lvl="2"/>
            <a:r>
              <a:rPr lang="en-US" sz="2400" i="1" dirty="0"/>
              <a:t>Temporal bone course</a:t>
            </a:r>
          </a:p>
          <a:p>
            <a:pPr lvl="1"/>
            <a:r>
              <a:rPr lang="en-US" sz="3200" dirty="0"/>
              <a:t>New Device Training </a:t>
            </a:r>
          </a:p>
          <a:p>
            <a:pPr lvl="2"/>
            <a:r>
              <a:rPr lang="en-US" sz="2400" i="1" dirty="0"/>
              <a:t>Eustachian Tube Balloon Dilation</a:t>
            </a:r>
          </a:p>
          <a:p>
            <a:pPr lvl="2"/>
            <a:r>
              <a:rPr lang="en-US" sz="2400" i="1" dirty="0"/>
              <a:t>Absorbable Nasal Valve Implantation</a:t>
            </a:r>
          </a:p>
          <a:p>
            <a:pPr lvl="2"/>
            <a:r>
              <a:rPr lang="en-US" sz="2400" i="1" dirty="0"/>
              <a:t>Hypoglossal Nerve Stimulation</a:t>
            </a:r>
          </a:p>
          <a:p>
            <a:endParaRPr lang="en-US" sz="3600" dirty="0"/>
          </a:p>
        </p:txBody>
      </p:sp>
    </p:spTree>
    <p:extLst>
      <p:ext uri="{BB962C8B-B14F-4D97-AF65-F5344CB8AC3E}">
        <p14:creationId xmlns:p14="http://schemas.microsoft.com/office/powerpoint/2010/main" val="972368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Relevant Non-CME Education</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r>
              <a:rPr lang="en-US" dirty="0"/>
              <a:t>Local and State Elected Officials</a:t>
            </a:r>
          </a:p>
          <a:p>
            <a:r>
              <a:rPr lang="en-US" dirty="0"/>
              <a:t>Insurance Payor Medical Directors</a:t>
            </a:r>
          </a:p>
          <a:p>
            <a:r>
              <a:rPr lang="en-US" dirty="0"/>
              <a:t>Practice Management</a:t>
            </a:r>
          </a:p>
          <a:p>
            <a:r>
              <a:rPr lang="en-US" dirty="0"/>
              <a:t>Financial Planning</a:t>
            </a:r>
          </a:p>
          <a:p>
            <a:r>
              <a:rPr lang="en-US" dirty="0"/>
              <a:t>Coding Workshops</a:t>
            </a:r>
          </a:p>
        </p:txBody>
      </p:sp>
    </p:spTree>
    <p:extLst>
      <p:ext uri="{BB962C8B-B14F-4D97-AF65-F5344CB8AC3E}">
        <p14:creationId xmlns:p14="http://schemas.microsoft.com/office/powerpoint/2010/main" val="87725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00BB-4B42-4BAB-9C14-601A0711EEC1}"/>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5B39ECB6-69D6-43C9-9EBD-F0BCC1ED4828}"/>
              </a:ext>
            </a:extLst>
          </p:cNvPr>
          <p:cNvSpPr>
            <a:spLocks noGrp="1"/>
          </p:cNvSpPr>
          <p:nvPr>
            <p:ph idx="1"/>
          </p:nvPr>
        </p:nvSpPr>
        <p:spPr/>
        <p:txBody>
          <a:bodyPr>
            <a:normAutofit fontScale="62500" lnSpcReduction="20000"/>
          </a:bodyPr>
          <a:lstStyle/>
          <a:p>
            <a:r>
              <a:rPr lang="en-US" dirty="0">
                <a:hlinkClick r:id="rId2" action="ppaction://hlinksldjump"/>
              </a:rPr>
              <a:t>Society Administration</a:t>
            </a:r>
            <a:endParaRPr lang="en-US" dirty="0"/>
          </a:p>
          <a:p>
            <a:pPr lvl="1"/>
            <a:r>
              <a:rPr lang="en-US" dirty="0"/>
              <a:t>Initial setup</a:t>
            </a:r>
          </a:p>
          <a:p>
            <a:pPr lvl="1"/>
            <a:r>
              <a:rPr lang="en-US" dirty="0"/>
              <a:t>Expansion</a:t>
            </a:r>
          </a:p>
          <a:p>
            <a:pPr lvl="1"/>
            <a:r>
              <a:rPr lang="en-US" dirty="0"/>
              <a:t>Liaison with Board of Governors</a:t>
            </a:r>
          </a:p>
          <a:p>
            <a:pPr lvl="1"/>
            <a:r>
              <a:rPr lang="en-US" dirty="0"/>
              <a:t>Resources	</a:t>
            </a:r>
          </a:p>
          <a:p>
            <a:r>
              <a:rPr lang="en-US" dirty="0">
                <a:hlinkClick r:id="rId3" action="ppaction://hlinksldjump"/>
              </a:rPr>
              <a:t>Legislative and Government relations</a:t>
            </a:r>
            <a:endParaRPr lang="en-US" dirty="0"/>
          </a:p>
          <a:p>
            <a:pPr lvl="1"/>
            <a:r>
              <a:rPr lang="en-US" dirty="0"/>
              <a:t>Terms and Definitions</a:t>
            </a:r>
          </a:p>
          <a:p>
            <a:pPr lvl="1"/>
            <a:r>
              <a:rPr lang="en-US" dirty="0"/>
              <a:t>Video for best practices meeting with lawmakers and their staff</a:t>
            </a:r>
          </a:p>
          <a:p>
            <a:pPr lvl="1"/>
            <a:r>
              <a:rPr lang="en-US" dirty="0"/>
              <a:t>Getting started</a:t>
            </a:r>
          </a:p>
          <a:p>
            <a:pPr lvl="1"/>
            <a:r>
              <a:rPr lang="en-US" dirty="0"/>
              <a:t>Getting more involved</a:t>
            </a:r>
          </a:p>
          <a:p>
            <a:pPr lvl="1"/>
            <a:r>
              <a:rPr lang="en-US" dirty="0"/>
              <a:t>How to disseminate information to your members</a:t>
            </a:r>
          </a:p>
          <a:p>
            <a:r>
              <a:rPr lang="en-US" dirty="0">
                <a:hlinkClick r:id="rId4" action="ppaction://hlinksldjump"/>
              </a:rPr>
              <a:t>Education/CME Programming</a:t>
            </a:r>
            <a:endParaRPr lang="en-US" dirty="0"/>
          </a:p>
          <a:p>
            <a:pPr lvl="1"/>
            <a:r>
              <a:rPr lang="en-US" dirty="0"/>
              <a:t>Types of CME</a:t>
            </a:r>
          </a:p>
          <a:p>
            <a:pPr lvl="1"/>
            <a:r>
              <a:rPr lang="en-US" dirty="0"/>
              <a:t>Venues for education</a:t>
            </a:r>
          </a:p>
          <a:p>
            <a:pPr lvl="1"/>
            <a:r>
              <a:rPr lang="en-US" dirty="0"/>
              <a:t>Meeting planning</a:t>
            </a:r>
          </a:p>
          <a:p>
            <a:pPr lvl="1"/>
            <a:r>
              <a:rPr lang="en-US" dirty="0"/>
              <a:t>Engaging Residents and Medical Students</a:t>
            </a:r>
          </a:p>
          <a:p>
            <a:r>
              <a:rPr lang="en-US" dirty="0">
                <a:hlinkClick r:id="rId5" action="ppaction://hlinksldjump"/>
              </a:rPr>
              <a:t>FAQs and Additional Resources</a:t>
            </a:r>
            <a:endParaRPr lang="en-US" dirty="0"/>
          </a:p>
          <a:p>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221869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742398" y="3429000"/>
            <a:ext cx="10515600" cy="558183"/>
          </a:xfrm>
        </p:spPr>
        <p:txBody>
          <a:bodyPr/>
          <a:lstStyle/>
          <a:p>
            <a:pPr algn="l"/>
            <a:r>
              <a:rPr lang="en-US" dirty="0"/>
              <a:t>Section 3: Education/CME Programming</a:t>
            </a:r>
          </a:p>
          <a:p>
            <a:pPr algn="l"/>
            <a:endParaRPr lang="en-US" dirty="0"/>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742398" y="4029792"/>
            <a:ext cx="10515600" cy="558183"/>
          </a:xfrm>
        </p:spPr>
        <p:txBody>
          <a:bodyPr>
            <a:noAutofit/>
          </a:bodyPr>
          <a:lstStyle/>
          <a:p>
            <a:r>
              <a:rPr lang="en-US" sz="4000" i="0" dirty="0"/>
              <a:t>Education Format</a:t>
            </a:r>
          </a:p>
          <a:p>
            <a:endParaRPr lang="en-US" sz="4000" i="0" dirty="0"/>
          </a:p>
        </p:txBody>
      </p:sp>
    </p:spTree>
    <p:extLst>
      <p:ext uri="{BB962C8B-B14F-4D97-AF65-F5344CB8AC3E}">
        <p14:creationId xmlns:p14="http://schemas.microsoft.com/office/powerpoint/2010/main" val="3151992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Educational Formats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r>
              <a:rPr lang="en-US" dirty="0"/>
              <a:t>Recurring Meetings +/- Annual Event</a:t>
            </a:r>
          </a:p>
          <a:p>
            <a:r>
              <a:rPr lang="en-US" dirty="0"/>
              <a:t>Podium Presentation/Webinar</a:t>
            </a:r>
          </a:p>
          <a:p>
            <a:r>
              <a:rPr lang="en-US" dirty="0"/>
              <a:t>Journal Club</a:t>
            </a:r>
          </a:p>
          <a:p>
            <a:r>
              <a:rPr lang="en-US" dirty="0"/>
              <a:t>Case Conference</a:t>
            </a:r>
          </a:p>
          <a:p>
            <a:r>
              <a:rPr lang="en-US" dirty="0"/>
              <a:t>Audience Participation</a:t>
            </a:r>
          </a:p>
          <a:p>
            <a:r>
              <a:rPr lang="en-US" dirty="0"/>
              <a:t>Whiteboard Session/SWOT Analysis</a:t>
            </a:r>
          </a:p>
          <a:p>
            <a:endParaRPr lang="en-US" sz="3600" dirty="0"/>
          </a:p>
        </p:txBody>
      </p:sp>
    </p:spTree>
    <p:extLst>
      <p:ext uri="{BB962C8B-B14F-4D97-AF65-F5344CB8AC3E}">
        <p14:creationId xmlns:p14="http://schemas.microsoft.com/office/powerpoint/2010/main" val="933442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Annual Meeting Planning</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200" y="1625728"/>
            <a:ext cx="10515600" cy="4169539"/>
          </a:xfrm>
        </p:spPr>
        <p:txBody>
          <a:bodyPr>
            <a:normAutofit/>
          </a:bodyPr>
          <a:lstStyle/>
          <a:p>
            <a:r>
              <a:rPr lang="en-US" dirty="0"/>
              <a:t>Funding</a:t>
            </a:r>
          </a:p>
          <a:p>
            <a:r>
              <a:rPr lang="en-US" dirty="0"/>
              <a:t>Venues</a:t>
            </a:r>
          </a:p>
          <a:p>
            <a:r>
              <a:rPr lang="en-US" dirty="0"/>
              <a:t>Meeting Planner</a:t>
            </a:r>
          </a:p>
          <a:p>
            <a:r>
              <a:rPr lang="en-US" dirty="0"/>
              <a:t>Meeting types</a:t>
            </a:r>
          </a:p>
          <a:p>
            <a:pPr lvl="1"/>
            <a:r>
              <a:rPr lang="en-US" sz="2800" i="1" dirty="0"/>
              <a:t>Dinner</a:t>
            </a:r>
          </a:p>
          <a:p>
            <a:pPr lvl="1"/>
            <a:r>
              <a:rPr lang="en-US" sz="2800" i="1" dirty="0"/>
              <a:t>Large CME Event</a:t>
            </a:r>
          </a:p>
          <a:p>
            <a:endParaRPr lang="en-US" sz="3600" dirty="0"/>
          </a:p>
        </p:txBody>
      </p:sp>
    </p:spTree>
    <p:extLst>
      <p:ext uri="{BB962C8B-B14F-4D97-AF65-F5344CB8AC3E}">
        <p14:creationId xmlns:p14="http://schemas.microsoft.com/office/powerpoint/2010/main" val="617932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742398" y="3429000"/>
            <a:ext cx="10515600" cy="558183"/>
          </a:xfrm>
        </p:spPr>
        <p:txBody>
          <a:bodyPr/>
          <a:lstStyle/>
          <a:p>
            <a:pPr algn="l"/>
            <a:r>
              <a:rPr lang="en-US" dirty="0"/>
              <a:t>Section 3: Education/CME Programming</a:t>
            </a:r>
          </a:p>
          <a:p>
            <a:pPr algn="l"/>
            <a:endParaRPr lang="en-US" dirty="0"/>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742398" y="4029792"/>
            <a:ext cx="10515600" cy="558183"/>
          </a:xfrm>
        </p:spPr>
        <p:txBody>
          <a:bodyPr>
            <a:noAutofit/>
          </a:bodyPr>
          <a:lstStyle/>
          <a:p>
            <a:r>
              <a:rPr lang="en-US" sz="4000" i="0" dirty="0"/>
              <a:t>Education Venues</a:t>
            </a:r>
          </a:p>
          <a:p>
            <a:endParaRPr lang="en-US" sz="4000" i="0" dirty="0"/>
          </a:p>
        </p:txBody>
      </p:sp>
    </p:spTree>
    <p:extLst>
      <p:ext uri="{BB962C8B-B14F-4D97-AF65-F5344CB8AC3E}">
        <p14:creationId xmlns:p14="http://schemas.microsoft.com/office/powerpoint/2010/main" val="770899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Venues for Education</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200" y="1607440"/>
            <a:ext cx="10515600" cy="4447159"/>
          </a:xfrm>
        </p:spPr>
        <p:txBody>
          <a:bodyPr>
            <a:normAutofit fontScale="70000" lnSpcReduction="20000"/>
          </a:bodyPr>
          <a:lstStyle/>
          <a:p>
            <a:r>
              <a:rPr lang="en-US" sz="3600" dirty="0"/>
              <a:t>Virtual ENT! (The New Normal?)</a:t>
            </a:r>
          </a:p>
          <a:p>
            <a:pPr lvl="1"/>
            <a:r>
              <a:rPr lang="en-US" sz="3200" i="1" dirty="0"/>
              <a:t>Social Media: Facebook Groups/Google Hangouts</a:t>
            </a:r>
          </a:p>
          <a:p>
            <a:pPr lvl="1"/>
            <a:r>
              <a:rPr lang="en-US" sz="3200" i="1" dirty="0"/>
              <a:t>Adobe Connect</a:t>
            </a:r>
          </a:p>
          <a:p>
            <a:pPr lvl="1"/>
            <a:r>
              <a:rPr lang="en-US" sz="3200" i="1" dirty="0"/>
              <a:t>Zoom (free or licensed version &lt; $20/month)</a:t>
            </a:r>
          </a:p>
          <a:p>
            <a:pPr lvl="1"/>
            <a:r>
              <a:rPr lang="en-US" sz="2800" i="1" dirty="0" err="1"/>
              <a:t>Webex</a:t>
            </a:r>
            <a:r>
              <a:rPr lang="en-US" sz="2800" i="1" dirty="0"/>
              <a:t> ($13-27/</a:t>
            </a:r>
            <a:r>
              <a:rPr lang="en-US" sz="2800" i="1" dirty="0" err="1"/>
              <a:t>mo</a:t>
            </a:r>
            <a:r>
              <a:rPr lang="en-US" sz="2800" i="1" dirty="0"/>
              <a:t>)</a:t>
            </a:r>
          </a:p>
          <a:p>
            <a:r>
              <a:rPr lang="en-US" sz="3600" dirty="0"/>
              <a:t>Podcasts</a:t>
            </a:r>
          </a:p>
          <a:p>
            <a:pPr lvl="1"/>
            <a:r>
              <a:rPr lang="en-US" sz="3200" i="1" dirty="0"/>
              <a:t>Getting Started</a:t>
            </a:r>
            <a:endParaRPr lang="en-US" sz="3200" i="1" dirty="0">
              <a:hlinkClick r:id="rId2"/>
            </a:endParaRPr>
          </a:p>
          <a:p>
            <a:pPr lvl="2"/>
            <a:r>
              <a:rPr lang="en-US" sz="2800" i="1" dirty="0">
                <a:hlinkClick r:id="rId2"/>
              </a:rPr>
              <a:t>https://www.sidehustlenation.com/how-much-does-it-cost-to-start-a-podcast/</a:t>
            </a:r>
            <a:r>
              <a:rPr lang="en-US" sz="2800" i="1" dirty="0"/>
              <a:t> </a:t>
            </a:r>
          </a:p>
          <a:p>
            <a:pPr lvl="1"/>
            <a:r>
              <a:rPr lang="en-US" sz="3200" i="1" dirty="0"/>
              <a:t>Example: #</a:t>
            </a:r>
            <a:r>
              <a:rPr lang="en-US" sz="3200" i="1" dirty="0" err="1"/>
              <a:t>ShesOnCall</a:t>
            </a:r>
            <a:endParaRPr lang="en-US" sz="3200" i="1" dirty="0"/>
          </a:p>
          <a:p>
            <a:pPr lvl="2"/>
            <a:r>
              <a:rPr lang="en-US" sz="2800" i="1" dirty="0">
                <a:hlinkClick r:id="rId3"/>
              </a:rPr>
              <a:t>https://www.youtube.com/channel/UCG28wxulaakxclaonGBZOuA</a:t>
            </a:r>
            <a:endParaRPr lang="en-US" sz="2800" i="1" dirty="0"/>
          </a:p>
          <a:p>
            <a:r>
              <a:rPr lang="en-US" sz="3600" dirty="0"/>
              <a:t>Practice Office Space/Conference Room</a:t>
            </a:r>
          </a:p>
          <a:p>
            <a:r>
              <a:rPr lang="en-US" sz="3600" dirty="0"/>
              <a:t>Community &amp; University Spaces</a:t>
            </a:r>
          </a:p>
          <a:p>
            <a:r>
              <a:rPr lang="en-US" sz="3600" dirty="0"/>
              <a:t>Hotels &amp; Restaurant</a:t>
            </a:r>
          </a:p>
        </p:txBody>
      </p:sp>
    </p:spTree>
    <p:extLst>
      <p:ext uri="{BB962C8B-B14F-4D97-AF65-F5344CB8AC3E}">
        <p14:creationId xmlns:p14="http://schemas.microsoft.com/office/powerpoint/2010/main" val="1116908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742398" y="3429000"/>
            <a:ext cx="10515600" cy="558183"/>
          </a:xfrm>
        </p:spPr>
        <p:txBody>
          <a:bodyPr/>
          <a:lstStyle/>
          <a:p>
            <a:pPr algn="l"/>
            <a:r>
              <a:rPr lang="en-US" dirty="0"/>
              <a:t>Section 3: Education/CME Programming</a:t>
            </a:r>
          </a:p>
          <a:p>
            <a:pPr algn="l"/>
            <a:endParaRPr lang="en-US" dirty="0"/>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742398" y="4029792"/>
            <a:ext cx="10515600" cy="558183"/>
          </a:xfrm>
        </p:spPr>
        <p:txBody>
          <a:bodyPr>
            <a:noAutofit/>
          </a:bodyPr>
          <a:lstStyle/>
          <a:p>
            <a:r>
              <a:rPr lang="en-US" sz="4000" i="0" dirty="0"/>
              <a:t>Engagement of Trainees</a:t>
            </a:r>
          </a:p>
        </p:txBody>
      </p:sp>
    </p:spTree>
    <p:extLst>
      <p:ext uri="{BB962C8B-B14F-4D97-AF65-F5344CB8AC3E}">
        <p14:creationId xmlns:p14="http://schemas.microsoft.com/office/powerpoint/2010/main" val="1850171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200" y="310261"/>
            <a:ext cx="10515600" cy="1325563"/>
          </a:xfrm>
        </p:spPr>
        <p:txBody>
          <a:bodyPr>
            <a:normAutofit/>
          </a:bodyPr>
          <a:lstStyle/>
          <a:p>
            <a:r>
              <a:rPr lang="en-US" sz="4100" dirty="0"/>
              <a:t>Resident &amp; Medical Student Engagement</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200" y="1635824"/>
            <a:ext cx="10515600" cy="4392295"/>
          </a:xfrm>
        </p:spPr>
        <p:txBody>
          <a:bodyPr>
            <a:normAutofit/>
          </a:bodyPr>
          <a:lstStyle/>
          <a:p>
            <a:r>
              <a:rPr lang="en-US" dirty="0"/>
              <a:t>Subsidized or Waived Fees</a:t>
            </a:r>
          </a:p>
          <a:p>
            <a:r>
              <a:rPr lang="en-US" dirty="0"/>
              <a:t>Mentorship – Private, Hospital/Employed, &amp; Academic</a:t>
            </a:r>
          </a:p>
          <a:p>
            <a:pPr marL="228600" lvl="2">
              <a:spcBef>
                <a:spcPts val="1000"/>
              </a:spcBef>
            </a:pPr>
            <a:r>
              <a:rPr lang="en-US" sz="2800" dirty="0"/>
              <a:t>ABOHNS Mock Oral Boards</a:t>
            </a:r>
          </a:p>
          <a:p>
            <a:pPr marL="228600" lvl="2">
              <a:spcBef>
                <a:spcPts val="1000"/>
              </a:spcBef>
            </a:pPr>
            <a:r>
              <a:rPr lang="en-US" sz="2800" dirty="0"/>
              <a:t>Boot Camp Training EX</a:t>
            </a:r>
          </a:p>
          <a:p>
            <a:r>
              <a:rPr lang="en-US" dirty="0"/>
              <a:t>Executive Training</a:t>
            </a:r>
            <a:endParaRPr lang="en-US" i="1" dirty="0"/>
          </a:p>
        </p:txBody>
      </p:sp>
    </p:spTree>
    <p:extLst>
      <p:ext uri="{BB962C8B-B14F-4D97-AF65-F5344CB8AC3E}">
        <p14:creationId xmlns:p14="http://schemas.microsoft.com/office/powerpoint/2010/main" val="1605917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4A1190-70CA-4A0A-822C-9696E5DBE3DA}"/>
              </a:ext>
            </a:extLst>
          </p:cNvPr>
          <p:cNvSpPr txBox="1"/>
          <p:nvPr/>
        </p:nvSpPr>
        <p:spPr>
          <a:xfrm>
            <a:off x="1983685" y="2413337"/>
            <a:ext cx="8224630" cy="2585323"/>
          </a:xfrm>
          <a:prstGeom prst="rect">
            <a:avLst/>
          </a:prstGeom>
          <a:noFill/>
        </p:spPr>
        <p:txBody>
          <a:bodyPr wrap="square">
            <a:spAutoFit/>
          </a:bodyPr>
          <a:lstStyle/>
          <a:p>
            <a:pPr marL="0" indent="0">
              <a:buNone/>
            </a:pPr>
            <a:r>
              <a:rPr lang="en-US" b="1" dirty="0">
                <a:solidFill>
                  <a:schemeClr val="tx2"/>
                </a:solidFill>
                <a:latin typeface="Arial" panose="020B0604020202020204" pitchFamily="34" charset="0"/>
                <a:cs typeface="Arial" panose="020B0604020202020204" pitchFamily="34" charset="0"/>
              </a:rPr>
              <a:t>Contact Information </a:t>
            </a:r>
          </a:p>
          <a:p>
            <a:pPr marL="0" indent="0">
              <a:buNone/>
            </a:pPr>
            <a:endParaRPr lang="en-US" b="1" dirty="0">
              <a:solidFill>
                <a:schemeClr val="tx2"/>
              </a:solidFill>
              <a:latin typeface="Arial" panose="020B0604020202020204" pitchFamily="34" charset="0"/>
              <a:cs typeface="Arial" panose="020B0604020202020204" pitchFamily="34" charset="0"/>
            </a:endParaRPr>
          </a:p>
          <a:p>
            <a:pPr marL="0" indent="0">
              <a:buNone/>
            </a:pPr>
            <a:r>
              <a:rPr lang="en-US" b="1" dirty="0">
                <a:solidFill>
                  <a:schemeClr val="tx2"/>
                </a:solidFill>
                <a:latin typeface="Arial" panose="020B0604020202020204" pitchFamily="34" charset="0"/>
                <a:cs typeface="Arial" panose="020B0604020202020204" pitchFamily="34" charset="0"/>
              </a:rPr>
              <a:t>	Thomas L. Stefaniak, MBA, CAE</a:t>
            </a:r>
          </a:p>
          <a:p>
            <a:pPr marL="0" indent="0">
              <a:buNone/>
            </a:pPr>
            <a:r>
              <a:rPr lang="en-US" b="1" dirty="0">
                <a:solidFill>
                  <a:schemeClr val="tx2"/>
                </a:solidFill>
                <a:latin typeface="Arial" panose="020B0604020202020204" pitchFamily="34" charset="0"/>
                <a:cs typeface="Arial" panose="020B0604020202020204" pitchFamily="34" charset="0"/>
              </a:rPr>
              <a:t>	Senior Manager, Member Networks and Engagement</a:t>
            </a:r>
          </a:p>
          <a:p>
            <a:pPr lvl="1"/>
            <a:r>
              <a:rPr lang="en-US" dirty="0">
                <a:solidFill>
                  <a:schemeClr val="tx1">
                    <a:lumMod val="50000"/>
                  </a:schemeClr>
                </a:solidFill>
                <a:latin typeface="Arial" panose="020B0604020202020204" pitchFamily="34" charset="0"/>
                <a:cs typeface="Arial" panose="020B0604020202020204" pitchFamily="34" charset="0"/>
              </a:rPr>
              <a:t>	</a:t>
            </a:r>
            <a:r>
              <a:rPr lang="en-US" dirty="0">
                <a:solidFill>
                  <a:schemeClr val="tx1">
                    <a:lumMod val="50000"/>
                  </a:schemeClr>
                </a:solidFill>
                <a:latin typeface="Arial" panose="020B0604020202020204" pitchFamily="34" charset="0"/>
                <a:cs typeface="Arial" panose="020B0604020202020204" pitchFamily="34" charset="0"/>
                <a:hlinkClick r:id="rId2"/>
              </a:rPr>
              <a:t>tstefaniak@entnet.org</a:t>
            </a:r>
            <a:r>
              <a:rPr lang="en-US" dirty="0">
                <a:solidFill>
                  <a:schemeClr val="tx1">
                    <a:lumMod val="50000"/>
                  </a:schemeClr>
                </a:solidFill>
                <a:latin typeface="Arial" panose="020B0604020202020204" pitchFamily="34" charset="0"/>
                <a:cs typeface="Arial" panose="020B0604020202020204" pitchFamily="34" charset="0"/>
              </a:rPr>
              <a:t> </a:t>
            </a:r>
          </a:p>
          <a:p>
            <a:pPr lvl="1"/>
            <a:endParaRPr lang="en-US" dirty="0">
              <a:solidFill>
                <a:schemeClr val="tx1">
                  <a:lumMod val="50000"/>
                </a:schemeClr>
              </a:solidFill>
              <a:latin typeface="Arial" panose="020B0604020202020204" pitchFamily="34" charset="0"/>
              <a:cs typeface="Arial" panose="020B0604020202020204" pitchFamily="34" charset="0"/>
            </a:endParaRPr>
          </a:p>
          <a:p>
            <a:pPr lvl="1"/>
            <a:r>
              <a:rPr lang="en-US" b="1" dirty="0">
                <a:solidFill>
                  <a:schemeClr val="tx2"/>
                </a:solidFill>
                <a:latin typeface="Arial" panose="020B0604020202020204" pitchFamily="34" charset="0"/>
                <a:cs typeface="Arial" panose="020B0604020202020204" pitchFamily="34" charset="0"/>
              </a:rPr>
              <a:t>Board of Governors Email</a:t>
            </a:r>
            <a:br>
              <a:rPr lang="en-US" dirty="0">
                <a:solidFill>
                  <a:schemeClr val="tx1">
                    <a:lumMod val="50000"/>
                  </a:schemeClr>
                </a:solidFill>
                <a:latin typeface="Arial" panose="020B0604020202020204" pitchFamily="34" charset="0"/>
                <a:cs typeface="Arial" panose="020B0604020202020204" pitchFamily="34" charset="0"/>
              </a:rPr>
            </a:br>
            <a:r>
              <a:rPr lang="en-US" dirty="0">
                <a:solidFill>
                  <a:schemeClr val="tx1">
                    <a:lumMod val="50000"/>
                  </a:schemeClr>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hlinkClick r:id="rId3"/>
              </a:rPr>
              <a:t>bog@entnet.org</a:t>
            </a:r>
            <a:br>
              <a:rPr lang="en-US" dirty="0">
                <a:solidFill>
                  <a:schemeClr val="tx1">
                    <a:lumMod val="50000"/>
                  </a:schemeClr>
                </a:solidFill>
                <a:latin typeface="Arial" panose="020B0604020202020204" pitchFamily="34" charset="0"/>
                <a:cs typeface="Arial" panose="020B0604020202020204" pitchFamily="34" charset="0"/>
              </a:rPr>
            </a:br>
            <a:endParaRPr lang="en-US"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094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Society Management and Administration:</a:t>
            </a:r>
            <a:br>
              <a:rPr lang="en-US" sz="4000" b="0" dirty="0"/>
            </a:br>
            <a:r>
              <a:rPr lang="en-US" sz="4000" b="0" dirty="0"/>
              <a:t>FAQs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85812" y="1825625"/>
            <a:ext cx="10620375" cy="4270375"/>
          </a:xfrm>
        </p:spPr>
        <p:txBody>
          <a:bodyPr>
            <a:normAutofit fontScale="25000" lnSpcReduction="20000"/>
          </a:bodyPr>
          <a:lstStyle/>
          <a:p>
            <a:pPr marL="0" marR="0" indent="0">
              <a:lnSpc>
                <a:spcPct val="120000"/>
              </a:lnSpc>
              <a:spcBef>
                <a:spcPts val="0"/>
              </a:spcBef>
              <a:spcAft>
                <a:spcPts val="0"/>
              </a:spcAft>
              <a:buNone/>
            </a:pPr>
            <a:r>
              <a:rPr lang="en-US" sz="7200" b="1" dirty="0">
                <a:ea typeface="Calibri" panose="020F0502020204030204" pitchFamily="34" charset="0"/>
              </a:rPr>
              <a:t>Legal/Financial</a:t>
            </a:r>
          </a:p>
          <a:p>
            <a:pPr marL="0" marR="0" indent="0">
              <a:lnSpc>
                <a:spcPct val="120000"/>
              </a:lnSpc>
              <a:spcBef>
                <a:spcPts val="0"/>
              </a:spcBef>
              <a:spcAft>
                <a:spcPts val="0"/>
              </a:spcAft>
              <a:buNone/>
            </a:pPr>
            <a:br>
              <a:rPr lang="en-US" sz="7200" u="sng" dirty="0">
                <a:ea typeface="Calibri" panose="020F0502020204030204" pitchFamily="34" charset="0"/>
              </a:rPr>
            </a:br>
            <a:r>
              <a:rPr lang="en-US" sz="7200" dirty="0">
                <a:ea typeface="Calibri" panose="020F0502020204030204" pitchFamily="34" charset="0"/>
              </a:rPr>
              <a:t>	- SS-4 Application - Link to instructions: </a:t>
            </a:r>
            <a:r>
              <a:rPr lang="en-US" sz="7200" dirty="0">
                <a:ea typeface="Calibri" panose="020F0502020204030204" pitchFamily="34" charset="0"/>
                <a:hlinkClick r:id="rId2"/>
              </a:rPr>
              <a:t>https://www.irs.gov/instructions/iss4</a:t>
            </a:r>
            <a:endParaRPr lang="en-US" sz="7200" dirty="0">
              <a:ea typeface="Calibri" panose="020F0502020204030204" pitchFamily="34" charset="0"/>
            </a:endParaRPr>
          </a:p>
          <a:p>
            <a:pPr marL="0" marR="0" indent="0">
              <a:lnSpc>
                <a:spcPct val="120000"/>
              </a:lnSpc>
              <a:spcBef>
                <a:spcPts val="0"/>
              </a:spcBef>
              <a:spcAft>
                <a:spcPts val="0"/>
              </a:spcAft>
              <a:buNone/>
            </a:pPr>
            <a:r>
              <a:rPr lang="en-US" sz="7200" dirty="0">
                <a:ea typeface="Calibri" panose="020F0502020204030204" pitchFamily="34" charset="0"/>
              </a:rPr>
              <a:t>		a. Question 7a/7b asks for a responsible party and an SSN/EIN. Who/What should I put here? Unless the applicant is a government entity, the responsible party must be an individual.</a:t>
            </a:r>
          </a:p>
          <a:p>
            <a:pPr marL="0" marR="0" indent="0">
              <a:lnSpc>
                <a:spcPct val="120000"/>
              </a:lnSpc>
              <a:spcBef>
                <a:spcPts val="0"/>
              </a:spcBef>
              <a:spcAft>
                <a:spcPts val="0"/>
              </a:spcAft>
              <a:buNone/>
            </a:pPr>
            <a:r>
              <a:rPr lang="en-US" sz="7200" dirty="0">
                <a:ea typeface="Calibri" panose="020F0502020204030204" pitchFamily="34" charset="0"/>
              </a:rPr>
              <a:t>		b. For Question 9a you are best to choose “other non-profit organization” (see 1023/1023EZ below)</a:t>
            </a:r>
          </a:p>
          <a:p>
            <a:pPr marL="0" marR="0" indent="0">
              <a:lnSpc>
                <a:spcPct val="120000"/>
              </a:lnSpc>
              <a:spcBef>
                <a:spcPts val="0"/>
              </a:spcBef>
              <a:spcAft>
                <a:spcPts val="0"/>
              </a:spcAft>
              <a:buNone/>
            </a:pPr>
            <a:endParaRPr lang="en-US" sz="7200" u="sng" dirty="0">
              <a:ea typeface="Calibri" panose="020F0502020204030204" pitchFamily="34" charset="0"/>
            </a:endParaRPr>
          </a:p>
          <a:p>
            <a:pPr marL="0" marR="0" indent="0">
              <a:lnSpc>
                <a:spcPct val="120000"/>
              </a:lnSpc>
              <a:spcBef>
                <a:spcPts val="0"/>
              </a:spcBef>
              <a:spcAft>
                <a:spcPts val="0"/>
              </a:spcAft>
              <a:buNone/>
            </a:pPr>
            <a:r>
              <a:rPr lang="en-US" sz="7200" dirty="0">
                <a:ea typeface="Calibri" panose="020F0502020204030204" pitchFamily="34" charset="0"/>
              </a:rPr>
              <a:t>	- Banking:  How do I choose the right bank for our society - Depending on the geography of your society, you will want a bank that will be accessible to all members. Banking access may be in person or online and if you’d like rotating officers (Treasurer) to have access to the account, you may need to sign paperwork in person to change the access. Certain features to ask your bank representative if you desire: Do you have any assistance/access to online BillPay? What are your baseline fees? Do you have a minimum balance? Are there any breaks/discounts for non-profit organizations?</a:t>
            </a:r>
          </a:p>
          <a:p>
            <a:pPr marL="0" marR="0" indent="0">
              <a:lnSpc>
                <a:spcPct val="120000"/>
              </a:lnSpc>
              <a:spcBef>
                <a:spcPts val="0"/>
              </a:spcBef>
              <a:spcAft>
                <a:spcPts val="0"/>
              </a:spcAft>
              <a:buNone/>
            </a:pPr>
            <a:br>
              <a:rPr lang="en-US" sz="7200" dirty="0">
                <a:ea typeface="Calibri" panose="020F0502020204030204" pitchFamily="34" charset="0"/>
              </a:rPr>
            </a:br>
            <a:r>
              <a:rPr lang="en-US" sz="1800" dirty="0">
                <a:ea typeface="Calibri" panose="020F0502020204030204" pitchFamily="34" charset="0"/>
              </a:rPr>
              <a:t>		</a:t>
            </a:r>
            <a:endParaRPr lang="en-US" sz="1800" b="1" dirty="0">
              <a:ea typeface="Calibri" panose="020F0502020204030204" pitchFamily="34" charset="0"/>
            </a:endParaRPr>
          </a:p>
          <a:p>
            <a:pPr marL="0" marR="0" indent="0">
              <a:lnSpc>
                <a:spcPct val="120000"/>
              </a:lnSpc>
              <a:spcBef>
                <a:spcPts val="0"/>
              </a:spcBef>
              <a:spcAft>
                <a:spcPts val="0"/>
              </a:spcAft>
              <a:buNone/>
            </a:pPr>
            <a:endParaRPr lang="en-US" sz="1800" i="1" u="sng" dirty="0">
              <a:ea typeface="Calibri" panose="020F0502020204030204" pitchFamily="34" charset="0"/>
            </a:endParaRPr>
          </a:p>
        </p:txBody>
      </p:sp>
    </p:spTree>
    <p:extLst>
      <p:ext uri="{BB962C8B-B14F-4D97-AF65-F5344CB8AC3E}">
        <p14:creationId xmlns:p14="http://schemas.microsoft.com/office/powerpoint/2010/main" val="1255875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Society Management and Administration:</a:t>
            </a:r>
            <a:br>
              <a:rPr lang="en-US" sz="4000" b="0" dirty="0"/>
            </a:br>
            <a:r>
              <a:rPr lang="en-US" sz="4000" b="0" dirty="0"/>
              <a:t>FAQs continued</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85812" y="1825625"/>
            <a:ext cx="10620375" cy="4270375"/>
          </a:xfrm>
        </p:spPr>
        <p:txBody>
          <a:bodyPr>
            <a:normAutofit fontScale="85000" lnSpcReduction="20000"/>
          </a:bodyPr>
          <a:lstStyle/>
          <a:p>
            <a:pPr marL="0" marR="0" indent="0">
              <a:lnSpc>
                <a:spcPct val="120000"/>
              </a:lnSpc>
              <a:spcBef>
                <a:spcPts val="0"/>
              </a:spcBef>
              <a:spcAft>
                <a:spcPts val="0"/>
              </a:spcAft>
              <a:buNone/>
            </a:pPr>
            <a:r>
              <a:rPr lang="en-US" sz="2100" b="1" dirty="0">
                <a:ea typeface="Calibri" panose="020F0502020204030204" pitchFamily="34" charset="0"/>
              </a:rPr>
              <a:t>Legal/Financial</a:t>
            </a:r>
          </a:p>
          <a:p>
            <a:pPr marL="0" marR="0" indent="0">
              <a:lnSpc>
                <a:spcPct val="120000"/>
              </a:lnSpc>
              <a:spcBef>
                <a:spcPts val="0"/>
              </a:spcBef>
              <a:spcAft>
                <a:spcPts val="0"/>
              </a:spcAft>
              <a:buNone/>
            </a:pPr>
            <a:br>
              <a:rPr lang="en-US" sz="2100" u="sng" dirty="0">
                <a:ea typeface="Calibri" panose="020F0502020204030204" pitchFamily="34" charset="0"/>
              </a:rPr>
            </a:br>
            <a:r>
              <a:rPr lang="en-US" sz="2100" dirty="0">
                <a:ea typeface="Calibri" panose="020F0502020204030204" pitchFamily="34" charset="0"/>
              </a:rPr>
              <a:t>	- Why should we apply for 501(c)(3) status?  It may assist you in various discounts such as banking or print shops. It will make donations tax exempt and thus more appealing for sponsors/vendors/donors, including members. </a:t>
            </a:r>
          </a:p>
          <a:p>
            <a:pPr marL="0" marR="0" indent="0">
              <a:lnSpc>
                <a:spcPct val="120000"/>
              </a:lnSpc>
              <a:spcBef>
                <a:spcPts val="0"/>
              </a:spcBef>
              <a:spcAft>
                <a:spcPts val="0"/>
              </a:spcAft>
              <a:buNone/>
            </a:pPr>
            <a:endParaRPr lang="en-US" sz="2100" dirty="0">
              <a:ea typeface="Calibri" panose="020F0502020204030204" pitchFamily="34" charset="0"/>
            </a:endParaRPr>
          </a:p>
          <a:p>
            <a:pPr marL="0" marR="0" indent="0">
              <a:lnSpc>
                <a:spcPct val="120000"/>
              </a:lnSpc>
              <a:spcBef>
                <a:spcPts val="0"/>
              </a:spcBef>
              <a:spcAft>
                <a:spcPts val="0"/>
              </a:spcAft>
              <a:buNone/>
            </a:pPr>
            <a:r>
              <a:rPr lang="en-US" sz="2100" dirty="0">
                <a:ea typeface="Calibri" panose="020F0502020204030204" pitchFamily="34" charset="0"/>
              </a:rPr>
              <a:t>	- Why should we apply for 501(c)(6) status? A trade association is not limited in the amount of lobbying it may do in pursuing its members' interests, while a charity may lobby only so long as it is not a substantial portion of its activities.  A (c)(6) may endorse or oppose candidates for public office, while a (c)(3) could lose its exempt status for doing so.</a:t>
            </a:r>
            <a:br>
              <a:rPr lang="en-US" sz="2100" dirty="0">
                <a:ea typeface="Calibri" panose="020F0502020204030204" pitchFamily="34" charset="0"/>
              </a:rPr>
            </a:br>
            <a:br>
              <a:rPr lang="en-US" sz="2100" dirty="0">
                <a:highlight>
                  <a:srgbClr val="FFFF00"/>
                </a:highlight>
                <a:ea typeface="Calibri" panose="020F0502020204030204" pitchFamily="34" charset="0"/>
              </a:rPr>
            </a:br>
            <a:r>
              <a:rPr lang="en-US" sz="2100" dirty="0">
                <a:ea typeface="Calibri" panose="020F0502020204030204" pitchFamily="34" charset="0"/>
              </a:rPr>
              <a:t>	- What is the difference between a </a:t>
            </a:r>
            <a:r>
              <a:rPr lang="en-US" sz="2100" b="1" dirty="0">
                <a:ea typeface="Calibri" panose="020F0502020204030204" pitchFamily="34" charset="0"/>
              </a:rPr>
              <a:t>501(c)3</a:t>
            </a:r>
            <a:r>
              <a:rPr lang="en-US" sz="2100" dirty="0">
                <a:ea typeface="Calibri" panose="020F0502020204030204" pitchFamily="34" charset="0"/>
              </a:rPr>
              <a:t> and </a:t>
            </a:r>
            <a:r>
              <a:rPr lang="en-US" sz="2100" b="1" dirty="0">
                <a:ea typeface="Calibri" panose="020F0502020204030204" pitchFamily="34" charset="0"/>
              </a:rPr>
              <a:t>501(c)6?</a:t>
            </a:r>
            <a:r>
              <a:rPr lang="en-US" sz="2100" dirty="0">
                <a:ea typeface="Calibri" panose="020F0502020204030204" pitchFamily="34" charset="0"/>
              </a:rPr>
              <a:t> </a:t>
            </a:r>
            <a:r>
              <a:rPr lang="en-US" sz="2100" b="1" dirty="0">
                <a:ea typeface="Calibri" panose="020F0502020204030204" pitchFamily="34" charset="0"/>
              </a:rPr>
              <a:t>501(c)(3)s </a:t>
            </a:r>
            <a:r>
              <a:rPr lang="en-US" sz="2100" dirty="0">
                <a:ea typeface="Calibri" panose="020F0502020204030204" pitchFamily="34" charset="0"/>
              </a:rPr>
              <a:t>are organized and operated primarily for religious, charitable, scientific, educational, and certain other purposes. In contrast, </a:t>
            </a:r>
            <a:r>
              <a:rPr lang="en-US" sz="2100" b="1" dirty="0">
                <a:ea typeface="Calibri" panose="020F0502020204030204" pitchFamily="34" charset="0"/>
              </a:rPr>
              <a:t>501(c)(6)s </a:t>
            </a:r>
            <a:r>
              <a:rPr lang="en-US" sz="2100" dirty="0">
                <a:ea typeface="Calibri" panose="020F0502020204030204" pitchFamily="34" charset="0"/>
              </a:rPr>
              <a:t>are business leagues or associations that are organized and operated primarily to promote the common business interests of its members. </a:t>
            </a:r>
            <a:r>
              <a:rPr lang="en-US" sz="1800" dirty="0">
                <a:ea typeface="Calibri" panose="020F0502020204030204" pitchFamily="34" charset="0"/>
              </a:rPr>
              <a:t>		</a:t>
            </a:r>
            <a:endParaRPr lang="en-US" sz="1800" b="1" dirty="0">
              <a:ea typeface="Calibri" panose="020F0502020204030204" pitchFamily="34" charset="0"/>
            </a:endParaRPr>
          </a:p>
          <a:p>
            <a:pPr marL="0" marR="0" indent="0">
              <a:lnSpc>
                <a:spcPct val="120000"/>
              </a:lnSpc>
              <a:spcBef>
                <a:spcPts val="0"/>
              </a:spcBef>
              <a:spcAft>
                <a:spcPts val="0"/>
              </a:spcAft>
              <a:buNone/>
            </a:pPr>
            <a:endParaRPr lang="en-US" sz="1800" i="1" u="sng" dirty="0">
              <a:ea typeface="Calibri" panose="020F0502020204030204" pitchFamily="34" charset="0"/>
            </a:endParaRPr>
          </a:p>
        </p:txBody>
      </p:sp>
    </p:spTree>
    <p:extLst>
      <p:ext uri="{BB962C8B-B14F-4D97-AF65-F5344CB8AC3E}">
        <p14:creationId xmlns:p14="http://schemas.microsoft.com/office/powerpoint/2010/main" val="27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Outline</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199" y="1825625"/>
            <a:ext cx="10002795" cy="4169539"/>
          </a:xfrm>
        </p:spPr>
        <p:txBody>
          <a:bodyPr>
            <a:normAutofit/>
          </a:bodyPr>
          <a:lstStyle/>
          <a:p>
            <a:pPr marL="0" marR="0" indent="0" algn="just">
              <a:lnSpc>
                <a:spcPct val="120000"/>
              </a:lnSpc>
              <a:spcBef>
                <a:spcPts val="0"/>
              </a:spcBef>
              <a:spcAft>
                <a:spcPts val="0"/>
              </a:spcAft>
              <a:buNone/>
            </a:pPr>
            <a:r>
              <a:rPr lang="en-US" sz="3200" dirty="0"/>
              <a:t>		</a:t>
            </a:r>
            <a:r>
              <a:rPr lang="en-US" sz="3200" dirty="0">
                <a:hlinkClick r:id="rId2" action="ppaction://hlinksldjump"/>
              </a:rPr>
              <a:t>Section 1: Society Administration</a:t>
            </a:r>
            <a:endParaRPr lang="en-US" sz="3200" dirty="0"/>
          </a:p>
          <a:p>
            <a:pPr marL="0" marR="0" indent="0">
              <a:lnSpc>
                <a:spcPct val="120000"/>
              </a:lnSpc>
              <a:spcBef>
                <a:spcPts val="0"/>
              </a:spcBef>
              <a:spcAft>
                <a:spcPts val="0"/>
              </a:spcAft>
              <a:buNone/>
            </a:pPr>
            <a:r>
              <a:rPr lang="en-US" sz="3200" dirty="0"/>
              <a:t>		</a:t>
            </a:r>
            <a:r>
              <a:rPr lang="en-US" sz="3200" dirty="0">
                <a:hlinkClick r:id="rId3" action="ppaction://hlinksldjump"/>
              </a:rPr>
              <a:t>Section 2: Legislative Affairs </a:t>
            </a:r>
            <a:endParaRPr lang="en-US" sz="3200" dirty="0"/>
          </a:p>
          <a:p>
            <a:pPr marL="0" indent="0">
              <a:lnSpc>
                <a:spcPct val="120000"/>
              </a:lnSpc>
              <a:spcBef>
                <a:spcPts val="0"/>
              </a:spcBef>
              <a:buNone/>
            </a:pPr>
            <a:r>
              <a:rPr lang="en-US" sz="3200" dirty="0"/>
              <a:t>		</a:t>
            </a:r>
            <a:r>
              <a:rPr lang="en-US" sz="3200" dirty="0">
                <a:hlinkClick r:id="rId4" action="ppaction://hlinksldjump"/>
              </a:rPr>
              <a:t>Section 3: Education/CME.</a:t>
            </a:r>
            <a:endParaRPr lang="en-US" sz="4400" dirty="0">
              <a:effectLst/>
              <a:ea typeface="Calibri" panose="020F0502020204030204" pitchFamily="34" charset="0"/>
            </a:endParaRPr>
          </a:p>
          <a:p>
            <a:endParaRPr lang="en-US" sz="4000" dirty="0"/>
          </a:p>
        </p:txBody>
      </p:sp>
    </p:spTree>
    <p:extLst>
      <p:ext uri="{BB962C8B-B14F-4D97-AF65-F5344CB8AC3E}">
        <p14:creationId xmlns:p14="http://schemas.microsoft.com/office/powerpoint/2010/main" val="3549303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Society Management and Administration:</a:t>
            </a:r>
            <a:br>
              <a:rPr lang="en-US" sz="4000" b="0" dirty="0"/>
            </a:br>
            <a:r>
              <a:rPr lang="en-US" sz="4000" b="0" dirty="0"/>
              <a:t>Appendices</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785812" y="1825625"/>
            <a:ext cx="10620375" cy="4270375"/>
          </a:xfrm>
        </p:spPr>
        <p:txBody>
          <a:bodyPr>
            <a:normAutofit/>
          </a:bodyPr>
          <a:lstStyle/>
          <a:p>
            <a:pPr marL="0" marR="0" indent="0">
              <a:lnSpc>
                <a:spcPct val="120000"/>
              </a:lnSpc>
              <a:spcBef>
                <a:spcPts val="0"/>
              </a:spcBef>
              <a:spcAft>
                <a:spcPts val="0"/>
              </a:spcAft>
              <a:buNone/>
            </a:pPr>
            <a:r>
              <a:rPr lang="en-US" sz="1800" b="1" dirty="0">
                <a:ea typeface="Calibri" panose="020F0502020204030204" pitchFamily="34" charset="0"/>
              </a:rPr>
              <a:t>Appendix A:	</a:t>
            </a:r>
            <a:r>
              <a:rPr lang="en-US" sz="1800" dirty="0">
                <a:ea typeface="Calibri" panose="020F0502020204030204" pitchFamily="34" charset="0"/>
                <a:hlinkClick r:id="rId3"/>
              </a:rPr>
              <a:t>Sample bylaws of the Virginia Society of Otolaryngology</a:t>
            </a:r>
            <a:endParaRPr lang="en-US" sz="1800" dirty="0">
              <a:ea typeface="Calibri" panose="020F0502020204030204" pitchFamily="34" charset="0"/>
            </a:endParaRPr>
          </a:p>
          <a:p>
            <a:pPr marL="0" marR="0" indent="0">
              <a:lnSpc>
                <a:spcPct val="120000"/>
              </a:lnSpc>
              <a:spcBef>
                <a:spcPts val="0"/>
              </a:spcBef>
              <a:spcAft>
                <a:spcPts val="0"/>
              </a:spcAft>
              <a:buNone/>
            </a:pPr>
            <a:endParaRPr lang="en-US" sz="1800" b="1" dirty="0">
              <a:ea typeface="Calibri" panose="020F0502020204030204" pitchFamily="34" charset="0"/>
            </a:endParaRPr>
          </a:p>
          <a:p>
            <a:pPr marL="0" marR="0" indent="0">
              <a:lnSpc>
                <a:spcPct val="120000"/>
              </a:lnSpc>
              <a:spcBef>
                <a:spcPts val="0"/>
              </a:spcBef>
              <a:spcAft>
                <a:spcPts val="0"/>
              </a:spcAft>
              <a:buNone/>
            </a:pPr>
            <a:r>
              <a:rPr lang="en-US" sz="1800" b="1" dirty="0">
                <a:ea typeface="Calibri" panose="020F0502020204030204" pitchFamily="34" charset="0"/>
              </a:rPr>
              <a:t>Appendix B:	</a:t>
            </a:r>
            <a:r>
              <a:rPr lang="en-US" sz="1800" dirty="0">
                <a:ea typeface="Calibri" panose="020F0502020204030204" pitchFamily="34" charset="0"/>
                <a:hlinkClick r:id="rId4"/>
              </a:rPr>
              <a:t>Sample bylaws of the New Mexico Society of Otolaryngology Head and Neck </a:t>
            </a:r>
            <a:r>
              <a:rPr lang="en-US" sz="1800" dirty="0">
                <a:ea typeface="Calibri" panose="020F0502020204030204" pitchFamily="34" charset="0"/>
              </a:rPr>
              <a:t>			Surgery</a:t>
            </a:r>
          </a:p>
          <a:p>
            <a:pPr marL="0" marR="0" indent="0">
              <a:lnSpc>
                <a:spcPct val="120000"/>
              </a:lnSpc>
              <a:spcBef>
                <a:spcPts val="0"/>
              </a:spcBef>
              <a:spcAft>
                <a:spcPts val="0"/>
              </a:spcAft>
              <a:buNone/>
            </a:pPr>
            <a:endParaRPr lang="en-US" sz="1800" b="1" dirty="0">
              <a:ea typeface="Calibri" panose="020F0502020204030204" pitchFamily="34" charset="0"/>
            </a:endParaRPr>
          </a:p>
          <a:p>
            <a:pPr marL="0" marR="0" indent="0">
              <a:lnSpc>
                <a:spcPct val="120000"/>
              </a:lnSpc>
              <a:spcBef>
                <a:spcPts val="0"/>
              </a:spcBef>
              <a:spcAft>
                <a:spcPts val="0"/>
              </a:spcAft>
              <a:buNone/>
            </a:pPr>
            <a:r>
              <a:rPr lang="en-US" sz="1800" b="1" dirty="0">
                <a:ea typeface="Calibri" panose="020F0502020204030204" pitchFamily="34" charset="0"/>
              </a:rPr>
              <a:t>Appendix C:	</a:t>
            </a:r>
            <a:r>
              <a:rPr lang="en-US" sz="1800" dirty="0">
                <a:ea typeface="Calibri" panose="020F0502020204030204" pitchFamily="34" charset="0"/>
                <a:hlinkClick r:id="rId5"/>
              </a:rPr>
              <a:t>Sample membership application form</a:t>
            </a:r>
            <a:endParaRPr lang="en-US" sz="1800" dirty="0">
              <a:ea typeface="Calibri" panose="020F0502020204030204" pitchFamily="34" charset="0"/>
            </a:endParaRPr>
          </a:p>
          <a:p>
            <a:pPr marL="0" marR="0" indent="0">
              <a:lnSpc>
                <a:spcPct val="120000"/>
              </a:lnSpc>
              <a:spcBef>
                <a:spcPts val="0"/>
              </a:spcBef>
              <a:spcAft>
                <a:spcPts val="0"/>
              </a:spcAft>
              <a:buNone/>
            </a:pPr>
            <a:endParaRPr lang="en-US" sz="1800" b="1" dirty="0">
              <a:ea typeface="Calibri" panose="020F0502020204030204" pitchFamily="34" charset="0"/>
            </a:endParaRPr>
          </a:p>
          <a:p>
            <a:pPr marL="0" marR="0" indent="0">
              <a:lnSpc>
                <a:spcPct val="120000"/>
              </a:lnSpc>
              <a:spcBef>
                <a:spcPts val="0"/>
              </a:spcBef>
              <a:spcAft>
                <a:spcPts val="0"/>
              </a:spcAft>
              <a:buNone/>
            </a:pPr>
            <a:r>
              <a:rPr lang="en-US" sz="1800" b="1" dirty="0">
                <a:ea typeface="Calibri" panose="020F0502020204030204" pitchFamily="34" charset="0"/>
              </a:rPr>
              <a:t>Appendix D:	</a:t>
            </a:r>
            <a:r>
              <a:rPr lang="en-US" sz="1800" dirty="0">
                <a:ea typeface="Calibri" panose="020F0502020204030204" pitchFamily="34" charset="0"/>
              </a:rPr>
              <a:t>Sample sponsorship program</a:t>
            </a:r>
          </a:p>
          <a:p>
            <a:pPr marL="0" marR="0" indent="0">
              <a:lnSpc>
                <a:spcPct val="120000"/>
              </a:lnSpc>
              <a:spcBef>
                <a:spcPts val="0"/>
              </a:spcBef>
              <a:spcAft>
                <a:spcPts val="0"/>
              </a:spcAft>
              <a:buNone/>
            </a:pPr>
            <a:endParaRPr lang="en-US" sz="1800" b="1" dirty="0">
              <a:ea typeface="Calibri" panose="020F0502020204030204" pitchFamily="34" charset="0"/>
            </a:endParaRPr>
          </a:p>
          <a:p>
            <a:pPr marL="0" marR="0" indent="0">
              <a:lnSpc>
                <a:spcPct val="120000"/>
              </a:lnSpc>
              <a:spcBef>
                <a:spcPts val="0"/>
              </a:spcBef>
              <a:spcAft>
                <a:spcPts val="0"/>
              </a:spcAft>
              <a:buNone/>
            </a:pPr>
            <a:r>
              <a:rPr lang="en-US" sz="1800" b="1" dirty="0">
                <a:ea typeface="Calibri" panose="020F0502020204030204" pitchFamily="34" charset="0"/>
              </a:rPr>
              <a:t>Appendix E:	</a:t>
            </a:r>
            <a:r>
              <a:rPr lang="en-US" sz="1800" dirty="0">
                <a:ea typeface="Calibri" panose="020F0502020204030204" pitchFamily="34" charset="0"/>
                <a:hlinkClick r:id="rId6"/>
              </a:rPr>
              <a:t>BOG Member Society application form</a:t>
            </a:r>
            <a:endParaRPr lang="en-US" sz="1800" dirty="0">
              <a:ea typeface="Calibri" panose="020F0502020204030204" pitchFamily="34" charset="0"/>
            </a:endParaRPr>
          </a:p>
          <a:p>
            <a:pPr marL="0" marR="0" indent="0">
              <a:lnSpc>
                <a:spcPct val="120000"/>
              </a:lnSpc>
              <a:spcBef>
                <a:spcPts val="0"/>
              </a:spcBef>
              <a:spcAft>
                <a:spcPts val="0"/>
              </a:spcAft>
              <a:buNone/>
            </a:pPr>
            <a:br>
              <a:rPr lang="en-US" sz="2100" u="sng" dirty="0">
                <a:ea typeface="Calibri" panose="020F0502020204030204" pitchFamily="34" charset="0"/>
              </a:rPr>
            </a:br>
            <a:r>
              <a:rPr lang="en-US" sz="2100" dirty="0">
                <a:ea typeface="Calibri" panose="020F0502020204030204" pitchFamily="34" charset="0"/>
              </a:rPr>
              <a:t>	</a:t>
            </a:r>
            <a:r>
              <a:rPr lang="en-US" sz="1800" dirty="0">
                <a:ea typeface="Calibri" panose="020F0502020204030204" pitchFamily="34" charset="0"/>
              </a:rPr>
              <a:t>		</a:t>
            </a:r>
            <a:endParaRPr lang="en-US" sz="1800" b="1" dirty="0">
              <a:ea typeface="Calibri" panose="020F0502020204030204" pitchFamily="34" charset="0"/>
            </a:endParaRPr>
          </a:p>
          <a:p>
            <a:pPr marL="0" marR="0" indent="0">
              <a:lnSpc>
                <a:spcPct val="120000"/>
              </a:lnSpc>
              <a:spcBef>
                <a:spcPts val="0"/>
              </a:spcBef>
              <a:spcAft>
                <a:spcPts val="0"/>
              </a:spcAft>
              <a:buNone/>
            </a:pPr>
            <a:endParaRPr lang="en-US" sz="1800" i="1" u="sng" dirty="0">
              <a:ea typeface="Calibri" panose="020F0502020204030204" pitchFamily="34" charset="0"/>
            </a:endParaRPr>
          </a:p>
        </p:txBody>
      </p:sp>
    </p:spTree>
    <p:extLst>
      <p:ext uri="{BB962C8B-B14F-4D97-AF65-F5344CB8AC3E}">
        <p14:creationId xmlns:p14="http://schemas.microsoft.com/office/powerpoint/2010/main" val="811333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Continuing Medical Education (CME)</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r>
              <a:rPr lang="en-US" sz="2400" dirty="0"/>
              <a:t>Resources</a:t>
            </a:r>
          </a:p>
          <a:p>
            <a:pPr lvl="1"/>
            <a:r>
              <a:rPr lang="en-US" i="1" dirty="0" err="1"/>
              <a:t>ACGME</a:t>
            </a:r>
            <a:r>
              <a:rPr lang="en-US" i="1" dirty="0"/>
              <a:t> </a:t>
            </a:r>
          </a:p>
          <a:p>
            <a:pPr lvl="2"/>
            <a:r>
              <a:rPr lang="en-US" sz="2400" i="1" dirty="0">
                <a:hlinkClick r:id="rId2"/>
              </a:rPr>
              <a:t>https://www.accme.org/accreditation-rules/accreditation-criteria</a:t>
            </a:r>
            <a:r>
              <a:rPr lang="en-US" sz="2400" i="1" dirty="0"/>
              <a:t> </a:t>
            </a:r>
          </a:p>
          <a:p>
            <a:pPr lvl="1"/>
            <a:r>
              <a:rPr lang="en-US" i="1" dirty="0" err="1"/>
              <a:t>AAO-HNS</a:t>
            </a:r>
            <a:r>
              <a:rPr lang="en-US" i="1" dirty="0"/>
              <a:t> FAQ on CME </a:t>
            </a:r>
          </a:p>
          <a:p>
            <a:pPr lvl="2"/>
            <a:r>
              <a:rPr lang="en-US" sz="2400" i="1" dirty="0">
                <a:hlinkClick r:id="rId3"/>
              </a:rPr>
              <a:t>https://www.entnet.org/node/1619</a:t>
            </a:r>
            <a:r>
              <a:rPr lang="en-US" sz="2400" i="1" dirty="0"/>
              <a:t> </a:t>
            </a:r>
          </a:p>
          <a:p>
            <a:pPr lvl="1"/>
            <a:r>
              <a:rPr lang="en-US" i="1" dirty="0"/>
              <a:t>American College of Surgeons (ACS)</a:t>
            </a:r>
          </a:p>
          <a:p>
            <a:pPr lvl="2"/>
            <a:r>
              <a:rPr lang="en-US" sz="2400" i="1" dirty="0">
                <a:hlinkClick r:id="rId4"/>
              </a:rPr>
              <a:t>https://www.facs.org/education/cme-platform/resources</a:t>
            </a:r>
            <a:endParaRPr lang="en-US" sz="2400" i="1" dirty="0"/>
          </a:p>
          <a:p>
            <a:pPr lvl="1"/>
            <a:r>
              <a:rPr lang="en-US" i="1" dirty="0"/>
              <a:t>American Medical Association (AMA)</a:t>
            </a:r>
          </a:p>
          <a:p>
            <a:pPr lvl="2"/>
            <a:r>
              <a:rPr lang="en-US" sz="2400" i="1" dirty="0">
                <a:hlinkClick r:id="rId5"/>
              </a:rPr>
              <a:t>https://edhub.ama-assn.org/pages/become-our-partner</a:t>
            </a:r>
            <a:endParaRPr lang="en-US" sz="2400" i="1" dirty="0"/>
          </a:p>
          <a:p>
            <a:pPr lvl="1"/>
            <a:endParaRPr lang="en-US" sz="2800" dirty="0"/>
          </a:p>
        </p:txBody>
      </p:sp>
    </p:spTree>
    <p:extLst>
      <p:ext uri="{BB962C8B-B14F-4D97-AF65-F5344CB8AC3E}">
        <p14:creationId xmlns:p14="http://schemas.microsoft.com/office/powerpoint/2010/main" val="3544702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Continuing Medical Education (CME)</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a:bodyPr>
          <a:lstStyle/>
          <a:p>
            <a:r>
              <a:rPr lang="en-US" sz="2400" dirty="0"/>
              <a:t>Resources (</a:t>
            </a:r>
            <a:r>
              <a:rPr lang="en-US" sz="2400" i="1" dirty="0"/>
              <a:t>Continued</a:t>
            </a:r>
            <a:r>
              <a:rPr lang="en-US" sz="2400" dirty="0"/>
              <a:t>)</a:t>
            </a:r>
          </a:p>
          <a:p>
            <a:pPr lvl="1"/>
            <a:r>
              <a:rPr lang="en-US" i="1" dirty="0"/>
              <a:t>University &amp; Non-University Affiliated Hospitals</a:t>
            </a:r>
          </a:p>
          <a:p>
            <a:pPr lvl="2"/>
            <a:r>
              <a:rPr lang="en-US" sz="2400" dirty="0"/>
              <a:t>Parker FW, </a:t>
            </a:r>
            <a:r>
              <a:rPr lang="en-US" sz="2400" dirty="0" err="1"/>
              <a:t>Mazmanian</a:t>
            </a:r>
            <a:r>
              <a:rPr lang="en-US" sz="2400" dirty="0"/>
              <a:t> PE. </a:t>
            </a:r>
            <a:r>
              <a:rPr lang="en-US" sz="2400" b="1" dirty="0"/>
              <a:t>Commitments, learning contracts, and seminars in hospital‐based CME: Change in knowledge and behavior. </a:t>
            </a:r>
            <a:r>
              <a:rPr lang="en-US" sz="2400" dirty="0"/>
              <a:t>Journal of Continuing Education in the Health Professions. </a:t>
            </a:r>
            <a:r>
              <a:rPr lang="en-US" sz="2400" dirty="0" err="1"/>
              <a:t>doi</a:t>
            </a:r>
            <a:r>
              <a:rPr lang="en-US" sz="2400" dirty="0"/>
              <a:t>: 10.1002/chp.4750120109</a:t>
            </a:r>
          </a:p>
          <a:p>
            <a:pPr lvl="1"/>
            <a:r>
              <a:rPr lang="en-US" i="1" dirty="0"/>
              <a:t>State Medical Societies</a:t>
            </a:r>
          </a:p>
          <a:p>
            <a:pPr lvl="2"/>
            <a:r>
              <a:rPr lang="en-US" sz="2400" i="1" dirty="0">
                <a:hlinkClick r:id="rId2"/>
              </a:rPr>
              <a:t>https://edhub.ama-assn.org/state-cme</a:t>
            </a:r>
            <a:endParaRPr lang="en-US" sz="2400" i="1" dirty="0"/>
          </a:p>
          <a:p>
            <a:pPr lvl="1"/>
            <a:r>
              <a:rPr lang="en-US" i="1" dirty="0"/>
              <a:t>FSMB State Resource Guide</a:t>
            </a:r>
          </a:p>
          <a:p>
            <a:pPr lvl="2"/>
            <a:r>
              <a:rPr lang="en-US" sz="2400" i="1" dirty="0">
                <a:hlinkClick r:id="rId3"/>
              </a:rPr>
              <a:t>https://www.fsmb.org/siteassets/advocacy/pdf/states-modifying-continuing-medical-education-requirements.pdf</a:t>
            </a:r>
            <a:endParaRPr lang="en-US" sz="2400" i="1" dirty="0"/>
          </a:p>
        </p:txBody>
      </p:sp>
    </p:spTree>
    <p:extLst>
      <p:ext uri="{BB962C8B-B14F-4D97-AF65-F5344CB8AC3E}">
        <p14:creationId xmlns:p14="http://schemas.microsoft.com/office/powerpoint/2010/main" val="2997181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r>
              <a:rPr lang="en-US" dirty="0"/>
              <a:t>Sample Agenda</a:t>
            </a:r>
          </a:p>
        </p:txBody>
      </p:sp>
      <p:pic>
        <p:nvPicPr>
          <p:cNvPr id="4" name="Picture 3">
            <a:extLst>
              <a:ext uri="{FF2B5EF4-FFF2-40B4-BE49-F238E27FC236}">
                <a16:creationId xmlns:a16="http://schemas.microsoft.com/office/drawing/2014/main" id="{FD0B6840-4EE8-B34F-B76A-94A5976144B0}"/>
              </a:ext>
            </a:extLst>
          </p:cNvPr>
          <p:cNvPicPr>
            <a:picLocks noChangeAspect="1"/>
          </p:cNvPicPr>
          <p:nvPr/>
        </p:nvPicPr>
        <p:blipFill>
          <a:blip r:embed="rId2"/>
          <a:stretch>
            <a:fillRect/>
          </a:stretch>
        </p:blipFill>
        <p:spPr>
          <a:xfrm>
            <a:off x="398813" y="1845067"/>
            <a:ext cx="5410200" cy="3505200"/>
          </a:xfrm>
          <a:prstGeom prst="rect">
            <a:avLst/>
          </a:prstGeom>
        </p:spPr>
      </p:pic>
      <p:pic>
        <p:nvPicPr>
          <p:cNvPr id="6" name="Picture 5">
            <a:extLst>
              <a:ext uri="{FF2B5EF4-FFF2-40B4-BE49-F238E27FC236}">
                <a16:creationId xmlns:a16="http://schemas.microsoft.com/office/drawing/2014/main" id="{611A11CF-2BCA-5346-959A-48159FF38230}"/>
              </a:ext>
            </a:extLst>
          </p:cNvPr>
          <p:cNvPicPr>
            <a:picLocks noChangeAspect="1"/>
          </p:cNvPicPr>
          <p:nvPr/>
        </p:nvPicPr>
        <p:blipFill>
          <a:blip r:embed="rId3"/>
          <a:stretch>
            <a:fillRect/>
          </a:stretch>
        </p:blipFill>
        <p:spPr>
          <a:xfrm>
            <a:off x="5809013" y="365125"/>
            <a:ext cx="5912229" cy="5746585"/>
          </a:xfrm>
          <a:prstGeom prst="rect">
            <a:avLst/>
          </a:prstGeom>
        </p:spPr>
      </p:pic>
    </p:spTree>
    <p:extLst>
      <p:ext uri="{BB962C8B-B14F-4D97-AF65-F5344CB8AC3E}">
        <p14:creationId xmlns:p14="http://schemas.microsoft.com/office/powerpoint/2010/main" val="306961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Society Administration</a:t>
            </a:r>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a:xfrm>
            <a:off x="838200" y="1825625"/>
            <a:ext cx="4442254" cy="4169539"/>
          </a:xfrm>
        </p:spPr>
        <p:txBody>
          <a:bodyPr>
            <a:normAutofit/>
          </a:bodyPr>
          <a:lstStyle/>
          <a:p>
            <a:pPr marL="0" marR="0" indent="0">
              <a:lnSpc>
                <a:spcPct val="120000"/>
              </a:lnSpc>
              <a:spcBef>
                <a:spcPts val="0"/>
              </a:spcBef>
              <a:spcAft>
                <a:spcPts val="0"/>
              </a:spcAft>
              <a:buNone/>
            </a:pPr>
            <a:r>
              <a:rPr lang="en-US" sz="1900" i="1" dirty="0">
                <a:ea typeface="Calibri" panose="020F0502020204030204" pitchFamily="34" charset="0"/>
              </a:rPr>
              <a:t>1. Initial Setup</a:t>
            </a:r>
          </a:p>
          <a:p>
            <a:pPr marL="0" marR="0" indent="0">
              <a:lnSpc>
                <a:spcPct val="120000"/>
              </a:lnSpc>
              <a:spcBef>
                <a:spcPts val="0"/>
              </a:spcBef>
              <a:spcAft>
                <a:spcPts val="0"/>
              </a:spcAft>
              <a:buNone/>
            </a:pPr>
            <a:r>
              <a:rPr lang="en-US" sz="1900" i="1" dirty="0">
                <a:ea typeface="Calibri" panose="020F0502020204030204" pitchFamily="34" charset="0"/>
              </a:rPr>
              <a:t>     a. Structure</a:t>
            </a:r>
          </a:p>
          <a:p>
            <a:pPr marL="0" marR="0" indent="0">
              <a:lnSpc>
                <a:spcPct val="120000"/>
              </a:lnSpc>
              <a:spcBef>
                <a:spcPts val="0"/>
              </a:spcBef>
              <a:spcAft>
                <a:spcPts val="0"/>
              </a:spcAft>
              <a:buNone/>
            </a:pPr>
            <a:r>
              <a:rPr lang="en-US" sz="1900" i="1" dirty="0">
                <a:ea typeface="Calibri" panose="020F0502020204030204" pitchFamily="34" charset="0"/>
              </a:rPr>
              <a:t>     b. Finances</a:t>
            </a:r>
          </a:p>
          <a:p>
            <a:pPr marL="0" marR="0" indent="0">
              <a:lnSpc>
                <a:spcPct val="120000"/>
              </a:lnSpc>
              <a:spcBef>
                <a:spcPts val="0"/>
              </a:spcBef>
              <a:spcAft>
                <a:spcPts val="0"/>
              </a:spcAft>
              <a:buNone/>
            </a:pPr>
            <a:r>
              <a:rPr lang="en-US" sz="1900" i="1" dirty="0">
                <a:ea typeface="Calibri" panose="020F0502020204030204" pitchFamily="34" charset="0"/>
              </a:rPr>
              <a:t>2. Expansion</a:t>
            </a:r>
          </a:p>
          <a:p>
            <a:pPr marL="0" marR="0" indent="0">
              <a:lnSpc>
                <a:spcPct val="120000"/>
              </a:lnSpc>
              <a:spcBef>
                <a:spcPts val="0"/>
              </a:spcBef>
              <a:spcAft>
                <a:spcPts val="0"/>
              </a:spcAft>
              <a:buNone/>
            </a:pPr>
            <a:r>
              <a:rPr lang="en-US" sz="1900" i="1" dirty="0">
                <a:ea typeface="Calibri" panose="020F0502020204030204" pitchFamily="34" charset="0"/>
              </a:rPr>
              <a:t>    a. Website Design/Maintenance </a:t>
            </a:r>
          </a:p>
          <a:p>
            <a:pPr marL="0" marR="0" indent="0">
              <a:lnSpc>
                <a:spcPct val="120000"/>
              </a:lnSpc>
              <a:spcBef>
                <a:spcPts val="0"/>
              </a:spcBef>
              <a:spcAft>
                <a:spcPts val="0"/>
              </a:spcAft>
              <a:buNone/>
            </a:pPr>
            <a:r>
              <a:rPr lang="en-US" sz="1900" i="1" dirty="0">
                <a:ea typeface="Calibri" panose="020F0502020204030204" pitchFamily="34" charset="0"/>
              </a:rPr>
              <a:t>    b. Member recruitment/engagement</a:t>
            </a:r>
          </a:p>
          <a:p>
            <a:pPr marL="0" marR="0" indent="0">
              <a:lnSpc>
                <a:spcPct val="120000"/>
              </a:lnSpc>
              <a:spcBef>
                <a:spcPts val="0"/>
              </a:spcBef>
              <a:spcAft>
                <a:spcPts val="0"/>
              </a:spcAft>
              <a:buNone/>
            </a:pPr>
            <a:r>
              <a:rPr lang="en-US" sz="1900" i="1" dirty="0">
                <a:ea typeface="Calibri" panose="020F0502020204030204" pitchFamily="34" charset="0"/>
              </a:rPr>
              <a:t>    c. Education</a:t>
            </a:r>
          </a:p>
          <a:p>
            <a:pPr marL="0" marR="0" indent="0">
              <a:lnSpc>
                <a:spcPct val="120000"/>
              </a:lnSpc>
              <a:spcBef>
                <a:spcPts val="0"/>
              </a:spcBef>
              <a:spcAft>
                <a:spcPts val="0"/>
              </a:spcAft>
              <a:buNone/>
            </a:pPr>
            <a:r>
              <a:rPr lang="en-US" sz="1900" i="1" dirty="0">
                <a:ea typeface="Calibri" panose="020F0502020204030204" pitchFamily="34" charset="0"/>
              </a:rPr>
              <a:t>    d. Procuring corporate sponsorship</a:t>
            </a:r>
          </a:p>
          <a:p>
            <a:pPr marL="0" marR="0" indent="0">
              <a:lnSpc>
                <a:spcPct val="120000"/>
              </a:lnSpc>
              <a:spcBef>
                <a:spcPts val="0"/>
              </a:spcBef>
              <a:spcAft>
                <a:spcPts val="0"/>
              </a:spcAft>
              <a:buNone/>
            </a:pPr>
            <a:r>
              <a:rPr lang="en-US" sz="1900" i="1" dirty="0">
                <a:ea typeface="Calibri" panose="020F0502020204030204" pitchFamily="34" charset="0"/>
              </a:rPr>
              <a:t>    e. Staffing</a:t>
            </a:r>
          </a:p>
          <a:p>
            <a:pPr marL="0" marR="0" indent="0">
              <a:lnSpc>
                <a:spcPct val="120000"/>
              </a:lnSpc>
              <a:spcBef>
                <a:spcPts val="0"/>
              </a:spcBef>
              <a:spcAft>
                <a:spcPts val="0"/>
              </a:spcAft>
              <a:buNone/>
            </a:pPr>
            <a:r>
              <a:rPr lang="en-US" sz="1900" i="1" dirty="0">
                <a:ea typeface="Calibri" panose="020F0502020204030204" pitchFamily="34" charset="0"/>
              </a:rPr>
              <a:t>    f. Organizational Membership</a:t>
            </a:r>
          </a:p>
          <a:p>
            <a:pPr marL="0" marR="0" indent="0">
              <a:lnSpc>
                <a:spcPct val="120000"/>
              </a:lnSpc>
              <a:spcBef>
                <a:spcPts val="0"/>
              </a:spcBef>
              <a:spcAft>
                <a:spcPts val="0"/>
              </a:spcAft>
              <a:buNone/>
            </a:pPr>
            <a:endParaRPr lang="en-US" sz="3300" dirty="0">
              <a:effectLst/>
              <a:ea typeface="Calibri" panose="020F0502020204030204" pitchFamily="34" charset="0"/>
            </a:endParaRPr>
          </a:p>
          <a:p>
            <a:endParaRPr lang="en-US" dirty="0"/>
          </a:p>
        </p:txBody>
      </p:sp>
      <p:sp>
        <p:nvSpPr>
          <p:cNvPr id="4" name="Content Placeholder 2">
            <a:extLst>
              <a:ext uri="{FF2B5EF4-FFF2-40B4-BE49-F238E27FC236}">
                <a16:creationId xmlns:a16="http://schemas.microsoft.com/office/drawing/2014/main" id="{7A53EE81-AA6B-8B45-99E1-C81C0E632D43}"/>
              </a:ext>
            </a:extLst>
          </p:cNvPr>
          <p:cNvSpPr txBox="1">
            <a:spLocks/>
          </p:cNvSpPr>
          <p:nvPr/>
        </p:nvSpPr>
        <p:spPr>
          <a:xfrm>
            <a:off x="6180437" y="1826569"/>
            <a:ext cx="5780903" cy="4169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900" i="1" dirty="0">
                <a:ea typeface="Calibri" panose="020F0502020204030204" pitchFamily="34" charset="0"/>
              </a:rPr>
              <a:t>3. Connection to the AAO-HNS Board of Governors</a:t>
            </a:r>
          </a:p>
          <a:p>
            <a:pPr marL="0" indent="0">
              <a:lnSpc>
                <a:spcPct val="120000"/>
              </a:lnSpc>
              <a:spcBef>
                <a:spcPts val="0"/>
              </a:spcBef>
              <a:buNone/>
            </a:pPr>
            <a:r>
              <a:rPr lang="en-US" sz="1900" i="1" dirty="0">
                <a:ea typeface="Calibri" panose="020F0502020204030204" pitchFamily="34" charset="0"/>
              </a:rPr>
              <a:t>     a. AAO-HNS BOG Bylaws</a:t>
            </a:r>
          </a:p>
          <a:p>
            <a:pPr marL="0" indent="0">
              <a:lnSpc>
                <a:spcPct val="120000"/>
              </a:lnSpc>
              <a:spcBef>
                <a:spcPts val="0"/>
              </a:spcBef>
              <a:buNone/>
            </a:pPr>
            <a:r>
              <a:rPr lang="en-US" sz="1900" i="1" dirty="0">
                <a:ea typeface="Calibri" panose="020F0502020204030204" pitchFamily="34" charset="0"/>
              </a:rPr>
              <a:t>     b. Minimum requirements </a:t>
            </a:r>
          </a:p>
          <a:p>
            <a:pPr marL="0" indent="0">
              <a:lnSpc>
                <a:spcPct val="120000"/>
              </a:lnSpc>
              <a:spcBef>
                <a:spcPts val="0"/>
              </a:spcBef>
              <a:buNone/>
            </a:pPr>
            <a:r>
              <a:rPr lang="en-US" sz="1900" i="1" dirty="0">
                <a:ea typeface="Calibri" panose="020F0502020204030204" pitchFamily="34" charset="0"/>
              </a:rPr>
              <a:t>     c. Structural format for integration into BOG</a:t>
            </a:r>
          </a:p>
          <a:p>
            <a:pPr marL="0" indent="0">
              <a:lnSpc>
                <a:spcPct val="120000"/>
              </a:lnSpc>
              <a:spcBef>
                <a:spcPts val="0"/>
              </a:spcBef>
              <a:buNone/>
            </a:pPr>
            <a:r>
              <a:rPr lang="en-US" sz="1900" i="1" dirty="0">
                <a:ea typeface="Calibri" panose="020F0502020204030204" pitchFamily="34" charset="0"/>
              </a:rPr>
              <a:t>4. Other Online Resources/Thoughts</a:t>
            </a:r>
          </a:p>
          <a:p>
            <a:pPr marL="0" indent="0">
              <a:lnSpc>
                <a:spcPct val="120000"/>
              </a:lnSpc>
              <a:spcBef>
                <a:spcPts val="0"/>
              </a:spcBef>
              <a:buFont typeface="Arial" panose="020B0604020202020204" pitchFamily="34" charset="0"/>
              <a:buNone/>
            </a:pPr>
            <a:r>
              <a:rPr lang="en-US" sz="1900" i="1" dirty="0">
                <a:ea typeface="Calibri" panose="020F0502020204030204" pitchFamily="34" charset="0"/>
              </a:rPr>
              <a:t>    </a:t>
            </a:r>
            <a:endParaRPr lang="en-US" sz="3300" dirty="0">
              <a:ea typeface="Calibri" panose="020F0502020204030204" pitchFamily="34" charset="0"/>
            </a:endParaRPr>
          </a:p>
          <a:p>
            <a:endParaRPr lang="en-US" dirty="0"/>
          </a:p>
        </p:txBody>
      </p:sp>
    </p:spTree>
    <p:extLst>
      <p:ext uri="{BB962C8B-B14F-4D97-AF65-F5344CB8AC3E}">
        <p14:creationId xmlns:p14="http://schemas.microsoft.com/office/powerpoint/2010/main" val="209254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00B0C-D0E4-BC46-B470-95856A63C3D3}"/>
              </a:ext>
            </a:extLst>
          </p:cNvPr>
          <p:cNvSpPr>
            <a:spLocks noGrp="1"/>
          </p:cNvSpPr>
          <p:nvPr>
            <p:ph type="body" idx="1"/>
          </p:nvPr>
        </p:nvSpPr>
        <p:spPr>
          <a:xfrm>
            <a:off x="838200" y="3429000"/>
            <a:ext cx="10515600" cy="558183"/>
          </a:xfrm>
        </p:spPr>
        <p:txBody>
          <a:bodyPr/>
          <a:lstStyle/>
          <a:p>
            <a:r>
              <a:rPr lang="en-US" dirty="0"/>
              <a:t>Section 1: Society Administration</a:t>
            </a:r>
          </a:p>
        </p:txBody>
      </p:sp>
      <p:sp>
        <p:nvSpPr>
          <p:cNvPr id="3" name="Text Placeholder 2">
            <a:extLst>
              <a:ext uri="{FF2B5EF4-FFF2-40B4-BE49-F238E27FC236}">
                <a16:creationId xmlns:a16="http://schemas.microsoft.com/office/drawing/2014/main" id="{201502A2-2640-214B-B46E-8DDAB57E76BB}"/>
              </a:ext>
            </a:extLst>
          </p:cNvPr>
          <p:cNvSpPr>
            <a:spLocks noGrp="1"/>
          </p:cNvSpPr>
          <p:nvPr>
            <p:ph type="body" idx="10"/>
          </p:nvPr>
        </p:nvSpPr>
        <p:spPr>
          <a:xfrm>
            <a:off x="838200" y="4029792"/>
            <a:ext cx="10515600" cy="558183"/>
          </a:xfrm>
        </p:spPr>
        <p:txBody>
          <a:bodyPr>
            <a:noAutofit/>
          </a:bodyPr>
          <a:lstStyle/>
          <a:p>
            <a:r>
              <a:rPr lang="en-US" sz="4000" i="0" dirty="0"/>
              <a:t>Initial Setup</a:t>
            </a:r>
          </a:p>
        </p:txBody>
      </p:sp>
    </p:spTree>
    <p:extLst>
      <p:ext uri="{BB962C8B-B14F-4D97-AF65-F5344CB8AC3E}">
        <p14:creationId xmlns:p14="http://schemas.microsoft.com/office/powerpoint/2010/main" val="221572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normAutofit/>
          </a:bodyPr>
          <a:lstStyle/>
          <a:p>
            <a:r>
              <a:rPr lang="en-US" sz="4000" b="0" dirty="0"/>
              <a:t>Initial </a:t>
            </a:r>
            <a:r>
              <a:rPr lang="en-US" sz="4000" b="0" dirty="0" err="1"/>
              <a:t>Setup:Structure</a:t>
            </a:r>
            <a:endParaRPr lang="en-US" sz="4000" b="0" dirty="0"/>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normAutofit lnSpcReduction="10000"/>
          </a:bodyPr>
          <a:lstStyle/>
          <a:p>
            <a:pPr marL="0" marR="0" indent="0">
              <a:lnSpc>
                <a:spcPct val="120000"/>
              </a:lnSpc>
              <a:spcBef>
                <a:spcPts val="0"/>
              </a:spcBef>
              <a:spcAft>
                <a:spcPts val="0"/>
              </a:spcAft>
              <a:buNone/>
            </a:pPr>
            <a:r>
              <a:rPr lang="en-US" sz="1800" b="1" dirty="0">
                <a:ea typeface="Calibri" panose="020F0502020204030204" pitchFamily="34" charset="0"/>
              </a:rPr>
              <a:t>Structure:</a:t>
            </a:r>
          </a:p>
          <a:p>
            <a:pPr marL="0" marR="0" indent="0">
              <a:lnSpc>
                <a:spcPct val="120000"/>
              </a:lnSpc>
              <a:spcBef>
                <a:spcPts val="0"/>
              </a:spcBef>
              <a:spcAft>
                <a:spcPts val="0"/>
              </a:spcAft>
              <a:buNone/>
            </a:pPr>
            <a:r>
              <a:rPr lang="en-US" sz="1600" dirty="0">
                <a:effectLst/>
                <a:ea typeface="Calibri" panose="020F0502020204030204" pitchFamily="34" charset="0"/>
              </a:rPr>
              <a:t>	</a:t>
            </a:r>
            <a:r>
              <a:rPr lang="en-US" sz="1600" u="sng" dirty="0">
                <a:effectLst/>
                <a:ea typeface="Calibri" panose="020F0502020204030204" pitchFamily="34" charset="0"/>
              </a:rPr>
              <a:t>Membership:</a:t>
            </a:r>
            <a:r>
              <a:rPr lang="en-US" sz="1600" dirty="0">
                <a:effectLst/>
                <a:ea typeface="Calibri" panose="020F0502020204030204" pitchFamily="34" charset="0"/>
              </a:rPr>
              <a:t>  </a:t>
            </a:r>
          </a:p>
          <a:p>
            <a:pPr marL="0" indent="0">
              <a:lnSpc>
                <a:spcPct val="120000"/>
              </a:lnSpc>
              <a:spcBef>
                <a:spcPts val="0"/>
              </a:spcBef>
              <a:buNone/>
            </a:pPr>
            <a:r>
              <a:rPr lang="en-US" sz="1600" dirty="0">
                <a:effectLst/>
                <a:ea typeface="Calibri" panose="020F0502020204030204" pitchFamily="34" charset="0"/>
              </a:rPr>
              <a:t>	Determine who is eligible for membership:</a:t>
            </a:r>
          </a:p>
          <a:p>
            <a:pPr marL="0" indent="0">
              <a:lnSpc>
                <a:spcPct val="120000"/>
              </a:lnSpc>
              <a:spcBef>
                <a:spcPts val="0"/>
              </a:spcBef>
              <a:buNone/>
            </a:pPr>
            <a:r>
              <a:rPr lang="en-US" sz="1600" dirty="0">
                <a:effectLst/>
                <a:ea typeface="Calibri" panose="020F0502020204030204" pitchFamily="34" charset="0"/>
              </a:rPr>
              <a:t>	</a:t>
            </a:r>
            <a:r>
              <a:rPr lang="en-US" sz="1600" dirty="0">
                <a:ea typeface="Calibri" panose="020F0502020204030204" pitchFamily="34" charset="0"/>
              </a:rPr>
              <a:t>	O</a:t>
            </a:r>
            <a:r>
              <a:rPr lang="en-US" sz="1600" dirty="0">
                <a:effectLst/>
                <a:ea typeface="Calibri" panose="020F0502020204030204" pitchFamily="34" charset="0"/>
              </a:rPr>
              <a:t>tolaryngologists, advanced practice providers, trainees, ancillary providers</a:t>
            </a:r>
            <a:r>
              <a:rPr lang="en-US" sz="1600" dirty="0">
                <a:ea typeface="Calibri" panose="020F0502020204030204" pitchFamily="34" charset="0"/>
              </a:rPr>
              <a:t>	</a:t>
            </a:r>
          </a:p>
          <a:p>
            <a:pPr marL="0" indent="0">
              <a:lnSpc>
                <a:spcPct val="120000"/>
              </a:lnSpc>
              <a:spcBef>
                <a:spcPts val="0"/>
              </a:spcBef>
              <a:buNone/>
            </a:pPr>
            <a:endParaRPr lang="en-US" sz="1600" dirty="0">
              <a:ea typeface="Calibri" panose="020F0502020204030204" pitchFamily="34" charset="0"/>
            </a:endParaRPr>
          </a:p>
          <a:p>
            <a:pPr marL="0" indent="0">
              <a:lnSpc>
                <a:spcPct val="120000"/>
              </a:lnSpc>
              <a:spcBef>
                <a:spcPts val="0"/>
              </a:spcBef>
              <a:buNone/>
            </a:pPr>
            <a:r>
              <a:rPr lang="en-US" sz="1600" dirty="0">
                <a:ea typeface="Calibri" panose="020F0502020204030204" pitchFamily="34" charset="0"/>
              </a:rPr>
              <a:t>	</a:t>
            </a:r>
            <a:r>
              <a:rPr lang="en-US" sz="1600" u="sng" dirty="0">
                <a:ea typeface="Calibri" panose="020F0502020204030204" pitchFamily="34" charset="0"/>
              </a:rPr>
              <a:t>Administrator designation:</a:t>
            </a:r>
            <a:br>
              <a:rPr lang="en-US" sz="1600" u="sng" dirty="0">
                <a:ea typeface="Calibri" panose="020F0502020204030204" pitchFamily="34" charset="0"/>
              </a:rPr>
            </a:br>
            <a:r>
              <a:rPr lang="en-US" sz="1600" dirty="0">
                <a:ea typeface="Calibri" panose="020F0502020204030204" pitchFamily="34" charset="0"/>
              </a:rPr>
              <a:t>	Determine core group: manage contact lists, society structure, finances and communication to BOG.</a:t>
            </a: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a:t>
            </a: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a:t>
            </a:r>
            <a:r>
              <a:rPr lang="en-US" sz="1600" u="sng" dirty="0">
                <a:solidFill>
                  <a:srgbClr val="868C8C"/>
                </a:solidFill>
                <a:ea typeface="Calibri" panose="020F0502020204030204" pitchFamily="34" charset="0"/>
              </a:rPr>
              <a:t>Leadership structure:  </a:t>
            </a: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Determine officers:</a:t>
            </a: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President, Secretary-Treasurer, Program Chair, Member-at-Large, BOG Governor and 			Alternate Governor(s) </a:t>
            </a: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Determine nomination and election process</a:t>
            </a: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Determine Standing Committees:</a:t>
            </a:r>
          </a:p>
          <a:p>
            <a:pPr marL="0" lvl="0" indent="0">
              <a:lnSpc>
                <a:spcPct val="120000"/>
              </a:lnSpc>
              <a:spcBef>
                <a:spcPts val="0"/>
              </a:spcBef>
              <a:buClr>
                <a:srgbClr val="BF301A"/>
              </a:buClr>
              <a:buNone/>
            </a:pPr>
            <a:r>
              <a:rPr lang="en-US" sz="1600" dirty="0">
                <a:solidFill>
                  <a:srgbClr val="868C8C"/>
                </a:solidFill>
                <a:ea typeface="Calibri" panose="020F0502020204030204" pitchFamily="34" charset="0"/>
              </a:rPr>
              <a:t>		By-laws, Membership, Annual Meeting Program</a:t>
            </a:r>
            <a:endParaRPr lang="en-US" dirty="0">
              <a:effectLst/>
              <a:ea typeface="Calibri" panose="020F0502020204030204" pitchFamily="34" charset="0"/>
            </a:endParaRPr>
          </a:p>
          <a:p>
            <a:endParaRPr lang="en-US" sz="2000" dirty="0"/>
          </a:p>
        </p:txBody>
      </p:sp>
    </p:spTree>
    <p:extLst>
      <p:ext uri="{BB962C8B-B14F-4D97-AF65-F5344CB8AC3E}">
        <p14:creationId xmlns:p14="http://schemas.microsoft.com/office/powerpoint/2010/main" val="3791863366"/>
      </p:ext>
    </p:extLst>
  </p:cSld>
  <p:clrMapOvr>
    <a:masterClrMapping/>
  </p:clrMapOvr>
</p:sld>
</file>

<file path=ppt/theme/theme1.xml><?xml version="1.0" encoding="utf-8"?>
<a:theme xmlns:a="http://schemas.openxmlformats.org/drawingml/2006/main" name="ACADEMY: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AB8E80CC-DED5-40D2-B83B-2EE594E9C39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5476BA20-C729-4ABF-8C37-024768EECE10}"/>
    </a:ext>
  </a:extLst>
</a:theme>
</file>

<file path=ppt/theme/theme3.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088DE44-86FA-4396-9F70-22010D42262B}"/>
    </a:ext>
  </a:extLst>
</a:theme>
</file>

<file path=ppt/theme/theme4.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61CC243E-97C7-4A3D-A6E2-A66D5C435D33}"/>
    </a:ext>
  </a:extLst>
</a:theme>
</file>

<file path=ppt/theme/theme5.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A706882A-4A51-45F5-B35A-2B4390F5AD9B}"/>
    </a:ext>
  </a:extLst>
</a:theme>
</file>

<file path=ppt/theme/theme6.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B7EC23CD-5CD1-4B5A-8607-DFB209AB6282}"/>
    </a:ext>
  </a:extLst>
</a:theme>
</file>

<file path=ppt/theme/theme7.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9E99EA59-BF7C-43C6-A083-85544045E096}"/>
    </a:ext>
  </a:extLst>
</a:theme>
</file>

<file path=ppt/theme/theme8.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2F556E3-244A-4D43-A3CB-3616057093B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BOG Society Management Toolkit - 081420</Template>
  <TotalTime>1736</TotalTime>
  <Words>3893</Words>
  <Application>Microsoft Office PowerPoint</Application>
  <PresentationFormat>Widescreen</PresentationFormat>
  <Paragraphs>430</Paragraphs>
  <Slides>63</Slides>
  <Notes>1</Notes>
  <HiddenSlides>0</HiddenSlides>
  <MMClips>1</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63</vt:i4>
      </vt:variant>
    </vt:vector>
  </HeadingPairs>
  <TitlesOfParts>
    <vt:vector size="75" baseType="lpstr">
      <vt:lpstr>Arial</vt:lpstr>
      <vt:lpstr>Calibri</vt:lpstr>
      <vt:lpstr>Cambria</vt:lpstr>
      <vt:lpstr>Whitney SSm A</vt:lpstr>
      <vt:lpstr>ACADEMY: Large Swirl</vt:lpstr>
      <vt:lpstr>ACADEMY: Left Bar</vt:lpstr>
      <vt:lpstr>ACADEMY: Top Bar</vt:lpstr>
      <vt:lpstr>ACADEMY: Simple</vt:lpstr>
      <vt:lpstr>FOUNDATION: Large Swirl</vt:lpstr>
      <vt:lpstr>FOUNDATION: Left Bar</vt:lpstr>
      <vt:lpstr>FOUNDATION: Top Bar</vt:lpstr>
      <vt:lpstr>FOUNDATION: Simple</vt:lpstr>
      <vt:lpstr>State and Local OTO Society Management Tool Kit</vt:lpstr>
      <vt:lpstr>Acknowledgements</vt:lpstr>
      <vt:lpstr>About the BOG’s Governance and Society Engagement Committee</vt:lpstr>
      <vt:lpstr>Toolkit</vt:lpstr>
      <vt:lpstr>Table of Contents</vt:lpstr>
      <vt:lpstr>Outline</vt:lpstr>
      <vt:lpstr>Society Administration</vt:lpstr>
      <vt:lpstr>PowerPoint Presentation</vt:lpstr>
      <vt:lpstr>Initial Setup:Structure</vt:lpstr>
      <vt:lpstr>Initial Setup:Structure</vt:lpstr>
      <vt:lpstr>Initial Set-up - Finances</vt:lpstr>
      <vt:lpstr>Initial Set-up - Finances</vt:lpstr>
      <vt:lpstr>PowerPoint Presentation</vt:lpstr>
      <vt:lpstr>Expansion- Website Design/Maintenance</vt:lpstr>
      <vt:lpstr>Expansion- Member Recruitment/Engagement</vt:lpstr>
      <vt:lpstr>Expansion- Education/CME</vt:lpstr>
      <vt:lpstr>Expansion- Corporate Sponsorship</vt:lpstr>
      <vt:lpstr>Expansion- Staffing/Organizational membership</vt:lpstr>
      <vt:lpstr>PowerPoint Presentation</vt:lpstr>
      <vt:lpstr>Liaison with AAO-HNS BOG</vt:lpstr>
      <vt:lpstr>Liaison with AAO-HNS BOG</vt:lpstr>
      <vt:lpstr>PowerPoint Presentation</vt:lpstr>
      <vt:lpstr>Other resources</vt:lpstr>
      <vt:lpstr>Other resources</vt:lpstr>
      <vt:lpstr>Other resources</vt:lpstr>
      <vt:lpstr>Other resources</vt:lpstr>
      <vt:lpstr>PowerPoint Presentation</vt:lpstr>
      <vt:lpstr>Legislative Affairs</vt:lpstr>
      <vt:lpstr>Legislative Affairs and Government Relations:  Introduction</vt:lpstr>
      <vt:lpstr>Legislative Affairs and Government Relations:  Terms and Definitions</vt:lpstr>
      <vt:lpstr>Legislative Affairs and Government Relations:  Terms and Definitions</vt:lpstr>
      <vt:lpstr>Legislative Affairs and Government Relations:  Before You Go Any Farther…</vt:lpstr>
      <vt:lpstr>Legislative Affairs and Government Relations</vt:lpstr>
      <vt:lpstr>PowerPoint Presentation</vt:lpstr>
      <vt:lpstr>Get Started</vt:lpstr>
      <vt:lpstr>Get Started</vt:lpstr>
      <vt:lpstr>Legislative Affairs and Government Relations</vt:lpstr>
      <vt:lpstr>PowerPoint Presentation</vt:lpstr>
      <vt:lpstr>Get Involved</vt:lpstr>
      <vt:lpstr>Get Involved</vt:lpstr>
      <vt:lpstr>Legislative Affairs and Government Relations</vt:lpstr>
      <vt:lpstr>PowerPoint Presentation</vt:lpstr>
      <vt:lpstr>Become a Trusted Source of Information</vt:lpstr>
      <vt:lpstr>Legislative Affairs and Government Relations</vt:lpstr>
      <vt:lpstr>PowerPoint Presentation</vt:lpstr>
      <vt:lpstr>Education/CME programming</vt:lpstr>
      <vt:lpstr>PowerPoint Presentation</vt:lpstr>
      <vt:lpstr>Continuing Medical Education (CME)</vt:lpstr>
      <vt:lpstr>Relevant Non-CME Education</vt:lpstr>
      <vt:lpstr>PowerPoint Presentation</vt:lpstr>
      <vt:lpstr>Educational Formats</vt:lpstr>
      <vt:lpstr>Annual Meeting Planning</vt:lpstr>
      <vt:lpstr>PowerPoint Presentation</vt:lpstr>
      <vt:lpstr>Venues for Education</vt:lpstr>
      <vt:lpstr>PowerPoint Presentation</vt:lpstr>
      <vt:lpstr>Resident &amp; Medical Student Engagement</vt:lpstr>
      <vt:lpstr>PowerPoint Presentation</vt:lpstr>
      <vt:lpstr>Society Management and Administration: FAQs</vt:lpstr>
      <vt:lpstr>Society Management and Administration: FAQs continued</vt:lpstr>
      <vt:lpstr>Society Management and Administration: Appendices</vt:lpstr>
      <vt:lpstr>Continuing Medical Education (CME)</vt:lpstr>
      <vt:lpstr>Continuing Medical Education (CME)</vt:lpstr>
      <vt:lpstr>Sample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Management Tool Kit</dc:title>
  <dc:creator>Lagana, Brian</dc:creator>
  <cp:lastModifiedBy>Stefaniak, Thomas</cp:lastModifiedBy>
  <cp:revision>110</cp:revision>
  <dcterms:created xsi:type="dcterms:W3CDTF">2020-08-14T16:46:14Z</dcterms:created>
  <dcterms:modified xsi:type="dcterms:W3CDTF">2021-06-14T18:10:49Z</dcterms:modified>
</cp:coreProperties>
</file>