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6" r:id="rId1"/>
  </p:sldMasterIdLst>
  <p:notesMasterIdLst>
    <p:notesMasterId r:id="rId4"/>
  </p:notesMasterIdLst>
  <p:sldIdLst>
    <p:sldId id="275" r:id="rId2"/>
    <p:sldId id="27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5507C"/>
    <a:srgbClr val="8CB948"/>
    <a:srgbClr val="0096A2"/>
    <a:srgbClr val="D39229"/>
    <a:srgbClr val="BF311A"/>
    <a:srgbClr val="731C13"/>
    <a:srgbClr val="FFFFFF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57" autoAdjust="0"/>
    <p:restoredTop sz="94824"/>
  </p:normalViewPr>
  <p:slideViewPr>
    <p:cSldViewPr snapToGrid="0" snapToObjects="1">
      <p:cViewPr>
        <p:scale>
          <a:sx n="74" d="100"/>
          <a:sy n="74" d="100"/>
        </p:scale>
        <p:origin x="60" y="-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B2E0C-319F-1E4C-945D-CDCBB3F850B5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812BF-CE1D-334C-B28F-3037D19D8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5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pening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58F26EC-1A6E-7749-8C8E-F953B556A668}"/>
              </a:ext>
            </a:extLst>
          </p:cNvPr>
          <p:cNvCxnSpPr>
            <a:cxnSpLocks/>
          </p:cNvCxnSpPr>
          <p:nvPr userDrawn="1"/>
        </p:nvCxnSpPr>
        <p:spPr>
          <a:xfrm>
            <a:off x="-12231" y="803637"/>
            <a:ext cx="4242816" cy="0"/>
          </a:xfrm>
          <a:prstGeom prst="line">
            <a:avLst/>
          </a:prstGeom>
          <a:ln>
            <a:solidFill>
              <a:srgbClr val="8CB948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20D848-FC10-D546-AB5B-64131B71169E}"/>
              </a:ext>
            </a:extLst>
          </p:cNvPr>
          <p:cNvCxnSpPr>
            <a:cxnSpLocks/>
          </p:cNvCxnSpPr>
          <p:nvPr userDrawn="1"/>
        </p:nvCxnSpPr>
        <p:spPr>
          <a:xfrm>
            <a:off x="-12231" y="895242"/>
            <a:ext cx="4242816" cy="0"/>
          </a:xfrm>
          <a:prstGeom prst="line">
            <a:avLst/>
          </a:prstGeom>
          <a:ln>
            <a:solidFill>
              <a:srgbClr val="0096A2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8457296-4821-FD4D-B683-7CB9B8C59648}"/>
              </a:ext>
            </a:extLst>
          </p:cNvPr>
          <p:cNvCxnSpPr>
            <a:cxnSpLocks/>
          </p:cNvCxnSpPr>
          <p:nvPr userDrawn="1"/>
        </p:nvCxnSpPr>
        <p:spPr>
          <a:xfrm>
            <a:off x="-12231" y="986847"/>
            <a:ext cx="4242816" cy="0"/>
          </a:xfrm>
          <a:prstGeom prst="line">
            <a:avLst/>
          </a:prstGeom>
          <a:ln>
            <a:solidFill>
              <a:srgbClr val="65507C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03256E-332E-E245-A360-FC8AB0679355}"/>
              </a:ext>
            </a:extLst>
          </p:cNvPr>
          <p:cNvCxnSpPr>
            <a:cxnSpLocks/>
          </p:cNvCxnSpPr>
          <p:nvPr userDrawn="1"/>
        </p:nvCxnSpPr>
        <p:spPr>
          <a:xfrm>
            <a:off x="7947025" y="803637"/>
            <a:ext cx="4242816" cy="0"/>
          </a:xfrm>
          <a:prstGeom prst="line">
            <a:avLst/>
          </a:prstGeom>
          <a:ln>
            <a:solidFill>
              <a:srgbClr val="8CB948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79B4D01-AF96-F841-A9DB-D4A2FB06DA7B}"/>
              </a:ext>
            </a:extLst>
          </p:cNvPr>
          <p:cNvCxnSpPr>
            <a:cxnSpLocks/>
          </p:cNvCxnSpPr>
          <p:nvPr userDrawn="1"/>
        </p:nvCxnSpPr>
        <p:spPr>
          <a:xfrm>
            <a:off x="7947025" y="895242"/>
            <a:ext cx="4242816" cy="0"/>
          </a:xfrm>
          <a:prstGeom prst="line">
            <a:avLst/>
          </a:prstGeom>
          <a:ln>
            <a:solidFill>
              <a:srgbClr val="0096A2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6B5B0F3-0FAC-674C-A85D-560B29C89A0C}"/>
              </a:ext>
            </a:extLst>
          </p:cNvPr>
          <p:cNvCxnSpPr>
            <a:cxnSpLocks/>
          </p:cNvCxnSpPr>
          <p:nvPr userDrawn="1"/>
        </p:nvCxnSpPr>
        <p:spPr>
          <a:xfrm>
            <a:off x="7947025" y="986847"/>
            <a:ext cx="4242816" cy="0"/>
          </a:xfrm>
          <a:prstGeom prst="line">
            <a:avLst/>
          </a:prstGeom>
          <a:ln>
            <a:solidFill>
              <a:srgbClr val="65507C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00200" y="2390956"/>
            <a:ext cx="8991600" cy="1645920"/>
          </a:xfrm>
          <a:prstGeom prst="rect">
            <a:avLst/>
          </a:prstGeom>
          <a:noFill/>
          <a:ln w="38100">
            <a:noFill/>
          </a:ln>
        </p:spPr>
        <p:txBody>
          <a:bodyPr lIns="274320" rIns="274320" anchor="ctr" anchorCtr="1">
            <a:normAutofit/>
          </a:bodyPr>
          <a:lstStyle>
            <a:lvl1pPr algn="ctr">
              <a:defRPr sz="3800" b="1">
                <a:solidFill>
                  <a:srgbClr val="BF31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456772"/>
            <a:ext cx="6801612" cy="123989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rgbClr val="D3922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riangle 12"/>
          <p:cNvSpPr/>
          <p:nvPr userDrawn="1"/>
        </p:nvSpPr>
        <p:spPr>
          <a:xfrm rot="20285599">
            <a:off x="11241066" y="-566192"/>
            <a:ext cx="2857500" cy="985838"/>
          </a:xfrm>
          <a:custGeom>
            <a:avLst/>
            <a:gdLst>
              <a:gd name="connsiteX0" fmla="*/ 0 w 1428750"/>
              <a:gd name="connsiteY0" fmla="*/ 885826 h 885826"/>
              <a:gd name="connsiteX1" fmla="*/ 714375 w 1428750"/>
              <a:gd name="connsiteY1" fmla="*/ 0 h 885826"/>
              <a:gd name="connsiteX2" fmla="*/ 1428750 w 1428750"/>
              <a:gd name="connsiteY2" fmla="*/ 885826 h 885826"/>
              <a:gd name="connsiteX3" fmla="*/ 0 w 1428750"/>
              <a:gd name="connsiteY3" fmla="*/ 885826 h 885826"/>
              <a:gd name="connsiteX0" fmla="*/ 0 w 2857500"/>
              <a:gd name="connsiteY0" fmla="*/ 985838 h 985838"/>
              <a:gd name="connsiteX1" fmla="*/ 2143125 w 2857500"/>
              <a:gd name="connsiteY1" fmla="*/ 0 h 985838"/>
              <a:gd name="connsiteX2" fmla="*/ 2857500 w 2857500"/>
              <a:gd name="connsiteY2" fmla="*/ 885826 h 985838"/>
              <a:gd name="connsiteX3" fmla="*/ 0 w 2857500"/>
              <a:gd name="connsiteY3" fmla="*/ 985838 h 98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7500" h="985838">
                <a:moveTo>
                  <a:pt x="0" y="985838"/>
                </a:moveTo>
                <a:lnTo>
                  <a:pt x="2143125" y="0"/>
                </a:lnTo>
                <a:lnTo>
                  <a:pt x="2857500" y="885826"/>
                </a:lnTo>
                <a:lnTo>
                  <a:pt x="0" y="985838"/>
                </a:lnTo>
                <a:close/>
              </a:path>
            </a:pathLst>
          </a:custGeom>
          <a:solidFill>
            <a:srgbClr val="FFFFFF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3745D9-F1C4-8143-AF7D-F7B1608B2F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41821" y="258499"/>
            <a:ext cx="3231477" cy="117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4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3777" y="3419756"/>
            <a:ext cx="8002572" cy="123989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D3922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06D1423F-8BF0-2A49-AD2A-74B736867C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73777" y="1243825"/>
            <a:ext cx="8002572" cy="2175931"/>
          </a:xfrm>
        </p:spPr>
        <p:txBody>
          <a:bodyPr>
            <a:normAutofit/>
          </a:bodyPr>
          <a:lstStyle>
            <a:lvl1pPr>
              <a:defRPr sz="3800" b="1">
                <a:solidFill>
                  <a:srgbClr val="BF31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58FF40-867D-A84C-B3CE-7AD0AE9756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500932" y="1124556"/>
            <a:ext cx="4449768" cy="36354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D4C604E1-5540-D344-AADD-9865F95E94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"/>
          </a:blip>
          <a:srcRect/>
          <a:stretch/>
        </p:blipFill>
        <p:spPr>
          <a:xfrm>
            <a:off x="7148223" y="1108341"/>
            <a:ext cx="6730841" cy="549905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4401D55-1519-A24D-AC0A-75BC07951D3B}"/>
              </a:ext>
            </a:extLst>
          </p:cNvPr>
          <p:cNvSpPr/>
          <p:nvPr userDrawn="1"/>
        </p:nvSpPr>
        <p:spPr>
          <a:xfrm>
            <a:off x="0" y="0"/>
            <a:ext cx="12192000" cy="850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27F5F44-0AA6-F94B-9783-B67A514CBB1A}"/>
              </a:ext>
            </a:extLst>
          </p:cNvPr>
          <p:cNvSpPr txBox="1">
            <a:spLocks/>
          </p:cNvSpPr>
          <p:nvPr userDrawn="1"/>
        </p:nvSpPr>
        <p:spPr>
          <a:xfrm>
            <a:off x="-1" y="838514"/>
            <a:ext cx="12192001" cy="352457"/>
          </a:xfrm>
          <a:prstGeom prst="rect">
            <a:avLst/>
          </a:prstGeom>
          <a:solidFill>
            <a:srgbClr val="D39229"/>
          </a:solidFill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 spc="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sz="20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A0F40A4-570F-C247-8A45-C1168DD674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12192000" cy="831502"/>
          </a:xfrm>
          <a:prstGeom prst="rect">
            <a:avLst/>
          </a:prstGeom>
          <a:noFill/>
          <a:ln w="38100">
            <a:noFill/>
          </a:ln>
        </p:spPr>
        <p:txBody>
          <a:bodyPr lIns="91440" rIns="91440" anchor="ctr" anchorCtr="0">
            <a:noAutofit/>
          </a:bodyPr>
          <a:lstStyle>
            <a:lvl1pPr algn="ctr">
              <a:defRPr sz="3200" b="1">
                <a:solidFill>
                  <a:srgbClr val="BF31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7CE81B19-FD0D-A046-8107-3A6FB1BD7C12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0" y="850626"/>
            <a:ext cx="12192000" cy="34034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58707F-5DB4-3E40-BBFF-BEC9D94CB8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1975215"/>
            <a:ext cx="10515600" cy="40958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38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58707F-5DB4-3E40-BBFF-BEC9D94CB8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1975215"/>
            <a:ext cx="10515600" cy="4095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930852E-603B-0E4D-865B-2D954A3DEE69}"/>
              </a:ext>
            </a:extLst>
          </p:cNvPr>
          <p:cNvSpPr txBox="1">
            <a:spLocks/>
          </p:cNvSpPr>
          <p:nvPr userDrawn="1"/>
        </p:nvSpPr>
        <p:spPr>
          <a:xfrm>
            <a:off x="-1" y="-125877"/>
            <a:ext cx="12192001" cy="1267116"/>
          </a:xfrm>
          <a:prstGeom prst="rect">
            <a:avLst/>
          </a:prstGeom>
          <a:solidFill>
            <a:srgbClr val="D39229"/>
          </a:solidFill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 spc="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sz="20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A05CB23-2B0E-3F4F-9AEE-28A160A0E57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76848"/>
            <a:ext cx="12192000" cy="461665"/>
          </a:xfrm>
          <a:prstGeom prst="rect">
            <a:avLst/>
          </a:prstGeom>
          <a:noFill/>
          <a:ln w="38100">
            <a:noFill/>
          </a:ln>
        </p:spPr>
        <p:txBody>
          <a:bodyPr lIns="274320" rIns="274320" anchor="ctr" anchorCtr="1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B19CD4D-8F7E-4748-B19B-3132267004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"/>
          </a:blip>
          <a:srcRect/>
          <a:stretch/>
        </p:blipFill>
        <p:spPr>
          <a:xfrm>
            <a:off x="7148223" y="1108341"/>
            <a:ext cx="6730841" cy="5499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09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15385"/>
            <a:ext cx="5015484" cy="70408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>
              <a:buNone/>
              <a:defRPr sz="1900" b="0" cap="all" spc="100" baseline="0">
                <a:solidFill>
                  <a:srgbClr val="D39229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745202"/>
            <a:ext cx="5015484" cy="25967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2745202"/>
            <a:ext cx="5015484" cy="25967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338315" y="1915385"/>
            <a:ext cx="5035251" cy="70408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>
              <a:buNone/>
              <a:defRPr sz="1900" b="0" cap="all" spc="100" baseline="0">
                <a:solidFill>
                  <a:srgbClr val="D39229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E17EA6A-B776-924A-AA1A-A40F7DF42D8D}"/>
              </a:ext>
            </a:extLst>
          </p:cNvPr>
          <p:cNvSpPr/>
          <p:nvPr userDrawn="1"/>
        </p:nvSpPr>
        <p:spPr>
          <a:xfrm>
            <a:off x="0" y="0"/>
            <a:ext cx="12192000" cy="850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5D55ABFD-E981-924C-87AF-FC629B138556}"/>
              </a:ext>
            </a:extLst>
          </p:cNvPr>
          <p:cNvSpPr txBox="1">
            <a:spLocks/>
          </p:cNvSpPr>
          <p:nvPr userDrawn="1"/>
        </p:nvSpPr>
        <p:spPr>
          <a:xfrm>
            <a:off x="-1" y="838514"/>
            <a:ext cx="12192001" cy="352457"/>
          </a:xfrm>
          <a:prstGeom prst="rect">
            <a:avLst/>
          </a:prstGeom>
          <a:solidFill>
            <a:srgbClr val="D39229"/>
          </a:solidFill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 spc="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sz="2000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15516E99-CF55-834C-A26B-52BAD6AA32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12192000" cy="831502"/>
          </a:xfrm>
          <a:prstGeom prst="rect">
            <a:avLst/>
          </a:prstGeom>
          <a:noFill/>
          <a:ln w="38100">
            <a:noFill/>
          </a:ln>
        </p:spPr>
        <p:txBody>
          <a:bodyPr lIns="91440" rIns="91440" anchor="ctr" anchorCtr="0">
            <a:noAutofit/>
          </a:bodyPr>
          <a:lstStyle>
            <a:lvl1pPr algn="ctr">
              <a:defRPr sz="3200" b="1">
                <a:solidFill>
                  <a:srgbClr val="BF31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9AFD270-F057-1649-B8E9-AA6BD3C3EA61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0" y="850626"/>
            <a:ext cx="12192000" cy="34034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B27F05A-1CD5-1A4A-A7C0-8EDD4CD8AE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"/>
          </a:blip>
          <a:srcRect/>
          <a:stretch/>
        </p:blipFill>
        <p:spPr>
          <a:xfrm>
            <a:off x="7148223" y="1108341"/>
            <a:ext cx="6730841" cy="54990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 userDrawn="1"/>
        </p:nvSpPr>
        <p:spPr>
          <a:xfrm>
            <a:off x="-1" y="-125877"/>
            <a:ext cx="12192001" cy="1267116"/>
          </a:xfrm>
          <a:prstGeom prst="rect">
            <a:avLst/>
          </a:prstGeom>
          <a:solidFill>
            <a:srgbClr val="D39229"/>
          </a:solidFill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 spc="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sz="2000" dirty="0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0" y="276848"/>
            <a:ext cx="12192000" cy="461665"/>
          </a:xfrm>
          <a:prstGeom prst="rect">
            <a:avLst/>
          </a:prstGeom>
          <a:noFill/>
          <a:ln w="38100">
            <a:noFill/>
          </a:ln>
        </p:spPr>
        <p:txBody>
          <a:bodyPr lIns="274320" rIns="274320" anchor="ctr" anchorCtr="1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3E8C4A2D-90F5-4D4D-9B86-1B662A9E7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15385"/>
            <a:ext cx="5015484" cy="70408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>
              <a:buNone/>
              <a:defRPr sz="1900" b="0" cap="all" spc="100" baseline="0">
                <a:solidFill>
                  <a:srgbClr val="65507C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8EBAF3DC-700B-7444-B280-17E40BF2F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745202"/>
            <a:ext cx="5015484" cy="25967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EFC24747-7C8A-A742-8945-826B5CA8F2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2745202"/>
            <a:ext cx="5015484" cy="25967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63C3C483-B91E-5A47-B8C1-17889AD205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38315" y="1915385"/>
            <a:ext cx="5035251" cy="704087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l">
              <a:buNone/>
              <a:defRPr sz="1900" b="0" cap="all" spc="100" baseline="0">
                <a:solidFill>
                  <a:schemeClr val="accent6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26450B-6FDD-D143-9DC1-0639577B68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"/>
          </a:blip>
          <a:srcRect/>
          <a:stretch/>
        </p:blipFill>
        <p:spPr>
          <a:xfrm>
            <a:off x="7148223" y="1108341"/>
            <a:ext cx="6730841" cy="5499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30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49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75215"/>
            <a:ext cx="10515600" cy="40958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43E97A0-078F-6243-989E-60557D8B6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2F394BE-E6A5-EF47-A8C3-8E7BD3ECF2DF}"/>
              </a:ext>
            </a:extLst>
          </p:cNvPr>
          <p:cNvSpPr/>
          <p:nvPr userDrawn="1"/>
        </p:nvSpPr>
        <p:spPr>
          <a:xfrm>
            <a:off x="-55841" y="6250954"/>
            <a:ext cx="12303682" cy="669993"/>
          </a:xfrm>
          <a:prstGeom prst="rect">
            <a:avLst/>
          </a:prstGeom>
          <a:solidFill>
            <a:srgbClr val="BF31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9CCF0C-5ABE-984C-A793-71CF0A16D509}"/>
              </a:ext>
            </a:extLst>
          </p:cNvPr>
          <p:cNvSpPr txBox="1"/>
          <p:nvPr userDrawn="1"/>
        </p:nvSpPr>
        <p:spPr>
          <a:xfrm>
            <a:off x="1046922" y="6250954"/>
            <a:ext cx="10515600" cy="548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b="1" dirty="0">
                <a:solidFill>
                  <a:schemeClr val="bg1"/>
                </a:solidFill>
              </a:rPr>
              <a:t>AAO-HNSF 2021 ANNUAL MEETING &amp; OTO EXPERIENCE</a:t>
            </a: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</a:rPr>
              <a:t>LOS ANGELAS, CA   |   OCTOBER 3-6   |   #OTOMTG21   |   WE ARE ONE</a:t>
            </a:r>
          </a:p>
        </p:txBody>
      </p:sp>
    </p:spTree>
    <p:extLst>
      <p:ext uri="{BB962C8B-B14F-4D97-AF65-F5344CB8AC3E}">
        <p14:creationId xmlns:p14="http://schemas.microsoft.com/office/powerpoint/2010/main" val="25053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4" r:id="rId2"/>
    <p:sldLayoutId id="2147483748" r:id="rId3"/>
    <p:sldLayoutId id="2147483757" r:id="rId4"/>
    <p:sldLayoutId id="2147483755" r:id="rId5"/>
    <p:sldLayoutId id="2147483751" r:id="rId6"/>
    <p:sldLayoutId id="2147483753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0" i="0" kern="1200" cap="none" spc="200" baseline="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65507C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65507C"/>
        </a:buClr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65507C"/>
        </a:buClr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65507C"/>
        </a:buClr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65507C"/>
        </a:buClr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389B4-0A9A-40E7-B699-EFE6A54570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000" dirty="0">
                <a:latin typeface="Californian FB" panose="0207040306080B030204" pitchFamily="18" charset="0"/>
                <a:cs typeface="Times New Roman" panose="02020603050405020304" pitchFamily="18" charset="0"/>
              </a:rPr>
              <a:t>RECORDING YOUR PRESENTATION USING ZOOM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0949F-2166-48F9-85E4-FFE938741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441" y="1647825"/>
            <a:ext cx="5015484" cy="918064"/>
          </a:xfrm>
        </p:spPr>
        <p:txBody>
          <a:bodyPr>
            <a:normAutofit fontScale="250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Clr>
                <a:srgbClr val="65507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cs typeface="Times New Roman" panose="02020603050405020304" pitchFamily="18" charset="0"/>
              </a:rPr>
              <a:t>Be sure you are using a computer with </a:t>
            </a:r>
            <a:r>
              <a:rPr kumimoji="0" 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cs typeface="Times New Roman" panose="02020603050405020304" pitchFamily="18" charset="0"/>
              </a:rPr>
              <a:t>front-facing camera </a:t>
            </a: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cs typeface="Times New Roman" panose="02020603050405020304" pitchFamily="18" charset="0"/>
              </a:rPr>
              <a:t>and a </a:t>
            </a:r>
            <a:r>
              <a:rPr kumimoji="0" 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cs typeface="Times New Roman" panose="02020603050405020304" pitchFamily="18" charset="0"/>
              </a:rPr>
              <a:t>built-in microphone </a:t>
            </a: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cs typeface="Times New Roman" panose="02020603050405020304" pitchFamily="18" charset="0"/>
              </a:rPr>
              <a:t>and that your PowerPoint presentation is open in slideshow mode.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Clr>
                <a:srgbClr val="65507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cs typeface="Times New Roman" panose="02020603050405020304" pitchFamily="18" charset="0"/>
              </a:rPr>
              <a:t>Open the Zoom Application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Clr>
                <a:srgbClr val="65507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cs typeface="Times New Roman" panose="02020603050405020304" pitchFamily="18" charset="0"/>
              </a:rPr>
              <a:t>Select “</a:t>
            </a:r>
            <a:r>
              <a:rPr kumimoji="0" 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cs typeface="Times New Roman" panose="02020603050405020304" pitchFamily="18" charset="0"/>
              </a:rPr>
              <a:t>New Meeting</a:t>
            </a: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cs typeface="Times New Roman" panose="02020603050405020304" pitchFamily="18" charset="0"/>
              </a:rPr>
              <a:t>”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272FB2F-1DB2-460F-BD37-1A0E0AC921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6441" y="4159290"/>
            <a:ext cx="5035251" cy="1298576"/>
          </a:xfrm>
        </p:spPr>
        <p:txBody>
          <a:bodyPr>
            <a:normAutofit fontScale="47500" lnSpcReduction="20000"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After selecting New Meeting, you should get a pop-up window asking if you want to 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“Join with Computer Audio”,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click Yes.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 </a:t>
            </a: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Click the 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“Start Video”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icon to start video from your camera.</a:t>
            </a: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Click 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“Share Screen”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fornian FB" panose="0207040306080B030204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7" name="Content Placeholder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718ACA6-B73B-4980-8072-EA3AAB3B5C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43248" y="2043178"/>
            <a:ext cx="1804919" cy="2116112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AD4DCF72-6C73-433A-B5A4-AB64D4203247}"/>
              </a:ext>
            </a:extLst>
          </p:cNvPr>
          <p:cNvSpPr txBox="1">
            <a:spLocks/>
          </p:cNvSpPr>
          <p:nvPr/>
        </p:nvSpPr>
        <p:spPr>
          <a:xfrm>
            <a:off x="6986427" y="4645458"/>
            <a:ext cx="4738117" cy="1442414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900" b="0" i="0" kern="1200" cap="all" spc="100" baseline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9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Clr>
                <a:srgbClr val="65507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alifornian FB" panose="0207040306080B030204" pitchFamily="18" charset="0"/>
                <a:cs typeface="Arial" charset="0"/>
              </a:rPr>
              <a:t>Choose the screen you want to share. 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fornian FB" panose="0207040306080B030204" pitchFamily="18" charset="0"/>
                <a:cs typeface="Arial" charset="0"/>
              </a:rPr>
              <a:t>Please do not select </a:t>
            </a:r>
            <a:r>
              <a:rPr kumimoji="0" lang="en-US" sz="14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alifornian FB" panose="0207040306080B030204" pitchFamily="18" charset="0"/>
                <a:cs typeface="Arial" charset="0"/>
              </a:rPr>
              <a:t>“</a:t>
            </a:r>
            <a:r>
              <a:rPr kumimoji="0" lang="en-US" sz="1400" b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alifornian FB" panose="0207040306080B030204" pitchFamily="18" charset="0"/>
                <a:cs typeface="Arial" charset="0"/>
              </a:rPr>
              <a:t>Share Computer Sound</a:t>
            </a:r>
            <a:r>
              <a:rPr kumimoji="0" lang="en-US" sz="14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alifornian FB" panose="0207040306080B030204" pitchFamily="18" charset="0"/>
                <a:cs typeface="Arial" charset="0"/>
              </a:rPr>
              <a:t>” (unless you are planning to show a video) or “</a:t>
            </a:r>
            <a:r>
              <a:rPr kumimoji="0" lang="en-US" sz="1400" b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alifornian FB" panose="0207040306080B030204" pitchFamily="18" charset="0"/>
                <a:cs typeface="Arial" charset="0"/>
              </a:rPr>
              <a:t>Optimize Screen Share for Video Clip</a:t>
            </a:r>
            <a:r>
              <a:rPr kumimoji="0" lang="en-US" sz="140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alifornian FB" panose="0207040306080B030204" pitchFamily="18" charset="0"/>
                <a:cs typeface="Arial" charset="0"/>
              </a:rPr>
              <a:t>” at the bottom.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Clr>
                <a:srgbClr val="65507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alifornian FB" panose="0207040306080B030204" pitchFamily="18" charset="0"/>
                <a:cs typeface="Arial" charset="0"/>
              </a:rPr>
              <a:t>Click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alifornian FB" panose="0207040306080B030204" pitchFamily="18" charset="0"/>
                <a:cs typeface="Arial" charset="0"/>
              </a:rPr>
              <a:t>“Share”.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24E20588-306A-4CE6-BE9D-7708C6A9215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6611" y="5366665"/>
            <a:ext cx="5014912" cy="356893"/>
          </a:xfrm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BDE037BF-9936-41FA-81D9-E82E00CDE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676" y="1405878"/>
            <a:ext cx="4574589" cy="325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55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389B4-0A9A-40E7-B699-EFE6A54570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000" dirty="0">
                <a:latin typeface="Californian FB" panose="0207040306080B030204" pitchFamily="18" charset="0"/>
                <a:cs typeface="Times New Roman" panose="02020603050405020304" pitchFamily="18" charset="0"/>
              </a:rPr>
              <a:t>RECORDING YOUR PRESENTATION USING ZOOM Cont.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0949F-2166-48F9-85E4-FFE938741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358" y="1257753"/>
            <a:ext cx="4713616" cy="801851"/>
          </a:xfrm>
        </p:spPr>
        <p:txBody>
          <a:bodyPr>
            <a:normAutofit fontScale="250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Clr>
                <a:srgbClr val="65507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alifornian FB" panose="0207040306080B030204" pitchFamily="18" charset="0"/>
                <a:cs typeface="Times New Roman" panose="02020603050405020304" pitchFamily="18" charset="0"/>
              </a:rPr>
              <a:t>At the bottom right of the zoom </a:t>
            </a:r>
            <a:r>
              <a:rPr kumimoji="0" lang="en-US" sz="5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alifornian FB" panose="0207040306080B030204" pitchFamily="18" charset="0"/>
                <a:cs typeface="Times New Roman" panose="02020603050405020304" pitchFamily="18" charset="0"/>
              </a:rPr>
              <a:t>windo</a:t>
            </a:r>
            <a:r>
              <a:rPr lang="en-US" sz="5600" cap="none" spc="0" dirty="0">
                <a:solidFill>
                  <a:schemeClr val="tx1">
                    <a:lumMod val="75000"/>
                  </a:schemeClr>
                </a:solidFill>
                <a:latin typeface="Californian FB" panose="0207040306080B030204" pitchFamily="18" charset="0"/>
                <a:cs typeface="Times New Roman" panose="02020603050405020304" pitchFamily="18" charset="0"/>
              </a:rPr>
              <a:t>w you should see a button marker </a:t>
            </a:r>
            <a:r>
              <a:rPr lang="en-US" sz="5600" b="1" cap="none" spc="0" dirty="0">
                <a:solidFill>
                  <a:schemeClr val="tx1">
                    <a:lumMod val="75000"/>
                  </a:schemeClr>
                </a:solidFill>
                <a:latin typeface="Californian FB" panose="0207040306080B030204" pitchFamily="18" charset="0"/>
                <a:cs typeface="Times New Roman" panose="02020603050405020304" pitchFamily="18" charset="0"/>
              </a:rPr>
              <a:t>“Record”. </a:t>
            </a:r>
            <a:r>
              <a:rPr lang="en-US" sz="5600" cap="none" spc="0" dirty="0">
                <a:solidFill>
                  <a:schemeClr val="tx1">
                    <a:lumMod val="75000"/>
                  </a:schemeClr>
                </a:solidFill>
                <a:latin typeface="Californian FB" panose="0207040306080B030204" pitchFamily="18" charset="0"/>
                <a:cs typeface="Times New Roman" panose="02020603050405020304" pitchFamily="18" charset="0"/>
              </a:rPr>
              <a:t>Click it and then select </a:t>
            </a:r>
            <a:r>
              <a:rPr lang="en-US" sz="5600" b="1" cap="none" spc="0" dirty="0">
                <a:solidFill>
                  <a:schemeClr val="tx1">
                    <a:lumMod val="75000"/>
                  </a:schemeClr>
                </a:solidFill>
                <a:latin typeface="Californian FB" panose="0207040306080B030204" pitchFamily="18" charset="0"/>
                <a:cs typeface="Times New Roman" panose="02020603050405020304" pitchFamily="18" charset="0"/>
              </a:rPr>
              <a:t>“Record on this Computer”</a:t>
            </a: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alifornian FB" panose="0207040306080B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AD4DCF72-6C73-433A-B5A4-AB64D4203247}"/>
              </a:ext>
            </a:extLst>
          </p:cNvPr>
          <p:cNvSpPr txBox="1">
            <a:spLocks/>
          </p:cNvSpPr>
          <p:nvPr/>
        </p:nvSpPr>
        <p:spPr>
          <a:xfrm>
            <a:off x="891468" y="4279395"/>
            <a:ext cx="4961645" cy="1678729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900" b="0" i="0" kern="1200" cap="all" spc="100" baseline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9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Clr>
                <a:srgbClr val="65507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alifornian FB" panose="0207040306080B030204" pitchFamily="18" charset="0"/>
                <a:cs typeface="Arial" charset="0"/>
              </a:rPr>
              <a:t>After you stop the recording, end the meeting and Zoom will create an MP4 video file and store it in a local folder (typically documents/Zoom)</a:t>
            </a:r>
            <a:r>
              <a:rPr lang="en-US" sz="1600" cap="none" spc="0" dirty="0">
                <a:solidFill>
                  <a:schemeClr val="tx1">
                    <a:lumMod val="75000"/>
                  </a:schemeClr>
                </a:solidFill>
                <a:latin typeface="Californian FB" panose="0207040306080B030204" pitchFamily="18" charset="0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Clr>
                <a:srgbClr val="65507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alifornian FB" panose="0207040306080B030204" pitchFamily="18" charset="0"/>
                <a:cs typeface="Arial" charset="0"/>
              </a:rPr>
              <a:t>We recommend </a:t>
            </a:r>
            <a:r>
              <a:rPr lang="en-US" sz="1600" cap="none" spc="0" dirty="0">
                <a:solidFill>
                  <a:schemeClr val="tx1">
                    <a:lumMod val="75000"/>
                  </a:schemeClr>
                </a:solidFill>
                <a:latin typeface="Californian FB" panose="0207040306080B030204" pitchFamily="18" charset="0"/>
              </a:rPr>
              <a:t>making a short test video and checking your results to ensure both audio and video is in sync and the sound quality is good before recording your full presentation.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Californian FB" panose="0207040306080B030204" pitchFamily="18" charset="0"/>
              <a:cs typeface="Arial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Clr>
                <a:srgbClr val="65507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Californian FB" panose="0207040306080B030204" pitchFamily="18" charset="0"/>
                <a:cs typeface="Arial" charset="0"/>
              </a:rPr>
              <a:t>If you have another recording software, you are familiar with please feel free to use it. The final recording should be in MP4 format, with a resolution of 1920 X 1080.</a:t>
            </a:r>
          </a:p>
          <a:p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B879E434-B2ED-4684-9D4C-4712E98FBE22}"/>
              </a:ext>
            </a:extLst>
          </p:cNvPr>
          <p:cNvSpPr txBox="1">
            <a:spLocks/>
          </p:cNvSpPr>
          <p:nvPr/>
        </p:nvSpPr>
        <p:spPr>
          <a:xfrm>
            <a:off x="964358" y="2597879"/>
            <a:ext cx="4529658" cy="801851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900" b="0" i="0" kern="1200" cap="all" spc="100" baseline="0">
                <a:solidFill>
                  <a:srgbClr val="65507C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9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Arial" panose="020B0604020202020204" pitchFamily="34" charset="0"/>
              <a:buChar char="•"/>
              <a:defRPr/>
            </a:pPr>
            <a:r>
              <a:rPr lang="en-US" sz="5600" cap="none" spc="0" dirty="0">
                <a:solidFill>
                  <a:schemeClr val="tx1">
                    <a:lumMod val="75000"/>
                  </a:schemeClr>
                </a:solidFill>
                <a:latin typeface="Californian FB" panose="0207040306080B030204" pitchFamily="18" charset="0"/>
                <a:cs typeface="Times New Roman" panose="02020603050405020304" pitchFamily="18" charset="0"/>
              </a:rPr>
              <a:t>You are now recording. You can pause and/or stop the recording with the buttons on the zoom window.</a:t>
            </a:r>
            <a:endParaRPr lang="en-US" sz="5600" b="1" cap="none" spc="0" dirty="0">
              <a:solidFill>
                <a:schemeClr val="tx1">
                  <a:lumMod val="75000"/>
                </a:schemeClr>
              </a:solidFill>
              <a:latin typeface="Californian FB" panose="0207040306080B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86CC9C2-4F63-49D6-84D6-3FAD098D56D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838201" y="3589462"/>
            <a:ext cx="5014912" cy="301607"/>
          </a:xfrm>
        </p:spPr>
      </p:pic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937B64D1-3A52-4520-B8CE-D617E1641D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8200" y="2268371"/>
            <a:ext cx="5014913" cy="310235"/>
          </a:xfrm>
        </p:spPr>
      </p:pic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8AD2A0B3-B310-4EAA-A634-6850A4ED2980}"/>
              </a:ext>
            </a:extLst>
          </p:cNvPr>
          <p:cNvSpPr txBox="1">
            <a:spLocks/>
          </p:cNvSpPr>
          <p:nvPr/>
        </p:nvSpPr>
        <p:spPr>
          <a:xfrm>
            <a:off x="6486747" y="2599097"/>
            <a:ext cx="5296936" cy="1980729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900" b="0" i="0" kern="1200" cap="all" spc="100" baseline="0">
                <a:solidFill>
                  <a:srgbClr val="65507C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9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5507C"/>
              </a:buClr>
              <a:buFont typeface="Arial" panose="020B0604020202020204" pitchFamily="34" charset="0"/>
              <a:buNone/>
              <a:defRPr sz="16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  <a:p>
            <a:pPr algn="ctr"/>
            <a:r>
              <a:rPr lang="en-US" sz="5000" dirty="0">
                <a:solidFill>
                  <a:srgbClr val="4D4D4D"/>
                </a:solidFill>
                <a:latin typeface="Californian FB" panose="0207040306080B030204" pitchFamily="18" charset="0"/>
              </a:rPr>
              <a:t>That’s it! Your video presentation IS NOW READY TO BE UPLOADED.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5928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AAO-HNS 2018">
      <a:dk1>
        <a:srgbClr val="4D4D4D"/>
      </a:dk1>
      <a:lt1>
        <a:srgbClr val="FFFFFF"/>
      </a:lt1>
      <a:dk2>
        <a:srgbClr val="868C8C"/>
      </a:dk2>
      <a:lt2>
        <a:srgbClr val="E7E6E6"/>
      </a:lt2>
      <a:accent1>
        <a:srgbClr val="BF301A"/>
      </a:accent1>
      <a:accent2>
        <a:srgbClr val="694C6B"/>
      </a:accent2>
      <a:accent3>
        <a:srgbClr val="A89188"/>
      </a:accent3>
      <a:accent4>
        <a:srgbClr val="D3910B"/>
      </a:accent4>
      <a:accent5>
        <a:srgbClr val="80B330"/>
      </a:accent5>
      <a:accent6>
        <a:srgbClr val="0099A8"/>
      </a:accent6>
      <a:hlink>
        <a:srgbClr val="0099A8"/>
      </a:hlink>
      <a:folHlink>
        <a:srgbClr val="0099A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93D2965-6733-EC4C-AE7D-EF61584160A0}" vid="{3292602A-B23C-B448-A6DF-0DEA11F45F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294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Californian FB</vt:lpstr>
      <vt:lpstr>Parcel</vt:lpstr>
      <vt:lpstr>RECORDING YOUR PRESENTATION USING ZOOM</vt:lpstr>
      <vt:lpstr>RECORDING YOUR PRESENTATION USING ZOOM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OFFICIAL PRESENTER TEMPLATE</dc:title>
  <dc:creator>Ankle, Jessica</dc:creator>
  <cp:lastModifiedBy>Gray, Joyce</cp:lastModifiedBy>
  <cp:revision>12</cp:revision>
  <dcterms:created xsi:type="dcterms:W3CDTF">2019-03-28T14:45:39Z</dcterms:created>
  <dcterms:modified xsi:type="dcterms:W3CDTF">2021-08-11T13:39:01Z</dcterms:modified>
</cp:coreProperties>
</file>